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1"/>
  </p:notesMasterIdLst>
  <p:sldIdLst>
    <p:sldId id="4590" r:id="rId5"/>
    <p:sldId id="4628" r:id="rId6"/>
    <p:sldId id="4593" r:id="rId7"/>
    <p:sldId id="4594" r:id="rId8"/>
    <p:sldId id="4595" r:id="rId9"/>
    <p:sldId id="4560" r:id="rId10"/>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424" userDrawn="1">
          <p15:clr>
            <a:srgbClr val="A4A3A4"/>
          </p15:clr>
        </p15:guide>
        <p15:guide id="2" pos="49" userDrawn="1">
          <p15:clr>
            <a:srgbClr val="A4A3A4"/>
          </p15:clr>
        </p15:guide>
        <p15:guide id="4" pos="145" userDrawn="1">
          <p15:clr>
            <a:srgbClr val="A4A3A4"/>
          </p15:clr>
        </p15:guide>
        <p15:guide id="5" pos="4273" userDrawn="1">
          <p15:clr>
            <a:srgbClr val="A4A3A4"/>
          </p15:clr>
        </p15:guide>
        <p15:guide id="6" pos="4177" userDrawn="1">
          <p15:clr>
            <a:srgbClr val="A4A3A4"/>
          </p15:clr>
        </p15:guide>
        <p15:guide id="7" orient="horz" pos="48" userDrawn="1">
          <p15:clr>
            <a:srgbClr val="A4A3A4"/>
          </p15:clr>
        </p15:guide>
        <p15:guide id="8" orient="horz" pos="25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DF1B24-0DBA-DD98-E29A-3D60E42EE92A}" name="john.rondeau" initials="jo" userId="S::john.rondeau@pulsara.com::033f1804-e8de-40cb-b15a-59d0b6f7b359" providerId="AD"/>
  <p188:author id="{3D082A4A-5585-6AA9-4201-6214A5B70DC1}" name="Michele M. Miller" initials="MMM" userId="Michele M. Miller" providerId="None"/>
  <p188:author id="{79A2197A-2928-C639-04B0-9A4676D47348}" name="Cara McCoy" initials="CM" userId="S::cara.mccoy@pulsara.com::2a61074a-4267-4456-9d6d-bb4dfdbd81c8" providerId="AD"/>
  <p188:author id="{30D11F9B-4371-CA26-61DD-BEC1A17C09C7}" name="James Woodson" initials="JW" userId="S::james@pulsara.com::21188c0e-0b11-4d31-a199-be73e0fc9ae9" providerId="AD"/>
  <p188:author id="{3DE43EEE-B259-E207-A95C-068E925A0560}" name="Michele Miller" initials="" userId="S::mmm@pulsara.com::2c8cc582-edd8-4a15-9faf-c158bdaa43f4" providerId="AD"/>
  <p188:author id="{D72E7FFE-C7CC-CA2E-85C2-D4D016905830}"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a:srgbClr val="61E8FA"/>
    <a:srgbClr val="58D3E2"/>
    <a:srgbClr val="54C8D6"/>
    <a:srgbClr val="93FFE7"/>
    <a:srgbClr val="93FEFF"/>
    <a:srgbClr val="00FDFF"/>
    <a:srgbClr val="212121"/>
    <a:srgbClr val="D71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863F2D-4F9B-8B48-846E-8E3043E54505}" v="34" dt="2025-04-20T18:16:34.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8"/>
    <p:restoredTop sz="85115"/>
  </p:normalViewPr>
  <p:slideViewPr>
    <p:cSldViewPr snapToGrid="0">
      <p:cViewPr>
        <p:scale>
          <a:sx n="65" d="100"/>
          <a:sy n="65" d="100"/>
        </p:scale>
        <p:origin x="1456" y="1152"/>
      </p:cViewPr>
      <p:guideLst/>
    </p:cSldViewPr>
  </p:slideViewPr>
  <p:notesTextViewPr>
    <p:cViewPr>
      <p:scale>
        <a:sx n="1" d="1"/>
        <a:sy n="1" d="1"/>
      </p:scale>
      <p:origin x="0" y="0"/>
    </p:cViewPr>
  </p:notesTextViewPr>
  <p:notesViewPr>
    <p:cSldViewPr snapToGrid="0">
      <p:cViewPr varScale="1">
        <p:scale>
          <a:sx n="158" d="100"/>
          <a:sy n="158" d="100"/>
        </p:scale>
        <p:origin x="3960" y="216"/>
      </p:cViewPr>
      <p:guideLst>
        <p:guide orient="horz" pos="2424"/>
        <p:guide pos="49"/>
        <p:guide pos="145"/>
        <p:guide pos="4273"/>
        <p:guide pos="4177"/>
        <p:guide orient="horz" pos="48"/>
        <p:guide orient="horz" pos="25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Roboto" panose="020000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Roboto" panose="02000000000000000000" pitchFamily="2" charset="0"/>
              </a:defRPr>
            </a:lvl1pPr>
          </a:lstStyle>
          <a:p>
            <a:fld id="{D3B11D4D-BBD6-D649-BCD5-7D7414F9F843}" type="datetimeFigureOut">
              <a:rPr lang="en-US" smtClean="0"/>
              <a:pPr/>
              <a:t>4/21/25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Roboto" panose="02000000000000000000" pitchFamily="2" charset="0"/>
              </a:defRPr>
            </a:lvl1pPr>
          </a:lstStyle>
          <a:p>
            <a:fld id="{76ADBB74-3F42-8A4E-BB9A-385F404577B7}"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2400" b="1" i="0" kern="1200">
        <a:solidFill>
          <a:schemeClr val="tx1"/>
        </a:solidFill>
        <a:latin typeface="Roboto" panose="02000000000000000000" pitchFamily="2" charset="0"/>
        <a:ea typeface="+mn-ea"/>
        <a:cs typeface="+mn-cs"/>
      </a:defRPr>
    </a:lvl1pPr>
    <a:lvl2pPr marL="914446" algn="l" defTabSz="1828891" rtl="0" eaLnBrk="1" latinLnBrk="0" hangingPunct="1">
      <a:defRPr sz="2400" b="1" i="0" kern="1200">
        <a:solidFill>
          <a:schemeClr val="tx1"/>
        </a:solidFill>
        <a:latin typeface="Roboto" panose="02000000000000000000" pitchFamily="2" charset="0"/>
        <a:ea typeface="+mn-ea"/>
        <a:cs typeface="+mn-cs"/>
      </a:defRPr>
    </a:lvl2pPr>
    <a:lvl3pPr marL="1828891" algn="l" defTabSz="1828891" rtl="0" eaLnBrk="1" latinLnBrk="0" hangingPunct="1">
      <a:defRPr sz="2400" b="1" i="0" kern="1200">
        <a:solidFill>
          <a:schemeClr val="tx1"/>
        </a:solidFill>
        <a:latin typeface="Roboto" panose="02000000000000000000" pitchFamily="2" charset="0"/>
        <a:ea typeface="+mn-ea"/>
        <a:cs typeface="+mn-cs"/>
      </a:defRPr>
    </a:lvl3pPr>
    <a:lvl4pPr marL="2743337" algn="l" defTabSz="1828891" rtl="0" eaLnBrk="1" latinLnBrk="0" hangingPunct="1">
      <a:defRPr sz="2400" b="1" i="0" kern="1200">
        <a:solidFill>
          <a:schemeClr val="tx1"/>
        </a:solidFill>
        <a:latin typeface="Roboto" panose="02000000000000000000" pitchFamily="2" charset="0"/>
        <a:ea typeface="+mn-ea"/>
        <a:cs typeface="+mn-cs"/>
      </a:defRPr>
    </a:lvl4pPr>
    <a:lvl5pPr marL="3657783" algn="l" defTabSz="1828891" rtl="0" eaLnBrk="1" latinLnBrk="0" hangingPunct="1">
      <a:defRPr sz="2400" b="1" i="0" kern="1200">
        <a:solidFill>
          <a:schemeClr val="tx1"/>
        </a:solidFill>
        <a:latin typeface="Roboto" panose="02000000000000000000" pitchFamily="2" charset="0"/>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107950"/>
            <a:ext cx="6665913" cy="3749675"/>
          </a:xfr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p:cNvSpPr>
            <a:spLocks noGrp="1"/>
          </p:cNvSpPr>
          <p:nvPr>
            <p:ph type="body" idx="1"/>
          </p:nvPr>
        </p:nvSpPr>
        <p:spPr>
          <a:xfrm>
            <a:off x="230188" y="4076700"/>
            <a:ext cx="6400800" cy="3600450"/>
          </a:xfrm>
        </p:spPr>
        <p:txBody>
          <a:bodyPr vert="horz" lIns="91440" tIns="45720" rIns="91440" bIns="45720" rtlCol="0"/>
          <a:lstStyle/>
          <a:p>
            <a:r>
              <a:rPr lang="en-US" sz="1200" b="0" dirty="0">
                <a:latin typeface="Calibri Light" panose="020F0302020204030204" pitchFamily="34" charset="0"/>
                <a:cs typeface="Calibri Light" panose="020F0302020204030204" pitchFamily="34" charset="0"/>
              </a:rPr>
              <a:t>Welcome to the Colorado State Resource page! This presentation will guide you through the website, your go-to resource for learning about Pulsara, signing up, and implementing </a:t>
            </a:r>
            <a:r>
              <a:rPr lang="en-US" sz="1200" b="0" dirty="0" err="1">
                <a:latin typeface="Calibri Light" panose="020F0302020204030204" pitchFamily="34" charset="0"/>
                <a:cs typeface="Calibri Light" panose="020F0302020204030204" pitchFamily="34" charset="0"/>
              </a:rPr>
              <a:t>Pulsara’s</a:t>
            </a:r>
            <a:r>
              <a:rPr lang="en-US" sz="1200" b="0" dirty="0">
                <a:latin typeface="Calibri Light" panose="020F0302020204030204" pitchFamily="34" charset="0"/>
                <a:cs typeface="Calibri Light" panose="020F0302020204030204" pitchFamily="34" charset="0"/>
              </a:rPr>
              <a:t> infrastructure packages.</a:t>
            </a:r>
          </a:p>
          <a:p>
            <a:endParaRPr lang="en-US" sz="1200" b="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8744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008B2524-293F-CDDC-35E3-F36FEBA85C6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4F52CB9E-AF74-811C-06DF-34161361153B}"/>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24" name="Google Shape;124;g317930a8f5d_0_0:notes">
            <a:extLst>
              <a:ext uri="{FF2B5EF4-FFF2-40B4-BE49-F238E27FC236}">
                <a16:creationId xmlns:a16="http://schemas.microsoft.com/office/drawing/2014/main" id="{C9ED89CB-BBFF-125D-96D9-138EF5FFE4C3}"/>
              </a:ext>
            </a:extLst>
          </p:cNvPr>
          <p:cNvSpPr txBox="1">
            <a:spLocks noGrp="1"/>
          </p:cNvSpPr>
          <p:nvPr>
            <p:ph type="body" idx="1"/>
          </p:nvPr>
        </p:nvSpPr>
        <p:spPr>
          <a:xfrm>
            <a:off x="306388" y="4038599"/>
            <a:ext cx="6248400" cy="4728883"/>
          </a:xfrm>
          <a:prstGeom prst="rect">
            <a:avLst/>
          </a:prstGeom>
          <a:noFill/>
          <a:ln>
            <a:noFill/>
          </a:ln>
        </p:spPr>
        <p:txBody>
          <a:bodyPr spcFirstLastPara="1" vert="horz" wrap="square" lIns="91425" tIns="45700" rIns="91425" bIns="45700" rtlCol="0" anchor="t" anchorCtr="0">
            <a:noAutofit/>
          </a:bodyPr>
          <a:lstStyle/>
          <a:p>
            <a:pPr>
              <a:spcAft>
                <a:spcPts val="900"/>
              </a:spcAft>
            </a:pPr>
            <a:r>
              <a:rPr lang="en-US" sz="1200" b="0" dirty="0">
                <a:latin typeface="Calibri Light" panose="020F0302020204030204" pitchFamily="34" charset="0"/>
                <a:cs typeface="Calibri Light" panose="020F0302020204030204" pitchFamily="34" charset="0"/>
              </a:rPr>
              <a:t>Several regions in Colorado have already implemented Pulsara </a:t>
            </a:r>
            <a:r>
              <a:rPr lang="en-US" sz="1200" dirty="0">
                <a:latin typeface="Calibri Light" panose="020F0302020204030204" pitchFamily="34" charset="0"/>
                <a:cs typeface="Calibri Light" panose="020F0302020204030204" pitchFamily="34" charset="0"/>
              </a:rPr>
              <a:t>ONE</a:t>
            </a:r>
            <a:r>
              <a:rPr lang="en-US" sz="1200" b="0" dirty="0">
                <a:latin typeface="Calibri Light" panose="020F0302020204030204" pitchFamily="34" charset="0"/>
                <a:cs typeface="Calibri Light" panose="020F0302020204030204" pitchFamily="34" charset="0"/>
              </a:rPr>
              <a:t>, our foundational infrastructure package designed to modernize EMS-to-ED prehospital notifications. It replaces traditional notification methods while enabling ECG attachments and live video. </a:t>
            </a:r>
          </a:p>
          <a:p>
            <a:pPr>
              <a:spcAft>
                <a:spcPts val="900"/>
              </a:spcAft>
            </a:pPr>
            <a:endParaRPr lang="en-US" sz="1200" b="0" dirty="0">
              <a:latin typeface="Calibri Light" panose="020F0302020204030204" pitchFamily="34" charset="0"/>
              <a:cs typeface="Calibri Light" panose="020F0302020204030204" pitchFamily="34" charset="0"/>
            </a:endParaRPr>
          </a:p>
          <a:p>
            <a:pPr>
              <a:spcAft>
                <a:spcPts val="900"/>
              </a:spcAft>
            </a:pPr>
            <a:r>
              <a:rPr lang="en-US" sz="1200" b="0" dirty="0">
                <a:latin typeface="Calibri Light" panose="020F0302020204030204" pitchFamily="34" charset="0"/>
                <a:cs typeface="Calibri Light" panose="020F0302020204030204" pitchFamily="34" charset="0"/>
              </a:rPr>
              <a:t>This essential functionality is offered nationwide at no cost to participating First Responder Organizations, EMS Agencies, and Hospitals—no hidden fees, no catch. It’s simply our investment in building a multi-sided, HIPAA-compliant network, which serves as the foundation for our shared success.</a:t>
            </a:r>
          </a:p>
          <a:p>
            <a:pPr>
              <a:spcAft>
                <a:spcPts val="900"/>
              </a:spcAft>
            </a:pPr>
            <a:endParaRPr lang="en-US" sz="1200" b="0" dirty="0">
              <a:latin typeface="Calibri Light" panose="020F0302020204030204" pitchFamily="34" charset="0"/>
              <a:cs typeface="Calibri Light" panose="020F0302020204030204" pitchFamily="34" charset="0"/>
            </a:endParaRPr>
          </a:p>
          <a:p>
            <a:pPr>
              <a:spcAft>
                <a:spcPts val="900"/>
              </a:spcAft>
            </a:pPr>
            <a:r>
              <a:rPr lang="en-US" sz="1200" b="0" dirty="0">
                <a:latin typeface="Calibri Light" panose="020F0302020204030204" pitchFamily="34" charset="0"/>
                <a:cs typeface="Calibri Light" panose="020F0302020204030204" pitchFamily="34" charset="0"/>
              </a:rPr>
              <a:t>Several regions across the state have also implemented and completed a successful pilot of Pulsara </a:t>
            </a:r>
            <a:r>
              <a:rPr lang="en-US" sz="1200" dirty="0">
                <a:latin typeface="Calibri Light" panose="020F0302020204030204" pitchFamily="34" charset="0"/>
                <a:cs typeface="Calibri Light" panose="020F0302020204030204" pitchFamily="34" charset="0"/>
              </a:rPr>
              <a:t>MED OPS</a:t>
            </a:r>
            <a:r>
              <a:rPr lang="en-US" sz="1200" b="0" dirty="0">
                <a:latin typeface="Calibri Light" panose="020F0302020204030204" pitchFamily="34" charset="0"/>
                <a:cs typeface="Calibri Light" panose="020F0302020204030204" pitchFamily="34" charset="0"/>
              </a:rPr>
              <a:t>. In addition to the core Pulsara </a:t>
            </a:r>
            <a:r>
              <a:rPr lang="en-US" sz="1200" dirty="0">
                <a:latin typeface="Calibri Light" panose="020F0302020204030204" pitchFamily="34" charset="0"/>
                <a:cs typeface="Calibri Light" panose="020F0302020204030204" pitchFamily="34" charset="0"/>
              </a:rPr>
              <a:t>ONE</a:t>
            </a:r>
            <a:r>
              <a:rPr lang="en-US" sz="1200" b="0" dirty="0">
                <a:latin typeface="Calibri Light" panose="020F0302020204030204" pitchFamily="34" charset="0"/>
                <a:cs typeface="Calibri Light" panose="020F0302020204030204" pitchFamily="34" charset="0"/>
              </a:rPr>
              <a:t> features, this upgrade unlocks Incident Management capabilities for handling Mass Casualty Incidents, Mass Evacuations, and Mass Gatherings, as well as broader regional and statewide initiatives like load balancing, behavioral health coordination, and complex multi-agency operations. </a:t>
            </a:r>
          </a:p>
          <a:p>
            <a:pPr>
              <a:spcAft>
                <a:spcPts val="900"/>
              </a:spcAft>
            </a:pPr>
            <a:endParaRPr lang="en-US" sz="1200" b="0" dirty="0">
              <a:latin typeface="Calibri Light" panose="020F0302020204030204" pitchFamily="34" charset="0"/>
              <a:cs typeface="Calibri Light" panose="020F0302020204030204" pitchFamily="34" charset="0"/>
            </a:endParaRPr>
          </a:p>
          <a:p>
            <a:pPr>
              <a:spcAft>
                <a:spcPts val="900"/>
              </a:spcAft>
            </a:pPr>
            <a:r>
              <a:rPr lang="en-US" sz="1200" b="0" dirty="0">
                <a:latin typeface="Calibri Light" panose="020F0302020204030204" pitchFamily="34" charset="0"/>
                <a:cs typeface="Calibri Light" panose="020F0302020204030204" pitchFamily="34" charset="0"/>
              </a:rPr>
              <a:t>Additionally, EMS has upgraded functionality, and hospitals now have access to enhanced inter-facility functionality, enabling seamless consults and transfer requests between facilities. To avoid a gap in service, some regions have decided to purchase this enhanced functionality while the state is looking for sustainable funding sources to purchase Pulsara </a:t>
            </a:r>
            <a:r>
              <a:rPr lang="en-US" sz="1200" dirty="0">
                <a:latin typeface="Calibri Light" panose="020F0302020204030204" pitchFamily="34" charset="0"/>
                <a:cs typeface="Calibri Light" panose="020F0302020204030204" pitchFamily="34" charset="0"/>
              </a:rPr>
              <a:t>MED OPS </a:t>
            </a:r>
            <a:r>
              <a:rPr lang="en-US" sz="1200" b="0" dirty="0">
                <a:latin typeface="Calibri Light" panose="020F0302020204030204" pitchFamily="34" charset="0"/>
                <a:cs typeface="Calibri Light" panose="020F0302020204030204" pitchFamily="34" charset="0"/>
              </a:rPr>
              <a:t>statewide.  Other regions are continuing to use or sign up for Pulsara </a:t>
            </a:r>
            <a:r>
              <a:rPr lang="en-US" sz="1200" dirty="0">
                <a:latin typeface="Calibri Light" panose="020F0302020204030204" pitchFamily="34" charset="0"/>
                <a:cs typeface="Calibri Light" panose="020F0302020204030204" pitchFamily="34" charset="0"/>
              </a:rPr>
              <a:t>ONE</a:t>
            </a:r>
            <a:r>
              <a:rPr lang="en-US" sz="1200" b="0" dirty="0">
                <a:latin typeface="Calibri Light" panose="020F0302020204030204" pitchFamily="34" charset="0"/>
                <a:cs typeface="Calibri Light" panose="020F0302020204030204" pitchFamily="34" charset="0"/>
              </a:rPr>
              <a:t> which is always free.</a:t>
            </a:r>
          </a:p>
          <a:p>
            <a:pPr>
              <a:spcAft>
                <a:spcPts val="900"/>
              </a:spcAft>
            </a:pPr>
            <a:endParaRPr lang="en-US" sz="1200" b="0" dirty="0">
              <a:latin typeface="Calibri Light" panose="020F0302020204030204" pitchFamily="34" charset="0"/>
              <a:cs typeface="Calibri Light" panose="020F0302020204030204" pitchFamily="34" charset="0"/>
            </a:endParaRPr>
          </a:p>
          <a:p>
            <a:pPr>
              <a:spcAft>
                <a:spcPts val="900"/>
              </a:spcAft>
            </a:pPr>
            <a:r>
              <a:rPr lang="en-US" sz="1200" b="0" dirty="0">
                <a:latin typeface="Calibri Light" panose="020F0302020204030204" pitchFamily="34" charset="0"/>
                <a:cs typeface="Calibri Light" panose="020F0302020204030204" pitchFamily="34" charset="0"/>
              </a:rPr>
              <a:t>While Pulsara offers additional optional paid packages, this resource focuses on our infrastructure packages. If you’re interested in learning more, feel free to request a demo or ask a Pulsara Team Member any questions. </a:t>
            </a:r>
          </a:p>
          <a:p>
            <a:pPr>
              <a:spcAft>
                <a:spcPts val="900"/>
              </a:spcAft>
            </a:pPr>
            <a:endParaRPr lang="en-US" sz="1200" b="0" dirty="0">
              <a:latin typeface="Calibri Light" panose="020F0302020204030204" pitchFamily="34" charset="0"/>
              <a:cs typeface="Calibri Light" panose="020F0302020204030204" pitchFamily="34" charset="0"/>
            </a:endParaRPr>
          </a:p>
          <a:p>
            <a:pPr>
              <a:spcAft>
                <a:spcPts val="900"/>
              </a:spcAft>
            </a:pPr>
            <a:r>
              <a:rPr lang="en-US" sz="1200" b="0" dirty="0">
                <a:latin typeface="Calibri Light" panose="020F0302020204030204" pitchFamily="34" charset="0"/>
                <a:cs typeface="Calibri Light" panose="020F0302020204030204" pitchFamily="34" charset="0"/>
              </a:rPr>
              <a:t>It’s important to note that our team members do not work on commission or have sales quotas—our priority is building a strong, connected network that supports your needs.</a:t>
            </a:r>
          </a:p>
          <a:p>
            <a:endParaRPr lang="en-US" sz="1200" b="0" dirty="0">
              <a:latin typeface="Calibri Light" panose="020F0302020204030204" pitchFamily="34"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latin typeface="Calibri Light" panose="020F0302020204030204" pitchFamily="34" charset="0"/>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99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2EE26E8-22B7-B872-C1BC-D5B687DADF9E}"/>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E703118B-6420-5BB0-2E36-40FD38C79546}"/>
              </a:ext>
            </a:extLst>
          </p:cNvPr>
          <p:cNvSpPr>
            <a:spLocks noGrp="1" noRot="1" noChangeAspect="1"/>
          </p:cNvSpPr>
          <p:nvPr>
            <p:ph type="sldImg" idx="2"/>
          </p:nvPr>
        </p:nvSpPr>
        <p:spPr>
          <a:xfrm>
            <a:off x="96838" y="76200"/>
            <a:ext cx="6665912"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4F8CAEA6-F8BF-21D2-A22A-24355CEFD178}"/>
              </a:ext>
            </a:extLst>
          </p:cNvPr>
          <p:cNvSpPr txBox="1">
            <a:spLocks noGrp="1"/>
          </p:cNvSpPr>
          <p:nvPr>
            <p:ph type="body" idx="1"/>
          </p:nvPr>
        </p:nvSpPr>
        <p:spPr>
          <a:xfrm>
            <a:off x="230188" y="4076700"/>
            <a:ext cx="6400800" cy="3924450"/>
          </a:xfrm>
          <a:prstGeom prst="rect">
            <a:avLst/>
          </a:prstGeom>
        </p:spPr>
        <p:txBody>
          <a:bodyPr vert="horz" lIns="91440" tIns="45720" rIns="91440" bIns="45720" rtlCol="0"/>
          <a:lstStyle/>
          <a:p>
            <a:r>
              <a:rPr lang="en-US" sz="1200" b="0">
                <a:latin typeface="Calibri Light" panose="020F0302020204030204" pitchFamily="34" charset="0"/>
                <a:cs typeface="Calibri Light" panose="020F0302020204030204" pitchFamily="34" charset="0"/>
              </a:rPr>
              <a:t>We offer separate tracks for EMS and Hospitals, allowing you to quickly grasp the problem, solution, value, and next steps for implementing Pulsara in just 10 minutes—all while seeing the platform in action. If Incident functionality is relevant to your role, an additional 13-minute session provides deeper insight.</a:t>
            </a:r>
          </a:p>
          <a:p>
            <a:endParaRPr lang="en-US" sz="1200" b="0">
              <a:latin typeface="Calibri Light" panose="020F0302020204030204" pitchFamily="34" charset="0"/>
              <a:cs typeface="Calibri Light" panose="020F0302020204030204" pitchFamily="34" charset="0"/>
            </a:endParaRPr>
          </a:p>
          <a:p>
            <a:r>
              <a:rPr lang="en-US" sz="1200" b="0">
                <a:latin typeface="Calibri Light" panose="020F0302020204030204" pitchFamily="34" charset="0"/>
                <a:cs typeface="Calibri Light" panose="020F0302020204030204" pitchFamily="34" charset="0"/>
              </a:rPr>
              <a:t>While </a:t>
            </a:r>
            <a:r>
              <a:rPr lang="en-US" sz="1200" b="1">
                <a:latin typeface="Calibri Light" panose="020F0302020204030204" pitchFamily="34" charset="0"/>
                <a:cs typeface="Calibri Light" panose="020F0302020204030204" pitchFamily="34" charset="0"/>
              </a:rPr>
              <a:t>MED OPS </a:t>
            </a:r>
            <a:r>
              <a:rPr lang="en-US" sz="1200" b="0">
                <a:latin typeface="Calibri Light" panose="020F0302020204030204" pitchFamily="34" charset="0"/>
                <a:cs typeface="Calibri Light" panose="020F0302020204030204" pitchFamily="34" charset="0"/>
              </a:rPr>
              <a:t>regions offer a wide range of capabilities, new organizations typically start by focusing on core functionality, including EMS-to-ED communication and Incident Management</a:t>
            </a:r>
          </a:p>
          <a:p>
            <a:endParaRPr lang="en-US" sz="1200" b="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1491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B617117-59F4-732C-AF20-DE076F95B4E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780FBD7-E938-FED5-6161-27C28AD71BF0}"/>
              </a:ext>
            </a:extLst>
          </p:cNvPr>
          <p:cNvSpPr>
            <a:spLocks noGrp="1" noRot="1" noChangeAspect="1"/>
          </p:cNvSpPr>
          <p:nvPr>
            <p:ph type="sldImg" idx="2"/>
          </p:nvPr>
        </p:nvSpPr>
        <p:spPr>
          <a:xfrm>
            <a:off x="96838" y="76200"/>
            <a:ext cx="6665912"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CBA7684-C71F-C707-68FD-D8DDD79A66E0}"/>
              </a:ext>
            </a:extLst>
          </p:cNvPr>
          <p:cNvSpPr txBox="1">
            <a:spLocks noGrp="1"/>
          </p:cNvSpPr>
          <p:nvPr>
            <p:ph type="body" idx="1"/>
          </p:nvPr>
        </p:nvSpPr>
        <p:spPr>
          <a:xfrm>
            <a:off x="230188" y="4076700"/>
            <a:ext cx="6400800" cy="3924450"/>
          </a:xfrm>
          <a:prstGeom prst="rect">
            <a:avLst/>
          </a:prstGeom>
        </p:spPr>
        <p:txBody>
          <a:bodyPr vert="horz" lIns="91440" tIns="45720" rIns="91440" bIns="45720" rtlCol="0"/>
          <a:lstStyle/>
          <a:p>
            <a:r>
              <a:rPr lang="en-US" sz="1200" b="0" dirty="0">
                <a:latin typeface="Calibri Light" panose="020F0302020204030204" pitchFamily="34" charset="0"/>
                <a:cs typeface="Calibri Light" panose="020F0302020204030204" pitchFamily="34" charset="0"/>
              </a:rPr>
              <a:t>Finding out who is on the network is simple using the interactive map.</a:t>
            </a:r>
            <a:br>
              <a:rPr lang="en-US" sz="1200" b="0" dirty="0">
                <a:latin typeface="Calibri Light" panose="020F0302020204030204" pitchFamily="34" charset="0"/>
                <a:cs typeface="Calibri Light" panose="020F0302020204030204" pitchFamily="34" charset="0"/>
              </a:rPr>
            </a:br>
            <a:endParaRPr lang="en-US" sz="1200" b="0" dirty="0">
              <a:latin typeface="Calibri Light" panose="020F0302020204030204" pitchFamily="34" charset="0"/>
              <a:cs typeface="Calibri Light" panose="020F0302020204030204" pitchFamily="34" charset="0"/>
            </a:endParaRPr>
          </a:p>
          <a:p>
            <a:r>
              <a:rPr lang="en-US" sz="1200" b="0" dirty="0">
                <a:latin typeface="Calibri Light" panose="020F0302020204030204" pitchFamily="34" charset="0"/>
                <a:cs typeface="Calibri Light" panose="020F0302020204030204" pitchFamily="34" charset="0"/>
              </a:rPr>
              <a:t>If your region is actively implementing Pulsara, visit the Regional Project section to track each organization’s progress. This section also provides details on region-specific workflows and projects.</a:t>
            </a:r>
          </a:p>
          <a:p>
            <a:endParaRPr lang="en-US" sz="1200" b="0" dirty="0">
              <a:latin typeface="Calibri Light" panose="020F0302020204030204" pitchFamily="34" charset="0"/>
              <a:cs typeface="Calibri Light" panose="020F0302020204030204" pitchFamily="34" charset="0"/>
            </a:endParaRPr>
          </a:p>
          <a:p>
            <a:r>
              <a:rPr lang="en-US" sz="1200" b="0" dirty="0">
                <a:latin typeface="Calibri Light" panose="020F0302020204030204" pitchFamily="34" charset="0"/>
                <a:cs typeface="Calibri Light" panose="020F0302020204030204" pitchFamily="34" charset="0"/>
              </a:rPr>
              <a:t>While we’re just getting started in some areas in Colorado, success is within reach! The bottom image showcases adoption across surrounding states, demonstrating what’s possible.</a:t>
            </a:r>
          </a:p>
        </p:txBody>
      </p:sp>
    </p:spTree>
    <p:extLst>
      <p:ext uri="{BB962C8B-B14F-4D97-AF65-F5344CB8AC3E}">
        <p14:creationId xmlns:p14="http://schemas.microsoft.com/office/powerpoint/2010/main" val="34739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753E3EC-5785-A2A8-E221-3003C05E5605}"/>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25D5442-38C8-C14D-FEBA-A8BECF52365C}"/>
              </a:ext>
            </a:extLst>
          </p:cNvPr>
          <p:cNvSpPr>
            <a:spLocks noGrp="1" noRot="1" noChangeAspect="1"/>
          </p:cNvSpPr>
          <p:nvPr>
            <p:ph type="sldImg" idx="2"/>
          </p:nvPr>
        </p:nvSpPr>
        <p:spPr>
          <a:xfrm>
            <a:off x="95250" y="76200"/>
            <a:ext cx="6665913" cy="3749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A4D0EB1-0D0F-F212-B9C6-F16E2EAA2AE7}"/>
              </a:ext>
            </a:extLst>
          </p:cNvPr>
          <p:cNvSpPr txBox="1">
            <a:spLocks noGrp="1"/>
          </p:cNvSpPr>
          <p:nvPr>
            <p:ph type="body" idx="1"/>
          </p:nvPr>
        </p:nvSpPr>
        <p:spPr>
          <a:xfrm>
            <a:off x="230188" y="4076700"/>
            <a:ext cx="6400800" cy="3924450"/>
          </a:xfrm>
          <a:prstGeom prst="rect">
            <a:avLst/>
          </a:prstGeom>
        </p:spPr>
        <p:txBody>
          <a:bodyPr vert="horz" lIns="91440" tIns="45720" rIns="91440" bIns="45720" rtlCol="0"/>
          <a:lstStyle/>
          <a:p>
            <a:r>
              <a:rPr lang="en-US" sz="1200" b="0">
                <a:latin typeface="Calibri Light" panose="020F0302020204030204" pitchFamily="34" charset="0"/>
                <a:cs typeface="Calibri Light" panose="020F0302020204030204" pitchFamily="34" charset="0"/>
              </a:rPr>
              <a:t>Engaging Emergency Department leadership is key to a successful rollout. We also recommend securing an executive sponsor, as they will want to understand the regional impact and scope of the project. They can also help navigate your organization’s IT adoption process.</a:t>
            </a:r>
          </a:p>
          <a:p>
            <a:endParaRPr lang="en-US" sz="1200" b="0">
              <a:latin typeface="Calibri Light" panose="020F0302020204030204" pitchFamily="34" charset="0"/>
              <a:cs typeface="Calibri Light" panose="020F0302020204030204" pitchFamily="34" charset="0"/>
            </a:endParaRPr>
          </a:p>
          <a:p>
            <a:r>
              <a:rPr lang="en-US" sz="1200" b="0">
                <a:latin typeface="Calibri Light" panose="020F0302020204030204" pitchFamily="34" charset="0"/>
                <a:cs typeface="Calibri Light" panose="020F0302020204030204" pitchFamily="34" charset="0"/>
              </a:rPr>
              <a:t>The most important step? Sign up as soon as possible. This ensures you’re in the queue, allowing us to coordinate your region effectively for a smooth implementation and avoid any false starts.</a:t>
            </a:r>
          </a:p>
          <a:p>
            <a:endParaRPr lang="en-US" sz="1200" b="0">
              <a:latin typeface="Calibri Light" panose="020F0302020204030204" pitchFamily="34" charset="0"/>
              <a:cs typeface="Calibri Light" panose="020F0302020204030204" pitchFamily="34" charset="0"/>
            </a:endParaRPr>
          </a:p>
          <a:p>
            <a:r>
              <a:rPr lang="en-US" sz="1200" b="0">
                <a:latin typeface="Calibri Light" panose="020F0302020204030204" pitchFamily="34" charset="0"/>
                <a:cs typeface="Calibri Light" panose="020F0302020204030204" pitchFamily="34" charset="0"/>
              </a:rPr>
              <a:t>You’ll also find resources to guide you through internal IT and Legal Procurement processes, along with a clear roadmap of what to expect during implementation.</a:t>
            </a:r>
          </a:p>
        </p:txBody>
      </p:sp>
    </p:spTree>
    <p:extLst>
      <p:ext uri="{BB962C8B-B14F-4D97-AF65-F5344CB8AC3E}">
        <p14:creationId xmlns:p14="http://schemas.microsoft.com/office/powerpoint/2010/main" val="139023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xfrm>
            <a:off x="95250" y="87313"/>
            <a:ext cx="6665913" cy="3749675"/>
          </a:xfr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a:xfrm>
            <a:off x="230188" y="4076700"/>
            <a:ext cx="6400800" cy="3924300"/>
          </a:xfrm>
        </p:spPr>
        <p:txBody>
          <a:bodyPr vert="horz" lIns="91440" tIns="45720" rIns="91440" bIns="45720" rtlCol="0"/>
          <a:lstStyle/>
          <a:p>
            <a:r>
              <a:rPr lang="en-US" sz="1200" b="0">
                <a:latin typeface="Calibri Light" panose="020F0302020204030204" pitchFamily="34" charset="0"/>
                <a:cs typeface="Calibri Light" panose="020F0302020204030204" pitchFamily="34" charset="0"/>
              </a:rPr>
              <a:t>To support both initial and ongoing training, we provide a variety of resources, including short videos, slide presentations, and printable Just-In-Time training materials, ensuring easy access to the information you need.</a:t>
            </a:r>
          </a:p>
          <a:p>
            <a:endParaRPr lang="en-US" sz="1200" b="0">
              <a:latin typeface="Calibri Light" panose="020F0302020204030204" pitchFamily="34" charset="0"/>
              <a:cs typeface="Calibri Light" panose="020F0302020204030204" pitchFamily="34" charset="0"/>
            </a:endParaRPr>
          </a:p>
          <a:p>
            <a:endParaRPr lang="en-US" sz="1200" b="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780248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a:latin typeface="Calibri Light" panose="020F0302020204030204" pitchFamily="34" charset="0"/>
                <a:cs typeface="Calibri Light" panose="020F0302020204030204" pitchFamily="34" charset="0"/>
              </a:rPr>
              <a:t>Click to edit Master text styles</a:t>
            </a:r>
          </a:p>
          <a:p>
            <a:pPr lvl="1"/>
            <a:r>
              <a:rPr lang="en-US" b="0" i="0">
                <a:latin typeface="Calibri Light" panose="020F0302020204030204" pitchFamily="34" charset="0"/>
                <a:cs typeface="Calibri Light" panose="020F0302020204030204" pitchFamily="34" charset="0"/>
              </a:rPr>
              <a:t>Second level</a:t>
            </a:r>
          </a:p>
          <a:p>
            <a:pPr lvl="2"/>
            <a:r>
              <a:rPr lang="en-US" b="0" i="0">
                <a:latin typeface="Calibri Light" panose="020F0302020204030204" pitchFamily="34" charset="0"/>
                <a:cs typeface="Calibri Light" panose="020F0302020204030204" pitchFamily="34" charset="0"/>
              </a:rPr>
              <a:t>Third level</a:t>
            </a:r>
          </a:p>
          <a:p>
            <a:pPr lvl="3"/>
            <a:r>
              <a:rPr lang="en-US" b="0" i="0">
                <a:latin typeface="Calibri Light" panose="020F0302020204030204" pitchFamily="34" charset="0"/>
                <a:cs typeface="Calibri Light" panose="020F0302020204030204" pitchFamily="34" charset="0"/>
              </a:rPr>
              <a:t>Fourth level</a:t>
            </a:r>
          </a:p>
          <a:p>
            <a:pPr lvl="4"/>
            <a:r>
              <a:rPr lang="en-US" b="0" i="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43000">
              <a:schemeClr val="accent6">
                <a:lumMod val="50000"/>
              </a:schemeClr>
            </a:gs>
            <a:gs pos="100000">
              <a:srgbClr val="23387D"/>
            </a:gs>
          </a:gsLst>
          <a:path path="rect">
            <a:fillToRect l="100000" t="100000"/>
          </a:path>
        </a:gradFill>
        <a:effectLst/>
      </p:bgPr>
    </p:bg>
    <p:spTree>
      <p:nvGrpSpPr>
        <p:cNvPr id="1" name=""/>
        <p:cNvGrpSpPr/>
        <p:nvPr/>
      </p:nvGrpSpPr>
      <p:grpSpPr>
        <a:xfrm>
          <a:off x="0" y="0"/>
          <a:ext cx="0" cy="0"/>
          <a:chOff x="0" y="0"/>
          <a:chExt cx="0" cy="0"/>
        </a:xfrm>
      </p:grpSpPr>
      <p:sp>
        <p:nvSpPr>
          <p:cNvPr id="2" name="white inside">
            <a:extLst>
              <a:ext uri="{FF2B5EF4-FFF2-40B4-BE49-F238E27FC236}">
                <a16:creationId xmlns:a16="http://schemas.microsoft.com/office/drawing/2014/main" id="{22BA0393-93CF-B62C-2175-4F2D31C53BAC}"/>
              </a:ext>
            </a:extLst>
          </p:cNvPr>
          <p:cNvSpPr/>
          <p:nvPr/>
        </p:nvSpPr>
        <p:spPr>
          <a:xfrm>
            <a:off x="1586547" y="1463040"/>
            <a:ext cx="21214081" cy="10789920"/>
          </a:xfrm>
          <a:prstGeom prst="rect">
            <a:avLst/>
          </a:prstGeom>
          <a:solidFill>
            <a:schemeClr val="bg1"/>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ulsara logo">
            <a:extLst>
              <a:ext uri="{FF2B5EF4-FFF2-40B4-BE49-F238E27FC236}">
                <a16:creationId xmlns:a16="http://schemas.microsoft.com/office/drawing/2014/main" id="{2FCDEFB3-2C75-2770-E288-0FB8F4F1659A}"/>
              </a:ext>
            </a:extLst>
          </p:cNvPr>
          <p:cNvPicPr>
            <a:picLocks noChangeAspect="1"/>
          </p:cNvPicPr>
          <p:nvPr/>
        </p:nvPicPr>
        <p:blipFill>
          <a:blip r:embed="rId3"/>
          <a:stretch>
            <a:fillRect/>
          </a:stretch>
        </p:blipFill>
        <p:spPr>
          <a:xfrm>
            <a:off x="3214826" y="3954678"/>
            <a:ext cx="6357467" cy="6357467"/>
          </a:xfrm>
          <a:prstGeom prst="rect">
            <a:avLst/>
          </a:prstGeom>
          <a:effectLst>
            <a:outerShdw blurRad="461656" dist="232892" dir="2700000" algn="tl" rotWithShape="0">
              <a:prstClr val="black">
                <a:alpha val="14000"/>
              </a:prstClr>
            </a:outerShdw>
          </a:effectLst>
        </p:spPr>
      </p:pic>
      <p:sp>
        <p:nvSpPr>
          <p:cNvPr id="4" name="outline">
            <a:extLst>
              <a:ext uri="{FF2B5EF4-FFF2-40B4-BE49-F238E27FC236}">
                <a16:creationId xmlns:a16="http://schemas.microsoft.com/office/drawing/2014/main" id="{94CD4DEF-AFE8-7B31-CAA8-A714B8133574}"/>
              </a:ext>
            </a:extLst>
          </p:cNvPr>
          <p:cNvSpPr/>
          <p:nvPr/>
        </p:nvSpPr>
        <p:spPr>
          <a:xfrm>
            <a:off x="1068387" y="929640"/>
            <a:ext cx="22250400" cy="11856720"/>
          </a:xfrm>
          <a:prstGeom prst="rect">
            <a:avLst/>
          </a:prstGeom>
          <a:noFill/>
          <a:ln w="41275">
            <a:solidFill>
              <a:srgbClr val="FDF9D8"/>
            </a:solidFill>
          </a:ln>
          <a:effectLst>
            <a:glow rad="139700">
              <a:schemeClr val="bg1">
                <a:alpha val="39585"/>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2;p4">
            <a:extLst>
              <a:ext uri="{FF2B5EF4-FFF2-40B4-BE49-F238E27FC236}">
                <a16:creationId xmlns:a16="http://schemas.microsoft.com/office/drawing/2014/main" id="{D1B54AB0-D9A5-8277-6B47-AEF37E02B1CC}"/>
              </a:ext>
            </a:extLst>
          </p:cNvPr>
          <p:cNvSpPr txBox="1"/>
          <p:nvPr/>
        </p:nvSpPr>
        <p:spPr>
          <a:xfrm>
            <a:off x="4433226" y="9895052"/>
            <a:ext cx="5657227" cy="1189170"/>
          </a:xfrm>
          <a:prstGeom prst="rect">
            <a:avLst/>
          </a:prstGeom>
          <a:noFill/>
          <a:ln>
            <a:noFill/>
          </a:ln>
        </p:spPr>
        <p:txBody>
          <a:bodyPr spcFirstLastPara="1" wrap="square" lIns="91400" tIns="91400" rIns="91400" bIns="91400" anchor="t" anchorCtr="0">
            <a:normAutofit fontScale="92500" lnSpcReduction="10000"/>
          </a:bodyPr>
          <a:lstStyle/>
          <a:p>
            <a:pPr marL="444500" marR="0" lvl="0" indent="-342900" algn="ctr" rtl="0">
              <a:lnSpc>
                <a:spcPct val="100000"/>
              </a:lnSpc>
              <a:spcBef>
                <a:spcPts val="0"/>
              </a:spcBef>
              <a:spcAft>
                <a:spcPts val="0"/>
              </a:spcAft>
              <a:buClr>
                <a:srgbClr val="595959"/>
              </a:buClr>
              <a:buSzPts val="2700"/>
              <a:buFont typeface="Arial"/>
              <a:buNone/>
            </a:pPr>
            <a:r>
              <a:rPr lang="en" sz="7500" b="1" u="none" strike="noStrike" cap="none">
                <a:latin typeface="Roboto" panose="02000000000000000000" pitchFamily="2" charset="0"/>
                <a:ea typeface="Roboto" panose="02000000000000000000" pitchFamily="2" charset="0"/>
                <a:cs typeface="Roboto" panose="02000000000000000000" pitchFamily="2" charset="0"/>
                <a:sym typeface="Roboto Medium"/>
              </a:rPr>
              <a:t>ME</a:t>
            </a:r>
            <a:r>
              <a:rPr lang="en" sz="7500" b="1" u="none" strike="noStrike" cap="none" spc="-300">
                <a:latin typeface="Roboto" panose="02000000000000000000" pitchFamily="2" charset="0"/>
                <a:ea typeface="Roboto" panose="02000000000000000000" pitchFamily="2" charset="0"/>
                <a:cs typeface="Roboto" panose="02000000000000000000" pitchFamily="2" charset="0"/>
                <a:sym typeface="Roboto Medium"/>
              </a:rPr>
              <a:t>D </a:t>
            </a:r>
            <a:r>
              <a:rPr lang="en" sz="7500" b="1" u="none" strike="noStrike" cap="none">
                <a:latin typeface="Roboto" panose="02000000000000000000" pitchFamily="2" charset="0"/>
                <a:ea typeface="Roboto" panose="02000000000000000000" pitchFamily="2" charset="0"/>
                <a:cs typeface="Roboto" panose="02000000000000000000" pitchFamily="2" charset="0"/>
                <a:sym typeface="Roboto Medium"/>
              </a:rPr>
              <a:t>OPS</a:t>
            </a:r>
            <a:endParaRPr sz="1300" b="1">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647FCD0B-1CC4-6334-4561-294739A7A141}"/>
              </a:ext>
            </a:extLst>
          </p:cNvPr>
          <p:cNvPicPr>
            <a:picLocks noChangeAspect="1"/>
          </p:cNvPicPr>
          <p:nvPr/>
        </p:nvPicPr>
        <p:blipFill>
          <a:blip r:embed="rId4"/>
          <a:stretch>
            <a:fillRect/>
          </a:stretch>
        </p:blipFill>
        <p:spPr>
          <a:xfrm>
            <a:off x="12086081" y="3470310"/>
            <a:ext cx="9086268" cy="6775379"/>
          </a:xfrm>
          <a:prstGeom prst="rect">
            <a:avLst/>
          </a:prstGeom>
          <a:effectLst>
            <a:outerShdw blurRad="327144" dist="96011" dir="2700000" algn="tl" rotWithShape="0">
              <a:prstClr val="black">
                <a:alpha val="30673"/>
              </a:prstClr>
            </a:outerShdw>
          </a:effectLst>
        </p:spPr>
      </p:pic>
    </p:spTree>
    <p:extLst>
      <p:ext uri="{BB962C8B-B14F-4D97-AF65-F5344CB8AC3E}">
        <p14:creationId xmlns:p14="http://schemas.microsoft.com/office/powerpoint/2010/main" val="33577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8E303374-ECF9-F089-B7BB-ACC474BF6E5D}"/>
            </a:ext>
          </a:extLst>
        </p:cNvPr>
        <p:cNvGrpSpPr/>
        <p:nvPr/>
      </p:nvGrpSpPr>
      <p:grpSpPr>
        <a:xfrm>
          <a:off x="0" y="0"/>
          <a:ext cx="0" cy="0"/>
          <a:chOff x="0" y="0"/>
          <a:chExt cx="0" cy="0"/>
        </a:xfrm>
      </p:grpSpPr>
      <p:sp>
        <p:nvSpPr>
          <p:cNvPr id="619" name="state-desc">
            <a:extLst>
              <a:ext uri="{FF2B5EF4-FFF2-40B4-BE49-F238E27FC236}">
                <a16:creationId xmlns:a16="http://schemas.microsoft.com/office/drawing/2014/main" id="{80ED330D-A2FE-D61C-D62B-4B2334C04334}"/>
              </a:ext>
            </a:extLst>
          </p:cNvPr>
          <p:cNvSpPr/>
          <p:nvPr/>
        </p:nvSpPr>
        <p:spPr>
          <a:xfrm>
            <a:off x="287502" y="7551599"/>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add-downstream-desc">
            <a:extLst>
              <a:ext uri="{FF2B5EF4-FFF2-40B4-BE49-F238E27FC236}">
                <a16:creationId xmlns:a16="http://schemas.microsoft.com/office/drawing/2014/main" id="{91FFD99E-D89F-F27A-B274-CDB21F3A0FF3}"/>
              </a:ext>
            </a:extLst>
          </p:cNvPr>
          <p:cNvSpPr/>
          <p:nvPr/>
        </p:nvSpPr>
        <p:spPr>
          <a:xfrm>
            <a:off x="283346" y="10937805"/>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add-phys-consult-all-desc">
            <a:extLst>
              <a:ext uri="{FF2B5EF4-FFF2-40B4-BE49-F238E27FC236}">
                <a16:creationId xmlns:a16="http://schemas.microsoft.com/office/drawing/2014/main" id="{A8A9048D-2848-860F-9912-DB208E8DB137}"/>
              </a:ext>
            </a:extLst>
          </p:cNvPr>
          <p:cNvSpPr/>
          <p:nvPr/>
        </p:nvSpPr>
        <p:spPr>
          <a:xfrm>
            <a:off x="278964" y="10025639"/>
            <a:ext cx="73835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add-phys-consult-for-desc">
            <a:extLst>
              <a:ext uri="{FF2B5EF4-FFF2-40B4-BE49-F238E27FC236}">
                <a16:creationId xmlns:a16="http://schemas.microsoft.com/office/drawing/2014/main" id="{81291C6B-6A25-43E7-8A1C-702A9AA9EA61}"/>
              </a:ext>
            </a:extLst>
          </p:cNvPr>
          <p:cNvSpPr/>
          <p:nvPr/>
        </p:nvSpPr>
        <p:spPr>
          <a:xfrm>
            <a:off x="283346" y="9111153"/>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receive-desc">
            <a:extLst>
              <a:ext uri="{FF2B5EF4-FFF2-40B4-BE49-F238E27FC236}">
                <a16:creationId xmlns:a16="http://schemas.microsoft.com/office/drawing/2014/main" id="{13842724-2246-CAE6-9294-639C8F1A7EFA}"/>
              </a:ext>
            </a:extLst>
          </p:cNvPr>
          <p:cNvSpPr/>
          <p:nvPr/>
        </p:nvSpPr>
        <p:spPr>
          <a:xfrm>
            <a:off x="278964" y="8466085"/>
            <a:ext cx="73835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end-desc">
            <a:extLst>
              <a:ext uri="{FF2B5EF4-FFF2-40B4-BE49-F238E27FC236}">
                <a16:creationId xmlns:a16="http://schemas.microsoft.com/office/drawing/2014/main" id="{06BAC127-927D-03AE-DD01-6DF53C798E53}"/>
              </a:ext>
            </a:extLst>
          </p:cNvPr>
          <p:cNvSpPr/>
          <p:nvPr/>
        </p:nvSpPr>
        <p:spPr>
          <a:xfrm>
            <a:off x="287502" y="6906531"/>
            <a:ext cx="736779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ulti-desc">
            <a:extLst>
              <a:ext uri="{FF2B5EF4-FFF2-40B4-BE49-F238E27FC236}">
                <a16:creationId xmlns:a16="http://schemas.microsoft.com/office/drawing/2014/main" id="{0CA0E074-9D6D-EFBE-CDC5-ED049F56C160}"/>
              </a:ext>
            </a:extLst>
          </p:cNvPr>
          <p:cNvSpPr/>
          <p:nvPr/>
        </p:nvSpPr>
        <p:spPr>
          <a:xfrm>
            <a:off x="283346" y="6261463"/>
            <a:ext cx="7373700"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ckage option descriptions">
            <a:extLst>
              <a:ext uri="{FF2B5EF4-FFF2-40B4-BE49-F238E27FC236}">
                <a16:creationId xmlns:a16="http://schemas.microsoft.com/office/drawing/2014/main" id="{494B8992-292D-3E61-99D1-BFF4C5F35197}"/>
              </a:ext>
            </a:extLst>
          </p:cNvPr>
          <p:cNvSpPr txBox="1"/>
          <p:nvPr/>
        </p:nvSpPr>
        <p:spPr>
          <a:xfrm>
            <a:off x="380095" y="6374700"/>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Multimedia Prehospital Report (ECG, Video, PSR…)</a:t>
            </a:r>
          </a:p>
        </p:txBody>
      </p:sp>
      <p:sp>
        <p:nvSpPr>
          <p:cNvPr id="2" name="package option descriptions">
            <a:extLst>
              <a:ext uri="{FF2B5EF4-FFF2-40B4-BE49-F238E27FC236}">
                <a16:creationId xmlns:a16="http://schemas.microsoft.com/office/drawing/2014/main" id="{40ED5EFB-C384-4720-6FC2-59910BB2DBF1}"/>
              </a:ext>
            </a:extLst>
          </p:cNvPr>
          <p:cNvSpPr txBox="1"/>
          <p:nvPr/>
        </p:nvSpPr>
        <p:spPr>
          <a:xfrm>
            <a:off x="380095" y="6984010"/>
            <a:ext cx="7143383" cy="396739"/>
          </a:xfrm>
          <a:prstGeom prst="rect">
            <a:avLst/>
          </a:prstGeom>
          <a:noFill/>
        </p:spPr>
        <p:txBody>
          <a:bodyPr wrap="square" anchor="t" anchorCtr="0">
            <a:noAutofit/>
          </a:bodyPr>
          <a:lstStyle/>
          <a:p>
            <a:pPr>
              <a:lnSpc>
                <a:spcPct val="80000"/>
              </a:lnSpc>
              <a:spcAft>
                <a:spcPts val="2400"/>
              </a:spcAft>
            </a:pPr>
            <a:r>
              <a:rPr lang="en-US" sz="2600">
                <a:solidFill>
                  <a:srgbClr val="000000"/>
                </a:solidFill>
                <a:latin typeface="Calibri Light" panose="020F0302020204030204" pitchFamily="34" charset="0"/>
                <a:cs typeface="Calibri Light" panose="020F0302020204030204" pitchFamily="34" charset="0"/>
              </a:rPr>
              <a:t>Send Consult/Transfer Request</a:t>
            </a:r>
          </a:p>
        </p:txBody>
      </p:sp>
      <p:sp>
        <p:nvSpPr>
          <p:cNvPr id="3" name="package option descriptions">
            <a:extLst>
              <a:ext uri="{FF2B5EF4-FFF2-40B4-BE49-F238E27FC236}">
                <a16:creationId xmlns:a16="http://schemas.microsoft.com/office/drawing/2014/main" id="{EC9D9C4E-449D-903F-6FC8-500D275C5E28}"/>
              </a:ext>
            </a:extLst>
          </p:cNvPr>
          <p:cNvSpPr txBox="1"/>
          <p:nvPr/>
        </p:nvSpPr>
        <p:spPr>
          <a:xfrm>
            <a:off x="380095" y="7637034"/>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State | Regional: Incidents, Events, Evac, ESF8 &amp; other Initiatives</a:t>
            </a:r>
          </a:p>
        </p:txBody>
      </p:sp>
      <p:sp>
        <p:nvSpPr>
          <p:cNvPr id="4" name="package option descriptions">
            <a:extLst>
              <a:ext uri="{FF2B5EF4-FFF2-40B4-BE49-F238E27FC236}">
                <a16:creationId xmlns:a16="http://schemas.microsoft.com/office/drawing/2014/main" id="{6F47B290-C41F-11F3-7858-EA9DACC89B87}"/>
              </a:ext>
            </a:extLst>
          </p:cNvPr>
          <p:cNvSpPr txBox="1"/>
          <p:nvPr/>
        </p:nvSpPr>
        <p:spPr>
          <a:xfrm>
            <a:off x="380095" y="8555559"/>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Receive Consult/Transfer Request	</a:t>
            </a:r>
          </a:p>
        </p:txBody>
      </p:sp>
      <p:sp>
        <p:nvSpPr>
          <p:cNvPr id="6" name="package option descriptions">
            <a:extLst>
              <a:ext uri="{FF2B5EF4-FFF2-40B4-BE49-F238E27FC236}">
                <a16:creationId xmlns:a16="http://schemas.microsoft.com/office/drawing/2014/main" id="{524144FE-6FFA-5788-DCB9-7D25EBB16868}"/>
              </a:ext>
            </a:extLst>
          </p:cNvPr>
          <p:cNvSpPr txBox="1"/>
          <p:nvPr/>
        </p:nvSpPr>
        <p:spPr>
          <a:xfrm>
            <a:off x="380095" y="9197973"/>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for Consult &amp; Transfer Request</a:t>
            </a:r>
          </a:p>
        </p:txBody>
      </p:sp>
      <p:sp>
        <p:nvSpPr>
          <p:cNvPr id="8" name="package option descriptions">
            <a:extLst>
              <a:ext uri="{FF2B5EF4-FFF2-40B4-BE49-F238E27FC236}">
                <a16:creationId xmlns:a16="http://schemas.microsoft.com/office/drawing/2014/main" id="{FAD6DCB8-492F-219E-530D-39B8831A2016}"/>
              </a:ext>
            </a:extLst>
          </p:cNvPr>
          <p:cNvSpPr txBox="1"/>
          <p:nvPr/>
        </p:nvSpPr>
        <p:spPr>
          <a:xfrm>
            <a:off x="380095" y="10081880"/>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9" name="package option descriptions">
            <a:extLst>
              <a:ext uri="{FF2B5EF4-FFF2-40B4-BE49-F238E27FC236}">
                <a16:creationId xmlns:a16="http://schemas.microsoft.com/office/drawing/2014/main" id="{5517AF23-3C1C-04C9-F87C-A2DAAAA97B59}"/>
              </a:ext>
            </a:extLst>
          </p:cNvPr>
          <p:cNvSpPr txBox="1"/>
          <p:nvPr/>
        </p:nvSpPr>
        <p:spPr>
          <a:xfrm>
            <a:off x="380095" y="11007398"/>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Add Downstream Teams (STEMI, Stroke, Trauma…)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52" name="transfer select outline">
            <a:extLst>
              <a:ext uri="{FF2B5EF4-FFF2-40B4-BE49-F238E27FC236}">
                <a16:creationId xmlns:a16="http://schemas.microsoft.com/office/drawing/2014/main" id="{8578F434-4705-E076-9914-BB84D6EE8EBE}"/>
              </a:ext>
            </a:extLst>
          </p:cNvPr>
          <p:cNvSpPr/>
          <p:nvPr/>
        </p:nvSpPr>
        <p:spPr>
          <a:xfrm>
            <a:off x="14036617" y="3429988"/>
            <a:ext cx="6527223" cy="9827028"/>
          </a:xfrm>
          <a:prstGeom prst="roundRect">
            <a:avLst>
              <a:gd name="adj" fmla="val 8073"/>
            </a:avLst>
          </a:prstGeom>
          <a:gradFill flip="none" rotWithShape="1">
            <a:gsLst>
              <a:gs pos="19000">
                <a:srgbClr val="7F7F7F"/>
              </a:gs>
              <a:gs pos="84000">
                <a:srgbClr val="7F7F7F">
                  <a:lumMod val="83208"/>
                  <a:lumOff val="16792"/>
                  <a:alpha val="56522"/>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nfrastructure outline">
            <a:extLst>
              <a:ext uri="{FF2B5EF4-FFF2-40B4-BE49-F238E27FC236}">
                <a16:creationId xmlns:a16="http://schemas.microsoft.com/office/drawing/2014/main" id="{94A443EA-CF7C-3D49-25A7-0E318C77773C}"/>
              </a:ext>
            </a:extLst>
          </p:cNvPr>
          <p:cNvSpPr/>
          <p:nvPr/>
        </p:nvSpPr>
        <p:spPr>
          <a:xfrm>
            <a:off x="7601665" y="2952342"/>
            <a:ext cx="6268621" cy="10304674"/>
          </a:xfrm>
          <a:prstGeom prst="roundRect">
            <a:avLst>
              <a:gd name="adj" fmla="val 8073"/>
            </a:avLst>
          </a:prstGeom>
          <a:gradFill flip="none" rotWithShape="1">
            <a:gsLst>
              <a:gs pos="0">
                <a:schemeClr val="tx1">
                  <a:lumMod val="5000"/>
                  <a:lumOff val="95000"/>
                </a:schemeClr>
              </a:gs>
              <a:gs pos="44000">
                <a:schemeClr val="tx1">
                  <a:lumMod val="90000"/>
                  <a:lumOff val="10000"/>
                </a:schemeClr>
              </a:gs>
              <a:gs pos="79000">
                <a:schemeClr val="tx1">
                  <a:lumMod val="90000"/>
                  <a:lumOff val="10000"/>
                </a:schemeClr>
              </a:gs>
              <a:gs pos="100000">
                <a:schemeClr val="tx1">
                  <a:lumMod val="38269"/>
                  <a:lumOff val="61731"/>
                  <a:alpha val="41000"/>
                </a:schemeClr>
              </a:gs>
            </a:gsLst>
            <a:path path="circle">
              <a:fillToRect l="50000" t="50000" r="50000" b="50000"/>
            </a:path>
            <a:tileRect/>
          </a:gradFill>
          <a:ln w="508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7" name="PULSARA ONE">
            <a:extLst>
              <a:ext uri="{FF2B5EF4-FFF2-40B4-BE49-F238E27FC236}">
                <a16:creationId xmlns:a16="http://schemas.microsoft.com/office/drawing/2014/main" id="{2DCE0EDF-A37F-3C77-AD5C-EDD33A133AFA}"/>
              </a:ext>
            </a:extLst>
          </p:cNvPr>
          <p:cNvGrpSpPr/>
          <p:nvPr/>
        </p:nvGrpSpPr>
        <p:grpSpPr>
          <a:xfrm>
            <a:off x="7736280" y="3097439"/>
            <a:ext cx="2941369" cy="9969962"/>
            <a:chOff x="7736280" y="3097439"/>
            <a:chExt cx="2941369" cy="9969962"/>
          </a:xfrm>
        </p:grpSpPr>
        <p:sp>
          <p:nvSpPr>
            <p:cNvPr id="247" name="Rectangle: Rounded Corners 2">
              <a:extLst>
                <a:ext uri="{FF2B5EF4-FFF2-40B4-BE49-F238E27FC236}">
                  <a16:creationId xmlns:a16="http://schemas.microsoft.com/office/drawing/2014/main" id="{D735B20F-2BA6-FD08-B450-0C397570EBE7}"/>
                </a:ext>
              </a:extLst>
            </p:cNvPr>
            <p:cNvSpPr/>
            <p:nvPr/>
          </p:nvSpPr>
          <p:spPr>
            <a:xfrm>
              <a:off x="7751569" y="3097439"/>
              <a:ext cx="2926080" cy="9969962"/>
            </a:xfrm>
            <a:prstGeom prst="roundRect">
              <a:avLst>
                <a:gd name="adj" fmla="val 15479"/>
              </a:avLst>
            </a:prstGeom>
            <a:solidFill>
              <a:srgbClr val="20525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48" name="Rectangle 247">
              <a:extLst>
                <a:ext uri="{FF2B5EF4-FFF2-40B4-BE49-F238E27FC236}">
                  <a16:creationId xmlns:a16="http://schemas.microsoft.com/office/drawing/2014/main" id="{8C22F6AE-1003-067C-C27E-3476BEBEBBBA}"/>
                </a:ext>
              </a:extLst>
            </p:cNvPr>
            <p:cNvSpPr/>
            <p:nvPr/>
          </p:nvSpPr>
          <p:spPr>
            <a:xfrm>
              <a:off x="7751569"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Always Free to Everyone</a:t>
              </a:r>
            </a:p>
          </p:txBody>
        </p:sp>
        <p:sp>
          <p:nvSpPr>
            <p:cNvPr id="250" name="white center section">
              <a:extLst>
                <a:ext uri="{FF2B5EF4-FFF2-40B4-BE49-F238E27FC236}">
                  <a16:creationId xmlns:a16="http://schemas.microsoft.com/office/drawing/2014/main" id="{7BA455DB-6F46-5401-681B-1B571E06D57A}"/>
                </a:ext>
              </a:extLst>
            </p:cNvPr>
            <p:cNvSpPr/>
            <p:nvPr/>
          </p:nvSpPr>
          <p:spPr>
            <a:xfrm>
              <a:off x="7736280" y="5554065"/>
              <a:ext cx="2941369"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9" name="TextBox 248">
              <a:extLst>
                <a:ext uri="{FF2B5EF4-FFF2-40B4-BE49-F238E27FC236}">
                  <a16:creationId xmlns:a16="http://schemas.microsoft.com/office/drawing/2014/main" id="{BEE7D7B9-FB74-1E39-C5A4-E43504D5C12F}"/>
                </a:ext>
              </a:extLst>
            </p:cNvPr>
            <p:cNvSpPr txBox="1"/>
            <p:nvPr/>
          </p:nvSpPr>
          <p:spPr>
            <a:xfrm>
              <a:off x="7751569" y="3937478"/>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ONE</a:t>
              </a:r>
            </a:p>
          </p:txBody>
        </p:sp>
        <p:sp>
          <p:nvSpPr>
            <p:cNvPr id="254" name="Isosceles Triangle 6">
              <a:extLst>
                <a:ext uri="{FF2B5EF4-FFF2-40B4-BE49-F238E27FC236}">
                  <a16:creationId xmlns:a16="http://schemas.microsoft.com/office/drawing/2014/main" id="{205FC69D-D273-9E2B-8294-49D0172B4AD5}"/>
                </a:ext>
              </a:extLst>
            </p:cNvPr>
            <p:cNvSpPr/>
            <p:nvPr/>
          </p:nvSpPr>
          <p:spPr>
            <a:xfrm flipV="1">
              <a:off x="8780876" y="5353818"/>
              <a:ext cx="867466" cy="473192"/>
            </a:xfrm>
            <a:prstGeom prst="triangle">
              <a:avLst/>
            </a:prstGeom>
            <a:solidFill>
              <a:srgbClr val="20525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grpSp>
        <p:nvGrpSpPr>
          <p:cNvPr id="613" name="PULSARA MED OPS">
            <a:extLst>
              <a:ext uri="{FF2B5EF4-FFF2-40B4-BE49-F238E27FC236}">
                <a16:creationId xmlns:a16="http://schemas.microsoft.com/office/drawing/2014/main" id="{E34A19D5-3915-A742-595B-0FCDCBE50234}"/>
              </a:ext>
            </a:extLst>
          </p:cNvPr>
          <p:cNvGrpSpPr/>
          <p:nvPr/>
        </p:nvGrpSpPr>
        <p:grpSpPr>
          <a:xfrm>
            <a:off x="10773067" y="3097439"/>
            <a:ext cx="2964890" cy="9969962"/>
            <a:chOff x="10773067" y="3097439"/>
            <a:chExt cx="2964890" cy="9969962"/>
          </a:xfrm>
        </p:grpSpPr>
        <p:grpSp>
          <p:nvGrpSpPr>
            <p:cNvPr id="612" name="PULSARA MED OPS">
              <a:extLst>
                <a:ext uri="{FF2B5EF4-FFF2-40B4-BE49-F238E27FC236}">
                  <a16:creationId xmlns:a16="http://schemas.microsoft.com/office/drawing/2014/main" id="{BD5CA3AE-3684-D8B6-DC07-59AD35774466}"/>
                </a:ext>
              </a:extLst>
            </p:cNvPr>
            <p:cNvGrpSpPr/>
            <p:nvPr/>
          </p:nvGrpSpPr>
          <p:grpSpPr>
            <a:xfrm>
              <a:off x="10773067" y="3097439"/>
              <a:ext cx="2964890" cy="9969962"/>
              <a:chOff x="10773067" y="3097439"/>
              <a:chExt cx="2964890" cy="9969962"/>
            </a:xfrm>
          </p:grpSpPr>
          <p:sp>
            <p:nvSpPr>
              <p:cNvPr id="233" name="Rectangle: Rounded Corners 2">
                <a:extLst>
                  <a:ext uri="{FF2B5EF4-FFF2-40B4-BE49-F238E27FC236}">
                    <a16:creationId xmlns:a16="http://schemas.microsoft.com/office/drawing/2014/main" id="{F65C03F1-67FF-9CF9-B341-8240EB499B45}"/>
                  </a:ext>
                </a:extLst>
              </p:cNvPr>
              <p:cNvSpPr/>
              <p:nvPr/>
            </p:nvSpPr>
            <p:spPr>
              <a:xfrm>
                <a:off x="10795177" y="3097439"/>
                <a:ext cx="2926080" cy="9969962"/>
              </a:xfrm>
              <a:prstGeom prst="roundRect">
                <a:avLst>
                  <a:gd name="adj" fmla="val 13334"/>
                </a:avLst>
              </a:prstGeom>
              <a:solidFill>
                <a:srgbClr val="53C3C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4" name="Rectangle 233">
                <a:extLst>
                  <a:ext uri="{FF2B5EF4-FFF2-40B4-BE49-F238E27FC236}">
                    <a16:creationId xmlns:a16="http://schemas.microsoft.com/office/drawing/2014/main" id="{3ADF322D-D6C1-E03D-A9BC-AB25B78E4B61}"/>
                  </a:ext>
                </a:extLst>
              </p:cNvPr>
              <p:cNvSpPr/>
              <p:nvPr/>
            </p:nvSpPr>
            <p:spPr>
              <a:xfrm>
                <a:off x="10795177"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Free to Hospitals in MED OPS Regions</a:t>
                </a:r>
              </a:p>
            </p:txBody>
          </p:sp>
          <p:sp>
            <p:nvSpPr>
              <p:cNvPr id="235" name="TextBox 234">
                <a:extLst>
                  <a:ext uri="{FF2B5EF4-FFF2-40B4-BE49-F238E27FC236}">
                    <a16:creationId xmlns:a16="http://schemas.microsoft.com/office/drawing/2014/main" id="{A24422F3-1352-8EE2-BED8-4354D89F6425}"/>
                  </a:ext>
                </a:extLst>
              </p:cNvPr>
              <p:cNvSpPr txBox="1"/>
              <p:nvPr/>
            </p:nvSpPr>
            <p:spPr>
              <a:xfrm>
                <a:off x="10795177" y="3981020"/>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MED</a:t>
                </a:r>
                <a:r>
                  <a:rPr lang="en-US" sz="4000" b="1" spc="-400"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OPS</a:t>
                </a:r>
              </a:p>
            </p:txBody>
          </p:sp>
          <p:sp>
            <p:nvSpPr>
              <p:cNvPr id="236" name="white center section">
                <a:extLst>
                  <a:ext uri="{FF2B5EF4-FFF2-40B4-BE49-F238E27FC236}">
                    <a16:creationId xmlns:a16="http://schemas.microsoft.com/office/drawing/2014/main" id="{75065945-6D9F-52E1-14D0-95AE5704B967}"/>
                  </a:ext>
                </a:extLst>
              </p:cNvPr>
              <p:cNvSpPr/>
              <p:nvPr/>
            </p:nvSpPr>
            <p:spPr>
              <a:xfrm>
                <a:off x="10773067" y="5554065"/>
                <a:ext cx="2964890"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0" name="Isosceles Triangle 6">
                <a:extLst>
                  <a:ext uri="{FF2B5EF4-FFF2-40B4-BE49-F238E27FC236}">
                    <a16:creationId xmlns:a16="http://schemas.microsoft.com/office/drawing/2014/main" id="{9EBCA3A1-9121-99FF-D40D-70D832CF339D}"/>
                  </a:ext>
                </a:extLst>
              </p:cNvPr>
              <p:cNvSpPr/>
              <p:nvPr/>
            </p:nvSpPr>
            <p:spPr>
              <a:xfrm flipV="1">
                <a:off x="11824484" y="5353818"/>
                <a:ext cx="867466" cy="473192"/>
              </a:xfrm>
              <a:prstGeom prst="triangle">
                <a:avLst/>
              </a:prstGeom>
              <a:solidFill>
                <a:srgbClr val="53C3C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73" name="send-med">
              <a:extLst>
                <a:ext uri="{FF2B5EF4-FFF2-40B4-BE49-F238E27FC236}">
                  <a16:creationId xmlns:a16="http://schemas.microsoft.com/office/drawing/2014/main" id="{0C69D47C-53E8-D2CB-00B2-A3A0B469A5EB}"/>
                </a:ext>
              </a:extLst>
            </p:cNvPr>
            <p:cNvSpPr/>
            <p:nvPr/>
          </p:nvSpPr>
          <p:spPr>
            <a:xfrm>
              <a:off x="10793159" y="6906531"/>
              <a:ext cx="2939210"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ulti-med">
              <a:extLst>
                <a:ext uri="{FF2B5EF4-FFF2-40B4-BE49-F238E27FC236}">
                  <a16:creationId xmlns:a16="http://schemas.microsoft.com/office/drawing/2014/main" id="{14C5388D-2463-FECF-6849-72C0C0B76A39}"/>
                </a:ext>
              </a:extLst>
            </p:cNvPr>
            <p:cNvSpPr/>
            <p:nvPr/>
          </p:nvSpPr>
          <p:spPr>
            <a:xfrm>
              <a:off x="10791501" y="6261463"/>
              <a:ext cx="2941566"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E9B2B288-84FF-60D5-AEF9-77084941E077}"/>
                </a:ext>
              </a:extLst>
            </p:cNvPr>
            <p:cNvGrpSpPr/>
            <p:nvPr/>
          </p:nvGrpSpPr>
          <p:grpSpPr>
            <a:xfrm>
              <a:off x="11594813" y="6298473"/>
              <a:ext cx="1321397" cy="509413"/>
              <a:chOff x="8553911" y="6534485"/>
              <a:chExt cx="1321397" cy="509413"/>
            </a:xfrm>
          </p:grpSpPr>
          <p:sp>
            <p:nvSpPr>
              <p:cNvPr id="453" name="Rounded Rectangle 452">
                <a:extLst>
                  <a:ext uri="{FF2B5EF4-FFF2-40B4-BE49-F238E27FC236}">
                    <a16:creationId xmlns:a16="http://schemas.microsoft.com/office/drawing/2014/main" id="{B1D2FF79-16B8-2D73-9D6E-788F547675F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4" name="white checkmark" descr="Checkmark outline">
                <a:extLst>
                  <a:ext uri="{FF2B5EF4-FFF2-40B4-BE49-F238E27FC236}">
                    <a16:creationId xmlns:a16="http://schemas.microsoft.com/office/drawing/2014/main" id="{9BD7B993-98B6-330B-D2C5-82765081A9A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8" name="Group 457">
              <a:extLst>
                <a:ext uri="{FF2B5EF4-FFF2-40B4-BE49-F238E27FC236}">
                  <a16:creationId xmlns:a16="http://schemas.microsoft.com/office/drawing/2014/main" id="{6D7EAF99-71C6-73A8-4C63-AC9EC90FCE94}"/>
                </a:ext>
              </a:extLst>
            </p:cNvPr>
            <p:cNvGrpSpPr/>
            <p:nvPr/>
          </p:nvGrpSpPr>
          <p:grpSpPr>
            <a:xfrm>
              <a:off x="11594813" y="6950146"/>
              <a:ext cx="1321397" cy="509413"/>
              <a:chOff x="8553911" y="6534485"/>
              <a:chExt cx="1321397" cy="509413"/>
            </a:xfrm>
          </p:grpSpPr>
          <p:sp>
            <p:nvSpPr>
              <p:cNvPr id="459" name="Rounded Rectangle 458">
                <a:extLst>
                  <a:ext uri="{FF2B5EF4-FFF2-40B4-BE49-F238E27FC236}">
                    <a16:creationId xmlns:a16="http://schemas.microsoft.com/office/drawing/2014/main" id="{BA5618D6-8453-5C01-FBBB-827670FF3BA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0" name="white checkmark" descr="Checkmark outline">
                <a:extLst>
                  <a:ext uri="{FF2B5EF4-FFF2-40B4-BE49-F238E27FC236}">
                    <a16:creationId xmlns:a16="http://schemas.microsoft.com/office/drawing/2014/main" id="{C679C9A2-8048-C195-5CD3-BEA4BBF9DE17}"/>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4" name="PULSARA TRANSF OPS">
            <a:extLst>
              <a:ext uri="{FF2B5EF4-FFF2-40B4-BE49-F238E27FC236}">
                <a16:creationId xmlns:a16="http://schemas.microsoft.com/office/drawing/2014/main" id="{61270CF0-FEDC-912C-A6E2-C33D26FE2C07}"/>
              </a:ext>
            </a:extLst>
          </p:cNvPr>
          <p:cNvGrpSpPr/>
          <p:nvPr/>
        </p:nvGrpSpPr>
        <p:grpSpPr>
          <a:xfrm>
            <a:off x="14120093" y="3632995"/>
            <a:ext cx="3125157" cy="9434405"/>
            <a:chOff x="14120093" y="3632995"/>
            <a:chExt cx="3125157" cy="9434405"/>
          </a:xfrm>
        </p:grpSpPr>
        <p:grpSp>
          <p:nvGrpSpPr>
            <p:cNvPr id="608" name="PULSARA TRANSF OPS">
              <a:extLst>
                <a:ext uri="{FF2B5EF4-FFF2-40B4-BE49-F238E27FC236}">
                  <a16:creationId xmlns:a16="http://schemas.microsoft.com/office/drawing/2014/main" id="{DB7E2B88-AA97-DF6F-8001-274EE7A2F389}"/>
                </a:ext>
              </a:extLst>
            </p:cNvPr>
            <p:cNvGrpSpPr/>
            <p:nvPr/>
          </p:nvGrpSpPr>
          <p:grpSpPr>
            <a:xfrm>
              <a:off x="14121461" y="3632995"/>
              <a:ext cx="3119584" cy="9434405"/>
              <a:chOff x="14121461" y="3632995"/>
              <a:chExt cx="3119584" cy="9434405"/>
            </a:xfrm>
          </p:grpSpPr>
          <p:sp>
            <p:nvSpPr>
              <p:cNvPr id="198" name="Rectangle: Rounded Corners 3">
                <a:extLst>
                  <a:ext uri="{FF2B5EF4-FFF2-40B4-BE49-F238E27FC236}">
                    <a16:creationId xmlns:a16="http://schemas.microsoft.com/office/drawing/2014/main" id="{123D98AA-612E-DE48-D2F8-7016F020CDAB}"/>
                  </a:ext>
                </a:extLst>
              </p:cNvPr>
              <p:cNvSpPr/>
              <p:nvPr/>
            </p:nvSpPr>
            <p:spPr>
              <a:xfrm>
                <a:off x="14218213"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9" name="TextBox 198">
                <a:extLst>
                  <a:ext uri="{FF2B5EF4-FFF2-40B4-BE49-F238E27FC236}">
                    <a16:creationId xmlns:a16="http://schemas.microsoft.com/office/drawing/2014/main" id="{D218C816-1C3E-20D0-4DE5-A99BD6BDE0A0}"/>
                  </a:ext>
                </a:extLst>
              </p:cNvPr>
              <p:cNvSpPr txBox="1"/>
              <p:nvPr/>
            </p:nvSpPr>
            <p:spPr>
              <a:xfrm>
                <a:off x="14218213" y="4271115"/>
                <a:ext cx="2926080" cy="86177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TRANSFER OPS</a:t>
                </a:r>
                <a:endParaRPr lang="en-US" sz="2600" b="0" dirty="0">
                  <a:solidFill>
                    <a:schemeClr val="bg1"/>
                  </a:solidFill>
                  <a:latin typeface="ArialMT"/>
                </a:endParaRPr>
              </a:p>
            </p:txBody>
          </p:sp>
          <p:sp>
            <p:nvSpPr>
              <p:cNvPr id="202" name="white center section">
                <a:extLst>
                  <a:ext uri="{FF2B5EF4-FFF2-40B4-BE49-F238E27FC236}">
                    <a16:creationId xmlns:a16="http://schemas.microsoft.com/office/drawing/2014/main" id="{BB009CC8-D8DD-D53B-0BE7-5286E555AB33}"/>
                  </a:ext>
                </a:extLst>
              </p:cNvPr>
              <p:cNvSpPr/>
              <p:nvPr/>
            </p:nvSpPr>
            <p:spPr>
              <a:xfrm>
                <a:off x="14121461" y="5554065"/>
                <a:ext cx="311958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451"/>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201" name="Rectangle 200">
                <a:extLst>
                  <a:ext uri="{FF2B5EF4-FFF2-40B4-BE49-F238E27FC236}">
                    <a16:creationId xmlns:a16="http://schemas.microsoft.com/office/drawing/2014/main" id="{72521AF1-FD15-44A2-129B-D43FDDE8419F}"/>
                  </a:ext>
                </a:extLst>
              </p:cNvPr>
              <p:cNvSpPr/>
              <p:nvPr/>
            </p:nvSpPr>
            <p:spPr>
              <a:xfrm>
                <a:off x="14218213"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Adds </a:t>
                </a:r>
              </a:p>
              <a:p>
                <a:pPr algn="ctr"/>
                <a:r>
                  <a:rPr lang="en-US" sz="1800" b="1" dirty="0"/>
                  <a:t>Consultants</a:t>
                </a:r>
              </a:p>
            </p:txBody>
          </p:sp>
          <p:sp>
            <p:nvSpPr>
              <p:cNvPr id="219" name="Isosceles Triangle 6">
                <a:extLst>
                  <a:ext uri="{FF2B5EF4-FFF2-40B4-BE49-F238E27FC236}">
                    <a16:creationId xmlns:a16="http://schemas.microsoft.com/office/drawing/2014/main" id="{C2F45EEF-5993-1E9E-1636-6C16069C6826}"/>
                  </a:ext>
                </a:extLst>
              </p:cNvPr>
              <p:cNvSpPr/>
              <p:nvPr/>
            </p:nvSpPr>
            <p:spPr>
              <a:xfrm flipV="1">
                <a:off x="15247520"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1" name="send-transf">
              <a:extLst>
                <a:ext uri="{FF2B5EF4-FFF2-40B4-BE49-F238E27FC236}">
                  <a16:creationId xmlns:a16="http://schemas.microsoft.com/office/drawing/2014/main" id="{AF878588-6A5A-E938-9E06-449BB1E20C99}"/>
                </a:ext>
              </a:extLst>
            </p:cNvPr>
            <p:cNvSpPr/>
            <p:nvPr/>
          </p:nvSpPr>
          <p:spPr>
            <a:xfrm>
              <a:off x="14123707" y="6906531"/>
              <a:ext cx="3118485"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multi-transf">
              <a:extLst>
                <a:ext uri="{FF2B5EF4-FFF2-40B4-BE49-F238E27FC236}">
                  <a16:creationId xmlns:a16="http://schemas.microsoft.com/office/drawing/2014/main" id="{1FB6F8E9-9051-3DD6-D209-82626C81C619}"/>
                </a:ext>
              </a:extLst>
            </p:cNvPr>
            <p:cNvSpPr/>
            <p:nvPr/>
          </p:nvSpPr>
          <p:spPr>
            <a:xfrm>
              <a:off x="14121948" y="6261463"/>
              <a:ext cx="3120985"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state-transf">
              <a:extLst>
                <a:ext uri="{FF2B5EF4-FFF2-40B4-BE49-F238E27FC236}">
                  <a16:creationId xmlns:a16="http://schemas.microsoft.com/office/drawing/2014/main" id="{691D1116-9794-2B86-5FBC-D29EE2A9A367}"/>
                </a:ext>
              </a:extLst>
            </p:cNvPr>
            <p:cNvSpPr/>
            <p:nvPr/>
          </p:nvSpPr>
          <p:spPr>
            <a:xfrm>
              <a:off x="14121948" y="7551599"/>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eive-transf">
              <a:extLst>
                <a:ext uri="{FF2B5EF4-FFF2-40B4-BE49-F238E27FC236}">
                  <a16:creationId xmlns:a16="http://schemas.microsoft.com/office/drawing/2014/main" id="{DA59E062-0EE7-A3D3-EF4D-19268D4AD161}"/>
                </a:ext>
              </a:extLst>
            </p:cNvPr>
            <p:cNvSpPr/>
            <p:nvPr/>
          </p:nvSpPr>
          <p:spPr>
            <a:xfrm>
              <a:off x="14120093" y="8466085"/>
              <a:ext cx="31251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472">
              <a:extLst>
                <a:ext uri="{FF2B5EF4-FFF2-40B4-BE49-F238E27FC236}">
                  <a16:creationId xmlns:a16="http://schemas.microsoft.com/office/drawing/2014/main" id="{F9F8CAF5-5357-40EB-149F-99E8F4C1580D}"/>
                </a:ext>
              </a:extLst>
            </p:cNvPr>
            <p:cNvGrpSpPr/>
            <p:nvPr/>
          </p:nvGrpSpPr>
          <p:grpSpPr>
            <a:xfrm>
              <a:off x="15727308" y="7725366"/>
              <a:ext cx="1321397" cy="509413"/>
              <a:chOff x="8553911" y="6534485"/>
              <a:chExt cx="1321397" cy="509413"/>
            </a:xfrm>
          </p:grpSpPr>
          <p:sp>
            <p:nvSpPr>
              <p:cNvPr id="474" name="Rounded Rectangle 473">
                <a:extLst>
                  <a:ext uri="{FF2B5EF4-FFF2-40B4-BE49-F238E27FC236}">
                    <a16:creationId xmlns:a16="http://schemas.microsoft.com/office/drawing/2014/main" id="{0D5D69CD-DB93-94A6-9210-B2B684B3F14C}"/>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5" name="white checkmark" descr="Checkmark outline">
                <a:extLst>
                  <a:ext uri="{FF2B5EF4-FFF2-40B4-BE49-F238E27FC236}">
                    <a16:creationId xmlns:a16="http://schemas.microsoft.com/office/drawing/2014/main" id="{51F2227D-280B-68D5-0AA1-DCF2A0FAA06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6" name="Group 475">
              <a:extLst>
                <a:ext uri="{FF2B5EF4-FFF2-40B4-BE49-F238E27FC236}">
                  <a16:creationId xmlns:a16="http://schemas.microsoft.com/office/drawing/2014/main" id="{42B6D254-EC7B-D39A-420E-3E5612A7ADFD}"/>
                </a:ext>
              </a:extLst>
            </p:cNvPr>
            <p:cNvGrpSpPr/>
            <p:nvPr/>
          </p:nvGrpSpPr>
          <p:grpSpPr>
            <a:xfrm>
              <a:off x="15727308" y="8497737"/>
              <a:ext cx="1321397" cy="509413"/>
              <a:chOff x="8553911" y="6534485"/>
              <a:chExt cx="1321397" cy="509413"/>
            </a:xfrm>
          </p:grpSpPr>
          <p:sp>
            <p:nvSpPr>
              <p:cNvPr id="477" name="Rounded Rectangle 476">
                <a:extLst>
                  <a:ext uri="{FF2B5EF4-FFF2-40B4-BE49-F238E27FC236}">
                    <a16:creationId xmlns:a16="http://schemas.microsoft.com/office/drawing/2014/main" id="{6A41A952-30D8-3047-FE67-46869B1669F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8" name="white checkmark" descr="Checkmark outline">
                <a:extLst>
                  <a:ext uri="{FF2B5EF4-FFF2-40B4-BE49-F238E27FC236}">
                    <a16:creationId xmlns:a16="http://schemas.microsoft.com/office/drawing/2014/main" id="{9F16B3C9-810E-4572-8227-4DD9A79612C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1" name="Group 490">
              <a:extLst>
                <a:ext uri="{FF2B5EF4-FFF2-40B4-BE49-F238E27FC236}">
                  <a16:creationId xmlns:a16="http://schemas.microsoft.com/office/drawing/2014/main" id="{DE026D1E-F4CA-8F7B-DB06-A7A58700F87C}"/>
                </a:ext>
              </a:extLst>
            </p:cNvPr>
            <p:cNvGrpSpPr/>
            <p:nvPr/>
          </p:nvGrpSpPr>
          <p:grpSpPr>
            <a:xfrm>
              <a:off x="14304908" y="8497737"/>
              <a:ext cx="1321397" cy="509413"/>
              <a:chOff x="8553911" y="6534485"/>
              <a:chExt cx="1321397" cy="509413"/>
            </a:xfrm>
          </p:grpSpPr>
          <p:sp>
            <p:nvSpPr>
              <p:cNvPr id="492" name="Rounded Rectangle 491">
                <a:extLst>
                  <a:ext uri="{FF2B5EF4-FFF2-40B4-BE49-F238E27FC236}">
                    <a16:creationId xmlns:a16="http://schemas.microsoft.com/office/drawing/2014/main" id="{A3292D4A-8D66-0DAA-94A4-3F2E014AA56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3" name="white checkmark" descr="Checkmark outline">
                <a:extLst>
                  <a:ext uri="{FF2B5EF4-FFF2-40B4-BE49-F238E27FC236}">
                    <a16:creationId xmlns:a16="http://schemas.microsoft.com/office/drawing/2014/main" id="{3037E648-86B1-3358-DA87-8B308C22C27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7" name="Group 466">
              <a:extLst>
                <a:ext uri="{FF2B5EF4-FFF2-40B4-BE49-F238E27FC236}">
                  <a16:creationId xmlns:a16="http://schemas.microsoft.com/office/drawing/2014/main" id="{76C29D2A-27E9-B62C-D742-39B86BAD63EF}"/>
                </a:ext>
              </a:extLst>
            </p:cNvPr>
            <p:cNvGrpSpPr/>
            <p:nvPr/>
          </p:nvGrpSpPr>
          <p:grpSpPr>
            <a:xfrm>
              <a:off x="15727308" y="6298473"/>
              <a:ext cx="1321397" cy="509413"/>
              <a:chOff x="8553911" y="6534485"/>
              <a:chExt cx="1321397" cy="509413"/>
            </a:xfrm>
          </p:grpSpPr>
          <p:sp>
            <p:nvSpPr>
              <p:cNvPr id="468" name="Rounded Rectangle 467">
                <a:extLst>
                  <a:ext uri="{FF2B5EF4-FFF2-40B4-BE49-F238E27FC236}">
                    <a16:creationId xmlns:a16="http://schemas.microsoft.com/office/drawing/2014/main" id="{6945B3DC-DF3C-C577-B89C-3CCDB992A6D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9" name="white checkmark" descr="Checkmark outline">
                <a:extLst>
                  <a:ext uri="{FF2B5EF4-FFF2-40B4-BE49-F238E27FC236}">
                    <a16:creationId xmlns:a16="http://schemas.microsoft.com/office/drawing/2014/main" id="{89BE73CD-72FE-850B-4DBB-BB0CBE9FCBF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2" name="Group 481">
              <a:extLst>
                <a:ext uri="{FF2B5EF4-FFF2-40B4-BE49-F238E27FC236}">
                  <a16:creationId xmlns:a16="http://schemas.microsoft.com/office/drawing/2014/main" id="{34606613-B6AC-948C-AEC0-E0E479366357}"/>
                </a:ext>
              </a:extLst>
            </p:cNvPr>
            <p:cNvGrpSpPr/>
            <p:nvPr/>
          </p:nvGrpSpPr>
          <p:grpSpPr>
            <a:xfrm>
              <a:off x="14304908" y="6298473"/>
              <a:ext cx="1321397" cy="509413"/>
              <a:chOff x="8553911" y="6534485"/>
              <a:chExt cx="1321397" cy="509413"/>
            </a:xfrm>
          </p:grpSpPr>
          <p:sp>
            <p:nvSpPr>
              <p:cNvPr id="483" name="Rounded Rectangle 482">
                <a:extLst>
                  <a:ext uri="{FF2B5EF4-FFF2-40B4-BE49-F238E27FC236}">
                    <a16:creationId xmlns:a16="http://schemas.microsoft.com/office/drawing/2014/main" id="{5D1AD1F9-829F-1C41-8513-120570B332C1}"/>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4" name="white checkmark" descr="Checkmark outline">
                <a:extLst>
                  <a:ext uri="{FF2B5EF4-FFF2-40B4-BE49-F238E27FC236}">
                    <a16:creationId xmlns:a16="http://schemas.microsoft.com/office/drawing/2014/main" id="{5A2E0A61-27A3-CE34-D514-D62AD0628A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0" name="Group 469">
              <a:extLst>
                <a:ext uri="{FF2B5EF4-FFF2-40B4-BE49-F238E27FC236}">
                  <a16:creationId xmlns:a16="http://schemas.microsoft.com/office/drawing/2014/main" id="{1D1ACDD4-725A-B58E-DE1E-F918556F4975}"/>
                </a:ext>
              </a:extLst>
            </p:cNvPr>
            <p:cNvGrpSpPr/>
            <p:nvPr/>
          </p:nvGrpSpPr>
          <p:grpSpPr>
            <a:xfrm>
              <a:off x="15727308" y="6950146"/>
              <a:ext cx="1321397" cy="509413"/>
              <a:chOff x="8553911" y="6534485"/>
              <a:chExt cx="1321397" cy="509413"/>
            </a:xfrm>
          </p:grpSpPr>
          <p:sp>
            <p:nvSpPr>
              <p:cNvPr id="471" name="Rounded Rectangle 470">
                <a:extLst>
                  <a:ext uri="{FF2B5EF4-FFF2-40B4-BE49-F238E27FC236}">
                    <a16:creationId xmlns:a16="http://schemas.microsoft.com/office/drawing/2014/main" id="{CE24AB5E-6106-6E2D-D847-688B406B91E4}"/>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2" name="white checkmark" descr="Checkmark outline">
                <a:extLst>
                  <a:ext uri="{FF2B5EF4-FFF2-40B4-BE49-F238E27FC236}">
                    <a16:creationId xmlns:a16="http://schemas.microsoft.com/office/drawing/2014/main" id="{7F8DE399-7220-E807-DE35-EB937F8C45F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5" name="Group 484">
              <a:extLst>
                <a:ext uri="{FF2B5EF4-FFF2-40B4-BE49-F238E27FC236}">
                  <a16:creationId xmlns:a16="http://schemas.microsoft.com/office/drawing/2014/main" id="{A578E33F-FF65-3BEB-DCFB-26FBD4C5DD16}"/>
                </a:ext>
              </a:extLst>
            </p:cNvPr>
            <p:cNvGrpSpPr/>
            <p:nvPr/>
          </p:nvGrpSpPr>
          <p:grpSpPr>
            <a:xfrm>
              <a:off x="14304908" y="6950146"/>
              <a:ext cx="1321397" cy="509413"/>
              <a:chOff x="8553911" y="6534485"/>
              <a:chExt cx="1321397" cy="509413"/>
            </a:xfrm>
          </p:grpSpPr>
          <p:sp>
            <p:nvSpPr>
              <p:cNvPr id="486" name="Rounded Rectangle 485">
                <a:extLst>
                  <a:ext uri="{FF2B5EF4-FFF2-40B4-BE49-F238E27FC236}">
                    <a16:creationId xmlns:a16="http://schemas.microsoft.com/office/drawing/2014/main" id="{0FE216C1-8B94-77F6-B35D-4639E491CB99}"/>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7" name="white checkmark" descr="Checkmark outline">
                <a:extLst>
                  <a:ext uri="{FF2B5EF4-FFF2-40B4-BE49-F238E27FC236}">
                    <a16:creationId xmlns:a16="http://schemas.microsoft.com/office/drawing/2014/main" id="{25C6AB08-6BB9-F72F-CCC5-8A6E9E32D9E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6" name="PULSARA SELECT">
            <a:extLst>
              <a:ext uri="{FF2B5EF4-FFF2-40B4-BE49-F238E27FC236}">
                <a16:creationId xmlns:a16="http://schemas.microsoft.com/office/drawing/2014/main" id="{641FC0F4-E712-AAAB-88EA-1021D800463A}"/>
              </a:ext>
            </a:extLst>
          </p:cNvPr>
          <p:cNvGrpSpPr/>
          <p:nvPr/>
        </p:nvGrpSpPr>
        <p:grpSpPr>
          <a:xfrm>
            <a:off x="17328484" y="3632995"/>
            <a:ext cx="3118104" cy="9434405"/>
            <a:chOff x="17328484" y="3632995"/>
            <a:chExt cx="3118104" cy="9434405"/>
          </a:xfrm>
        </p:grpSpPr>
        <p:grpSp>
          <p:nvGrpSpPr>
            <p:cNvPr id="609" name="PULSARA SELECT">
              <a:extLst>
                <a:ext uri="{FF2B5EF4-FFF2-40B4-BE49-F238E27FC236}">
                  <a16:creationId xmlns:a16="http://schemas.microsoft.com/office/drawing/2014/main" id="{FEC81A26-1CB7-ADD8-04CF-B69E91674A1C}"/>
                </a:ext>
              </a:extLst>
            </p:cNvPr>
            <p:cNvGrpSpPr/>
            <p:nvPr/>
          </p:nvGrpSpPr>
          <p:grpSpPr>
            <a:xfrm>
              <a:off x="17328484" y="3632995"/>
              <a:ext cx="3118104" cy="9434405"/>
              <a:chOff x="17328484" y="3632995"/>
              <a:chExt cx="3118104" cy="9434405"/>
            </a:xfrm>
          </p:grpSpPr>
          <p:sp>
            <p:nvSpPr>
              <p:cNvPr id="55" name="Rectangle: Rounded Corners 3">
                <a:extLst>
                  <a:ext uri="{FF2B5EF4-FFF2-40B4-BE49-F238E27FC236}">
                    <a16:creationId xmlns:a16="http://schemas.microsoft.com/office/drawing/2014/main" id="{F2C76910-6ED9-5622-3F07-DE6311BF4956}"/>
                  </a:ext>
                </a:extLst>
              </p:cNvPr>
              <p:cNvSpPr/>
              <p:nvPr/>
            </p:nvSpPr>
            <p:spPr>
              <a:xfrm>
                <a:off x="17424496"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6" name="TextBox 55">
                <a:extLst>
                  <a:ext uri="{FF2B5EF4-FFF2-40B4-BE49-F238E27FC236}">
                    <a16:creationId xmlns:a16="http://schemas.microsoft.com/office/drawing/2014/main" id="{96B9A9B4-7888-ABC5-C467-7F6AB9670EA0}"/>
                  </a:ext>
                </a:extLst>
              </p:cNvPr>
              <p:cNvSpPr txBox="1"/>
              <p:nvPr/>
            </p:nvSpPr>
            <p:spPr>
              <a:xfrm>
                <a:off x="17424496" y="4339719"/>
                <a:ext cx="2926080" cy="8125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SELECT</a:t>
                </a:r>
                <a:endParaRPr lang="en-US" sz="2600" b="0" dirty="0">
                  <a:solidFill>
                    <a:schemeClr val="bg1"/>
                  </a:solidFill>
                  <a:latin typeface="ArialMT"/>
                </a:endParaRPr>
              </a:p>
            </p:txBody>
          </p:sp>
          <p:sp>
            <p:nvSpPr>
              <p:cNvPr id="57" name="Rectangle 56">
                <a:extLst>
                  <a:ext uri="{FF2B5EF4-FFF2-40B4-BE49-F238E27FC236}">
                    <a16:creationId xmlns:a16="http://schemas.microsoft.com/office/drawing/2014/main" id="{57F3F6DB-E005-67CE-0169-BEA258CBA881}"/>
                  </a:ext>
                </a:extLst>
              </p:cNvPr>
              <p:cNvSpPr/>
              <p:nvPr/>
            </p:nvSpPr>
            <p:spPr>
              <a:xfrm>
                <a:off x="17424496" y="12038912"/>
                <a:ext cx="2926080"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Adds 1-2 </a:t>
                </a:r>
              </a:p>
              <a:p>
                <a:pPr algn="ctr"/>
                <a:r>
                  <a:rPr lang="en-US" b="1" dirty="0"/>
                  <a:t>Patient Types</a:t>
                </a:r>
              </a:p>
            </p:txBody>
          </p:sp>
          <p:sp>
            <p:nvSpPr>
              <p:cNvPr id="58" name="white center section">
                <a:extLst>
                  <a:ext uri="{FF2B5EF4-FFF2-40B4-BE49-F238E27FC236}">
                    <a16:creationId xmlns:a16="http://schemas.microsoft.com/office/drawing/2014/main" id="{41AC473C-4AF6-39C7-9FBC-D9A41E40DE8B}"/>
                  </a:ext>
                </a:extLst>
              </p:cNvPr>
              <p:cNvSpPr/>
              <p:nvPr/>
            </p:nvSpPr>
            <p:spPr>
              <a:xfrm>
                <a:off x="17328484" y="5554065"/>
                <a:ext cx="311810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168"/>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61" name="Isosceles Triangle 6">
                <a:extLst>
                  <a:ext uri="{FF2B5EF4-FFF2-40B4-BE49-F238E27FC236}">
                    <a16:creationId xmlns:a16="http://schemas.microsoft.com/office/drawing/2014/main" id="{64733DD9-4BA6-C026-716E-A85D178B2ED3}"/>
                  </a:ext>
                </a:extLst>
              </p:cNvPr>
              <p:cNvSpPr/>
              <p:nvPr/>
            </p:nvSpPr>
            <p:spPr>
              <a:xfrm flipV="1">
                <a:off x="18453803"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9" name="send-select">
              <a:extLst>
                <a:ext uri="{FF2B5EF4-FFF2-40B4-BE49-F238E27FC236}">
                  <a16:creationId xmlns:a16="http://schemas.microsoft.com/office/drawing/2014/main" id="{5A7A912C-4AB6-CD21-E824-632F59379D72}"/>
                </a:ext>
              </a:extLst>
            </p:cNvPr>
            <p:cNvSpPr/>
            <p:nvPr/>
          </p:nvSpPr>
          <p:spPr>
            <a:xfrm>
              <a:off x="17338529" y="6906531"/>
              <a:ext cx="310501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multi-sel">
              <a:extLst>
                <a:ext uri="{FF2B5EF4-FFF2-40B4-BE49-F238E27FC236}">
                  <a16:creationId xmlns:a16="http://schemas.microsoft.com/office/drawing/2014/main" id="{B5D38FA8-638A-480D-4105-2965112621DE}"/>
                </a:ext>
              </a:extLst>
            </p:cNvPr>
            <p:cNvSpPr/>
            <p:nvPr/>
          </p:nvSpPr>
          <p:spPr>
            <a:xfrm>
              <a:off x="17336778" y="6261463"/>
              <a:ext cx="3107503" cy="574148"/>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state-select">
              <a:extLst>
                <a:ext uri="{FF2B5EF4-FFF2-40B4-BE49-F238E27FC236}">
                  <a16:creationId xmlns:a16="http://schemas.microsoft.com/office/drawing/2014/main" id="{35D82CF7-9AF2-BD1F-14AB-7B4F0154A04F}"/>
                </a:ext>
              </a:extLst>
            </p:cNvPr>
            <p:cNvSpPr/>
            <p:nvPr/>
          </p:nvSpPr>
          <p:spPr>
            <a:xfrm>
              <a:off x="17336778" y="7551599"/>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eceive-select">
              <a:extLst>
                <a:ext uri="{FF2B5EF4-FFF2-40B4-BE49-F238E27FC236}">
                  <a16:creationId xmlns:a16="http://schemas.microsoft.com/office/drawing/2014/main" id="{15B4C42E-1D8A-1F5B-55B2-EEBF6D06610E}"/>
                </a:ext>
              </a:extLst>
            </p:cNvPr>
            <p:cNvSpPr/>
            <p:nvPr/>
          </p:nvSpPr>
          <p:spPr>
            <a:xfrm>
              <a:off x="17334931" y="8466085"/>
              <a:ext cx="31116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add-phys-consult-for-select">
              <a:extLst>
                <a:ext uri="{FF2B5EF4-FFF2-40B4-BE49-F238E27FC236}">
                  <a16:creationId xmlns:a16="http://schemas.microsoft.com/office/drawing/2014/main" id="{F9233952-E5BF-3E68-7DB3-E3592CD4BC89}"/>
                </a:ext>
              </a:extLst>
            </p:cNvPr>
            <p:cNvSpPr/>
            <p:nvPr/>
          </p:nvSpPr>
          <p:spPr>
            <a:xfrm>
              <a:off x="17336778" y="9111153"/>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502">
              <a:extLst>
                <a:ext uri="{FF2B5EF4-FFF2-40B4-BE49-F238E27FC236}">
                  <a16:creationId xmlns:a16="http://schemas.microsoft.com/office/drawing/2014/main" id="{6824B843-775F-CCCF-44E0-99B21BFCC7C6}"/>
                </a:ext>
              </a:extLst>
            </p:cNvPr>
            <p:cNvGrpSpPr/>
            <p:nvPr/>
          </p:nvGrpSpPr>
          <p:grpSpPr>
            <a:xfrm>
              <a:off x="18944064" y="7725366"/>
              <a:ext cx="1321397" cy="509413"/>
              <a:chOff x="8509307" y="6534485"/>
              <a:chExt cx="1321397" cy="509413"/>
            </a:xfrm>
          </p:grpSpPr>
          <p:sp>
            <p:nvSpPr>
              <p:cNvPr id="504" name="Rounded Rectangle 503">
                <a:extLst>
                  <a:ext uri="{FF2B5EF4-FFF2-40B4-BE49-F238E27FC236}">
                    <a16:creationId xmlns:a16="http://schemas.microsoft.com/office/drawing/2014/main" id="{85471668-3AE5-195E-2BD2-230F275AFEB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5" name="white checkmark" descr="Checkmark outline">
                <a:extLst>
                  <a:ext uri="{FF2B5EF4-FFF2-40B4-BE49-F238E27FC236}">
                    <a16:creationId xmlns:a16="http://schemas.microsoft.com/office/drawing/2014/main" id="{AB8C2808-0994-32EE-5E5D-379645105F5D}"/>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2" name="Group 511">
              <a:extLst>
                <a:ext uri="{FF2B5EF4-FFF2-40B4-BE49-F238E27FC236}">
                  <a16:creationId xmlns:a16="http://schemas.microsoft.com/office/drawing/2014/main" id="{D49E5F15-B579-179A-CBEB-39877A4BC13F}"/>
                </a:ext>
              </a:extLst>
            </p:cNvPr>
            <p:cNvGrpSpPr/>
            <p:nvPr/>
          </p:nvGrpSpPr>
          <p:grpSpPr>
            <a:xfrm>
              <a:off x="17536854" y="8497737"/>
              <a:ext cx="1321397" cy="509413"/>
              <a:chOff x="17511015" y="8002385"/>
              <a:chExt cx="1321397" cy="509413"/>
            </a:xfrm>
          </p:grpSpPr>
          <p:sp>
            <p:nvSpPr>
              <p:cNvPr id="513" name="Rounded Rectangle 512">
                <a:extLst>
                  <a:ext uri="{FF2B5EF4-FFF2-40B4-BE49-F238E27FC236}">
                    <a16:creationId xmlns:a16="http://schemas.microsoft.com/office/drawing/2014/main" id="{450C2061-95CD-654A-6C39-6EC04D12691E}"/>
                  </a:ext>
                </a:extLst>
              </p:cNvPr>
              <p:cNvSpPr/>
              <p:nvPr/>
            </p:nvSpPr>
            <p:spPr>
              <a:xfrm>
                <a:off x="1751101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14" name="white checkmark" descr="Checkmark outline">
                <a:extLst>
                  <a:ext uri="{FF2B5EF4-FFF2-40B4-BE49-F238E27FC236}">
                    <a16:creationId xmlns:a16="http://schemas.microsoft.com/office/drawing/2014/main" id="{A2E177D2-C29C-F365-2880-ADD3B31714CF}"/>
                  </a:ext>
                </a:extLst>
              </p:cNvPr>
              <p:cNvSpPr/>
              <p:nvPr/>
            </p:nvSpPr>
            <p:spPr>
              <a:xfrm>
                <a:off x="1770842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5" name="Group 514">
              <a:extLst>
                <a:ext uri="{FF2B5EF4-FFF2-40B4-BE49-F238E27FC236}">
                  <a16:creationId xmlns:a16="http://schemas.microsoft.com/office/drawing/2014/main" id="{904F7417-E025-923D-F4F6-9B2431768E1F}"/>
                </a:ext>
              </a:extLst>
            </p:cNvPr>
            <p:cNvGrpSpPr/>
            <p:nvPr/>
          </p:nvGrpSpPr>
          <p:grpSpPr>
            <a:xfrm>
              <a:off x="18931493" y="8497737"/>
              <a:ext cx="1321397" cy="509413"/>
              <a:chOff x="8477777" y="6534485"/>
              <a:chExt cx="1321397" cy="509413"/>
            </a:xfrm>
          </p:grpSpPr>
          <p:sp>
            <p:nvSpPr>
              <p:cNvPr id="516" name="Rounded Rectangle 515">
                <a:extLst>
                  <a:ext uri="{FF2B5EF4-FFF2-40B4-BE49-F238E27FC236}">
                    <a16:creationId xmlns:a16="http://schemas.microsoft.com/office/drawing/2014/main" id="{A8BD8BFF-E81C-3167-2454-19CEE238BADF}"/>
                  </a:ext>
                </a:extLst>
              </p:cNvPr>
              <p:cNvSpPr/>
              <p:nvPr/>
            </p:nvSpPr>
            <p:spPr>
              <a:xfrm>
                <a:off x="847777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7" name="white checkmark" descr="Checkmark outline">
                <a:extLst>
                  <a:ext uri="{FF2B5EF4-FFF2-40B4-BE49-F238E27FC236}">
                    <a16:creationId xmlns:a16="http://schemas.microsoft.com/office/drawing/2014/main" id="{54700B04-ABE4-6132-970E-580F2B6A91F7}"/>
                  </a:ext>
                </a:extLst>
              </p:cNvPr>
              <p:cNvSpPr/>
              <p:nvPr/>
            </p:nvSpPr>
            <p:spPr>
              <a:xfrm>
                <a:off x="867518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8" name="Group 517">
              <a:extLst>
                <a:ext uri="{FF2B5EF4-FFF2-40B4-BE49-F238E27FC236}">
                  <a16:creationId xmlns:a16="http://schemas.microsoft.com/office/drawing/2014/main" id="{0B26DC28-61C9-CCB0-E9B5-AD79F9173F7D}"/>
                </a:ext>
              </a:extLst>
            </p:cNvPr>
            <p:cNvGrpSpPr/>
            <p:nvPr/>
          </p:nvGrpSpPr>
          <p:grpSpPr>
            <a:xfrm>
              <a:off x="17537904" y="9271659"/>
              <a:ext cx="1321397" cy="509413"/>
              <a:chOff x="17542545" y="8002385"/>
              <a:chExt cx="1321397" cy="509413"/>
            </a:xfrm>
          </p:grpSpPr>
          <p:sp>
            <p:nvSpPr>
              <p:cNvPr id="519" name="Rounded Rectangle 518">
                <a:extLst>
                  <a:ext uri="{FF2B5EF4-FFF2-40B4-BE49-F238E27FC236}">
                    <a16:creationId xmlns:a16="http://schemas.microsoft.com/office/drawing/2014/main" id="{A00C3ACF-431D-8CFD-3534-AD6506DE70BF}"/>
                  </a:ext>
                </a:extLst>
              </p:cNvPr>
              <p:cNvSpPr/>
              <p:nvPr/>
            </p:nvSpPr>
            <p:spPr>
              <a:xfrm>
                <a:off x="1754254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0" name="white checkmark" descr="Checkmark outline">
                <a:extLst>
                  <a:ext uri="{FF2B5EF4-FFF2-40B4-BE49-F238E27FC236}">
                    <a16:creationId xmlns:a16="http://schemas.microsoft.com/office/drawing/2014/main" id="{CDECFF6D-A0A4-EBA8-C142-3578948D1854}"/>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1" name="Group 520">
              <a:extLst>
                <a:ext uri="{FF2B5EF4-FFF2-40B4-BE49-F238E27FC236}">
                  <a16:creationId xmlns:a16="http://schemas.microsoft.com/office/drawing/2014/main" id="{A28C0820-42CE-9C46-BAB5-1729C23112F4}"/>
                </a:ext>
              </a:extLst>
            </p:cNvPr>
            <p:cNvGrpSpPr/>
            <p:nvPr/>
          </p:nvGrpSpPr>
          <p:grpSpPr>
            <a:xfrm>
              <a:off x="18932543" y="9271659"/>
              <a:ext cx="1321397" cy="509413"/>
              <a:chOff x="17542545" y="8002385"/>
              <a:chExt cx="1321397" cy="509413"/>
            </a:xfrm>
          </p:grpSpPr>
          <p:sp>
            <p:nvSpPr>
              <p:cNvPr id="522" name="Rounded Rectangle 521">
                <a:extLst>
                  <a:ext uri="{FF2B5EF4-FFF2-40B4-BE49-F238E27FC236}">
                    <a16:creationId xmlns:a16="http://schemas.microsoft.com/office/drawing/2014/main" id="{C7B52EF4-D118-ABD9-70E5-CB3AD0500F29}"/>
                  </a:ext>
                </a:extLst>
              </p:cNvPr>
              <p:cNvSpPr/>
              <p:nvPr/>
            </p:nvSpPr>
            <p:spPr>
              <a:xfrm>
                <a:off x="17542545"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3" name="white checkmark" descr="Checkmark outline">
                <a:extLst>
                  <a:ext uri="{FF2B5EF4-FFF2-40B4-BE49-F238E27FC236}">
                    <a16:creationId xmlns:a16="http://schemas.microsoft.com/office/drawing/2014/main" id="{3569ADF1-BF89-1EE2-4E9E-6227B73E15EA}"/>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7" name="Group 496">
              <a:extLst>
                <a:ext uri="{FF2B5EF4-FFF2-40B4-BE49-F238E27FC236}">
                  <a16:creationId xmlns:a16="http://schemas.microsoft.com/office/drawing/2014/main" id="{EDE996D5-A5D4-8247-2A6C-BEEF36DAC65E}"/>
                </a:ext>
              </a:extLst>
            </p:cNvPr>
            <p:cNvGrpSpPr/>
            <p:nvPr/>
          </p:nvGrpSpPr>
          <p:grpSpPr>
            <a:xfrm>
              <a:off x="18944064" y="6298473"/>
              <a:ext cx="1321397" cy="509413"/>
              <a:chOff x="8509307" y="6534485"/>
              <a:chExt cx="1321397" cy="509413"/>
            </a:xfrm>
          </p:grpSpPr>
          <p:sp>
            <p:nvSpPr>
              <p:cNvPr id="498" name="Rounded Rectangle 497">
                <a:extLst>
                  <a:ext uri="{FF2B5EF4-FFF2-40B4-BE49-F238E27FC236}">
                    <a16:creationId xmlns:a16="http://schemas.microsoft.com/office/drawing/2014/main" id="{1008CB78-FA17-FAA0-DEA7-30AD036A2E91}"/>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9" name="white checkmark" descr="Checkmark outline">
                <a:extLst>
                  <a:ext uri="{FF2B5EF4-FFF2-40B4-BE49-F238E27FC236}">
                    <a16:creationId xmlns:a16="http://schemas.microsoft.com/office/drawing/2014/main" id="{0C2738E2-28F0-01BA-7528-D2019C19488E}"/>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6" name="Group 505">
              <a:extLst>
                <a:ext uri="{FF2B5EF4-FFF2-40B4-BE49-F238E27FC236}">
                  <a16:creationId xmlns:a16="http://schemas.microsoft.com/office/drawing/2014/main" id="{5543CDE5-3E07-E329-2D1C-88D065AB13E0}"/>
                </a:ext>
              </a:extLst>
            </p:cNvPr>
            <p:cNvGrpSpPr/>
            <p:nvPr/>
          </p:nvGrpSpPr>
          <p:grpSpPr>
            <a:xfrm>
              <a:off x="17521664" y="6298473"/>
              <a:ext cx="1321397" cy="509413"/>
              <a:chOff x="8509307" y="6534485"/>
              <a:chExt cx="1321397" cy="509413"/>
            </a:xfrm>
          </p:grpSpPr>
          <p:sp>
            <p:nvSpPr>
              <p:cNvPr id="507" name="Rounded Rectangle 506">
                <a:extLst>
                  <a:ext uri="{FF2B5EF4-FFF2-40B4-BE49-F238E27FC236}">
                    <a16:creationId xmlns:a16="http://schemas.microsoft.com/office/drawing/2014/main" id="{4D556131-D43F-F5EF-1C75-F9D3F421D970}"/>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8" name="white checkmark" descr="Checkmark outline">
                <a:extLst>
                  <a:ext uri="{FF2B5EF4-FFF2-40B4-BE49-F238E27FC236}">
                    <a16:creationId xmlns:a16="http://schemas.microsoft.com/office/drawing/2014/main" id="{4F25B97B-557E-69C4-3ED8-9C1E3F85F275}"/>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0" name="Group 499">
              <a:extLst>
                <a:ext uri="{FF2B5EF4-FFF2-40B4-BE49-F238E27FC236}">
                  <a16:creationId xmlns:a16="http://schemas.microsoft.com/office/drawing/2014/main" id="{10017633-02A6-C3C4-BD76-05039CA35950}"/>
                </a:ext>
              </a:extLst>
            </p:cNvPr>
            <p:cNvGrpSpPr/>
            <p:nvPr/>
          </p:nvGrpSpPr>
          <p:grpSpPr>
            <a:xfrm>
              <a:off x="18944064" y="6950146"/>
              <a:ext cx="1321397" cy="509413"/>
              <a:chOff x="8509307" y="6534485"/>
              <a:chExt cx="1321397" cy="509413"/>
            </a:xfrm>
          </p:grpSpPr>
          <p:sp>
            <p:nvSpPr>
              <p:cNvPr id="501" name="Rounded Rectangle 500">
                <a:extLst>
                  <a:ext uri="{FF2B5EF4-FFF2-40B4-BE49-F238E27FC236}">
                    <a16:creationId xmlns:a16="http://schemas.microsoft.com/office/drawing/2014/main" id="{AE54EFEA-D236-A70B-F744-7F3E1F93255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2" name="white checkmark" descr="Checkmark outline">
                <a:extLst>
                  <a:ext uri="{FF2B5EF4-FFF2-40B4-BE49-F238E27FC236}">
                    <a16:creationId xmlns:a16="http://schemas.microsoft.com/office/drawing/2014/main" id="{767BC013-9A8E-FCC3-91BE-AF5202840A50}"/>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9" name="Group 508">
              <a:extLst>
                <a:ext uri="{FF2B5EF4-FFF2-40B4-BE49-F238E27FC236}">
                  <a16:creationId xmlns:a16="http://schemas.microsoft.com/office/drawing/2014/main" id="{77F4E179-38B7-5503-4433-1025C891A433}"/>
                </a:ext>
              </a:extLst>
            </p:cNvPr>
            <p:cNvGrpSpPr/>
            <p:nvPr/>
          </p:nvGrpSpPr>
          <p:grpSpPr>
            <a:xfrm>
              <a:off x="17521664" y="6950146"/>
              <a:ext cx="1321397" cy="509413"/>
              <a:chOff x="8509307" y="6534485"/>
              <a:chExt cx="1321397" cy="509413"/>
            </a:xfrm>
          </p:grpSpPr>
          <p:sp>
            <p:nvSpPr>
              <p:cNvPr id="510" name="Rounded Rectangle 509">
                <a:extLst>
                  <a:ext uri="{FF2B5EF4-FFF2-40B4-BE49-F238E27FC236}">
                    <a16:creationId xmlns:a16="http://schemas.microsoft.com/office/drawing/2014/main" id="{06722A4C-D572-93A6-C9EC-14EACDDFBE8F}"/>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1" name="white checkmark" descr="Checkmark outline">
                <a:extLst>
                  <a:ext uri="{FF2B5EF4-FFF2-40B4-BE49-F238E27FC236}">
                    <a16:creationId xmlns:a16="http://schemas.microsoft.com/office/drawing/2014/main" id="{6D1B7B93-DC0D-BEF8-B91F-F06BB2CF9A88}"/>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8" name="PULSARA UNITED">
            <a:extLst>
              <a:ext uri="{FF2B5EF4-FFF2-40B4-BE49-F238E27FC236}">
                <a16:creationId xmlns:a16="http://schemas.microsoft.com/office/drawing/2014/main" id="{371A9837-29A2-A4C1-1BC0-5BE9E9C0FD9E}"/>
              </a:ext>
            </a:extLst>
          </p:cNvPr>
          <p:cNvGrpSpPr/>
          <p:nvPr/>
        </p:nvGrpSpPr>
        <p:grpSpPr>
          <a:xfrm>
            <a:off x="20568046" y="3429988"/>
            <a:ext cx="3432303" cy="9827028"/>
            <a:chOff x="20568046" y="3429988"/>
            <a:chExt cx="3432303" cy="9827028"/>
          </a:xfrm>
        </p:grpSpPr>
        <p:sp>
          <p:nvSpPr>
            <p:cNvPr id="14" name="united outline">
              <a:extLst>
                <a:ext uri="{FF2B5EF4-FFF2-40B4-BE49-F238E27FC236}">
                  <a16:creationId xmlns:a16="http://schemas.microsoft.com/office/drawing/2014/main" id="{22C0A0E2-3887-1B7D-16D6-D0016DE583F0}"/>
                </a:ext>
              </a:extLst>
            </p:cNvPr>
            <p:cNvSpPr/>
            <p:nvPr/>
          </p:nvSpPr>
          <p:spPr>
            <a:xfrm>
              <a:off x="20568046" y="3429988"/>
              <a:ext cx="3432303" cy="9827028"/>
            </a:xfrm>
            <a:prstGeom prst="roundRect">
              <a:avLst>
                <a:gd name="adj" fmla="val 16636"/>
              </a:avLst>
            </a:prstGeom>
            <a:gradFill flip="none" rotWithShape="1">
              <a:gsLst>
                <a:gs pos="52000">
                  <a:srgbClr val="C00000">
                    <a:lumMod val="100000"/>
                  </a:srgbClr>
                </a:gs>
                <a:gs pos="100000">
                  <a:srgbClr val="B12028">
                    <a:alpha val="9480"/>
                  </a:srgbClr>
                </a:gs>
                <a:gs pos="0">
                  <a:srgbClr val="B12028">
                    <a:alpha val="66000"/>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 name="PULSARA UNITED">
              <a:extLst>
                <a:ext uri="{FF2B5EF4-FFF2-40B4-BE49-F238E27FC236}">
                  <a16:creationId xmlns:a16="http://schemas.microsoft.com/office/drawing/2014/main" id="{D454260C-214C-56D7-D0F7-C0F5ED907210}"/>
                </a:ext>
              </a:extLst>
            </p:cNvPr>
            <p:cNvGrpSpPr/>
            <p:nvPr/>
          </p:nvGrpSpPr>
          <p:grpSpPr>
            <a:xfrm>
              <a:off x="20668735" y="3632995"/>
              <a:ext cx="3232753" cy="9434405"/>
              <a:chOff x="20668735" y="3632995"/>
              <a:chExt cx="3232753" cy="9434405"/>
            </a:xfrm>
          </p:grpSpPr>
          <p:grpSp>
            <p:nvGrpSpPr>
              <p:cNvPr id="611" name="PULSARA UNITED">
                <a:extLst>
                  <a:ext uri="{FF2B5EF4-FFF2-40B4-BE49-F238E27FC236}">
                    <a16:creationId xmlns:a16="http://schemas.microsoft.com/office/drawing/2014/main" id="{242DC149-EB3F-6BA3-3082-0A52DF379C6A}"/>
                  </a:ext>
                </a:extLst>
              </p:cNvPr>
              <p:cNvGrpSpPr/>
              <p:nvPr/>
            </p:nvGrpSpPr>
            <p:grpSpPr>
              <a:xfrm>
                <a:off x="20668735" y="3632995"/>
                <a:ext cx="3232753" cy="9434405"/>
                <a:chOff x="20668735" y="3632995"/>
                <a:chExt cx="3232753" cy="9434405"/>
              </a:xfrm>
            </p:grpSpPr>
            <p:sp>
              <p:nvSpPr>
                <p:cNvPr id="19" name="Rectangle: Rounded Corners 3">
                  <a:extLst>
                    <a:ext uri="{FF2B5EF4-FFF2-40B4-BE49-F238E27FC236}">
                      <a16:creationId xmlns:a16="http://schemas.microsoft.com/office/drawing/2014/main" id="{20C74BD4-A33A-750C-40B0-A682329EA5ED}"/>
                    </a:ext>
                  </a:extLst>
                </p:cNvPr>
                <p:cNvSpPr/>
                <p:nvPr/>
              </p:nvSpPr>
              <p:spPr>
                <a:xfrm>
                  <a:off x="20757713" y="3632995"/>
                  <a:ext cx="3054727" cy="9434405"/>
                </a:xfrm>
                <a:prstGeom prst="roundRect">
                  <a:avLst>
                    <a:gd name="adj" fmla="val 13334"/>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TextBox 20">
                  <a:extLst>
                    <a:ext uri="{FF2B5EF4-FFF2-40B4-BE49-F238E27FC236}">
                      <a16:creationId xmlns:a16="http://schemas.microsoft.com/office/drawing/2014/main" id="{BDE702A5-2D84-9684-DA59-A84FC00FD6B3}"/>
                    </a:ext>
                  </a:extLst>
                </p:cNvPr>
                <p:cNvSpPr txBox="1"/>
                <p:nvPr/>
              </p:nvSpPr>
              <p:spPr>
                <a:xfrm>
                  <a:off x="20825225" y="4271115"/>
                  <a:ext cx="2919703" cy="8402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a:solidFill>
                        <a:schemeClr val="bg1"/>
                      </a:solidFill>
                      <a:latin typeface="Arial-BoldMT"/>
                    </a:rPr>
                    <a:t>Pulsara</a:t>
                  </a:r>
                  <a:r>
                    <a:rPr lang="en-US" sz="2800" b="1" spc="100">
                      <a:solidFill>
                        <a:schemeClr val="bg1"/>
                      </a:solidFill>
                      <a:latin typeface="Arial-BoldMT"/>
                    </a:rPr>
                    <a:t> </a:t>
                  </a:r>
                  <a:br>
                    <a:rPr lang="en-US" sz="2800" b="1" spc="100">
                      <a:solidFill>
                        <a:schemeClr val="bg1"/>
                      </a:solidFill>
                      <a:latin typeface="Arial-BoldMT"/>
                    </a:rPr>
                  </a:br>
                  <a:r>
                    <a:rPr lang="en-US" sz="2600" b="1">
                      <a:solidFill>
                        <a:schemeClr val="bg1"/>
                      </a:solidFill>
                      <a:latin typeface="Arial-BoldMT"/>
                    </a:rPr>
                    <a:t>UNITED</a:t>
                  </a:r>
                  <a:endParaRPr lang="en-US" sz="2600" b="0">
                    <a:solidFill>
                      <a:schemeClr val="bg1"/>
                    </a:solidFill>
                    <a:latin typeface="ArialMT"/>
                  </a:endParaRPr>
                </a:p>
              </p:txBody>
            </p:sp>
            <p:sp>
              <p:nvSpPr>
                <p:cNvPr id="22" name="Rectangle 21">
                  <a:extLst>
                    <a:ext uri="{FF2B5EF4-FFF2-40B4-BE49-F238E27FC236}">
                      <a16:creationId xmlns:a16="http://schemas.microsoft.com/office/drawing/2014/main" id="{84209D38-BB5F-52FA-5C65-DC66C55CBFA5}"/>
                    </a:ext>
                  </a:extLst>
                </p:cNvPr>
                <p:cNvSpPr/>
                <p:nvPr/>
              </p:nvSpPr>
              <p:spPr>
                <a:xfrm>
                  <a:off x="20825225" y="12038912"/>
                  <a:ext cx="2919703"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Includes ALL </a:t>
                  </a:r>
                  <a:br>
                    <a:rPr lang="en-US" b="1" dirty="0"/>
                  </a:br>
                  <a:r>
                    <a:rPr lang="en-US" b="1" dirty="0"/>
                    <a:t>Extensions</a:t>
                  </a:r>
                </a:p>
              </p:txBody>
            </p:sp>
            <p:sp>
              <p:nvSpPr>
                <p:cNvPr id="20" name="white center section">
                  <a:extLst>
                    <a:ext uri="{FF2B5EF4-FFF2-40B4-BE49-F238E27FC236}">
                      <a16:creationId xmlns:a16="http://schemas.microsoft.com/office/drawing/2014/main" id="{AB1B4E1A-CD9E-3491-5C7A-0FC27B87C775}"/>
                    </a:ext>
                  </a:extLst>
                </p:cNvPr>
                <p:cNvSpPr/>
                <p:nvPr/>
              </p:nvSpPr>
              <p:spPr>
                <a:xfrm>
                  <a:off x="20668735" y="5554065"/>
                  <a:ext cx="3232753"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19925"/>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OR">
                  <a:extLst>
                    <a:ext uri="{FF2B5EF4-FFF2-40B4-BE49-F238E27FC236}">
                      <a16:creationId xmlns:a16="http://schemas.microsoft.com/office/drawing/2014/main" id="{04F9D815-2C48-9688-4023-FFA422AEA89D}"/>
                    </a:ext>
                  </a:extLst>
                </p:cNvPr>
                <p:cNvSpPr/>
                <p:nvPr/>
              </p:nvSpPr>
              <p:spPr>
                <a:xfrm>
                  <a:off x="21741213"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18" name="United Triangle">
                  <a:extLst>
                    <a:ext uri="{FF2B5EF4-FFF2-40B4-BE49-F238E27FC236}">
                      <a16:creationId xmlns:a16="http://schemas.microsoft.com/office/drawing/2014/main" id="{FCDAED2D-6D7F-3ADD-9F80-F91F5CADAF74}"/>
                    </a:ext>
                  </a:extLst>
                </p:cNvPr>
                <p:cNvSpPr/>
                <p:nvPr/>
              </p:nvSpPr>
              <p:spPr>
                <a:xfrm flipV="1">
                  <a:off x="21873215" y="5355972"/>
                  <a:ext cx="867466" cy="473192"/>
                </a:xfrm>
                <a:prstGeom prst="triangle">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97" name="send-united">
                <a:extLst>
                  <a:ext uri="{FF2B5EF4-FFF2-40B4-BE49-F238E27FC236}">
                    <a16:creationId xmlns:a16="http://schemas.microsoft.com/office/drawing/2014/main" id="{9902ECED-D1B0-B2E6-511E-4F236E5EEE51}"/>
                  </a:ext>
                </a:extLst>
              </p:cNvPr>
              <p:cNvSpPr/>
              <p:nvPr/>
            </p:nvSpPr>
            <p:spPr>
              <a:xfrm>
                <a:off x="20678628" y="6906531"/>
                <a:ext cx="3219703"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multi-united">
                <a:extLst>
                  <a:ext uri="{FF2B5EF4-FFF2-40B4-BE49-F238E27FC236}">
                    <a16:creationId xmlns:a16="http://schemas.microsoft.com/office/drawing/2014/main" id="{35911D61-9AB1-0B14-F1C6-C93E2262DE20}"/>
                  </a:ext>
                </a:extLst>
              </p:cNvPr>
              <p:cNvSpPr/>
              <p:nvPr/>
            </p:nvSpPr>
            <p:spPr>
              <a:xfrm>
                <a:off x="20676812" y="6261463"/>
                <a:ext cx="3222284"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state-united">
                <a:extLst>
                  <a:ext uri="{FF2B5EF4-FFF2-40B4-BE49-F238E27FC236}">
                    <a16:creationId xmlns:a16="http://schemas.microsoft.com/office/drawing/2014/main" id="{0ED1F88F-D4EE-CD5B-5DF9-500F95022810}"/>
                  </a:ext>
                </a:extLst>
              </p:cNvPr>
              <p:cNvSpPr/>
              <p:nvPr/>
            </p:nvSpPr>
            <p:spPr>
              <a:xfrm>
                <a:off x="20676812" y="7551599"/>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eive-united">
                <a:extLst>
                  <a:ext uri="{FF2B5EF4-FFF2-40B4-BE49-F238E27FC236}">
                    <a16:creationId xmlns:a16="http://schemas.microsoft.com/office/drawing/2014/main" id="{2F908909-5FEE-FA05-28BC-2F9F2BA749A2}"/>
                  </a:ext>
                </a:extLst>
              </p:cNvPr>
              <p:cNvSpPr/>
              <p:nvPr/>
            </p:nvSpPr>
            <p:spPr>
              <a:xfrm>
                <a:off x="20674897" y="8466085"/>
                <a:ext cx="3226591"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add-phys-consult-for-">
                <a:extLst>
                  <a:ext uri="{FF2B5EF4-FFF2-40B4-BE49-F238E27FC236}">
                    <a16:creationId xmlns:a16="http://schemas.microsoft.com/office/drawing/2014/main" id="{A5740976-3147-5C1A-E1C8-D5A28475E85C}"/>
                  </a:ext>
                </a:extLst>
              </p:cNvPr>
              <p:cNvSpPr/>
              <p:nvPr/>
            </p:nvSpPr>
            <p:spPr>
              <a:xfrm>
                <a:off x="20676812" y="9111153"/>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add-phys-consult-all-united">
                <a:extLst>
                  <a:ext uri="{FF2B5EF4-FFF2-40B4-BE49-F238E27FC236}">
                    <a16:creationId xmlns:a16="http://schemas.microsoft.com/office/drawing/2014/main" id="{9DDE6CF5-B8BB-5CE4-93EE-616FA8033087}"/>
                  </a:ext>
                </a:extLst>
              </p:cNvPr>
              <p:cNvSpPr/>
              <p:nvPr/>
            </p:nvSpPr>
            <p:spPr>
              <a:xfrm>
                <a:off x="20674897" y="10025639"/>
                <a:ext cx="3226591"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add-downstream-united">
                <a:extLst>
                  <a:ext uri="{FF2B5EF4-FFF2-40B4-BE49-F238E27FC236}">
                    <a16:creationId xmlns:a16="http://schemas.microsoft.com/office/drawing/2014/main" id="{63465A66-5C72-23DD-66FF-466F7706ACC2}"/>
                  </a:ext>
                </a:extLst>
              </p:cNvPr>
              <p:cNvSpPr/>
              <p:nvPr/>
            </p:nvSpPr>
            <p:spPr>
              <a:xfrm>
                <a:off x="20676812" y="10937805"/>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a:extLst>
                  <a:ext uri="{FF2B5EF4-FFF2-40B4-BE49-F238E27FC236}">
                    <a16:creationId xmlns:a16="http://schemas.microsoft.com/office/drawing/2014/main" id="{44A2A141-6A47-5884-2BBC-C5BB11E0680B}"/>
                  </a:ext>
                </a:extLst>
              </p:cNvPr>
              <p:cNvGrpSpPr/>
              <p:nvPr/>
            </p:nvGrpSpPr>
            <p:grpSpPr>
              <a:xfrm>
                <a:off x="22341468" y="7725366"/>
                <a:ext cx="1321397" cy="509413"/>
                <a:chOff x="8553911" y="6534485"/>
                <a:chExt cx="1321397" cy="509413"/>
              </a:xfrm>
            </p:grpSpPr>
            <p:sp>
              <p:nvSpPr>
                <p:cNvPr id="390" name="Rounded Rectangle 389">
                  <a:extLst>
                    <a:ext uri="{FF2B5EF4-FFF2-40B4-BE49-F238E27FC236}">
                      <a16:creationId xmlns:a16="http://schemas.microsoft.com/office/drawing/2014/main" id="{3138D672-749E-4421-9901-EC5E93CB1072}"/>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391" name="white checkmark" descr="Checkmark outline">
                  <a:extLst>
                    <a:ext uri="{FF2B5EF4-FFF2-40B4-BE49-F238E27FC236}">
                      <a16:creationId xmlns:a16="http://schemas.microsoft.com/office/drawing/2014/main" id="{6F71467D-101F-324A-C6C3-7968B727E4E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2" name="Group 391">
                <a:extLst>
                  <a:ext uri="{FF2B5EF4-FFF2-40B4-BE49-F238E27FC236}">
                    <a16:creationId xmlns:a16="http://schemas.microsoft.com/office/drawing/2014/main" id="{2FE4DBB8-55D0-586A-2C2B-2E5EF012836B}"/>
                  </a:ext>
                </a:extLst>
              </p:cNvPr>
              <p:cNvGrpSpPr/>
              <p:nvPr/>
            </p:nvGrpSpPr>
            <p:grpSpPr>
              <a:xfrm>
                <a:off x="22341468" y="8497737"/>
                <a:ext cx="1321397" cy="509413"/>
                <a:chOff x="8553911" y="6534485"/>
                <a:chExt cx="1321397" cy="509413"/>
              </a:xfrm>
            </p:grpSpPr>
            <p:sp>
              <p:nvSpPr>
                <p:cNvPr id="393" name="Rounded Rectangle 392">
                  <a:extLst>
                    <a:ext uri="{FF2B5EF4-FFF2-40B4-BE49-F238E27FC236}">
                      <a16:creationId xmlns:a16="http://schemas.microsoft.com/office/drawing/2014/main" id="{0386F303-E65D-DD61-C3BD-5D10196350A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4" name="white checkmark" descr="Checkmark outline">
                  <a:extLst>
                    <a:ext uri="{FF2B5EF4-FFF2-40B4-BE49-F238E27FC236}">
                      <a16:creationId xmlns:a16="http://schemas.microsoft.com/office/drawing/2014/main" id="{3BB0DBC4-D276-7A78-943B-43A975D91ACF}"/>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3" name="Group 412">
                <a:extLst>
                  <a:ext uri="{FF2B5EF4-FFF2-40B4-BE49-F238E27FC236}">
                    <a16:creationId xmlns:a16="http://schemas.microsoft.com/office/drawing/2014/main" id="{956E35E2-A182-141A-2BEC-38312393DB2A}"/>
                  </a:ext>
                </a:extLst>
              </p:cNvPr>
              <p:cNvGrpSpPr/>
              <p:nvPr/>
            </p:nvGrpSpPr>
            <p:grpSpPr>
              <a:xfrm>
                <a:off x="20919068" y="8497737"/>
                <a:ext cx="1321397" cy="509413"/>
                <a:chOff x="8553911" y="6534485"/>
                <a:chExt cx="1321397" cy="509413"/>
              </a:xfrm>
            </p:grpSpPr>
            <p:sp>
              <p:nvSpPr>
                <p:cNvPr id="414" name="Rounded Rectangle 413">
                  <a:extLst>
                    <a:ext uri="{FF2B5EF4-FFF2-40B4-BE49-F238E27FC236}">
                      <a16:creationId xmlns:a16="http://schemas.microsoft.com/office/drawing/2014/main" id="{EB126572-81E8-288D-8A3C-DE24B1166E55}"/>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5" name="white checkmark" descr="Checkmark outline">
                  <a:extLst>
                    <a:ext uri="{FF2B5EF4-FFF2-40B4-BE49-F238E27FC236}">
                      <a16:creationId xmlns:a16="http://schemas.microsoft.com/office/drawing/2014/main" id="{F4EE4CD4-72CA-218C-F590-C187A2A3792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5" name="Group 394">
                <a:extLst>
                  <a:ext uri="{FF2B5EF4-FFF2-40B4-BE49-F238E27FC236}">
                    <a16:creationId xmlns:a16="http://schemas.microsoft.com/office/drawing/2014/main" id="{12D42201-4501-EB7F-3474-79E6F9868685}"/>
                  </a:ext>
                </a:extLst>
              </p:cNvPr>
              <p:cNvGrpSpPr/>
              <p:nvPr/>
            </p:nvGrpSpPr>
            <p:grpSpPr>
              <a:xfrm>
                <a:off x="22341468" y="9271659"/>
                <a:ext cx="1321397" cy="509413"/>
                <a:chOff x="8553911" y="6534485"/>
                <a:chExt cx="1321397" cy="509413"/>
              </a:xfrm>
            </p:grpSpPr>
            <p:sp>
              <p:nvSpPr>
                <p:cNvPr id="396" name="Rounded Rectangle 395">
                  <a:extLst>
                    <a:ext uri="{FF2B5EF4-FFF2-40B4-BE49-F238E27FC236}">
                      <a16:creationId xmlns:a16="http://schemas.microsoft.com/office/drawing/2014/main" id="{5AA27526-7875-CA96-2222-A908BD08382A}"/>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7" name="white checkmark" descr="Checkmark outline">
                  <a:extLst>
                    <a:ext uri="{FF2B5EF4-FFF2-40B4-BE49-F238E27FC236}">
                      <a16:creationId xmlns:a16="http://schemas.microsoft.com/office/drawing/2014/main" id="{A67FBFD5-600F-BE3D-7756-67BA5A73626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6" name="Group 415">
                <a:extLst>
                  <a:ext uri="{FF2B5EF4-FFF2-40B4-BE49-F238E27FC236}">
                    <a16:creationId xmlns:a16="http://schemas.microsoft.com/office/drawing/2014/main" id="{68C56EF5-005B-81FC-827F-235623B8D6D3}"/>
                  </a:ext>
                </a:extLst>
              </p:cNvPr>
              <p:cNvGrpSpPr/>
              <p:nvPr/>
            </p:nvGrpSpPr>
            <p:grpSpPr>
              <a:xfrm>
                <a:off x="20919068" y="9271659"/>
                <a:ext cx="1321397" cy="509413"/>
                <a:chOff x="8553911" y="6534485"/>
                <a:chExt cx="1321397" cy="509413"/>
              </a:xfrm>
            </p:grpSpPr>
            <p:sp>
              <p:nvSpPr>
                <p:cNvPr id="417" name="Rounded Rectangle 416">
                  <a:extLst>
                    <a:ext uri="{FF2B5EF4-FFF2-40B4-BE49-F238E27FC236}">
                      <a16:creationId xmlns:a16="http://schemas.microsoft.com/office/drawing/2014/main" id="{E2E657A9-FE16-4D90-BDBD-3E121B24B63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8" name="white checkmark" descr="Checkmark outline">
                  <a:extLst>
                    <a:ext uri="{FF2B5EF4-FFF2-40B4-BE49-F238E27FC236}">
                      <a16:creationId xmlns:a16="http://schemas.microsoft.com/office/drawing/2014/main" id="{40B8288B-0D6D-D134-0765-DB7840EDD46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3" name="Group 382">
                <a:extLst>
                  <a:ext uri="{FF2B5EF4-FFF2-40B4-BE49-F238E27FC236}">
                    <a16:creationId xmlns:a16="http://schemas.microsoft.com/office/drawing/2014/main" id="{4521E5AE-2321-DB61-F63E-F43FDC7B6533}"/>
                  </a:ext>
                </a:extLst>
              </p:cNvPr>
              <p:cNvGrpSpPr/>
              <p:nvPr/>
            </p:nvGrpSpPr>
            <p:grpSpPr>
              <a:xfrm>
                <a:off x="22341468" y="6298473"/>
                <a:ext cx="1321397" cy="509413"/>
                <a:chOff x="8553911" y="6534485"/>
                <a:chExt cx="1321397" cy="509413"/>
              </a:xfrm>
            </p:grpSpPr>
            <p:sp>
              <p:nvSpPr>
                <p:cNvPr id="384" name="Rounded Rectangle 383">
                  <a:extLst>
                    <a:ext uri="{FF2B5EF4-FFF2-40B4-BE49-F238E27FC236}">
                      <a16:creationId xmlns:a16="http://schemas.microsoft.com/office/drawing/2014/main" id="{5D587513-B02F-9151-3989-E8603AE4B948}"/>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5" name="white checkmark" descr="Checkmark outline">
                  <a:extLst>
                    <a:ext uri="{FF2B5EF4-FFF2-40B4-BE49-F238E27FC236}">
                      <a16:creationId xmlns:a16="http://schemas.microsoft.com/office/drawing/2014/main" id="{5C2264B8-FC13-9F2D-67CF-EBAC1A15694C}"/>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4" name="Group 403">
                <a:extLst>
                  <a:ext uri="{FF2B5EF4-FFF2-40B4-BE49-F238E27FC236}">
                    <a16:creationId xmlns:a16="http://schemas.microsoft.com/office/drawing/2014/main" id="{C69F9C4F-F4BE-9057-30EF-ADEF9E320B4A}"/>
                  </a:ext>
                </a:extLst>
              </p:cNvPr>
              <p:cNvGrpSpPr/>
              <p:nvPr/>
            </p:nvGrpSpPr>
            <p:grpSpPr>
              <a:xfrm>
                <a:off x="20919068" y="6298473"/>
                <a:ext cx="1321397" cy="509413"/>
                <a:chOff x="8553911" y="6534485"/>
                <a:chExt cx="1321397" cy="509413"/>
              </a:xfrm>
            </p:grpSpPr>
            <p:sp>
              <p:nvSpPr>
                <p:cNvPr id="405" name="Rounded Rectangle 404">
                  <a:extLst>
                    <a:ext uri="{FF2B5EF4-FFF2-40B4-BE49-F238E27FC236}">
                      <a16:creationId xmlns:a16="http://schemas.microsoft.com/office/drawing/2014/main" id="{9E261C4E-4AC9-F78F-F1AC-BE1A08C3C89E}"/>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6" name="white checkmark" descr="Checkmark outline">
                  <a:extLst>
                    <a:ext uri="{FF2B5EF4-FFF2-40B4-BE49-F238E27FC236}">
                      <a16:creationId xmlns:a16="http://schemas.microsoft.com/office/drawing/2014/main" id="{E9AB191D-79BF-B494-CA3D-3AC31CCA70D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6" name="Group 385">
                <a:extLst>
                  <a:ext uri="{FF2B5EF4-FFF2-40B4-BE49-F238E27FC236}">
                    <a16:creationId xmlns:a16="http://schemas.microsoft.com/office/drawing/2014/main" id="{9096AEC2-1D9C-5C02-E24A-56F70040EE12}"/>
                  </a:ext>
                </a:extLst>
              </p:cNvPr>
              <p:cNvGrpSpPr/>
              <p:nvPr/>
            </p:nvGrpSpPr>
            <p:grpSpPr>
              <a:xfrm>
                <a:off x="22341468" y="6950146"/>
                <a:ext cx="1321397" cy="509413"/>
                <a:chOff x="8553911" y="6534485"/>
                <a:chExt cx="1321397" cy="509413"/>
              </a:xfrm>
            </p:grpSpPr>
            <p:sp>
              <p:nvSpPr>
                <p:cNvPr id="387" name="Rounded Rectangle 386">
                  <a:extLst>
                    <a:ext uri="{FF2B5EF4-FFF2-40B4-BE49-F238E27FC236}">
                      <a16:creationId xmlns:a16="http://schemas.microsoft.com/office/drawing/2014/main" id="{BC22A86F-500E-8DCF-CC3B-A412E68B346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8" name="white checkmark" descr="Checkmark outline">
                  <a:extLst>
                    <a:ext uri="{FF2B5EF4-FFF2-40B4-BE49-F238E27FC236}">
                      <a16:creationId xmlns:a16="http://schemas.microsoft.com/office/drawing/2014/main" id="{94378728-7697-7ED9-545B-8B4E0BB6887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C84EFF12-F3AF-E5A7-D2E7-4820E4EAE540}"/>
                  </a:ext>
                </a:extLst>
              </p:cNvPr>
              <p:cNvGrpSpPr/>
              <p:nvPr/>
            </p:nvGrpSpPr>
            <p:grpSpPr>
              <a:xfrm>
                <a:off x="20919068" y="6950146"/>
                <a:ext cx="1321397" cy="509413"/>
                <a:chOff x="8553911" y="6534485"/>
                <a:chExt cx="1321397" cy="509413"/>
              </a:xfrm>
            </p:grpSpPr>
            <p:sp>
              <p:nvSpPr>
                <p:cNvPr id="408" name="Rounded Rectangle 407">
                  <a:extLst>
                    <a:ext uri="{FF2B5EF4-FFF2-40B4-BE49-F238E27FC236}">
                      <a16:creationId xmlns:a16="http://schemas.microsoft.com/office/drawing/2014/main" id="{8310710F-82D9-703D-A482-82729CF5AD7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9" name="white checkmark" descr="Checkmark outline">
                  <a:extLst>
                    <a:ext uri="{FF2B5EF4-FFF2-40B4-BE49-F238E27FC236}">
                      <a16:creationId xmlns:a16="http://schemas.microsoft.com/office/drawing/2014/main" id="{25B7848C-F750-3E03-0D6D-E5DFFA330E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sp>
        <p:nvSpPr>
          <p:cNvPr id="266" name="OR">
            <a:extLst>
              <a:ext uri="{FF2B5EF4-FFF2-40B4-BE49-F238E27FC236}">
                <a16:creationId xmlns:a16="http://schemas.microsoft.com/office/drawing/2014/main" id="{9AFC9632-200E-E4FE-5E67-4FD9F1E72FAB}"/>
              </a:ext>
            </a:extLst>
          </p:cNvPr>
          <p:cNvSpPr/>
          <p:nvPr/>
        </p:nvSpPr>
        <p:spPr>
          <a:xfrm>
            <a:off x="10182070"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262" name="UPGRADES">
            <a:extLst>
              <a:ext uri="{FF2B5EF4-FFF2-40B4-BE49-F238E27FC236}">
                <a16:creationId xmlns:a16="http://schemas.microsoft.com/office/drawing/2014/main" id="{3763E448-1526-14B6-B708-6E9F7A8D8ABE}"/>
              </a:ext>
            </a:extLst>
          </p:cNvPr>
          <p:cNvSpPr/>
          <p:nvPr/>
        </p:nvSpPr>
        <p:spPr>
          <a:xfrm rot="16200000">
            <a:off x="18507703" y="-1078599"/>
            <a:ext cx="981955" cy="8963615"/>
          </a:xfrm>
          <a:prstGeom prst="roundRect">
            <a:avLst>
              <a:gd name="adj" fmla="val 50000"/>
            </a:avLst>
          </a:prstGeom>
          <a:solidFill>
            <a:srgbClr val="7F7F7F"/>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EXTENSIONS</a:t>
            </a:r>
            <a:endParaRPr sz="3200" b="1" kern="0">
              <a:solidFill>
                <a:schemeClr val="bg1"/>
              </a:solidFill>
              <a:latin typeface="+mj-lt"/>
              <a:sym typeface="Calibri"/>
            </a:endParaRPr>
          </a:p>
        </p:txBody>
      </p:sp>
      <p:sp>
        <p:nvSpPr>
          <p:cNvPr id="263" name="INFRASTRUCTURE">
            <a:extLst>
              <a:ext uri="{FF2B5EF4-FFF2-40B4-BE49-F238E27FC236}">
                <a16:creationId xmlns:a16="http://schemas.microsoft.com/office/drawing/2014/main" id="{7E6DB716-E41A-EAEE-7ABB-899436C59C03}"/>
              </a:ext>
            </a:extLst>
          </p:cNvPr>
          <p:cNvSpPr/>
          <p:nvPr/>
        </p:nvSpPr>
        <p:spPr>
          <a:xfrm rot="16200000">
            <a:off x="10283371" y="427165"/>
            <a:ext cx="981955" cy="4939019"/>
          </a:xfrm>
          <a:prstGeom prst="roundRect">
            <a:avLst>
              <a:gd name="adj" fmla="val 50000"/>
            </a:avLst>
          </a:prstGeom>
          <a:solidFill>
            <a:schemeClr val="tx1">
              <a:lumMod val="90000"/>
              <a:lumOff val="10000"/>
            </a:schemeClr>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INFRASTRUCTURE</a:t>
            </a:r>
            <a:endParaRPr sz="3200" b="1" kern="0">
              <a:solidFill>
                <a:schemeClr val="bg1"/>
              </a:solidFill>
              <a:latin typeface="+mj-lt"/>
              <a:sym typeface="Calibri"/>
            </a:endParaRPr>
          </a:p>
        </p:txBody>
      </p:sp>
      <p:sp>
        <p:nvSpPr>
          <p:cNvPr id="260" name="package options">
            <a:extLst>
              <a:ext uri="{FF2B5EF4-FFF2-40B4-BE49-F238E27FC236}">
                <a16:creationId xmlns:a16="http://schemas.microsoft.com/office/drawing/2014/main" id="{E49332BE-07B2-BAA6-AD24-83C8E8B9DBF8}"/>
              </a:ext>
            </a:extLst>
          </p:cNvPr>
          <p:cNvSpPr txBox="1"/>
          <p:nvPr/>
        </p:nvSpPr>
        <p:spPr>
          <a:xfrm>
            <a:off x="279736" y="3018609"/>
            <a:ext cx="7206038" cy="3055727"/>
          </a:xfrm>
          <a:prstGeom prst="rect">
            <a:avLst/>
          </a:prstGeom>
          <a:noFill/>
        </p:spPr>
        <p:txBody>
          <a:bodyPr wrap="square" bIns="0" anchor="b" anchorCtr="0">
            <a:noAutofit/>
          </a:bodyPr>
          <a:lstStyle/>
          <a:p>
            <a:pPr>
              <a:spcAft>
                <a:spcPts val="1200"/>
              </a:spcAft>
            </a:pPr>
            <a:r>
              <a:rPr lang="en-US" sz="2800" b="1" spc="100" dirty="0">
                <a:solidFill>
                  <a:srgbClr val="0E0E0E"/>
                </a:solidFill>
                <a:latin typeface="Arial-BoldMT"/>
              </a:rPr>
              <a:t>BUNDLE OPTIONS</a:t>
            </a:r>
          </a:p>
          <a:p>
            <a:pPr>
              <a:lnSpc>
                <a:spcPct val="110000"/>
              </a:lnSpc>
            </a:pPr>
            <a:r>
              <a:rPr lang="en-US" sz="2200" dirty="0">
                <a:solidFill>
                  <a:schemeClr val="tx2">
                    <a:lumMod val="75000"/>
                    <a:lumOff val="25000"/>
                  </a:schemeClr>
                </a:solidFill>
                <a:cs typeface="Calibri" panose="020F0502020204030204" pitchFamily="34" charset="0"/>
              </a:rPr>
              <a:t>All hospital bundles include either Pulsara </a:t>
            </a:r>
            <a:r>
              <a:rPr lang="en-US" sz="2200" b="1" dirty="0">
                <a:solidFill>
                  <a:schemeClr val="tx2">
                    <a:lumMod val="75000"/>
                    <a:lumOff val="25000"/>
                  </a:schemeClr>
                </a:solidFill>
                <a:cs typeface="Calibri" panose="020F0502020204030204" pitchFamily="34" charset="0"/>
              </a:rPr>
              <a:t>ONE</a:t>
            </a:r>
            <a:r>
              <a:rPr lang="en-US" sz="2200" dirty="0">
                <a:solidFill>
                  <a:schemeClr val="tx2">
                    <a:lumMod val="75000"/>
                    <a:lumOff val="25000"/>
                  </a:schemeClr>
                </a:solidFill>
                <a:cs typeface="Calibri" panose="020F0502020204030204" pitchFamily="34" charset="0"/>
              </a:rPr>
              <a:t> or Pulsara </a:t>
            </a:r>
            <a:r>
              <a:rPr lang="en-US" sz="2200" b="1" dirty="0">
                <a:solidFill>
                  <a:schemeClr val="tx2">
                    <a:lumMod val="75000"/>
                    <a:lumOff val="25000"/>
                  </a:schemeClr>
                </a:solidFill>
                <a:cs typeface="Calibri" panose="020F0502020204030204" pitchFamily="34" charset="0"/>
              </a:rPr>
              <a:t>MED OPS </a:t>
            </a:r>
            <a:r>
              <a:rPr lang="en-US" sz="2200" dirty="0">
                <a:solidFill>
                  <a:schemeClr val="tx2">
                    <a:lumMod val="75000"/>
                    <a:lumOff val="25000"/>
                  </a:schemeClr>
                </a:solidFill>
                <a:cs typeface="Calibri" panose="020F0502020204030204" pitchFamily="34" charset="0"/>
              </a:rPr>
              <a:t>Infrastructure Package. Hospitals can upgrade to Pulsara </a:t>
            </a:r>
            <a:r>
              <a:rPr lang="en-US" sz="2200" b="1" dirty="0">
                <a:solidFill>
                  <a:schemeClr val="tx2">
                    <a:lumMod val="75000"/>
                    <a:lumOff val="25000"/>
                  </a:schemeClr>
                </a:solidFill>
                <a:cs typeface="Calibri" panose="020F0502020204030204" pitchFamily="34" charset="0"/>
              </a:rPr>
              <a:t>UNITED</a:t>
            </a:r>
            <a:r>
              <a:rPr lang="en-US" sz="2200" dirty="0">
                <a:solidFill>
                  <a:schemeClr val="tx2">
                    <a:lumMod val="75000"/>
                    <a:lumOff val="25000"/>
                  </a:schemeClr>
                </a:solidFill>
                <a:cs typeface="Calibri" panose="020F0502020204030204" pitchFamily="34" charset="0"/>
              </a:rPr>
              <a:t> which includes all hospital functionality OR they can add Pulsara </a:t>
            </a:r>
            <a:r>
              <a:rPr lang="en-US" sz="2200" b="1" dirty="0">
                <a:solidFill>
                  <a:schemeClr val="tx2">
                    <a:lumMod val="75000"/>
                    <a:lumOff val="25000"/>
                  </a:schemeClr>
                </a:solidFill>
                <a:cs typeface="Calibri" panose="020F0502020204030204" pitchFamily="34" charset="0"/>
              </a:rPr>
              <a:t>TRANSFER OPS </a:t>
            </a:r>
            <a:r>
              <a:rPr lang="en-US" sz="2200" dirty="0">
                <a:solidFill>
                  <a:schemeClr val="tx2">
                    <a:lumMod val="75000"/>
                    <a:lumOff val="25000"/>
                  </a:schemeClr>
                </a:solidFill>
                <a:cs typeface="Calibri" panose="020F0502020204030204" pitchFamily="34" charset="0"/>
              </a:rPr>
              <a:t>and/or Pulsara </a:t>
            </a:r>
            <a:r>
              <a:rPr lang="en-US" sz="2200" b="1" dirty="0">
                <a:solidFill>
                  <a:schemeClr val="tx2">
                    <a:lumMod val="75000"/>
                    <a:lumOff val="25000"/>
                  </a:schemeClr>
                </a:solidFill>
                <a:cs typeface="Calibri" panose="020F0502020204030204" pitchFamily="34" charset="0"/>
              </a:rPr>
              <a:t>SELECT</a:t>
            </a:r>
            <a:r>
              <a:rPr lang="en-US" sz="2200" dirty="0">
                <a:solidFill>
                  <a:schemeClr val="tx2">
                    <a:lumMod val="75000"/>
                    <a:lumOff val="25000"/>
                  </a:schemeClr>
                </a:solidFill>
                <a:cs typeface="Calibri" panose="020F0502020204030204" pitchFamily="34" charset="0"/>
              </a:rPr>
              <a:t> to meet their needs.</a:t>
            </a:r>
            <a:r>
              <a:rPr lang="en-US" sz="2200" b="0" dirty="0">
                <a:solidFill>
                  <a:srgbClr val="000000"/>
                </a:solidFill>
                <a:latin typeface="ArialMT"/>
              </a:rPr>
              <a:t>	</a:t>
            </a:r>
          </a:p>
          <a:p>
            <a:r>
              <a:rPr lang="en-US" sz="1600" b="0" dirty="0">
                <a:solidFill>
                  <a:srgbClr val="000000"/>
                </a:solidFill>
                <a:latin typeface="ArialMT"/>
              </a:rPr>
              <a:t>	</a:t>
            </a:r>
          </a:p>
        </p:txBody>
      </p:sp>
      <p:sp>
        <p:nvSpPr>
          <p:cNvPr id="264" name="TITLE">
            <a:extLst>
              <a:ext uri="{FF2B5EF4-FFF2-40B4-BE49-F238E27FC236}">
                <a16:creationId xmlns:a16="http://schemas.microsoft.com/office/drawing/2014/main" id="{A4BB736F-8782-62B8-4BBA-00E0E9582B18}"/>
              </a:ext>
            </a:extLst>
          </p:cNvPr>
          <p:cNvSpPr txBox="1"/>
          <p:nvPr/>
        </p:nvSpPr>
        <p:spPr>
          <a:xfrm>
            <a:off x="0" y="1040200"/>
            <a:ext cx="24387175" cy="1200329"/>
          </a:xfrm>
          <a:prstGeom prst="rect">
            <a:avLst/>
          </a:prstGeom>
          <a:noFill/>
        </p:spPr>
        <p:txBody>
          <a:bodyPr wrap="square" anchor="ctr"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7200" b="1"/>
              <a:t>Hospital Functionality by Package</a:t>
            </a:r>
          </a:p>
        </p:txBody>
      </p:sp>
      <p:sp>
        <p:nvSpPr>
          <p:cNvPr id="261" name="AND/OR">
            <a:extLst>
              <a:ext uri="{FF2B5EF4-FFF2-40B4-BE49-F238E27FC236}">
                <a16:creationId xmlns:a16="http://schemas.microsoft.com/office/drawing/2014/main" id="{F3F0AD77-D413-0FE0-969C-B96C3B6BF289}"/>
              </a:ext>
            </a:extLst>
          </p:cNvPr>
          <p:cNvSpPr/>
          <p:nvPr/>
        </p:nvSpPr>
        <p:spPr>
          <a:xfrm>
            <a:off x="16589746" y="5790718"/>
            <a:ext cx="1385408"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AND/OR</a:t>
            </a:r>
          </a:p>
        </p:txBody>
      </p:sp>
      <p:sp>
        <p:nvSpPr>
          <p:cNvPr id="564" name="send-one">
            <a:extLst>
              <a:ext uri="{FF2B5EF4-FFF2-40B4-BE49-F238E27FC236}">
                <a16:creationId xmlns:a16="http://schemas.microsoft.com/office/drawing/2014/main" id="{F6440844-C0C1-6BD6-124D-4FAB7CC00CA9}"/>
              </a:ext>
            </a:extLst>
          </p:cNvPr>
          <p:cNvSpPr/>
          <p:nvPr/>
        </p:nvSpPr>
        <p:spPr>
          <a:xfrm>
            <a:off x="7741948" y="6906531"/>
            <a:ext cx="293702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ulti-one">
            <a:extLst>
              <a:ext uri="{FF2B5EF4-FFF2-40B4-BE49-F238E27FC236}">
                <a16:creationId xmlns:a16="http://schemas.microsoft.com/office/drawing/2014/main" id="{0A502776-2F1B-7230-9DCB-A0BDD3159C82}"/>
              </a:ext>
            </a:extLst>
          </p:cNvPr>
          <p:cNvSpPr/>
          <p:nvPr/>
        </p:nvSpPr>
        <p:spPr>
          <a:xfrm>
            <a:off x="7740291" y="6261463"/>
            <a:ext cx="2939383"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eive-one">
            <a:extLst>
              <a:ext uri="{FF2B5EF4-FFF2-40B4-BE49-F238E27FC236}">
                <a16:creationId xmlns:a16="http://schemas.microsoft.com/office/drawing/2014/main" id="{5052146A-913E-0680-1D73-AD89E3546A48}"/>
              </a:ext>
            </a:extLst>
          </p:cNvPr>
          <p:cNvSpPr/>
          <p:nvPr/>
        </p:nvSpPr>
        <p:spPr>
          <a:xfrm>
            <a:off x="7738544" y="8466085"/>
            <a:ext cx="2943312"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add-phys-consult-for-one">
            <a:extLst>
              <a:ext uri="{FF2B5EF4-FFF2-40B4-BE49-F238E27FC236}">
                <a16:creationId xmlns:a16="http://schemas.microsoft.com/office/drawing/2014/main" id="{637D022D-288F-7477-ADF8-8E44A8B5CF6B}"/>
              </a:ext>
            </a:extLst>
          </p:cNvPr>
          <p:cNvSpPr/>
          <p:nvPr/>
        </p:nvSpPr>
        <p:spPr>
          <a:xfrm>
            <a:off x="7740291" y="9111153"/>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add-phys-consult-all-one">
            <a:extLst>
              <a:ext uri="{FF2B5EF4-FFF2-40B4-BE49-F238E27FC236}">
                <a16:creationId xmlns:a16="http://schemas.microsoft.com/office/drawing/2014/main" id="{F5AC218B-1EF5-6A21-FE64-A0176DDA4217}"/>
              </a:ext>
            </a:extLst>
          </p:cNvPr>
          <p:cNvSpPr/>
          <p:nvPr/>
        </p:nvSpPr>
        <p:spPr>
          <a:xfrm>
            <a:off x="7738544" y="10025639"/>
            <a:ext cx="2943312"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add-downstream-one">
            <a:extLst>
              <a:ext uri="{FF2B5EF4-FFF2-40B4-BE49-F238E27FC236}">
                <a16:creationId xmlns:a16="http://schemas.microsoft.com/office/drawing/2014/main" id="{C5FAE379-8C3E-EA55-CA5B-30E9E1E7D65E}"/>
              </a:ext>
            </a:extLst>
          </p:cNvPr>
          <p:cNvSpPr/>
          <p:nvPr/>
        </p:nvSpPr>
        <p:spPr>
          <a:xfrm>
            <a:off x="7740291" y="10937805"/>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state-med">
            <a:extLst>
              <a:ext uri="{FF2B5EF4-FFF2-40B4-BE49-F238E27FC236}">
                <a16:creationId xmlns:a16="http://schemas.microsoft.com/office/drawing/2014/main" id="{51A406B3-567B-7A75-A928-F0821B8B9939}"/>
              </a:ext>
            </a:extLst>
          </p:cNvPr>
          <p:cNvSpPr/>
          <p:nvPr/>
        </p:nvSpPr>
        <p:spPr>
          <a:xfrm>
            <a:off x="10791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eive-med">
            <a:extLst>
              <a:ext uri="{FF2B5EF4-FFF2-40B4-BE49-F238E27FC236}">
                <a16:creationId xmlns:a16="http://schemas.microsoft.com/office/drawing/2014/main" id="{B1029881-79E9-8510-3A17-21A0A99B8FEE}"/>
              </a:ext>
            </a:extLst>
          </p:cNvPr>
          <p:cNvSpPr/>
          <p:nvPr/>
        </p:nvSpPr>
        <p:spPr>
          <a:xfrm>
            <a:off x="10789753" y="8466085"/>
            <a:ext cx="294549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add-phys-consult-for-med">
            <a:extLst>
              <a:ext uri="{FF2B5EF4-FFF2-40B4-BE49-F238E27FC236}">
                <a16:creationId xmlns:a16="http://schemas.microsoft.com/office/drawing/2014/main" id="{37448AFF-A313-5C8F-6E2D-C3D3AB5B8810}"/>
              </a:ext>
            </a:extLst>
          </p:cNvPr>
          <p:cNvSpPr/>
          <p:nvPr/>
        </p:nvSpPr>
        <p:spPr>
          <a:xfrm>
            <a:off x="10791501" y="9111153"/>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add-phys-consult-all-med">
            <a:extLst>
              <a:ext uri="{FF2B5EF4-FFF2-40B4-BE49-F238E27FC236}">
                <a16:creationId xmlns:a16="http://schemas.microsoft.com/office/drawing/2014/main" id="{F7532BDA-8BA1-7284-DF01-EE3E679E13F4}"/>
              </a:ext>
            </a:extLst>
          </p:cNvPr>
          <p:cNvSpPr/>
          <p:nvPr/>
        </p:nvSpPr>
        <p:spPr>
          <a:xfrm>
            <a:off x="10789753" y="10025639"/>
            <a:ext cx="2945498"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add-downstream-med">
            <a:extLst>
              <a:ext uri="{FF2B5EF4-FFF2-40B4-BE49-F238E27FC236}">
                <a16:creationId xmlns:a16="http://schemas.microsoft.com/office/drawing/2014/main" id="{FDBF4A9B-D417-1CFB-5564-11A197B89F8F}"/>
              </a:ext>
            </a:extLst>
          </p:cNvPr>
          <p:cNvSpPr/>
          <p:nvPr/>
        </p:nvSpPr>
        <p:spPr>
          <a:xfrm>
            <a:off x="10791501" y="10937805"/>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add-phys-consult-for-transf">
            <a:extLst>
              <a:ext uri="{FF2B5EF4-FFF2-40B4-BE49-F238E27FC236}">
                <a16:creationId xmlns:a16="http://schemas.microsoft.com/office/drawing/2014/main" id="{74976ECD-4F21-13AA-7012-05DE13E7B6FE}"/>
              </a:ext>
            </a:extLst>
          </p:cNvPr>
          <p:cNvSpPr/>
          <p:nvPr/>
        </p:nvSpPr>
        <p:spPr>
          <a:xfrm>
            <a:off x="14121948" y="9111153"/>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add-phys-consult-all-transf">
            <a:extLst>
              <a:ext uri="{FF2B5EF4-FFF2-40B4-BE49-F238E27FC236}">
                <a16:creationId xmlns:a16="http://schemas.microsoft.com/office/drawing/2014/main" id="{3D460456-D304-E5EF-1897-A633CC107909}"/>
              </a:ext>
            </a:extLst>
          </p:cNvPr>
          <p:cNvSpPr/>
          <p:nvPr/>
        </p:nvSpPr>
        <p:spPr>
          <a:xfrm>
            <a:off x="14120093" y="10025639"/>
            <a:ext cx="31251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add-downstream-transf">
            <a:extLst>
              <a:ext uri="{FF2B5EF4-FFF2-40B4-BE49-F238E27FC236}">
                <a16:creationId xmlns:a16="http://schemas.microsoft.com/office/drawing/2014/main" id="{D413288A-9E0E-313C-4714-F55E864C3102}"/>
              </a:ext>
            </a:extLst>
          </p:cNvPr>
          <p:cNvSpPr/>
          <p:nvPr/>
        </p:nvSpPr>
        <p:spPr>
          <a:xfrm>
            <a:off x="14121948" y="10937805"/>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add-phys-consult-all-select">
            <a:extLst>
              <a:ext uri="{FF2B5EF4-FFF2-40B4-BE49-F238E27FC236}">
                <a16:creationId xmlns:a16="http://schemas.microsoft.com/office/drawing/2014/main" id="{F74B8628-834D-5D3C-22FF-08D6AF5401C8}"/>
              </a:ext>
            </a:extLst>
          </p:cNvPr>
          <p:cNvSpPr/>
          <p:nvPr/>
        </p:nvSpPr>
        <p:spPr>
          <a:xfrm>
            <a:off x="17334931" y="10025639"/>
            <a:ext cx="31116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add-downstream-select">
            <a:extLst>
              <a:ext uri="{FF2B5EF4-FFF2-40B4-BE49-F238E27FC236}">
                <a16:creationId xmlns:a16="http://schemas.microsoft.com/office/drawing/2014/main" id="{ECB64FC1-4ACF-E8CE-E5C2-935C6A441B6D}"/>
              </a:ext>
            </a:extLst>
          </p:cNvPr>
          <p:cNvSpPr/>
          <p:nvPr/>
        </p:nvSpPr>
        <p:spPr>
          <a:xfrm>
            <a:off x="17336778" y="10937805"/>
            <a:ext cx="310750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397">
            <a:extLst>
              <a:ext uri="{FF2B5EF4-FFF2-40B4-BE49-F238E27FC236}">
                <a16:creationId xmlns:a16="http://schemas.microsoft.com/office/drawing/2014/main" id="{169E3912-B432-7E13-7789-5778B0405A41}"/>
              </a:ext>
            </a:extLst>
          </p:cNvPr>
          <p:cNvGrpSpPr/>
          <p:nvPr/>
        </p:nvGrpSpPr>
        <p:grpSpPr>
          <a:xfrm>
            <a:off x="22341468" y="10204306"/>
            <a:ext cx="1321397" cy="509413"/>
            <a:chOff x="8553911" y="6534485"/>
            <a:chExt cx="1321397" cy="509413"/>
          </a:xfrm>
        </p:grpSpPr>
        <p:sp>
          <p:nvSpPr>
            <p:cNvPr id="399" name="Rounded Rectangle 398">
              <a:extLst>
                <a:ext uri="{FF2B5EF4-FFF2-40B4-BE49-F238E27FC236}">
                  <a16:creationId xmlns:a16="http://schemas.microsoft.com/office/drawing/2014/main" id="{AEBF9273-006A-7FE0-0A55-73625A94EA02}"/>
                </a:ext>
              </a:extLst>
            </p:cNvPr>
            <p:cNvSpPr/>
            <p:nvPr/>
          </p:nvSpPr>
          <p:spPr>
            <a:xfrm>
              <a:off x="8553911" y="6534485"/>
              <a:ext cx="1321397" cy="509413"/>
            </a:xfrm>
            <a:prstGeom prst="roundRect">
              <a:avLst>
                <a:gd name="adj" fmla="val 50000"/>
              </a:avLst>
            </a:prstGeom>
            <a:solidFill>
              <a:srgbClr val="53C3CC"/>
            </a:solidFill>
            <a:ln w="25400">
              <a:noFill/>
            </a:ln>
            <a:effectLst>
              <a:glow rad="88900">
                <a:schemeClr val="accent1">
                  <a:satMod val="175000"/>
                  <a:alpha val="30000"/>
                </a:scheme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0" name="white checkmark" descr="Checkmark outline">
              <a:extLst>
                <a:ext uri="{FF2B5EF4-FFF2-40B4-BE49-F238E27FC236}">
                  <a16:creationId xmlns:a16="http://schemas.microsoft.com/office/drawing/2014/main" id="{FB873839-F33B-E890-2F42-F4F15AE129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9" name="Group 418">
            <a:extLst>
              <a:ext uri="{FF2B5EF4-FFF2-40B4-BE49-F238E27FC236}">
                <a16:creationId xmlns:a16="http://schemas.microsoft.com/office/drawing/2014/main" id="{72B3A8CB-26BE-B635-A162-4757E5F77B23}"/>
              </a:ext>
            </a:extLst>
          </p:cNvPr>
          <p:cNvGrpSpPr/>
          <p:nvPr/>
        </p:nvGrpSpPr>
        <p:grpSpPr>
          <a:xfrm>
            <a:off x="20919068" y="10204306"/>
            <a:ext cx="1321397" cy="509413"/>
            <a:chOff x="8553911" y="6534485"/>
            <a:chExt cx="1321397" cy="509413"/>
          </a:xfrm>
        </p:grpSpPr>
        <p:sp>
          <p:nvSpPr>
            <p:cNvPr id="420" name="Rounded Rectangle 419">
              <a:extLst>
                <a:ext uri="{FF2B5EF4-FFF2-40B4-BE49-F238E27FC236}">
                  <a16:creationId xmlns:a16="http://schemas.microsoft.com/office/drawing/2014/main" id="{D3CD66D8-56F2-1298-1167-9ABE3437711B}"/>
                </a:ext>
              </a:extLst>
            </p:cNvPr>
            <p:cNvSpPr/>
            <p:nvPr/>
          </p:nvSpPr>
          <p:spPr>
            <a:xfrm>
              <a:off x="8553911" y="6534485"/>
              <a:ext cx="1321397" cy="509413"/>
            </a:xfrm>
            <a:prstGeom prst="roundRect">
              <a:avLst>
                <a:gd name="adj" fmla="val 50000"/>
              </a:avLst>
            </a:prstGeom>
            <a:solidFill>
              <a:srgbClr val="20525C"/>
            </a:solidFill>
            <a:ln w="22225">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1" name="white checkmark" descr="Checkmark outline">
              <a:extLst>
                <a:ext uri="{FF2B5EF4-FFF2-40B4-BE49-F238E27FC236}">
                  <a16:creationId xmlns:a16="http://schemas.microsoft.com/office/drawing/2014/main" id="{A3677D4F-50CC-F6BA-4E95-151E47F903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1" name="Group 400">
            <a:extLst>
              <a:ext uri="{FF2B5EF4-FFF2-40B4-BE49-F238E27FC236}">
                <a16:creationId xmlns:a16="http://schemas.microsoft.com/office/drawing/2014/main" id="{4A1ECFA0-1753-3D4A-305C-DA9E3D0A34C2}"/>
              </a:ext>
            </a:extLst>
          </p:cNvPr>
          <p:cNvGrpSpPr/>
          <p:nvPr/>
        </p:nvGrpSpPr>
        <p:grpSpPr>
          <a:xfrm>
            <a:off x="22341468" y="11095296"/>
            <a:ext cx="1321397" cy="509413"/>
            <a:chOff x="8553911" y="6534485"/>
            <a:chExt cx="1321397" cy="509413"/>
          </a:xfrm>
        </p:grpSpPr>
        <p:sp>
          <p:nvSpPr>
            <p:cNvPr id="402" name="Rounded Rectangle 401">
              <a:extLst>
                <a:ext uri="{FF2B5EF4-FFF2-40B4-BE49-F238E27FC236}">
                  <a16:creationId xmlns:a16="http://schemas.microsoft.com/office/drawing/2014/main" id="{4CEB7C86-E9F3-5D1E-D515-4ACCF86320E1}"/>
                </a:ext>
              </a:extLst>
            </p:cNvPr>
            <p:cNvSpPr/>
            <p:nvPr/>
          </p:nvSpPr>
          <p:spPr>
            <a:xfrm>
              <a:off x="8553911" y="6534485"/>
              <a:ext cx="1321397" cy="509413"/>
            </a:xfrm>
            <a:prstGeom prst="roundRect">
              <a:avLst>
                <a:gd name="adj" fmla="val 50000"/>
              </a:avLst>
            </a:prstGeom>
            <a:solidFill>
              <a:srgbClr val="53C3C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3" name="white checkmark" descr="Checkmark outline">
              <a:extLst>
                <a:ext uri="{FF2B5EF4-FFF2-40B4-BE49-F238E27FC236}">
                  <a16:creationId xmlns:a16="http://schemas.microsoft.com/office/drawing/2014/main" id="{40940A12-1C50-04E6-8D9A-47A953AC49D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22" name="Group 421">
            <a:extLst>
              <a:ext uri="{FF2B5EF4-FFF2-40B4-BE49-F238E27FC236}">
                <a16:creationId xmlns:a16="http://schemas.microsoft.com/office/drawing/2014/main" id="{4E18C398-E124-7501-A359-8D8FE189DEFB}"/>
              </a:ext>
            </a:extLst>
          </p:cNvPr>
          <p:cNvGrpSpPr/>
          <p:nvPr/>
        </p:nvGrpSpPr>
        <p:grpSpPr>
          <a:xfrm>
            <a:off x="20919068" y="11095296"/>
            <a:ext cx="1321397" cy="509413"/>
            <a:chOff x="8553911" y="6534485"/>
            <a:chExt cx="1321397" cy="509413"/>
          </a:xfrm>
        </p:grpSpPr>
        <p:sp>
          <p:nvSpPr>
            <p:cNvPr id="423" name="Rounded Rectangle 422">
              <a:extLst>
                <a:ext uri="{FF2B5EF4-FFF2-40B4-BE49-F238E27FC236}">
                  <a16:creationId xmlns:a16="http://schemas.microsoft.com/office/drawing/2014/main" id="{F1454510-B07F-1661-180A-B4B779AE64F7}"/>
                </a:ext>
              </a:extLst>
            </p:cNvPr>
            <p:cNvSpPr/>
            <p:nvPr/>
          </p:nvSpPr>
          <p:spPr>
            <a:xfrm>
              <a:off x="8553911" y="6534485"/>
              <a:ext cx="1321397" cy="509413"/>
            </a:xfrm>
            <a:prstGeom prst="roundRect">
              <a:avLst>
                <a:gd name="adj" fmla="val 50000"/>
              </a:avLst>
            </a:prstGeom>
            <a:solidFill>
              <a:srgbClr val="20525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4" name="white checkmark" descr="Checkmark outline">
              <a:extLst>
                <a:ext uri="{FF2B5EF4-FFF2-40B4-BE49-F238E27FC236}">
                  <a16:creationId xmlns:a16="http://schemas.microsoft.com/office/drawing/2014/main" id="{38AFF3FA-7892-C355-BED4-D084CC20F659}"/>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4" name="Group 523">
            <a:extLst>
              <a:ext uri="{FF2B5EF4-FFF2-40B4-BE49-F238E27FC236}">
                <a16:creationId xmlns:a16="http://schemas.microsoft.com/office/drawing/2014/main" id="{157F3F28-DA45-3FBB-7700-84605549E87B}"/>
              </a:ext>
            </a:extLst>
          </p:cNvPr>
          <p:cNvGrpSpPr/>
          <p:nvPr/>
        </p:nvGrpSpPr>
        <p:grpSpPr>
          <a:xfrm>
            <a:off x="17526753" y="10204306"/>
            <a:ext cx="1321397" cy="509413"/>
            <a:chOff x="17587149" y="8002385"/>
            <a:chExt cx="1321397" cy="509413"/>
          </a:xfrm>
        </p:grpSpPr>
        <p:sp>
          <p:nvSpPr>
            <p:cNvPr id="525" name="Rounded Rectangle 524">
              <a:extLst>
                <a:ext uri="{FF2B5EF4-FFF2-40B4-BE49-F238E27FC236}">
                  <a16:creationId xmlns:a16="http://schemas.microsoft.com/office/drawing/2014/main" id="{6DAF83A5-CA2B-FE03-7FAF-27F6BC78D5E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6" name="white checkmark" descr="Checkmark outline">
              <a:extLst>
                <a:ext uri="{FF2B5EF4-FFF2-40B4-BE49-F238E27FC236}">
                  <a16:creationId xmlns:a16="http://schemas.microsoft.com/office/drawing/2014/main" id="{B3C82BC5-51F7-160C-0E92-DF4BC2B4E6F3}"/>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7" name="Group 526">
            <a:extLst>
              <a:ext uri="{FF2B5EF4-FFF2-40B4-BE49-F238E27FC236}">
                <a16:creationId xmlns:a16="http://schemas.microsoft.com/office/drawing/2014/main" id="{CBEAFE60-9B0C-9CB2-84F8-1048E06645FD}"/>
              </a:ext>
            </a:extLst>
          </p:cNvPr>
          <p:cNvGrpSpPr/>
          <p:nvPr/>
        </p:nvGrpSpPr>
        <p:grpSpPr>
          <a:xfrm>
            <a:off x="18921392" y="10204306"/>
            <a:ext cx="1321397" cy="509413"/>
            <a:chOff x="17587149" y="8002385"/>
            <a:chExt cx="1321397" cy="509413"/>
          </a:xfrm>
        </p:grpSpPr>
        <p:sp>
          <p:nvSpPr>
            <p:cNvPr id="528" name="Rounded Rectangle 527">
              <a:extLst>
                <a:ext uri="{FF2B5EF4-FFF2-40B4-BE49-F238E27FC236}">
                  <a16:creationId xmlns:a16="http://schemas.microsoft.com/office/drawing/2014/main" id="{C5F1F130-2CD2-3DD9-1445-CA9C05049869}"/>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9" name="white checkmark" descr="Checkmark outline">
              <a:extLst>
                <a:ext uri="{FF2B5EF4-FFF2-40B4-BE49-F238E27FC236}">
                  <a16:creationId xmlns:a16="http://schemas.microsoft.com/office/drawing/2014/main" id="{B2550B3A-7F71-B7BA-E801-4175A017498C}"/>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0" name="Group 529">
            <a:extLst>
              <a:ext uri="{FF2B5EF4-FFF2-40B4-BE49-F238E27FC236}">
                <a16:creationId xmlns:a16="http://schemas.microsoft.com/office/drawing/2014/main" id="{75F174CA-CA13-2D1F-E099-60D80073A434}"/>
              </a:ext>
            </a:extLst>
          </p:cNvPr>
          <p:cNvGrpSpPr/>
          <p:nvPr/>
        </p:nvGrpSpPr>
        <p:grpSpPr>
          <a:xfrm>
            <a:off x="17526753" y="11095296"/>
            <a:ext cx="1321397" cy="509413"/>
            <a:chOff x="17587149" y="8002385"/>
            <a:chExt cx="1321397" cy="509413"/>
          </a:xfrm>
        </p:grpSpPr>
        <p:sp>
          <p:nvSpPr>
            <p:cNvPr id="531" name="Rounded Rectangle 530">
              <a:extLst>
                <a:ext uri="{FF2B5EF4-FFF2-40B4-BE49-F238E27FC236}">
                  <a16:creationId xmlns:a16="http://schemas.microsoft.com/office/drawing/2014/main" id="{045FEB7C-72D7-F379-6DD4-11032DF2A60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2" name="white checkmark" descr="Checkmark outline">
              <a:extLst>
                <a:ext uri="{FF2B5EF4-FFF2-40B4-BE49-F238E27FC236}">
                  <a16:creationId xmlns:a16="http://schemas.microsoft.com/office/drawing/2014/main" id="{4677F6CF-6CE4-58D1-B6C4-5A6180160702}"/>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3" name="Group 532">
            <a:extLst>
              <a:ext uri="{FF2B5EF4-FFF2-40B4-BE49-F238E27FC236}">
                <a16:creationId xmlns:a16="http://schemas.microsoft.com/office/drawing/2014/main" id="{6E9C32F6-D985-F9F0-0AB8-D367DC1218C6}"/>
              </a:ext>
            </a:extLst>
          </p:cNvPr>
          <p:cNvGrpSpPr/>
          <p:nvPr/>
        </p:nvGrpSpPr>
        <p:grpSpPr>
          <a:xfrm>
            <a:off x="18921392" y="11095296"/>
            <a:ext cx="1321397" cy="509413"/>
            <a:chOff x="17587149" y="8002385"/>
            <a:chExt cx="1321397" cy="509413"/>
          </a:xfrm>
        </p:grpSpPr>
        <p:sp>
          <p:nvSpPr>
            <p:cNvPr id="534" name="Rounded Rectangle 533">
              <a:extLst>
                <a:ext uri="{FF2B5EF4-FFF2-40B4-BE49-F238E27FC236}">
                  <a16:creationId xmlns:a16="http://schemas.microsoft.com/office/drawing/2014/main" id="{54EE3660-3A7C-A60F-7168-085F2D2655F7}"/>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5" name="white checkmark" descr="Checkmark outline">
              <a:extLst>
                <a:ext uri="{FF2B5EF4-FFF2-40B4-BE49-F238E27FC236}">
                  <a16:creationId xmlns:a16="http://schemas.microsoft.com/office/drawing/2014/main" id="{7910914E-47FE-45AB-80CA-98262CDFF818}"/>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5" name="Group 454">
            <a:extLst>
              <a:ext uri="{FF2B5EF4-FFF2-40B4-BE49-F238E27FC236}">
                <a16:creationId xmlns:a16="http://schemas.microsoft.com/office/drawing/2014/main" id="{14195957-011A-CA4A-D840-6CE5F22A5306}"/>
              </a:ext>
            </a:extLst>
          </p:cNvPr>
          <p:cNvGrpSpPr/>
          <p:nvPr/>
        </p:nvGrpSpPr>
        <p:grpSpPr>
          <a:xfrm>
            <a:off x="8545747" y="6298473"/>
            <a:ext cx="1321397" cy="509413"/>
            <a:chOff x="8553911" y="6534485"/>
            <a:chExt cx="1321397" cy="509413"/>
          </a:xfrm>
        </p:grpSpPr>
        <p:sp>
          <p:nvSpPr>
            <p:cNvPr id="456" name="Rounded Rectangle 455">
              <a:extLst>
                <a:ext uri="{FF2B5EF4-FFF2-40B4-BE49-F238E27FC236}">
                  <a16:creationId xmlns:a16="http://schemas.microsoft.com/office/drawing/2014/main" id="{2668ACF1-6103-6597-C3A3-A9EA2E22063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7" name="white checkmark" descr="Checkmark outline">
              <a:extLst>
                <a:ext uri="{FF2B5EF4-FFF2-40B4-BE49-F238E27FC236}">
                  <a16:creationId xmlns:a16="http://schemas.microsoft.com/office/drawing/2014/main" id="{1C08FCE4-6E35-B459-B111-E5DF5FB7C17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6" name="Group 535">
            <a:extLst>
              <a:ext uri="{FF2B5EF4-FFF2-40B4-BE49-F238E27FC236}">
                <a16:creationId xmlns:a16="http://schemas.microsoft.com/office/drawing/2014/main" id="{8B0B031C-048F-FABC-73C7-795FEDB0DBFB}"/>
              </a:ext>
            </a:extLst>
          </p:cNvPr>
          <p:cNvGrpSpPr/>
          <p:nvPr/>
        </p:nvGrpSpPr>
        <p:grpSpPr>
          <a:xfrm>
            <a:off x="8545747" y="6950146"/>
            <a:ext cx="1321397" cy="509413"/>
            <a:chOff x="8553911" y="6534485"/>
            <a:chExt cx="1321397" cy="509413"/>
          </a:xfrm>
        </p:grpSpPr>
        <p:sp>
          <p:nvSpPr>
            <p:cNvPr id="537" name="Rounded Rectangle 536">
              <a:extLst>
                <a:ext uri="{FF2B5EF4-FFF2-40B4-BE49-F238E27FC236}">
                  <a16:creationId xmlns:a16="http://schemas.microsoft.com/office/drawing/2014/main" id="{A32D39F5-55AB-CF8D-8300-6187E4E3752A}"/>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38" name="white checkmark" descr="Checkmark outline">
              <a:extLst>
                <a:ext uri="{FF2B5EF4-FFF2-40B4-BE49-F238E27FC236}">
                  <a16:creationId xmlns:a16="http://schemas.microsoft.com/office/drawing/2014/main" id="{E928A600-23BC-AAE1-07CC-1C05AEA802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1" name="Group 460">
            <a:extLst>
              <a:ext uri="{FF2B5EF4-FFF2-40B4-BE49-F238E27FC236}">
                <a16:creationId xmlns:a16="http://schemas.microsoft.com/office/drawing/2014/main" id="{541F9EF1-30A2-9E32-25FE-76945128A6DF}"/>
              </a:ext>
            </a:extLst>
          </p:cNvPr>
          <p:cNvGrpSpPr/>
          <p:nvPr/>
        </p:nvGrpSpPr>
        <p:grpSpPr>
          <a:xfrm>
            <a:off x="11594813" y="7725366"/>
            <a:ext cx="1321397" cy="509413"/>
            <a:chOff x="8553911" y="6534485"/>
            <a:chExt cx="1321397" cy="509413"/>
          </a:xfrm>
        </p:grpSpPr>
        <p:sp>
          <p:nvSpPr>
            <p:cNvPr id="462" name="Rounded Rectangle 461">
              <a:extLst>
                <a:ext uri="{FF2B5EF4-FFF2-40B4-BE49-F238E27FC236}">
                  <a16:creationId xmlns:a16="http://schemas.microsoft.com/office/drawing/2014/main" id="{D5AA489D-1E86-3F35-4A3B-FBECE3226A3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3" name="white checkmark" descr="Checkmark outline">
              <a:extLst>
                <a:ext uri="{FF2B5EF4-FFF2-40B4-BE49-F238E27FC236}">
                  <a16:creationId xmlns:a16="http://schemas.microsoft.com/office/drawing/2014/main" id="{682E81E3-E9D9-822A-63FF-25772907C8C1}"/>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4" name="Group 463">
            <a:extLst>
              <a:ext uri="{FF2B5EF4-FFF2-40B4-BE49-F238E27FC236}">
                <a16:creationId xmlns:a16="http://schemas.microsoft.com/office/drawing/2014/main" id="{D4442CDA-1F68-6A8B-5DCC-2DCB943B0F51}"/>
              </a:ext>
            </a:extLst>
          </p:cNvPr>
          <p:cNvGrpSpPr/>
          <p:nvPr/>
        </p:nvGrpSpPr>
        <p:grpSpPr>
          <a:xfrm>
            <a:off x="11594813" y="8497737"/>
            <a:ext cx="1321397" cy="509413"/>
            <a:chOff x="8553911" y="6534485"/>
            <a:chExt cx="1321397" cy="509413"/>
          </a:xfrm>
        </p:grpSpPr>
        <p:sp>
          <p:nvSpPr>
            <p:cNvPr id="465" name="Rounded Rectangle 464">
              <a:extLst>
                <a:ext uri="{FF2B5EF4-FFF2-40B4-BE49-F238E27FC236}">
                  <a16:creationId xmlns:a16="http://schemas.microsoft.com/office/drawing/2014/main" id="{85903738-A17B-D7B4-C592-6F2BA424854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6" name="white checkmark" descr="Checkmark outline">
              <a:extLst>
                <a:ext uri="{FF2B5EF4-FFF2-40B4-BE49-F238E27FC236}">
                  <a16:creationId xmlns:a16="http://schemas.microsoft.com/office/drawing/2014/main" id="{30FA36FC-CEF7-3990-6E66-1F6174635D8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9" name="Group 478">
            <a:extLst>
              <a:ext uri="{FF2B5EF4-FFF2-40B4-BE49-F238E27FC236}">
                <a16:creationId xmlns:a16="http://schemas.microsoft.com/office/drawing/2014/main" id="{6B193470-AE2F-9F72-A2A8-58BB80738632}"/>
              </a:ext>
            </a:extLst>
          </p:cNvPr>
          <p:cNvGrpSpPr/>
          <p:nvPr/>
        </p:nvGrpSpPr>
        <p:grpSpPr>
          <a:xfrm>
            <a:off x="15727308" y="9271659"/>
            <a:ext cx="1321397" cy="509413"/>
            <a:chOff x="8553911" y="6534485"/>
            <a:chExt cx="1321397" cy="509413"/>
          </a:xfrm>
        </p:grpSpPr>
        <p:sp>
          <p:nvSpPr>
            <p:cNvPr id="480" name="Rounded Rectangle 479">
              <a:extLst>
                <a:ext uri="{FF2B5EF4-FFF2-40B4-BE49-F238E27FC236}">
                  <a16:creationId xmlns:a16="http://schemas.microsoft.com/office/drawing/2014/main" id="{DAAFCF82-625C-4920-F6CA-63405106FF46}"/>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1" name="white checkmark" descr="Checkmark outline">
              <a:extLst>
                <a:ext uri="{FF2B5EF4-FFF2-40B4-BE49-F238E27FC236}">
                  <a16:creationId xmlns:a16="http://schemas.microsoft.com/office/drawing/2014/main" id="{5D9A1D39-FA3D-578C-7C98-8CAEA650250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4" name="Group 493">
            <a:extLst>
              <a:ext uri="{FF2B5EF4-FFF2-40B4-BE49-F238E27FC236}">
                <a16:creationId xmlns:a16="http://schemas.microsoft.com/office/drawing/2014/main" id="{593E3B16-C179-8518-96A8-DC9EC89E5FD9}"/>
              </a:ext>
            </a:extLst>
          </p:cNvPr>
          <p:cNvGrpSpPr/>
          <p:nvPr/>
        </p:nvGrpSpPr>
        <p:grpSpPr>
          <a:xfrm>
            <a:off x="14304908" y="9271659"/>
            <a:ext cx="1321397" cy="509413"/>
            <a:chOff x="8553911" y="6534485"/>
            <a:chExt cx="1321397" cy="509413"/>
          </a:xfrm>
        </p:grpSpPr>
        <p:sp>
          <p:nvSpPr>
            <p:cNvPr id="495" name="Rounded Rectangle 494">
              <a:extLst>
                <a:ext uri="{FF2B5EF4-FFF2-40B4-BE49-F238E27FC236}">
                  <a16:creationId xmlns:a16="http://schemas.microsoft.com/office/drawing/2014/main" id="{D563D365-D7C2-DE9F-4A98-135EF75507EF}"/>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6" name="white checkmark" descr="Checkmark outline">
              <a:extLst>
                <a:ext uri="{FF2B5EF4-FFF2-40B4-BE49-F238E27FC236}">
                  <a16:creationId xmlns:a16="http://schemas.microsoft.com/office/drawing/2014/main" id="{416A3368-3926-1E9D-7910-5FED1BF777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620" name="state-med">
            <a:extLst>
              <a:ext uri="{FF2B5EF4-FFF2-40B4-BE49-F238E27FC236}">
                <a16:creationId xmlns:a16="http://schemas.microsoft.com/office/drawing/2014/main" id="{1AE7DCDD-F568-721D-BBEF-D714C5F75472}"/>
              </a:ext>
            </a:extLst>
          </p:cNvPr>
          <p:cNvSpPr/>
          <p:nvPr/>
        </p:nvSpPr>
        <p:spPr>
          <a:xfrm>
            <a:off x="7743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up)">
                                      <p:cBhvr>
                                        <p:cTn id="7" dur="750"/>
                                        <p:tgtEl>
                                          <p:spTgt spid="26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750"/>
                                        <p:tgtEl>
                                          <p:spTgt spid="53"/>
                                        </p:tgtEl>
                                      </p:cBhvr>
                                    </p:animEffect>
                                  </p:childTnLst>
                                </p:cTn>
                              </p:par>
                              <p:par>
                                <p:cTn id="12" presetID="22" presetClass="entr" presetSubtype="1" fill="hold" nodeType="withEffect">
                                  <p:stCondLst>
                                    <p:cond delay="0"/>
                                  </p:stCondLst>
                                  <p:childTnLst>
                                    <p:set>
                                      <p:cBhvr>
                                        <p:cTn id="13" dur="1" fill="hold">
                                          <p:stCondLst>
                                            <p:cond delay="0"/>
                                          </p:stCondLst>
                                        </p:cTn>
                                        <p:tgtEl>
                                          <p:spTgt spid="607"/>
                                        </p:tgtEl>
                                        <p:attrNameLst>
                                          <p:attrName>style.visibility</p:attrName>
                                        </p:attrNameLst>
                                      </p:cBhvr>
                                      <p:to>
                                        <p:strVal val="visible"/>
                                      </p:to>
                                    </p:set>
                                    <p:animEffect transition="in" filter="wipe(up)">
                                      <p:cBhvr>
                                        <p:cTn id="14" dur="750"/>
                                        <p:tgtEl>
                                          <p:spTgt spid="60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5"/>
                                        </p:tgtEl>
                                        <p:attrNameLst>
                                          <p:attrName>style.visibility</p:attrName>
                                        </p:attrNameLst>
                                      </p:cBhvr>
                                      <p:to>
                                        <p:strVal val="visible"/>
                                      </p:to>
                                    </p:set>
                                    <p:animEffect transition="in" filter="wipe(left)">
                                      <p:cBhvr>
                                        <p:cTn id="24" dur="250"/>
                                        <p:tgtEl>
                                          <p:spTgt spid="565"/>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455"/>
                                        </p:tgtEl>
                                        <p:attrNameLst>
                                          <p:attrName>style.visibility</p:attrName>
                                        </p:attrNameLst>
                                      </p:cBhvr>
                                      <p:to>
                                        <p:strVal val="visible"/>
                                      </p:to>
                                    </p:set>
                                    <p:animEffect transition="in" filter="fade">
                                      <p:cBhvr>
                                        <p:cTn id="28" dur="500"/>
                                        <p:tgtEl>
                                          <p:spTgt spid="455"/>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564"/>
                                        </p:tgtEl>
                                        <p:attrNameLst>
                                          <p:attrName>style.visibility</p:attrName>
                                        </p:attrNameLst>
                                      </p:cBhvr>
                                      <p:to>
                                        <p:strVal val="visible"/>
                                      </p:to>
                                    </p:set>
                                    <p:animEffect transition="in" filter="wipe(left)">
                                      <p:cBhvr>
                                        <p:cTn id="39" dur="250"/>
                                        <p:tgtEl>
                                          <p:spTgt spid="564"/>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36"/>
                                        </p:tgtEl>
                                        <p:attrNameLst>
                                          <p:attrName>style.visibility</p:attrName>
                                        </p:attrNameLst>
                                      </p:cBhvr>
                                      <p:to>
                                        <p:strVal val="visible"/>
                                      </p:to>
                                    </p:set>
                                    <p:animEffect transition="in" filter="fade">
                                      <p:cBhvr>
                                        <p:cTn id="43" dur="500"/>
                                        <p:tgtEl>
                                          <p:spTgt spid="53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66"/>
                                        </p:tgtEl>
                                        <p:attrNameLst>
                                          <p:attrName>style.visibility</p:attrName>
                                        </p:attrNameLst>
                                      </p:cBhvr>
                                      <p:to>
                                        <p:strVal val="visible"/>
                                      </p:to>
                                    </p:set>
                                    <p:anim calcmode="lin" valueType="num">
                                      <p:cBhvr>
                                        <p:cTn id="48" dur="250" fill="hold"/>
                                        <p:tgtEl>
                                          <p:spTgt spid="266"/>
                                        </p:tgtEl>
                                        <p:attrNameLst>
                                          <p:attrName>ppt_w</p:attrName>
                                        </p:attrNameLst>
                                      </p:cBhvr>
                                      <p:tavLst>
                                        <p:tav tm="0">
                                          <p:val>
                                            <p:fltVal val="0"/>
                                          </p:val>
                                        </p:tav>
                                        <p:tav tm="100000">
                                          <p:val>
                                            <p:strVal val="#ppt_w"/>
                                          </p:val>
                                        </p:tav>
                                      </p:tavLst>
                                    </p:anim>
                                    <p:anim calcmode="lin" valueType="num">
                                      <p:cBhvr>
                                        <p:cTn id="49" dur="250" fill="hold"/>
                                        <p:tgtEl>
                                          <p:spTgt spid="266"/>
                                        </p:tgtEl>
                                        <p:attrNameLst>
                                          <p:attrName>ppt_h</p:attrName>
                                        </p:attrNameLst>
                                      </p:cBhvr>
                                      <p:tavLst>
                                        <p:tav tm="0">
                                          <p:val>
                                            <p:fltVal val="0"/>
                                          </p:val>
                                        </p:tav>
                                        <p:tav tm="100000">
                                          <p:val>
                                            <p:strVal val="#ppt_h"/>
                                          </p:val>
                                        </p:tav>
                                      </p:tavLst>
                                    </p:anim>
                                    <p:animEffect transition="in" filter="fade">
                                      <p:cBhvr>
                                        <p:cTn id="50" dur="250"/>
                                        <p:tgtEl>
                                          <p:spTgt spid="266"/>
                                        </p:tgtEl>
                                      </p:cBhvr>
                                    </p:animEffect>
                                  </p:childTnLst>
                                </p:cTn>
                              </p:par>
                            </p:childTnLst>
                          </p:cTn>
                        </p:par>
                        <p:par>
                          <p:cTn id="51" fill="hold">
                            <p:stCondLst>
                              <p:cond delay="250"/>
                            </p:stCondLst>
                            <p:childTnLst>
                              <p:par>
                                <p:cTn id="52" presetID="22" presetClass="entr" presetSubtype="8" fill="hold" nodeType="afterEffect">
                                  <p:stCondLst>
                                    <p:cond delay="0"/>
                                  </p:stCondLst>
                                  <p:childTnLst>
                                    <p:set>
                                      <p:cBhvr>
                                        <p:cTn id="53" dur="1" fill="hold">
                                          <p:stCondLst>
                                            <p:cond delay="0"/>
                                          </p:stCondLst>
                                        </p:cTn>
                                        <p:tgtEl>
                                          <p:spTgt spid="613"/>
                                        </p:tgtEl>
                                        <p:attrNameLst>
                                          <p:attrName>style.visibility</p:attrName>
                                        </p:attrNameLst>
                                      </p:cBhvr>
                                      <p:to>
                                        <p:strVal val="visible"/>
                                      </p:to>
                                    </p:set>
                                    <p:animEffect transition="in" filter="wipe(left)">
                                      <p:cBhvr>
                                        <p:cTn id="54" dur="1000"/>
                                        <p:tgtEl>
                                          <p:spTgt spid="613"/>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619"/>
                                        </p:tgtEl>
                                        <p:attrNameLst>
                                          <p:attrName>style.visibility</p:attrName>
                                        </p:attrNameLst>
                                      </p:cBhvr>
                                      <p:to>
                                        <p:strVal val="visible"/>
                                      </p:to>
                                    </p:set>
                                    <p:animEffect transition="in" filter="wipe(left)">
                                      <p:cBhvr>
                                        <p:cTn id="61" dur="500"/>
                                        <p:tgtEl>
                                          <p:spTgt spid="619"/>
                                        </p:tgtEl>
                                      </p:cBhvr>
                                    </p:animEffect>
                                  </p:childTnLst>
                                </p:cTn>
                              </p:par>
                            </p:childTnLst>
                          </p:cTn>
                        </p:par>
                        <p:par>
                          <p:cTn id="62" fill="hold">
                            <p:stCondLst>
                              <p:cond delay="1750"/>
                            </p:stCondLst>
                            <p:childTnLst>
                              <p:par>
                                <p:cTn id="63" presetID="22" presetClass="entr" presetSubtype="8" fill="hold" grpId="0" nodeType="afterEffect">
                                  <p:stCondLst>
                                    <p:cond delay="0"/>
                                  </p:stCondLst>
                                  <p:childTnLst>
                                    <p:set>
                                      <p:cBhvr>
                                        <p:cTn id="64" dur="1" fill="hold">
                                          <p:stCondLst>
                                            <p:cond delay="0"/>
                                          </p:stCondLst>
                                        </p:cTn>
                                        <p:tgtEl>
                                          <p:spTgt spid="620"/>
                                        </p:tgtEl>
                                        <p:attrNameLst>
                                          <p:attrName>style.visibility</p:attrName>
                                        </p:attrNameLst>
                                      </p:cBhvr>
                                      <p:to>
                                        <p:strVal val="visible"/>
                                      </p:to>
                                    </p:set>
                                    <p:animEffect transition="in" filter="wipe(left)">
                                      <p:cBhvr>
                                        <p:cTn id="65" dur="250"/>
                                        <p:tgtEl>
                                          <p:spTgt spid="62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575"/>
                                        </p:tgtEl>
                                        <p:attrNameLst>
                                          <p:attrName>style.visibility</p:attrName>
                                        </p:attrNameLst>
                                      </p:cBhvr>
                                      <p:to>
                                        <p:strVal val="visible"/>
                                      </p:to>
                                    </p:set>
                                    <p:animEffect transition="in" filter="wipe(left)">
                                      <p:cBhvr>
                                        <p:cTn id="69" dur="250"/>
                                        <p:tgtEl>
                                          <p:spTgt spid="575"/>
                                        </p:tgtEl>
                                      </p:cBhvr>
                                    </p:animEffect>
                                  </p:childTnLst>
                                </p:cTn>
                              </p:par>
                            </p:childTnLst>
                          </p:cTn>
                        </p:par>
                        <p:par>
                          <p:cTn id="70" fill="hold">
                            <p:stCondLst>
                              <p:cond delay="2250"/>
                            </p:stCondLst>
                            <p:childTnLst>
                              <p:par>
                                <p:cTn id="71" presetID="10" presetClass="entr" presetSubtype="0" fill="hold" nodeType="afterEffect">
                                  <p:stCondLst>
                                    <p:cond delay="0"/>
                                  </p:stCondLst>
                                  <p:childTnLst>
                                    <p:set>
                                      <p:cBhvr>
                                        <p:cTn id="72" dur="1" fill="hold">
                                          <p:stCondLst>
                                            <p:cond delay="0"/>
                                          </p:stCondLst>
                                        </p:cTn>
                                        <p:tgtEl>
                                          <p:spTgt spid="461"/>
                                        </p:tgtEl>
                                        <p:attrNameLst>
                                          <p:attrName>style.visibility</p:attrName>
                                        </p:attrNameLst>
                                      </p:cBhvr>
                                      <p:to>
                                        <p:strVal val="visible"/>
                                      </p:to>
                                    </p:set>
                                    <p:animEffect transition="in" filter="fade">
                                      <p:cBhvr>
                                        <p:cTn id="73" dur="500"/>
                                        <p:tgtEl>
                                          <p:spTgt spid="461"/>
                                        </p:tgtEl>
                                      </p:cBhvr>
                                    </p:animEffect>
                                  </p:childTnLst>
                                </p:cTn>
                              </p:par>
                            </p:childTnLst>
                          </p:cTn>
                        </p:par>
                        <p:par>
                          <p:cTn id="74" fill="hold">
                            <p:stCondLst>
                              <p:cond delay="2750"/>
                            </p:stCondLst>
                            <p:childTnLst>
                              <p:par>
                                <p:cTn id="75" presetID="22" presetClass="entr" presetSubtype="8"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500"/>
                                        <p:tgtEl>
                                          <p:spTgt spid="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53"/>
                                        </p:tgtEl>
                                        <p:attrNameLst>
                                          <p:attrName>style.visibility</p:attrName>
                                        </p:attrNameLst>
                                      </p:cBhvr>
                                      <p:to>
                                        <p:strVal val="visible"/>
                                      </p:to>
                                    </p:set>
                                    <p:animEffect transition="in" filter="wipe(left)">
                                      <p:cBhvr>
                                        <p:cTn id="80" dur="500"/>
                                        <p:tgtEl>
                                          <p:spTgt spid="553"/>
                                        </p:tgtEl>
                                      </p:cBhvr>
                                    </p:animEffect>
                                  </p:childTnLst>
                                </p:cTn>
                              </p:par>
                            </p:childTnLst>
                          </p:cTn>
                        </p:par>
                        <p:par>
                          <p:cTn id="81" fill="hold">
                            <p:stCondLst>
                              <p:cond delay="3250"/>
                            </p:stCondLst>
                            <p:childTnLst>
                              <p:par>
                                <p:cTn id="82" presetID="22" presetClass="entr" presetSubtype="8" fill="hold" grpId="0" nodeType="afterEffect">
                                  <p:stCondLst>
                                    <p:cond delay="0"/>
                                  </p:stCondLst>
                                  <p:childTnLst>
                                    <p:set>
                                      <p:cBhvr>
                                        <p:cTn id="83" dur="1" fill="hold">
                                          <p:stCondLst>
                                            <p:cond delay="0"/>
                                          </p:stCondLst>
                                        </p:cTn>
                                        <p:tgtEl>
                                          <p:spTgt spid="567"/>
                                        </p:tgtEl>
                                        <p:attrNameLst>
                                          <p:attrName>style.visibility</p:attrName>
                                        </p:attrNameLst>
                                      </p:cBhvr>
                                      <p:to>
                                        <p:strVal val="visible"/>
                                      </p:to>
                                    </p:set>
                                    <p:animEffect transition="in" filter="wipe(left)">
                                      <p:cBhvr>
                                        <p:cTn id="84" dur="250"/>
                                        <p:tgtEl>
                                          <p:spTgt spid="567"/>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576"/>
                                        </p:tgtEl>
                                        <p:attrNameLst>
                                          <p:attrName>style.visibility</p:attrName>
                                        </p:attrNameLst>
                                      </p:cBhvr>
                                      <p:to>
                                        <p:strVal val="visible"/>
                                      </p:to>
                                    </p:set>
                                    <p:animEffect transition="in" filter="wipe(left)">
                                      <p:cBhvr>
                                        <p:cTn id="88" dur="250"/>
                                        <p:tgtEl>
                                          <p:spTgt spid="576"/>
                                        </p:tgtEl>
                                      </p:cBhvr>
                                    </p:animEffect>
                                  </p:childTnLst>
                                </p:cTn>
                              </p:par>
                            </p:childTnLst>
                          </p:cTn>
                        </p:par>
                        <p:par>
                          <p:cTn id="89" fill="hold">
                            <p:stCondLst>
                              <p:cond delay="3750"/>
                            </p:stCondLst>
                            <p:childTnLst>
                              <p:par>
                                <p:cTn id="90" presetID="10" presetClass="entr" presetSubtype="0" fill="hold" nodeType="afterEffect">
                                  <p:stCondLst>
                                    <p:cond delay="0"/>
                                  </p:stCondLst>
                                  <p:childTnLst>
                                    <p:set>
                                      <p:cBhvr>
                                        <p:cTn id="91" dur="1" fill="hold">
                                          <p:stCondLst>
                                            <p:cond delay="0"/>
                                          </p:stCondLst>
                                        </p:cTn>
                                        <p:tgtEl>
                                          <p:spTgt spid="464"/>
                                        </p:tgtEl>
                                        <p:attrNameLst>
                                          <p:attrName>style.visibility</p:attrName>
                                        </p:attrNameLst>
                                      </p:cBhvr>
                                      <p:to>
                                        <p:strVal val="visible"/>
                                      </p:to>
                                    </p:set>
                                    <p:animEffect transition="in" filter="fade">
                                      <p:cBhvr>
                                        <p:cTn id="92" dur="500"/>
                                        <p:tgtEl>
                                          <p:spTgt spid="46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62"/>
                                        </p:tgtEl>
                                        <p:attrNameLst>
                                          <p:attrName>style.visibility</p:attrName>
                                        </p:attrNameLst>
                                      </p:cBhvr>
                                      <p:to>
                                        <p:strVal val="visible"/>
                                      </p:to>
                                    </p:set>
                                    <p:animEffect transition="in" filter="wipe(up)">
                                      <p:cBhvr>
                                        <p:cTn id="97" dur="750"/>
                                        <p:tgtEl>
                                          <p:spTgt spid="262"/>
                                        </p:tgtEl>
                                      </p:cBhvr>
                                    </p:animEffect>
                                  </p:childTnLst>
                                </p:cTn>
                              </p:par>
                            </p:childTnLst>
                          </p:cTn>
                        </p:par>
                        <p:par>
                          <p:cTn id="98" fill="hold">
                            <p:stCondLst>
                              <p:cond delay="750"/>
                            </p:stCondLst>
                            <p:childTnLst>
                              <p:par>
                                <p:cTn id="99" presetID="22" presetClass="entr" presetSubtype="1" fill="hold" grpId="0" nodeType="afterEffect">
                                  <p:stCondLst>
                                    <p:cond delay="0"/>
                                  </p:stCondLst>
                                  <p:childTnLst>
                                    <p:set>
                                      <p:cBhvr>
                                        <p:cTn id="100" dur="1" fill="hold">
                                          <p:stCondLst>
                                            <p:cond delay="0"/>
                                          </p:stCondLst>
                                        </p:cTn>
                                        <p:tgtEl>
                                          <p:spTgt spid="260"/>
                                        </p:tgtEl>
                                        <p:attrNameLst>
                                          <p:attrName>style.visibility</p:attrName>
                                        </p:attrNameLst>
                                      </p:cBhvr>
                                      <p:to>
                                        <p:strVal val="visible"/>
                                      </p:to>
                                    </p:set>
                                    <p:animEffect transition="in" filter="wipe(up)">
                                      <p:cBhvr>
                                        <p:cTn id="101" dur="750"/>
                                        <p:tgtEl>
                                          <p:spTgt spid="260"/>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up)">
                                      <p:cBhvr>
                                        <p:cTn id="105" dur="500"/>
                                        <p:tgtEl>
                                          <p:spTgt spid="52"/>
                                        </p:tgtEl>
                                      </p:cBhvr>
                                    </p:animEffect>
                                  </p:childTnLst>
                                </p:cTn>
                              </p:par>
                            </p:childTnLst>
                          </p:cTn>
                        </p:par>
                        <p:par>
                          <p:cTn id="106" fill="hold">
                            <p:stCondLst>
                              <p:cond delay="2000"/>
                            </p:stCondLst>
                            <p:childTnLst>
                              <p:par>
                                <p:cTn id="107" presetID="22" presetClass="entr" presetSubtype="1" fill="hold" nodeType="afterEffect">
                                  <p:stCondLst>
                                    <p:cond delay="0"/>
                                  </p:stCondLst>
                                  <p:childTnLst>
                                    <p:set>
                                      <p:cBhvr>
                                        <p:cTn id="108" dur="1" fill="hold">
                                          <p:stCondLst>
                                            <p:cond delay="0"/>
                                          </p:stCondLst>
                                        </p:cTn>
                                        <p:tgtEl>
                                          <p:spTgt spid="614"/>
                                        </p:tgtEl>
                                        <p:attrNameLst>
                                          <p:attrName>style.visibility</p:attrName>
                                        </p:attrNameLst>
                                      </p:cBhvr>
                                      <p:to>
                                        <p:strVal val="visible"/>
                                      </p:to>
                                    </p:set>
                                    <p:animEffect transition="in" filter="wipe(up)">
                                      <p:cBhvr>
                                        <p:cTn id="109" dur="500"/>
                                        <p:tgtEl>
                                          <p:spTgt spid="614"/>
                                        </p:tgtEl>
                                      </p:cBhvr>
                                    </p:animEffect>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wipe(left)">
                                      <p:cBhvr>
                                        <p:cTn id="113" dur="500"/>
                                        <p:tgtEl>
                                          <p:spTgt spid="6"/>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555"/>
                                        </p:tgtEl>
                                        <p:attrNameLst>
                                          <p:attrName>style.visibility</p:attrName>
                                        </p:attrNameLst>
                                      </p:cBhvr>
                                      <p:to>
                                        <p:strVal val="visible"/>
                                      </p:to>
                                    </p:set>
                                    <p:animEffect transition="in" filter="wipe(left)">
                                      <p:cBhvr>
                                        <p:cTn id="116" dur="500"/>
                                        <p:tgtEl>
                                          <p:spTgt spid="555"/>
                                        </p:tgtEl>
                                      </p:cBhvr>
                                    </p:animEffect>
                                  </p:childTnLst>
                                </p:cTn>
                              </p:par>
                            </p:childTnLst>
                          </p:cTn>
                        </p:par>
                        <p:par>
                          <p:cTn id="117" fill="hold">
                            <p:stCondLst>
                              <p:cond delay="3000"/>
                            </p:stCondLst>
                            <p:childTnLst>
                              <p:par>
                                <p:cTn id="118" presetID="22" presetClass="entr" presetSubtype="8" fill="hold" grpId="0" nodeType="afterEffect">
                                  <p:stCondLst>
                                    <p:cond delay="0"/>
                                  </p:stCondLst>
                                  <p:childTnLst>
                                    <p:set>
                                      <p:cBhvr>
                                        <p:cTn id="119" dur="1" fill="hold">
                                          <p:stCondLst>
                                            <p:cond delay="0"/>
                                          </p:stCondLst>
                                        </p:cTn>
                                        <p:tgtEl>
                                          <p:spTgt spid="569"/>
                                        </p:tgtEl>
                                        <p:attrNameLst>
                                          <p:attrName>style.visibility</p:attrName>
                                        </p:attrNameLst>
                                      </p:cBhvr>
                                      <p:to>
                                        <p:strVal val="visible"/>
                                      </p:to>
                                    </p:set>
                                    <p:animEffect transition="in" filter="wipe(left)">
                                      <p:cBhvr>
                                        <p:cTn id="120" dur="250"/>
                                        <p:tgtEl>
                                          <p:spTgt spid="569"/>
                                        </p:tgtEl>
                                      </p:cBhvr>
                                    </p:animEffect>
                                  </p:childTnLst>
                                </p:cTn>
                              </p:par>
                            </p:childTnLst>
                          </p:cTn>
                        </p:par>
                        <p:par>
                          <p:cTn id="121" fill="hold">
                            <p:stCondLst>
                              <p:cond delay="3250"/>
                            </p:stCondLst>
                            <p:childTnLst>
                              <p:par>
                                <p:cTn id="122" presetID="22" presetClass="entr" presetSubtype="8" fill="hold" grpId="0" nodeType="afterEffect">
                                  <p:stCondLst>
                                    <p:cond delay="0"/>
                                  </p:stCondLst>
                                  <p:childTnLst>
                                    <p:set>
                                      <p:cBhvr>
                                        <p:cTn id="123" dur="1" fill="hold">
                                          <p:stCondLst>
                                            <p:cond delay="0"/>
                                          </p:stCondLst>
                                        </p:cTn>
                                        <p:tgtEl>
                                          <p:spTgt spid="577"/>
                                        </p:tgtEl>
                                        <p:attrNameLst>
                                          <p:attrName>style.visibility</p:attrName>
                                        </p:attrNameLst>
                                      </p:cBhvr>
                                      <p:to>
                                        <p:strVal val="visible"/>
                                      </p:to>
                                    </p:set>
                                    <p:animEffect transition="in" filter="wipe(left)">
                                      <p:cBhvr>
                                        <p:cTn id="124" dur="250"/>
                                        <p:tgtEl>
                                          <p:spTgt spid="577"/>
                                        </p:tgtEl>
                                      </p:cBhvr>
                                    </p:animEffect>
                                  </p:childTnLst>
                                </p:cTn>
                              </p:par>
                            </p:childTnLst>
                          </p:cTn>
                        </p:par>
                        <p:par>
                          <p:cTn id="125" fill="hold">
                            <p:stCondLst>
                              <p:cond delay="3500"/>
                            </p:stCondLst>
                            <p:childTnLst>
                              <p:par>
                                <p:cTn id="126" presetID="22" presetClass="entr" presetSubtype="8" fill="hold" grpId="0" nodeType="afterEffect">
                                  <p:stCondLst>
                                    <p:cond delay="0"/>
                                  </p:stCondLst>
                                  <p:childTnLst>
                                    <p:set>
                                      <p:cBhvr>
                                        <p:cTn id="127" dur="1" fill="hold">
                                          <p:stCondLst>
                                            <p:cond delay="0"/>
                                          </p:stCondLst>
                                        </p:cTn>
                                        <p:tgtEl>
                                          <p:spTgt spid="585"/>
                                        </p:tgtEl>
                                        <p:attrNameLst>
                                          <p:attrName>style.visibility</p:attrName>
                                        </p:attrNameLst>
                                      </p:cBhvr>
                                      <p:to>
                                        <p:strVal val="visible"/>
                                      </p:to>
                                    </p:set>
                                    <p:animEffect transition="in" filter="wipe(left)">
                                      <p:cBhvr>
                                        <p:cTn id="128" dur="250"/>
                                        <p:tgtEl>
                                          <p:spTgt spid="585"/>
                                        </p:tgtEl>
                                      </p:cBhvr>
                                    </p:animEffect>
                                  </p:childTnLst>
                                </p:cTn>
                              </p:par>
                            </p:childTnLst>
                          </p:cTn>
                        </p:par>
                        <p:par>
                          <p:cTn id="129" fill="hold">
                            <p:stCondLst>
                              <p:cond delay="3750"/>
                            </p:stCondLst>
                            <p:childTnLst>
                              <p:par>
                                <p:cTn id="130" presetID="10" presetClass="entr" presetSubtype="0" fill="hold" nodeType="afterEffect">
                                  <p:stCondLst>
                                    <p:cond delay="0"/>
                                  </p:stCondLst>
                                  <p:childTnLst>
                                    <p:set>
                                      <p:cBhvr>
                                        <p:cTn id="131" dur="1" fill="hold">
                                          <p:stCondLst>
                                            <p:cond delay="0"/>
                                          </p:stCondLst>
                                        </p:cTn>
                                        <p:tgtEl>
                                          <p:spTgt spid="494"/>
                                        </p:tgtEl>
                                        <p:attrNameLst>
                                          <p:attrName>style.visibility</p:attrName>
                                        </p:attrNameLst>
                                      </p:cBhvr>
                                      <p:to>
                                        <p:strVal val="visible"/>
                                      </p:to>
                                    </p:set>
                                    <p:animEffect transition="in" filter="fade">
                                      <p:cBhvr>
                                        <p:cTn id="132" dur="500"/>
                                        <p:tgtEl>
                                          <p:spTgt spid="494"/>
                                        </p:tgtEl>
                                      </p:cBhvr>
                                    </p:animEffect>
                                  </p:childTnLst>
                                </p:cTn>
                              </p:par>
                              <p:par>
                                <p:cTn id="133" presetID="10" presetClass="entr" presetSubtype="0" fill="hold" nodeType="withEffect">
                                  <p:stCondLst>
                                    <p:cond delay="0"/>
                                  </p:stCondLst>
                                  <p:childTnLst>
                                    <p:set>
                                      <p:cBhvr>
                                        <p:cTn id="134" dur="1" fill="hold">
                                          <p:stCondLst>
                                            <p:cond delay="0"/>
                                          </p:stCondLst>
                                        </p:cTn>
                                        <p:tgtEl>
                                          <p:spTgt spid="479"/>
                                        </p:tgtEl>
                                        <p:attrNameLst>
                                          <p:attrName>style.visibility</p:attrName>
                                        </p:attrNameLst>
                                      </p:cBhvr>
                                      <p:to>
                                        <p:strVal val="visible"/>
                                      </p:to>
                                    </p:set>
                                    <p:animEffect transition="in" filter="fade">
                                      <p:cBhvr>
                                        <p:cTn id="135" dur="500"/>
                                        <p:tgtEl>
                                          <p:spTgt spid="479"/>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61"/>
                                        </p:tgtEl>
                                        <p:attrNameLst>
                                          <p:attrName>style.visibility</p:attrName>
                                        </p:attrNameLst>
                                      </p:cBhvr>
                                      <p:to>
                                        <p:strVal val="visible"/>
                                      </p:to>
                                    </p:set>
                                    <p:anim calcmode="lin" valueType="num">
                                      <p:cBhvr>
                                        <p:cTn id="140" dur="500" fill="hold"/>
                                        <p:tgtEl>
                                          <p:spTgt spid="261"/>
                                        </p:tgtEl>
                                        <p:attrNameLst>
                                          <p:attrName>ppt_w</p:attrName>
                                        </p:attrNameLst>
                                      </p:cBhvr>
                                      <p:tavLst>
                                        <p:tav tm="0">
                                          <p:val>
                                            <p:fltVal val="0"/>
                                          </p:val>
                                        </p:tav>
                                        <p:tav tm="100000">
                                          <p:val>
                                            <p:strVal val="#ppt_w"/>
                                          </p:val>
                                        </p:tav>
                                      </p:tavLst>
                                    </p:anim>
                                    <p:anim calcmode="lin" valueType="num">
                                      <p:cBhvr>
                                        <p:cTn id="141" dur="500" fill="hold"/>
                                        <p:tgtEl>
                                          <p:spTgt spid="261"/>
                                        </p:tgtEl>
                                        <p:attrNameLst>
                                          <p:attrName>ppt_h</p:attrName>
                                        </p:attrNameLst>
                                      </p:cBhvr>
                                      <p:tavLst>
                                        <p:tav tm="0">
                                          <p:val>
                                            <p:fltVal val="0"/>
                                          </p:val>
                                        </p:tav>
                                        <p:tav tm="100000">
                                          <p:val>
                                            <p:strVal val="#ppt_h"/>
                                          </p:val>
                                        </p:tav>
                                      </p:tavLst>
                                    </p:anim>
                                    <p:animEffect transition="in" filter="fade">
                                      <p:cBhvr>
                                        <p:cTn id="142" dur="500"/>
                                        <p:tgtEl>
                                          <p:spTgt spid="261"/>
                                        </p:tgtEl>
                                      </p:cBhvr>
                                    </p:animEffect>
                                  </p:childTnLst>
                                </p:cTn>
                              </p:par>
                            </p:childTnLst>
                          </p:cTn>
                        </p:par>
                        <p:par>
                          <p:cTn id="143" fill="hold">
                            <p:stCondLst>
                              <p:cond delay="500"/>
                            </p:stCondLst>
                            <p:childTnLst>
                              <p:par>
                                <p:cTn id="144" presetID="22" presetClass="entr" presetSubtype="8" fill="hold" nodeType="afterEffect">
                                  <p:stCondLst>
                                    <p:cond delay="0"/>
                                  </p:stCondLst>
                                  <p:childTnLst>
                                    <p:set>
                                      <p:cBhvr>
                                        <p:cTn id="145" dur="1" fill="hold">
                                          <p:stCondLst>
                                            <p:cond delay="0"/>
                                          </p:stCondLst>
                                        </p:cTn>
                                        <p:tgtEl>
                                          <p:spTgt spid="616"/>
                                        </p:tgtEl>
                                        <p:attrNameLst>
                                          <p:attrName>style.visibility</p:attrName>
                                        </p:attrNameLst>
                                      </p:cBhvr>
                                      <p:to>
                                        <p:strVal val="visible"/>
                                      </p:to>
                                    </p:set>
                                    <p:animEffect transition="in" filter="wipe(left)">
                                      <p:cBhvr>
                                        <p:cTn id="146" dur="500"/>
                                        <p:tgtEl>
                                          <p:spTgt spid="616"/>
                                        </p:tgtEl>
                                      </p:cBhvr>
                                    </p:animEffect>
                                  </p:childTnLst>
                                </p:cTn>
                              </p:par>
                            </p:childTnLst>
                          </p:cTn>
                        </p:par>
                        <p:par>
                          <p:cTn id="147" fill="hold">
                            <p:stCondLst>
                              <p:cond delay="1000"/>
                            </p:stCondLst>
                            <p:childTnLst>
                              <p:par>
                                <p:cTn id="148" presetID="22" presetClass="entr" presetSubtype="8" fill="hold" grpId="0" nodeType="after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wipe(left)">
                                      <p:cBhvr>
                                        <p:cTn id="150" dur="500"/>
                                        <p:tgtEl>
                                          <p:spTgt spid="8"/>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558"/>
                                        </p:tgtEl>
                                        <p:attrNameLst>
                                          <p:attrName>style.visibility</p:attrName>
                                        </p:attrNameLst>
                                      </p:cBhvr>
                                      <p:to>
                                        <p:strVal val="visible"/>
                                      </p:to>
                                    </p:set>
                                    <p:animEffect transition="in" filter="wipe(left)">
                                      <p:cBhvr>
                                        <p:cTn id="153" dur="500"/>
                                        <p:tgtEl>
                                          <p:spTgt spid="558"/>
                                        </p:tgtEl>
                                      </p:cBhvr>
                                    </p:animEffect>
                                  </p:childTnLst>
                                </p:cTn>
                              </p:par>
                            </p:childTnLst>
                          </p:cTn>
                        </p:par>
                        <p:par>
                          <p:cTn id="154" fill="hold">
                            <p:stCondLst>
                              <p:cond delay="1500"/>
                            </p:stCondLst>
                            <p:childTnLst>
                              <p:par>
                                <p:cTn id="155" presetID="22" presetClass="entr" presetSubtype="8" fill="hold" grpId="0" nodeType="afterEffect">
                                  <p:stCondLst>
                                    <p:cond delay="0"/>
                                  </p:stCondLst>
                                  <p:childTnLst>
                                    <p:set>
                                      <p:cBhvr>
                                        <p:cTn id="156" dur="1" fill="hold">
                                          <p:stCondLst>
                                            <p:cond delay="0"/>
                                          </p:stCondLst>
                                        </p:cTn>
                                        <p:tgtEl>
                                          <p:spTgt spid="570"/>
                                        </p:tgtEl>
                                        <p:attrNameLst>
                                          <p:attrName>style.visibility</p:attrName>
                                        </p:attrNameLst>
                                      </p:cBhvr>
                                      <p:to>
                                        <p:strVal val="visible"/>
                                      </p:to>
                                    </p:set>
                                    <p:animEffect transition="in" filter="wipe(left)">
                                      <p:cBhvr>
                                        <p:cTn id="157" dur="250"/>
                                        <p:tgtEl>
                                          <p:spTgt spid="570"/>
                                        </p:tgtEl>
                                      </p:cBhvr>
                                    </p:animEffect>
                                  </p:childTnLst>
                                </p:cTn>
                              </p:par>
                            </p:childTnLst>
                          </p:cTn>
                        </p:par>
                        <p:par>
                          <p:cTn id="158" fill="hold">
                            <p:stCondLst>
                              <p:cond delay="1750"/>
                            </p:stCondLst>
                            <p:childTnLst>
                              <p:par>
                                <p:cTn id="159" presetID="22" presetClass="entr" presetSubtype="8" fill="hold" grpId="0" nodeType="afterEffect">
                                  <p:stCondLst>
                                    <p:cond delay="0"/>
                                  </p:stCondLst>
                                  <p:childTnLst>
                                    <p:set>
                                      <p:cBhvr>
                                        <p:cTn id="160" dur="1" fill="hold">
                                          <p:stCondLst>
                                            <p:cond delay="0"/>
                                          </p:stCondLst>
                                        </p:cTn>
                                        <p:tgtEl>
                                          <p:spTgt spid="578"/>
                                        </p:tgtEl>
                                        <p:attrNameLst>
                                          <p:attrName>style.visibility</p:attrName>
                                        </p:attrNameLst>
                                      </p:cBhvr>
                                      <p:to>
                                        <p:strVal val="visible"/>
                                      </p:to>
                                    </p:set>
                                    <p:animEffect transition="in" filter="wipe(left)">
                                      <p:cBhvr>
                                        <p:cTn id="161" dur="250"/>
                                        <p:tgtEl>
                                          <p:spTgt spid="578"/>
                                        </p:tgtEl>
                                      </p:cBhvr>
                                    </p:animEffect>
                                  </p:childTnLst>
                                </p:cTn>
                              </p:par>
                            </p:childTnLst>
                          </p:cTn>
                        </p:par>
                        <p:par>
                          <p:cTn id="162" fill="hold">
                            <p:stCondLst>
                              <p:cond delay="2000"/>
                            </p:stCondLst>
                            <p:childTnLst>
                              <p:par>
                                <p:cTn id="163" presetID="22" presetClass="entr" presetSubtype="8" fill="hold" grpId="0" nodeType="afterEffect">
                                  <p:stCondLst>
                                    <p:cond delay="0"/>
                                  </p:stCondLst>
                                  <p:childTnLst>
                                    <p:set>
                                      <p:cBhvr>
                                        <p:cTn id="164" dur="1" fill="hold">
                                          <p:stCondLst>
                                            <p:cond delay="0"/>
                                          </p:stCondLst>
                                        </p:cTn>
                                        <p:tgtEl>
                                          <p:spTgt spid="586"/>
                                        </p:tgtEl>
                                        <p:attrNameLst>
                                          <p:attrName>style.visibility</p:attrName>
                                        </p:attrNameLst>
                                      </p:cBhvr>
                                      <p:to>
                                        <p:strVal val="visible"/>
                                      </p:to>
                                    </p:set>
                                    <p:animEffect transition="in" filter="wipe(left)">
                                      <p:cBhvr>
                                        <p:cTn id="165" dur="250"/>
                                        <p:tgtEl>
                                          <p:spTgt spid="586"/>
                                        </p:tgtEl>
                                      </p:cBhvr>
                                    </p:animEffect>
                                  </p:childTnLst>
                                </p:cTn>
                              </p:par>
                            </p:childTnLst>
                          </p:cTn>
                        </p:par>
                        <p:par>
                          <p:cTn id="166" fill="hold">
                            <p:stCondLst>
                              <p:cond delay="2250"/>
                            </p:stCondLst>
                            <p:childTnLst>
                              <p:par>
                                <p:cTn id="167" presetID="22" presetClass="entr" presetSubtype="8" fill="hold" grpId="0" nodeType="afterEffect">
                                  <p:stCondLst>
                                    <p:cond delay="0"/>
                                  </p:stCondLst>
                                  <p:childTnLst>
                                    <p:set>
                                      <p:cBhvr>
                                        <p:cTn id="168" dur="1" fill="hold">
                                          <p:stCondLst>
                                            <p:cond delay="0"/>
                                          </p:stCondLst>
                                        </p:cTn>
                                        <p:tgtEl>
                                          <p:spTgt spid="594"/>
                                        </p:tgtEl>
                                        <p:attrNameLst>
                                          <p:attrName>style.visibility</p:attrName>
                                        </p:attrNameLst>
                                      </p:cBhvr>
                                      <p:to>
                                        <p:strVal val="visible"/>
                                      </p:to>
                                    </p:set>
                                    <p:animEffect transition="in" filter="wipe(left)">
                                      <p:cBhvr>
                                        <p:cTn id="169" dur="250"/>
                                        <p:tgtEl>
                                          <p:spTgt spid="594"/>
                                        </p:tgtEl>
                                      </p:cBhvr>
                                    </p:animEffect>
                                  </p:childTnLst>
                                </p:cTn>
                              </p:par>
                            </p:childTnLst>
                          </p:cTn>
                        </p:par>
                        <p:par>
                          <p:cTn id="170" fill="hold">
                            <p:stCondLst>
                              <p:cond delay="2500"/>
                            </p:stCondLst>
                            <p:childTnLst>
                              <p:par>
                                <p:cTn id="171" presetID="10" presetClass="entr" presetSubtype="0" fill="hold" nodeType="afterEffect">
                                  <p:stCondLst>
                                    <p:cond delay="0"/>
                                  </p:stCondLst>
                                  <p:childTnLst>
                                    <p:set>
                                      <p:cBhvr>
                                        <p:cTn id="172" dur="1" fill="hold">
                                          <p:stCondLst>
                                            <p:cond delay="0"/>
                                          </p:stCondLst>
                                        </p:cTn>
                                        <p:tgtEl>
                                          <p:spTgt spid="524"/>
                                        </p:tgtEl>
                                        <p:attrNameLst>
                                          <p:attrName>style.visibility</p:attrName>
                                        </p:attrNameLst>
                                      </p:cBhvr>
                                      <p:to>
                                        <p:strVal val="visible"/>
                                      </p:to>
                                    </p:set>
                                    <p:animEffect transition="in" filter="fade">
                                      <p:cBhvr>
                                        <p:cTn id="173" dur="500"/>
                                        <p:tgtEl>
                                          <p:spTgt spid="524"/>
                                        </p:tgtEl>
                                      </p:cBhvr>
                                    </p:animEffect>
                                  </p:childTnLst>
                                </p:cTn>
                              </p:par>
                              <p:par>
                                <p:cTn id="174" presetID="10" presetClass="entr" presetSubtype="0" fill="hold" nodeType="withEffect">
                                  <p:stCondLst>
                                    <p:cond delay="0"/>
                                  </p:stCondLst>
                                  <p:childTnLst>
                                    <p:set>
                                      <p:cBhvr>
                                        <p:cTn id="175" dur="1" fill="hold">
                                          <p:stCondLst>
                                            <p:cond delay="0"/>
                                          </p:stCondLst>
                                        </p:cTn>
                                        <p:tgtEl>
                                          <p:spTgt spid="527"/>
                                        </p:tgtEl>
                                        <p:attrNameLst>
                                          <p:attrName>style.visibility</p:attrName>
                                        </p:attrNameLst>
                                      </p:cBhvr>
                                      <p:to>
                                        <p:strVal val="visible"/>
                                      </p:to>
                                    </p:set>
                                    <p:animEffect transition="in" filter="fade">
                                      <p:cBhvr>
                                        <p:cTn id="176" dur="500"/>
                                        <p:tgtEl>
                                          <p:spTgt spid="527"/>
                                        </p:tgtEl>
                                      </p:cBhvr>
                                    </p:animEffect>
                                  </p:childTnLst>
                                </p:cTn>
                              </p:par>
                            </p:childTnLst>
                          </p:cTn>
                        </p:par>
                        <p:par>
                          <p:cTn id="177" fill="hold">
                            <p:stCondLst>
                              <p:cond delay="3000"/>
                            </p:stCondLst>
                            <p:childTnLst>
                              <p:par>
                                <p:cTn id="178" presetID="22" presetClass="entr" presetSubtype="8" fill="hold" grpId="0" nodeType="afterEffect">
                                  <p:stCondLst>
                                    <p:cond delay="0"/>
                                  </p:stCondLst>
                                  <p:childTnLst>
                                    <p:set>
                                      <p:cBhvr>
                                        <p:cTn id="179" dur="1" fill="hold">
                                          <p:stCondLst>
                                            <p:cond delay="0"/>
                                          </p:stCondLst>
                                        </p:cTn>
                                        <p:tgtEl>
                                          <p:spTgt spid="9"/>
                                        </p:tgtEl>
                                        <p:attrNameLst>
                                          <p:attrName>style.visibility</p:attrName>
                                        </p:attrNameLst>
                                      </p:cBhvr>
                                      <p:to>
                                        <p:strVal val="visible"/>
                                      </p:to>
                                    </p:set>
                                    <p:animEffect transition="in" filter="wipe(left)">
                                      <p:cBhvr>
                                        <p:cTn id="180" dur="500"/>
                                        <p:tgtEl>
                                          <p:spTgt spid="9"/>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561"/>
                                        </p:tgtEl>
                                        <p:attrNameLst>
                                          <p:attrName>style.visibility</p:attrName>
                                        </p:attrNameLst>
                                      </p:cBhvr>
                                      <p:to>
                                        <p:strVal val="visible"/>
                                      </p:to>
                                    </p:set>
                                    <p:animEffect transition="in" filter="wipe(left)">
                                      <p:cBhvr>
                                        <p:cTn id="183" dur="500"/>
                                        <p:tgtEl>
                                          <p:spTgt spid="561"/>
                                        </p:tgtEl>
                                      </p:cBhvr>
                                    </p:animEffect>
                                  </p:childTnLst>
                                </p:cTn>
                              </p:par>
                            </p:childTnLst>
                          </p:cTn>
                        </p:par>
                        <p:par>
                          <p:cTn id="184" fill="hold">
                            <p:stCondLst>
                              <p:cond delay="3500"/>
                            </p:stCondLst>
                            <p:childTnLst>
                              <p:par>
                                <p:cTn id="185" presetID="22" presetClass="entr" presetSubtype="8" fill="hold" grpId="0" nodeType="afterEffect">
                                  <p:stCondLst>
                                    <p:cond delay="0"/>
                                  </p:stCondLst>
                                  <p:childTnLst>
                                    <p:set>
                                      <p:cBhvr>
                                        <p:cTn id="186" dur="1" fill="hold">
                                          <p:stCondLst>
                                            <p:cond delay="0"/>
                                          </p:stCondLst>
                                        </p:cTn>
                                        <p:tgtEl>
                                          <p:spTgt spid="571"/>
                                        </p:tgtEl>
                                        <p:attrNameLst>
                                          <p:attrName>style.visibility</p:attrName>
                                        </p:attrNameLst>
                                      </p:cBhvr>
                                      <p:to>
                                        <p:strVal val="visible"/>
                                      </p:to>
                                    </p:set>
                                    <p:animEffect transition="in" filter="wipe(left)">
                                      <p:cBhvr>
                                        <p:cTn id="187" dur="250"/>
                                        <p:tgtEl>
                                          <p:spTgt spid="571"/>
                                        </p:tgtEl>
                                      </p:cBhvr>
                                    </p:animEffect>
                                  </p:childTnLst>
                                </p:cTn>
                              </p:par>
                            </p:childTnLst>
                          </p:cTn>
                        </p:par>
                        <p:par>
                          <p:cTn id="188" fill="hold">
                            <p:stCondLst>
                              <p:cond delay="3750"/>
                            </p:stCondLst>
                            <p:childTnLst>
                              <p:par>
                                <p:cTn id="189" presetID="22" presetClass="entr" presetSubtype="8" fill="hold" grpId="0" nodeType="afterEffect">
                                  <p:stCondLst>
                                    <p:cond delay="0"/>
                                  </p:stCondLst>
                                  <p:childTnLst>
                                    <p:set>
                                      <p:cBhvr>
                                        <p:cTn id="190" dur="1" fill="hold">
                                          <p:stCondLst>
                                            <p:cond delay="0"/>
                                          </p:stCondLst>
                                        </p:cTn>
                                        <p:tgtEl>
                                          <p:spTgt spid="579"/>
                                        </p:tgtEl>
                                        <p:attrNameLst>
                                          <p:attrName>style.visibility</p:attrName>
                                        </p:attrNameLst>
                                      </p:cBhvr>
                                      <p:to>
                                        <p:strVal val="visible"/>
                                      </p:to>
                                    </p:set>
                                    <p:animEffect transition="in" filter="wipe(left)">
                                      <p:cBhvr>
                                        <p:cTn id="191" dur="250"/>
                                        <p:tgtEl>
                                          <p:spTgt spid="579"/>
                                        </p:tgtEl>
                                      </p:cBhvr>
                                    </p:animEffect>
                                  </p:childTnLst>
                                </p:cTn>
                              </p:par>
                            </p:childTnLst>
                          </p:cTn>
                        </p:par>
                        <p:par>
                          <p:cTn id="192" fill="hold">
                            <p:stCondLst>
                              <p:cond delay="4000"/>
                            </p:stCondLst>
                            <p:childTnLst>
                              <p:par>
                                <p:cTn id="193" presetID="22" presetClass="entr" presetSubtype="8" fill="hold" grpId="0" nodeType="afterEffect">
                                  <p:stCondLst>
                                    <p:cond delay="0"/>
                                  </p:stCondLst>
                                  <p:childTnLst>
                                    <p:set>
                                      <p:cBhvr>
                                        <p:cTn id="194" dur="1" fill="hold">
                                          <p:stCondLst>
                                            <p:cond delay="0"/>
                                          </p:stCondLst>
                                        </p:cTn>
                                        <p:tgtEl>
                                          <p:spTgt spid="587"/>
                                        </p:tgtEl>
                                        <p:attrNameLst>
                                          <p:attrName>style.visibility</p:attrName>
                                        </p:attrNameLst>
                                      </p:cBhvr>
                                      <p:to>
                                        <p:strVal val="visible"/>
                                      </p:to>
                                    </p:set>
                                    <p:animEffect transition="in" filter="wipe(left)">
                                      <p:cBhvr>
                                        <p:cTn id="195" dur="250"/>
                                        <p:tgtEl>
                                          <p:spTgt spid="587"/>
                                        </p:tgtEl>
                                      </p:cBhvr>
                                    </p:animEffect>
                                  </p:childTnLst>
                                </p:cTn>
                              </p:par>
                            </p:childTnLst>
                          </p:cTn>
                        </p:par>
                        <p:par>
                          <p:cTn id="196" fill="hold">
                            <p:stCondLst>
                              <p:cond delay="4250"/>
                            </p:stCondLst>
                            <p:childTnLst>
                              <p:par>
                                <p:cTn id="197" presetID="22" presetClass="entr" presetSubtype="8" fill="hold" grpId="0" nodeType="afterEffect">
                                  <p:stCondLst>
                                    <p:cond delay="0"/>
                                  </p:stCondLst>
                                  <p:childTnLst>
                                    <p:set>
                                      <p:cBhvr>
                                        <p:cTn id="198" dur="1" fill="hold">
                                          <p:stCondLst>
                                            <p:cond delay="0"/>
                                          </p:stCondLst>
                                        </p:cTn>
                                        <p:tgtEl>
                                          <p:spTgt spid="595"/>
                                        </p:tgtEl>
                                        <p:attrNameLst>
                                          <p:attrName>style.visibility</p:attrName>
                                        </p:attrNameLst>
                                      </p:cBhvr>
                                      <p:to>
                                        <p:strVal val="visible"/>
                                      </p:to>
                                    </p:set>
                                    <p:animEffect transition="in" filter="wipe(left)">
                                      <p:cBhvr>
                                        <p:cTn id="199" dur="250"/>
                                        <p:tgtEl>
                                          <p:spTgt spid="595"/>
                                        </p:tgtEl>
                                      </p:cBhvr>
                                    </p:animEffect>
                                  </p:childTnLst>
                                </p:cTn>
                              </p:par>
                            </p:childTnLst>
                          </p:cTn>
                        </p:par>
                        <p:par>
                          <p:cTn id="200" fill="hold">
                            <p:stCondLst>
                              <p:cond delay="4500"/>
                            </p:stCondLst>
                            <p:childTnLst>
                              <p:par>
                                <p:cTn id="201" presetID="10" presetClass="entr" presetSubtype="0" fill="hold" nodeType="afterEffect">
                                  <p:stCondLst>
                                    <p:cond delay="0"/>
                                  </p:stCondLst>
                                  <p:childTnLst>
                                    <p:set>
                                      <p:cBhvr>
                                        <p:cTn id="202" dur="1" fill="hold">
                                          <p:stCondLst>
                                            <p:cond delay="0"/>
                                          </p:stCondLst>
                                        </p:cTn>
                                        <p:tgtEl>
                                          <p:spTgt spid="530"/>
                                        </p:tgtEl>
                                        <p:attrNameLst>
                                          <p:attrName>style.visibility</p:attrName>
                                        </p:attrNameLst>
                                      </p:cBhvr>
                                      <p:to>
                                        <p:strVal val="visible"/>
                                      </p:to>
                                    </p:set>
                                    <p:animEffect transition="in" filter="fade">
                                      <p:cBhvr>
                                        <p:cTn id="203" dur="500"/>
                                        <p:tgtEl>
                                          <p:spTgt spid="530"/>
                                        </p:tgtEl>
                                      </p:cBhvr>
                                    </p:animEffect>
                                  </p:childTnLst>
                                </p:cTn>
                              </p:par>
                              <p:par>
                                <p:cTn id="204" presetID="10" presetClass="entr" presetSubtype="0" fill="hold" nodeType="withEffect">
                                  <p:stCondLst>
                                    <p:cond delay="0"/>
                                  </p:stCondLst>
                                  <p:childTnLst>
                                    <p:set>
                                      <p:cBhvr>
                                        <p:cTn id="205" dur="1" fill="hold">
                                          <p:stCondLst>
                                            <p:cond delay="0"/>
                                          </p:stCondLst>
                                        </p:cTn>
                                        <p:tgtEl>
                                          <p:spTgt spid="533"/>
                                        </p:tgtEl>
                                        <p:attrNameLst>
                                          <p:attrName>style.visibility</p:attrName>
                                        </p:attrNameLst>
                                      </p:cBhvr>
                                      <p:to>
                                        <p:strVal val="visible"/>
                                      </p:to>
                                    </p:set>
                                    <p:animEffect transition="in" filter="fade">
                                      <p:cBhvr>
                                        <p:cTn id="206" dur="500"/>
                                        <p:tgtEl>
                                          <p:spTgt spid="533"/>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618"/>
                                        </p:tgtEl>
                                        <p:attrNameLst>
                                          <p:attrName>style.visibility</p:attrName>
                                        </p:attrNameLst>
                                      </p:cBhvr>
                                      <p:to>
                                        <p:strVal val="visible"/>
                                      </p:to>
                                    </p:set>
                                    <p:animEffect transition="in" filter="fade">
                                      <p:cBhvr>
                                        <p:cTn id="211" dur="750"/>
                                        <p:tgtEl>
                                          <p:spTgt spid="618"/>
                                        </p:tgtEl>
                                      </p:cBhvr>
                                    </p:animEffect>
                                  </p:childTnLst>
                                </p:cTn>
                              </p:par>
                              <p:par>
                                <p:cTn id="212" presetID="10" presetClass="entr" presetSubtype="0" fill="hold" nodeType="withEffect">
                                  <p:stCondLst>
                                    <p:cond delay="0"/>
                                  </p:stCondLst>
                                  <p:childTnLst>
                                    <p:set>
                                      <p:cBhvr>
                                        <p:cTn id="213" dur="1" fill="hold">
                                          <p:stCondLst>
                                            <p:cond delay="0"/>
                                          </p:stCondLst>
                                        </p:cTn>
                                        <p:tgtEl>
                                          <p:spTgt spid="419"/>
                                        </p:tgtEl>
                                        <p:attrNameLst>
                                          <p:attrName>style.visibility</p:attrName>
                                        </p:attrNameLst>
                                      </p:cBhvr>
                                      <p:to>
                                        <p:strVal val="visible"/>
                                      </p:to>
                                    </p:set>
                                    <p:animEffect transition="in" filter="fade">
                                      <p:cBhvr>
                                        <p:cTn id="214" dur="750"/>
                                        <p:tgtEl>
                                          <p:spTgt spid="419"/>
                                        </p:tgtEl>
                                      </p:cBhvr>
                                    </p:animEffect>
                                  </p:childTnLst>
                                </p:cTn>
                              </p:par>
                              <p:par>
                                <p:cTn id="215" presetID="10" presetClass="entr" presetSubtype="0" fill="hold" nodeType="withEffect">
                                  <p:stCondLst>
                                    <p:cond delay="0"/>
                                  </p:stCondLst>
                                  <p:childTnLst>
                                    <p:set>
                                      <p:cBhvr>
                                        <p:cTn id="216" dur="1" fill="hold">
                                          <p:stCondLst>
                                            <p:cond delay="0"/>
                                          </p:stCondLst>
                                        </p:cTn>
                                        <p:tgtEl>
                                          <p:spTgt spid="398"/>
                                        </p:tgtEl>
                                        <p:attrNameLst>
                                          <p:attrName>style.visibility</p:attrName>
                                        </p:attrNameLst>
                                      </p:cBhvr>
                                      <p:to>
                                        <p:strVal val="visible"/>
                                      </p:to>
                                    </p:set>
                                    <p:animEffect transition="in" filter="fade">
                                      <p:cBhvr>
                                        <p:cTn id="217" dur="750"/>
                                        <p:tgtEl>
                                          <p:spTgt spid="398"/>
                                        </p:tgtEl>
                                      </p:cBhvr>
                                    </p:animEffect>
                                  </p:childTnLst>
                                </p:cTn>
                              </p:par>
                              <p:par>
                                <p:cTn id="218" presetID="10" presetClass="entr" presetSubtype="0" fill="hold" nodeType="withEffect">
                                  <p:stCondLst>
                                    <p:cond delay="0"/>
                                  </p:stCondLst>
                                  <p:childTnLst>
                                    <p:set>
                                      <p:cBhvr>
                                        <p:cTn id="219" dur="1" fill="hold">
                                          <p:stCondLst>
                                            <p:cond delay="0"/>
                                          </p:stCondLst>
                                        </p:cTn>
                                        <p:tgtEl>
                                          <p:spTgt spid="422"/>
                                        </p:tgtEl>
                                        <p:attrNameLst>
                                          <p:attrName>style.visibility</p:attrName>
                                        </p:attrNameLst>
                                      </p:cBhvr>
                                      <p:to>
                                        <p:strVal val="visible"/>
                                      </p:to>
                                    </p:set>
                                    <p:animEffect transition="in" filter="fade">
                                      <p:cBhvr>
                                        <p:cTn id="220" dur="750"/>
                                        <p:tgtEl>
                                          <p:spTgt spid="422"/>
                                        </p:tgtEl>
                                      </p:cBhvr>
                                    </p:animEffect>
                                  </p:childTnLst>
                                </p:cTn>
                              </p:par>
                              <p:par>
                                <p:cTn id="221" presetID="10" presetClass="entr" presetSubtype="0" fill="hold" nodeType="withEffect">
                                  <p:stCondLst>
                                    <p:cond delay="0"/>
                                  </p:stCondLst>
                                  <p:childTnLst>
                                    <p:set>
                                      <p:cBhvr>
                                        <p:cTn id="222" dur="1" fill="hold">
                                          <p:stCondLst>
                                            <p:cond delay="0"/>
                                          </p:stCondLst>
                                        </p:cTn>
                                        <p:tgtEl>
                                          <p:spTgt spid="401"/>
                                        </p:tgtEl>
                                        <p:attrNameLst>
                                          <p:attrName>style.visibility</p:attrName>
                                        </p:attrNameLst>
                                      </p:cBhvr>
                                      <p:to>
                                        <p:strVal val="visible"/>
                                      </p:to>
                                    </p:set>
                                    <p:animEffect transition="in" filter="fade">
                                      <p:cBhvr>
                                        <p:cTn id="223"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561" grpId="0" animBg="1"/>
      <p:bldP spid="558" grpId="0" animBg="1"/>
      <p:bldP spid="555" grpId="0" animBg="1"/>
      <p:bldP spid="553" grpId="0" animBg="1"/>
      <p:bldP spid="48" grpId="0" animBg="1"/>
      <p:bldP spid="50" grpId="0" animBg="1"/>
      <p:bldP spid="51" grpId="0"/>
      <p:bldP spid="2" grpId="0"/>
      <p:bldP spid="3" grpId="0"/>
      <p:bldP spid="4" grpId="0"/>
      <p:bldP spid="6" grpId="0"/>
      <p:bldP spid="8" grpId="0"/>
      <p:bldP spid="9" grpId="0"/>
      <p:bldP spid="52" grpId="0" animBg="1"/>
      <p:bldP spid="53" grpId="0" animBg="1"/>
      <p:bldP spid="266" grpId="0" animBg="1"/>
      <p:bldP spid="262" grpId="0" animBg="1"/>
      <p:bldP spid="263" grpId="0" animBg="1"/>
      <p:bldP spid="260" grpId="0"/>
      <p:bldP spid="261" grpId="0" animBg="1"/>
      <p:bldP spid="564" grpId="0" animBg="1"/>
      <p:bldP spid="565" grpId="0" animBg="1"/>
      <p:bldP spid="567" grpId="0" animBg="1"/>
      <p:bldP spid="569" grpId="0" animBg="1"/>
      <p:bldP spid="570" grpId="0" animBg="1"/>
      <p:bldP spid="571" grpId="0" animBg="1"/>
      <p:bldP spid="575" grpId="0" animBg="1"/>
      <p:bldP spid="576" grpId="0" animBg="1"/>
      <p:bldP spid="577" grpId="0" animBg="1"/>
      <p:bldP spid="578" grpId="0" animBg="1"/>
      <p:bldP spid="579" grpId="0" animBg="1"/>
      <p:bldP spid="585" grpId="0" animBg="1"/>
      <p:bldP spid="586" grpId="0" animBg="1"/>
      <p:bldP spid="587" grpId="0" animBg="1"/>
      <p:bldP spid="594" grpId="0" animBg="1"/>
      <p:bldP spid="595" grpId="0" animBg="1"/>
      <p:bldP spid="6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8098A05-5F5C-7E5A-A1D9-E6D211C1968D}"/>
            </a:ext>
          </a:extLst>
        </p:cNvPr>
        <p:cNvGrpSpPr/>
        <p:nvPr/>
      </p:nvGrpSpPr>
      <p:grpSpPr>
        <a:xfrm>
          <a:off x="0" y="0"/>
          <a:ext cx="0" cy="0"/>
          <a:chOff x="0" y="0"/>
          <a:chExt cx="0" cy="0"/>
        </a:xfrm>
      </p:grpSpPr>
      <p:sp>
        <p:nvSpPr>
          <p:cNvPr id="6" name="Title 8">
            <a:extLst>
              <a:ext uri="{FF2B5EF4-FFF2-40B4-BE49-F238E27FC236}">
                <a16:creationId xmlns:a16="http://schemas.microsoft.com/office/drawing/2014/main" id="{568337BD-7F68-8E50-5FE4-CE2B437858A0}"/>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Discovery | Socialization</a:t>
            </a:r>
          </a:p>
        </p:txBody>
      </p:sp>
      <p:pic>
        <p:nvPicPr>
          <p:cNvPr id="9" name="Picture 8">
            <a:extLst>
              <a:ext uri="{FF2B5EF4-FFF2-40B4-BE49-F238E27FC236}">
                <a16:creationId xmlns:a16="http://schemas.microsoft.com/office/drawing/2014/main" id="{40EBE35E-2A7D-7BB9-531B-CA9A4E934092}"/>
              </a:ext>
            </a:extLst>
          </p:cNvPr>
          <p:cNvPicPr>
            <a:picLocks noChangeAspect="1"/>
          </p:cNvPicPr>
          <p:nvPr/>
        </p:nvPicPr>
        <p:blipFill>
          <a:blip r:embed="rId3"/>
          <a:srcRect t="19624" b="58882"/>
          <a:stretch/>
        </p:blipFill>
        <p:spPr>
          <a:xfrm>
            <a:off x="0" y="1416416"/>
            <a:ext cx="10726517" cy="12299584"/>
          </a:xfrm>
          <a:prstGeom prst="rect">
            <a:avLst/>
          </a:prstGeom>
          <a:effectLst>
            <a:outerShdw blurRad="247297" dist="38100" dir="2700000" algn="tl" rotWithShape="0">
              <a:prstClr val="black">
                <a:alpha val="40000"/>
              </a:prstClr>
            </a:outerShdw>
          </a:effectLst>
        </p:spPr>
      </p:pic>
      <p:pic>
        <p:nvPicPr>
          <p:cNvPr id="11" name="Picture 10">
            <a:extLst>
              <a:ext uri="{FF2B5EF4-FFF2-40B4-BE49-F238E27FC236}">
                <a16:creationId xmlns:a16="http://schemas.microsoft.com/office/drawing/2014/main" id="{9D065F7C-6A52-EBD3-5C48-5BCD05E5A25B}"/>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pic>
        <p:nvPicPr>
          <p:cNvPr id="12" name="1">
            <a:extLst>
              <a:ext uri="{FF2B5EF4-FFF2-40B4-BE49-F238E27FC236}">
                <a16:creationId xmlns:a16="http://schemas.microsoft.com/office/drawing/2014/main" id="{8A02B3F5-FD74-E3C7-A156-D7BF00CF7E28}"/>
              </a:ext>
            </a:extLst>
          </p:cNvPr>
          <p:cNvPicPr>
            <a:picLocks noChangeAspect="1"/>
          </p:cNvPicPr>
          <p:nvPr/>
        </p:nvPicPr>
        <p:blipFill>
          <a:blip r:embed="rId5"/>
          <a:stretch>
            <a:fillRect/>
          </a:stretch>
        </p:blipFill>
        <p:spPr>
          <a:xfrm>
            <a:off x="1128479" y="2729966"/>
            <a:ext cx="548640" cy="548640"/>
          </a:xfrm>
          <a:prstGeom prst="rect">
            <a:avLst/>
          </a:prstGeom>
        </p:spPr>
      </p:pic>
      <p:pic>
        <p:nvPicPr>
          <p:cNvPr id="13" name="2">
            <a:extLst>
              <a:ext uri="{FF2B5EF4-FFF2-40B4-BE49-F238E27FC236}">
                <a16:creationId xmlns:a16="http://schemas.microsoft.com/office/drawing/2014/main" id="{F251D7BA-39BB-566B-703F-EE23AD4CE31F}"/>
              </a:ext>
            </a:extLst>
          </p:cNvPr>
          <p:cNvPicPr>
            <a:picLocks noChangeAspect="1"/>
          </p:cNvPicPr>
          <p:nvPr/>
        </p:nvPicPr>
        <p:blipFill>
          <a:blip r:embed="rId6"/>
          <a:stretch>
            <a:fillRect/>
          </a:stretch>
        </p:blipFill>
        <p:spPr>
          <a:xfrm>
            <a:off x="1677119" y="7302402"/>
            <a:ext cx="548640" cy="548640"/>
          </a:xfrm>
          <a:prstGeom prst="rect">
            <a:avLst/>
          </a:prstGeom>
        </p:spPr>
      </p:pic>
      <p:grpSp>
        <p:nvGrpSpPr>
          <p:cNvPr id="10" name="Group 9">
            <a:extLst>
              <a:ext uri="{FF2B5EF4-FFF2-40B4-BE49-F238E27FC236}">
                <a16:creationId xmlns:a16="http://schemas.microsoft.com/office/drawing/2014/main" id="{EB692E16-CFF2-D9A8-146C-70D7B1D42EDF}"/>
              </a:ext>
            </a:extLst>
          </p:cNvPr>
          <p:cNvGrpSpPr/>
          <p:nvPr/>
        </p:nvGrpSpPr>
        <p:grpSpPr>
          <a:xfrm>
            <a:off x="11164888" y="2584860"/>
            <a:ext cx="12611100" cy="2514758"/>
            <a:chOff x="11164888" y="2399871"/>
            <a:chExt cx="12611100" cy="2514758"/>
          </a:xfrm>
        </p:grpSpPr>
        <p:grpSp>
          <p:nvGrpSpPr>
            <p:cNvPr id="3" name="Group 2">
              <a:extLst>
                <a:ext uri="{FF2B5EF4-FFF2-40B4-BE49-F238E27FC236}">
                  <a16:creationId xmlns:a16="http://schemas.microsoft.com/office/drawing/2014/main" id="{3CAC0F69-BAAC-03C5-6672-F15D140634BD}"/>
                </a:ext>
              </a:extLst>
            </p:cNvPr>
            <p:cNvGrpSpPr/>
            <p:nvPr/>
          </p:nvGrpSpPr>
          <p:grpSpPr>
            <a:xfrm>
              <a:off x="11182935" y="2399871"/>
              <a:ext cx="12404993" cy="731520"/>
              <a:chOff x="11241300" y="2399871"/>
              <a:chExt cx="12404993" cy="731520"/>
            </a:xfrm>
          </p:grpSpPr>
          <p:sp>
            <p:nvSpPr>
              <p:cNvPr id="4" name="Rectangle 3">
                <a:extLst>
                  <a:ext uri="{FF2B5EF4-FFF2-40B4-BE49-F238E27FC236}">
                    <a16:creationId xmlns:a16="http://schemas.microsoft.com/office/drawing/2014/main" id="{A8C0CB2F-06DE-3E0A-106A-28DC975B832A}"/>
                  </a:ext>
                </a:extLst>
              </p:cNvPr>
              <p:cNvSpPr/>
              <p:nvPr/>
            </p:nvSpPr>
            <p:spPr>
              <a:xfrm>
                <a:off x="11241300" y="2399871"/>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EMS</a:t>
                </a:r>
              </a:p>
            </p:txBody>
          </p:sp>
          <p:pic>
            <p:nvPicPr>
              <p:cNvPr id="5" name="Picture 4">
                <a:extLst>
                  <a:ext uri="{FF2B5EF4-FFF2-40B4-BE49-F238E27FC236}">
                    <a16:creationId xmlns:a16="http://schemas.microsoft.com/office/drawing/2014/main" id="{9C71F4B7-4360-E798-770F-6378FB8C7A4F}"/>
                  </a:ext>
                </a:extLst>
              </p:cNvPr>
              <p:cNvPicPr>
                <a:picLocks noChangeAspect="1"/>
              </p:cNvPicPr>
              <p:nvPr/>
            </p:nvPicPr>
            <p:blipFill>
              <a:blip r:embed="rId7"/>
              <a:stretch>
                <a:fillRect/>
              </a:stretch>
            </p:blipFill>
            <p:spPr>
              <a:xfrm>
                <a:off x="23043616" y="2647847"/>
                <a:ext cx="368861" cy="235568"/>
              </a:xfrm>
              <a:prstGeom prst="rect">
                <a:avLst/>
              </a:prstGeom>
            </p:spPr>
          </p:pic>
        </p:grpSp>
        <p:sp>
          <p:nvSpPr>
            <p:cNvPr id="7" name="Text Placeholder 7">
              <a:extLst>
                <a:ext uri="{FF2B5EF4-FFF2-40B4-BE49-F238E27FC236}">
                  <a16:creationId xmlns:a16="http://schemas.microsoft.com/office/drawing/2014/main" id="{C81D23B4-D13E-753C-ABD0-133C566EFBB1}"/>
                </a:ext>
              </a:extLst>
            </p:cNvPr>
            <p:cNvSpPr txBox="1">
              <a:spLocks/>
            </p:cNvSpPr>
            <p:nvPr/>
          </p:nvSpPr>
          <p:spPr>
            <a:xfrm>
              <a:off x="11164888" y="3418991"/>
              <a:ext cx="12611100" cy="1495638"/>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00000"/>
                </a:lnSpc>
                <a:spcBef>
                  <a:spcPts val="0"/>
                </a:spcBef>
                <a:buSzPts val="3000"/>
              </a:pPr>
              <a:r>
                <a:rPr lang="en-US" dirty="0">
                  <a:ea typeface="Roboto Medium" panose="02000000000000000000" pitchFamily="2" charset="0"/>
                </a:rPr>
                <a:t>		  Watch or Download and Review EMS Executive Summary (5 min)</a:t>
              </a:r>
            </a:p>
            <a:p>
              <a:pPr marL="287337">
                <a:lnSpc>
                  <a:spcPct val="100000"/>
                </a:lnSpc>
                <a:spcBef>
                  <a:spcPts val="0"/>
                </a:spcBef>
                <a:buSzPts val="3000"/>
              </a:pPr>
              <a:r>
                <a:rPr lang="en-US" dirty="0">
                  <a:ea typeface="Roboto Medium" panose="02000000000000000000" pitchFamily="2" charset="0"/>
                </a:rPr>
                <a:t>		  Watch EMS to ED Demo (6 min)</a:t>
              </a:r>
            </a:p>
          </p:txBody>
        </p:sp>
        <p:pic>
          <p:nvPicPr>
            <p:cNvPr id="14" name="1">
              <a:extLst>
                <a:ext uri="{FF2B5EF4-FFF2-40B4-BE49-F238E27FC236}">
                  <a16:creationId xmlns:a16="http://schemas.microsoft.com/office/drawing/2014/main" id="{3FC2BA28-66B0-762D-F129-5E18CE27A00B}"/>
                </a:ext>
              </a:extLst>
            </p:cNvPr>
            <p:cNvPicPr>
              <a:picLocks noChangeAspect="1"/>
            </p:cNvPicPr>
            <p:nvPr/>
          </p:nvPicPr>
          <p:blipFill>
            <a:blip r:embed="rId5"/>
            <a:stretch>
              <a:fillRect/>
            </a:stretch>
          </p:blipFill>
          <p:spPr>
            <a:xfrm>
              <a:off x="11339079" y="3424464"/>
              <a:ext cx="649329" cy="649329"/>
            </a:xfrm>
            <a:prstGeom prst="rect">
              <a:avLst/>
            </a:prstGeom>
          </p:spPr>
        </p:pic>
        <p:pic>
          <p:nvPicPr>
            <p:cNvPr id="15" name="2">
              <a:extLst>
                <a:ext uri="{FF2B5EF4-FFF2-40B4-BE49-F238E27FC236}">
                  <a16:creationId xmlns:a16="http://schemas.microsoft.com/office/drawing/2014/main" id="{20694BF9-E83C-80DF-EC93-AF442FD6A37F}"/>
                </a:ext>
              </a:extLst>
            </p:cNvPr>
            <p:cNvPicPr>
              <a:picLocks noChangeAspect="1"/>
            </p:cNvPicPr>
            <p:nvPr/>
          </p:nvPicPr>
          <p:blipFill>
            <a:blip r:embed="rId6"/>
            <a:stretch>
              <a:fillRect/>
            </a:stretch>
          </p:blipFill>
          <p:spPr>
            <a:xfrm>
              <a:off x="11339079" y="4068999"/>
              <a:ext cx="649329" cy="649329"/>
            </a:xfrm>
            <a:prstGeom prst="rect">
              <a:avLst/>
            </a:prstGeom>
          </p:spPr>
        </p:pic>
      </p:grpSp>
      <p:pic>
        <p:nvPicPr>
          <p:cNvPr id="21" name="Picture 20">
            <a:extLst>
              <a:ext uri="{FF2B5EF4-FFF2-40B4-BE49-F238E27FC236}">
                <a16:creationId xmlns:a16="http://schemas.microsoft.com/office/drawing/2014/main" id="{B74CA812-393C-69FC-A3AA-1877ADDDCFB9}"/>
              </a:ext>
            </a:extLst>
          </p:cNvPr>
          <p:cNvPicPr>
            <a:picLocks noChangeAspect="1"/>
          </p:cNvPicPr>
          <p:nvPr/>
        </p:nvPicPr>
        <p:blipFill>
          <a:blip r:embed="rId8"/>
          <a:stretch>
            <a:fillRect/>
          </a:stretch>
        </p:blipFill>
        <p:spPr>
          <a:xfrm>
            <a:off x="4312637" y="2729966"/>
            <a:ext cx="548640" cy="548640"/>
          </a:xfrm>
          <a:prstGeom prst="rect">
            <a:avLst/>
          </a:prstGeom>
        </p:spPr>
      </p:pic>
      <p:grpSp>
        <p:nvGrpSpPr>
          <p:cNvPr id="2" name="Group 1">
            <a:extLst>
              <a:ext uri="{FF2B5EF4-FFF2-40B4-BE49-F238E27FC236}">
                <a16:creationId xmlns:a16="http://schemas.microsoft.com/office/drawing/2014/main" id="{F59CD562-B497-735E-967C-E77AC1E32A60}"/>
              </a:ext>
            </a:extLst>
          </p:cNvPr>
          <p:cNvGrpSpPr/>
          <p:nvPr/>
        </p:nvGrpSpPr>
        <p:grpSpPr>
          <a:xfrm>
            <a:off x="11164888" y="5984551"/>
            <a:ext cx="12611100" cy="2461517"/>
            <a:chOff x="11164888" y="5756665"/>
            <a:chExt cx="12611100" cy="2461517"/>
          </a:xfrm>
        </p:grpSpPr>
        <p:sp>
          <p:nvSpPr>
            <p:cNvPr id="16" name="Text Placeholder 7">
              <a:extLst>
                <a:ext uri="{FF2B5EF4-FFF2-40B4-BE49-F238E27FC236}">
                  <a16:creationId xmlns:a16="http://schemas.microsoft.com/office/drawing/2014/main" id="{60CC6E00-A04D-23A1-4F14-BDFF3D8D80F4}"/>
                </a:ext>
              </a:extLst>
            </p:cNvPr>
            <p:cNvSpPr txBox="1">
              <a:spLocks/>
            </p:cNvSpPr>
            <p:nvPr/>
          </p:nvSpPr>
          <p:spPr>
            <a:xfrm>
              <a:off x="11164888" y="6823923"/>
              <a:ext cx="12611100" cy="1394259"/>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8">
                <a:lnSpc>
                  <a:spcPct val="100000"/>
                </a:lnSpc>
                <a:spcBef>
                  <a:spcPts val="0"/>
                </a:spcBef>
                <a:buSzPts val="3000"/>
              </a:pPr>
              <a:r>
                <a:rPr lang="en-US" dirty="0">
                  <a:ea typeface="Roboto Medium" panose="02000000000000000000" pitchFamily="2" charset="0"/>
                </a:rPr>
                <a:t>		  Watch or Download and Review Hospital Executive Summary (4 min)</a:t>
              </a:r>
            </a:p>
            <a:p>
              <a:pPr marL="287338">
                <a:lnSpc>
                  <a:spcPct val="100000"/>
                </a:lnSpc>
                <a:spcBef>
                  <a:spcPts val="0"/>
                </a:spcBef>
                <a:buSzPts val="3000"/>
              </a:pPr>
              <a:r>
                <a:rPr lang="en-US" dirty="0">
                  <a:ea typeface="Roboto Medium" panose="02000000000000000000" pitchFamily="2" charset="0"/>
                </a:rPr>
                <a:t>		  Watch EMS to ED Demo (6 min)</a:t>
              </a:r>
            </a:p>
          </p:txBody>
        </p:sp>
        <p:grpSp>
          <p:nvGrpSpPr>
            <p:cNvPr id="17" name="Group 16">
              <a:extLst>
                <a:ext uri="{FF2B5EF4-FFF2-40B4-BE49-F238E27FC236}">
                  <a16:creationId xmlns:a16="http://schemas.microsoft.com/office/drawing/2014/main" id="{F5CB71EE-F64A-A631-5E13-6617C692347E}"/>
                </a:ext>
              </a:extLst>
            </p:cNvPr>
            <p:cNvGrpSpPr/>
            <p:nvPr/>
          </p:nvGrpSpPr>
          <p:grpSpPr>
            <a:xfrm>
              <a:off x="11182935" y="5756665"/>
              <a:ext cx="12404993" cy="731520"/>
              <a:chOff x="11241300" y="5578500"/>
              <a:chExt cx="12404993" cy="731520"/>
            </a:xfrm>
          </p:grpSpPr>
          <p:sp>
            <p:nvSpPr>
              <p:cNvPr id="18" name="Rectangle 17">
                <a:extLst>
                  <a:ext uri="{FF2B5EF4-FFF2-40B4-BE49-F238E27FC236}">
                    <a16:creationId xmlns:a16="http://schemas.microsoft.com/office/drawing/2014/main" id="{7C3056D0-96C7-8F8B-B31A-2AAAFC3B7C03}"/>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Hospitals</a:t>
                </a:r>
              </a:p>
            </p:txBody>
          </p:sp>
          <p:pic>
            <p:nvPicPr>
              <p:cNvPr id="19" name="Picture 18">
                <a:extLst>
                  <a:ext uri="{FF2B5EF4-FFF2-40B4-BE49-F238E27FC236}">
                    <a16:creationId xmlns:a16="http://schemas.microsoft.com/office/drawing/2014/main" id="{BA4ED2C4-5E65-A33C-0BA9-3854541B3169}"/>
                  </a:ext>
                </a:extLst>
              </p:cNvPr>
              <p:cNvPicPr>
                <a:picLocks noChangeAspect="1"/>
              </p:cNvPicPr>
              <p:nvPr/>
            </p:nvPicPr>
            <p:blipFill>
              <a:blip r:embed="rId7"/>
              <a:stretch>
                <a:fillRect/>
              </a:stretch>
            </p:blipFill>
            <p:spPr>
              <a:xfrm>
                <a:off x="23043616" y="5826476"/>
                <a:ext cx="368861" cy="235568"/>
              </a:xfrm>
              <a:prstGeom prst="rect">
                <a:avLst/>
              </a:prstGeom>
            </p:spPr>
          </p:pic>
        </p:grpSp>
        <p:pic>
          <p:nvPicPr>
            <p:cNvPr id="20" name="Picture 19">
              <a:extLst>
                <a:ext uri="{FF2B5EF4-FFF2-40B4-BE49-F238E27FC236}">
                  <a16:creationId xmlns:a16="http://schemas.microsoft.com/office/drawing/2014/main" id="{A979B02A-06C1-B1DA-997B-1EE717E2446E}"/>
                </a:ext>
              </a:extLst>
            </p:cNvPr>
            <p:cNvPicPr>
              <a:picLocks noChangeAspect="1"/>
            </p:cNvPicPr>
            <p:nvPr/>
          </p:nvPicPr>
          <p:blipFill>
            <a:blip r:embed="rId8"/>
            <a:stretch>
              <a:fillRect/>
            </a:stretch>
          </p:blipFill>
          <p:spPr>
            <a:xfrm>
              <a:off x="11339079" y="6802482"/>
              <a:ext cx="649224" cy="649224"/>
            </a:xfrm>
            <a:prstGeom prst="rect">
              <a:avLst/>
            </a:prstGeom>
          </p:spPr>
        </p:pic>
        <p:pic>
          <p:nvPicPr>
            <p:cNvPr id="22" name="2">
              <a:extLst>
                <a:ext uri="{FF2B5EF4-FFF2-40B4-BE49-F238E27FC236}">
                  <a16:creationId xmlns:a16="http://schemas.microsoft.com/office/drawing/2014/main" id="{42C4641D-770D-0876-6CCE-128301C33884}"/>
                </a:ext>
              </a:extLst>
            </p:cNvPr>
            <p:cNvPicPr>
              <a:picLocks noChangeAspect="1"/>
            </p:cNvPicPr>
            <p:nvPr/>
          </p:nvPicPr>
          <p:blipFill>
            <a:blip r:embed="rId6"/>
            <a:stretch>
              <a:fillRect/>
            </a:stretch>
          </p:blipFill>
          <p:spPr>
            <a:xfrm>
              <a:off x="11339079" y="7436395"/>
              <a:ext cx="649224" cy="649224"/>
            </a:xfrm>
            <a:prstGeom prst="rect">
              <a:avLst/>
            </a:prstGeom>
          </p:spPr>
        </p:pic>
      </p:grpSp>
      <p:pic>
        <p:nvPicPr>
          <p:cNvPr id="27" name="Picture 26">
            <a:extLst>
              <a:ext uri="{FF2B5EF4-FFF2-40B4-BE49-F238E27FC236}">
                <a16:creationId xmlns:a16="http://schemas.microsoft.com/office/drawing/2014/main" id="{771713C8-8E91-5BE7-254F-DD9C3F639359}"/>
              </a:ext>
            </a:extLst>
          </p:cNvPr>
          <p:cNvPicPr>
            <a:picLocks noChangeAspect="1"/>
          </p:cNvPicPr>
          <p:nvPr/>
        </p:nvPicPr>
        <p:blipFill>
          <a:blip r:embed="rId9"/>
          <a:stretch>
            <a:fillRect/>
          </a:stretch>
        </p:blipFill>
        <p:spPr>
          <a:xfrm>
            <a:off x="7677634" y="2729966"/>
            <a:ext cx="548640" cy="548640"/>
          </a:xfrm>
          <a:prstGeom prst="rect">
            <a:avLst/>
          </a:prstGeom>
        </p:spPr>
      </p:pic>
      <p:pic>
        <p:nvPicPr>
          <p:cNvPr id="28" name="Picture 27">
            <a:extLst>
              <a:ext uri="{FF2B5EF4-FFF2-40B4-BE49-F238E27FC236}">
                <a16:creationId xmlns:a16="http://schemas.microsoft.com/office/drawing/2014/main" id="{2030EC0B-7757-83A3-1B66-473B60291246}"/>
              </a:ext>
            </a:extLst>
          </p:cNvPr>
          <p:cNvPicPr>
            <a:picLocks noChangeAspect="1"/>
          </p:cNvPicPr>
          <p:nvPr/>
        </p:nvPicPr>
        <p:blipFill>
          <a:blip r:embed="rId10"/>
          <a:stretch>
            <a:fillRect/>
          </a:stretch>
        </p:blipFill>
        <p:spPr>
          <a:xfrm>
            <a:off x="5653178" y="7336101"/>
            <a:ext cx="548640" cy="548640"/>
          </a:xfrm>
          <a:prstGeom prst="rect">
            <a:avLst/>
          </a:prstGeom>
        </p:spPr>
      </p:pic>
      <p:grpSp>
        <p:nvGrpSpPr>
          <p:cNvPr id="8" name="Group 7">
            <a:extLst>
              <a:ext uri="{FF2B5EF4-FFF2-40B4-BE49-F238E27FC236}">
                <a16:creationId xmlns:a16="http://schemas.microsoft.com/office/drawing/2014/main" id="{C2E684D8-DB32-4AA7-626C-1B484B2508C8}"/>
              </a:ext>
            </a:extLst>
          </p:cNvPr>
          <p:cNvGrpSpPr/>
          <p:nvPr/>
        </p:nvGrpSpPr>
        <p:grpSpPr>
          <a:xfrm>
            <a:off x="11097156" y="9361000"/>
            <a:ext cx="12611100" cy="3180675"/>
            <a:chOff x="11097156" y="9121178"/>
            <a:chExt cx="12611100" cy="3180675"/>
          </a:xfrm>
        </p:grpSpPr>
        <p:sp>
          <p:nvSpPr>
            <p:cNvPr id="23" name="Text Placeholder 7">
              <a:extLst>
                <a:ext uri="{FF2B5EF4-FFF2-40B4-BE49-F238E27FC236}">
                  <a16:creationId xmlns:a16="http://schemas.microsoft.com/office/drawing/2014/main" id="{CDBB3F0E-0110-3E32-26EE-25898ECB53A5}"/>
                </a:ext>
              </a:extLst>
            </p:cNvPr>
            <p:cNvSpPr txBox="1">
              <a:spLocks/>
            </p:cNvSpPr>
            <p:nvPr/>
          </p:nvSpPr>
          <p:spPr>
            <a:xfrm>
              <a:off x="11097156" y="9791738"/>
              <a:ext cx="12611100" cy="2510115"/>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40000"/>
                </a:lnSpc>
                <a:spcBef>
                  <a:spcPts val="1200"/>
                </a:spcBef>
                <a:spcAft>
                  <a:spcPts val="1800"/>
                </a:spcAft>
                <a:buSzPts val="3000"/>
              </a:pPr>
              <a:r>
                <a:rPr lang="en-US" b="1" dirty="0">
                  <a:latin typeface="Calibri" panose="020F0502020204030204" pitchFamily="34" charset="0"/>
                  <a:ea typeface="Roboto Medium" panose="02000000000000000000" pitchFamily="2" charset="0"/>
                  <a:cs typeface="Calibri" panose="020F0502020204030204" pitchFamily="34" charset="0"/>
                </a:rPr>
                <a:t>EMS &amp; Hospitals</a:t>
              </a:r>
            </a:p>
            <a:p>
              <a:pPr marL="287338">
                <a:lnSpc>
                  <a:spcPct val="100000"/>
                </a:lnSpc>
                <a:spcBef>
                  <a:spcPts val="0"/>
                </a:spcBef>
                <a:buSzPts val="3000"/>
              </a:pPr>
              <a:r>
                <a:rPr lang="en-US" dirty="0">
                  <a:ea typeface="Roboto Medium" panose="02000000000000000000" pitchFamily="2" charset="0"/>
                </a:rPr>
                <a:t>		  Watch or Download and Review Incident Executive Summary (5 min)</a:t>
              </a:r>
            </a:p>
            <a:p>
              <a:pPr marL="287338">
                <a:lnSpc>
                  <a:spcPct val="100000"/>
                </a:lnSpc>
                <a:spcBef>
                  <a:spcPts val="0"/>
                </a:spcBef>
                <a:buSzPts val="3000"/>
              </a:pPr>
              <a:r>
                <a:rPr lang="en-US" dirty="0">
                  <a:ea typeface="Roboto Medium" panose="02000000000000000000" pitchFamily="2" charset="0"/>
                </a:rPr>
                <a:t>		  Watch Incident Overview Demo (7 min)</a:t>
              </a:r>
            </a:p>
          </p:txBody>
        </p:sp>
        <p:grpSp>
          <p:nvGrpSpPr>
            <p:cNvPr id="24" name="Group 23">
              <a:extLst>
                <a:ext uri="{FF2B5EF4-FFF2-40B4-BE49-F238E27FC236}">
                  <a16:creationId xmlns:a16="http://schemas.microsoft.com/office/drawing/2014/main" id="{F86191F3-B3E6-ADE3-550C-623107E965A2}"/>
                </a:ext>
              </a:extLst>
            </p:cNvPr>
            <p:cNvGrpSpPr/>
            <p:nvPr/>
          </p:nvGrpSpPr>
          <p:grpSpPr>
            <a:xfrm>
              <a:off x="11126749" y="9121178"/>
              <a:ext cx="12404993" cy="731520"/>
              <a:chOff x="11241300" y="5578500"/>
              <a:chExt cx="12404993" cy="731520"/>
            </a:xfrm>
          </p:grpSpPr>
          <p:sp>
            <p:nvSpPr>
              <p:cNvPr id="25" name="Rectangle 24">
                <a:extLst>
                  <a:ext uri="{FF2B5EF4-FFF2-40B4-BE49-F238E27FC236}">
                    <a16:creationId xmlns:a16="http://schemas.microsoft.com/office/drawing/2014/main" id="{86EF00C0-1670-57C5-F58F-8D3C07B5FDDA}"/>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Incidents</a:t>
                </a:r>
                <a:endPar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endParaRPr>
              </a:p>
            </p:txBody>
          </p:sp>
          <p:pic>
            <p:nvPicPr>
              <p:cNvPr id="26" name="Picture 25">
                <a:extLst>
                  <a:ext uri="{FF2B5EF4-FFF2-40B4-BE49-F238E27FC236}">
                    <a16:creationId xmlns:a16="http://schemas.microsoft.com/office/drawing/2014/main" id="{FEC9F710-AB56-5A2F-2B20-17AB6431CB08}"/>
                  </a:ext>
                </a:extLst>
              </p:cNvPr>
              <p:cNvPicPr>
                <a:picLocks noChangeAspect="1"/>
              </p:cNvPicPr>
              <p:nvPr/>
            </p:nvPicPr>
            <p:blipFill>
              <a:blip r:embed="rId7"/>
              <a:stretch>
                <a:fillRect/>
              </a:stretch>
            </p:blipFill>
            <p:spPr>
              <a:xfrm>
                <a:off x="23043616" y="5826476"/>
                <a:ext cx="368861" cy="235568"/>
              </a:xfrm>
              <a:prstGeom prst="rect">
                <a:avLst/>
              </a:prstGeom>
            </p:spPr>
          </p:pic>
        </p:grpSp>
        <p:pic>
          <p:nvPicPr>
            <p:cNvPr id="29" name="Picture 28">
              <a:extLst>
                <a:ext uri="{FF2B5EF4-FFF2-40B4-BE49-F238E27FC236}">
                  <a16:creationId xmlns:a16="http://schemas.microsoft.com/office/drawing/2014/main" id="{B39B69DB-589E-927D-E7FD-5DB77883BCF6}"/>
                </a:ext>
              </a:extLst>
            </p:cNvPr>
            <p:cNvPicPr>
              <a:picLocks noChangeAspect="1"/>
            </p:cNvPicPr>
            <p:nvPr/>
          </p:nvPicPr>
          <p:blipFill>
            <a:blip r:embed="rId9"/>
            <a:stretch>
              <a:fillRect/>
            </a:stretch>
          </p:blipFill>
          <p:spPr>
            <a:xfrm>
              <a:off x="11282893" y="10694735"/>
              <a:ext cx="649224" cy="649224"/>
            </a:xfrm>
            <a:prstGeom prst="rect">
              <a:avLst/>
            </a:prstGeom>
          </p:spPr>
        </p:pic>
        <p:pic>
          <p:nvPicPr>
            <p:cNvPr id="30" name="Picture 29">
              <a:extLst>
                <a:ext uri="{FF2B5EF4-FFF2-40B4-BE49-F238E27FC236}">
                  <a16:creationId xmlns:a16="http://schemas.microsoft.com/office/drawing/2014/main" id="{023880F3-B2A0-F91D-F0D3-C8BE03913A86}"/>
                </a:ext>
              </a:extLst>
            </p:cNvPr>
            <p:cNvPicPr>
              <a:picLocks noChangeAspect="1"/>
            </p:cNvPicPr>
            <p:nvPr/>
          </p:nvPicPr>
          <p:blipFill>
            <a:blip r:embed="rId10"/>
            <a:stretch>
              <a:fillRect/>
            </a:stretch>
          </p:blipFill>
          <p:spPr>
            <a:xfrm>
              <a:off x="11282893" y="11351613"/>
              <a:ext cx="649224" cy="649224"/>
            </a:xfrm>
            <a:prstGeom prst="rect">
              <a:avLst/>
            </a:prstGeom>
          </p:spPr>
        </p:pic>
      </p:grpSp>
      <p:sp>
        <p:nvSpPr>
          <p:cNvPr id="31" name="Rectangle 30">
            <a:extLst>
              <a:ext uri="{FF2B5EF4-FFF2-40B4-BE49-F238E27FC236}">
                <a16:creationId xmlns:a16="http://schemas.microsoft.com/office/drawing/2014/main" id="{05007B4D-9457-38DC-B183-C250BAB5C4E6}"/>
              </a:ext>
            </a:extLst>
          </p:cNvPr>
          <p:cNvSpPr/>
          <p:nvPr/>
        </p:nvSpPr>
        <p:spPr>
          <a:xfrm>
            <a:off x="228600" y="11286617"/>
            <a:ext cx="9944100" cy="2429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931993C-8752-AF6E-361C-AA64D65CE36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E9C164B-52E6-D9D9-405C-FBC8C1276710}"/>
              </a:ext>
            </a:extLst>
          </p:cNvPr>
          <p:cNvPicPr>
            <a:picLocks noChangeAspect="1"/>
          </p:cNvPicPr>
          <p:nvPr/>
        </p:nvPicPr>
        <p:blipFill>
          <a:blip r:embed="rId3"/>
          <a:srcRect t="36837" b="41161"/>
          <a:stretch/>
        </p:blipFill>
        <p:spPr>
          <a:xfrm>
            <a:off x="3904" y="1129393"/>
            <a:ext cx="10722834" cy="12586607"/>
          </a:xfrm>
          <a:prstGeom prst="rect">
            <a:avLst/>
          </a:prstGeom>
          <a:effectLst>
            <a:outerShdw blurRad="405461" dist="38100" dir="2700000" algn="tl" rotWithShape="0">
              <a:prstClr val="black">
                <a:alpha val="18000"/>
              </a:prstClr>
            </a:outerShdw>
          </a:effectLst>
        </p:spPr>
      </p:pic>
      <p:sp>
        <p:nvSpPr>
          <p:cNvPr id="12" name="Rectangle 11">
            <a:extLst>
              <a:ext uri="{FF2B5EF4-FFF2-40B4-BE49-F238E27FC236}">
                <a16:creationId xmlns:a16="http://schemas.microsoft.com/office/drawing/2014/main" id="{A2BCE269-5A2A-3B8A-A421-D0E925BF92D3}"/>
              </a:ext>
            </a:extLst>
          </p:cNvPr>
          <p:cNvSpPr/>
          <p:nvPr/>
        </p:nvSpPr>
        <p:spPr>
          <a:xfrm>
            <a:off x="418011" y="9248503"/>
            <a:ext cx="9353006" cy="4467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63CF4E-81FC-1D14-CF69-FBDDF497C1F1}"/>
              </a:ext>
            </a:extLst>
          </p:cNvPr>
          <p:cNvPicPr>
            <a:picLocks noChangeAspect="1"/>
          </p:cNvPicPr>
          <p:nvPr/>
        </p:nvPicPr>
        <p:blipFill>
          <a:blip r:embed="rId4"/>
          <a:stretch>
            <a:fillRect/>
          </a:stretch>
        </p:blipFill>
        <p:spPr>
          <a:xfrm>
            <a:off x="632452" y="8659764"/>
            <a:ext cx="6604371" cy="4197170"/>
          </a:xfrm>
          <a:prstGeom prst="rect">
            <a:avLst/>
          </a:prstGeom>
          <a:ln>
            <a:noFill/>
          </a:ln>
          <a:effectLst>
            <a:reflection blurRad="12700" stA="30000" endPos="30000" dist="5000" dir="5400000" sy="-100000" algn="bl" rotWithShape="0"/>
          </a:effectLst>
          <a:scene3d>
            <a:camera prst="orthographicFront">
              <a:rot lat="0" lon="20400000" rev="0"/>
            </a:camera>
            <a:lightRig rig="threePt" dir="t">
              <a:rot lat="0" lon="0" rev="2700000"/>
            </a:lightRig>
          </a:scene3d>
          <a:sp3d>
            <a:bevelT w="63500" h="50800"/>
          </a:sp3d>
        </p:spPr>
      </p:pic>
      <p:sp>
        <p:nvSpPr>
          <p:cNvPr id="4" name="Text Placeholder 7">
            <a:extLst>
              <a:ext uri="{FF2B5EF4-FFF2-40B4-BE49-F238E27FC236}">
                <a16:creationId xmlns:a16="http://schemas.microsoft.com/office/drawing/2014/main" id="{B37AB952-F0F9-0122-9655-3520ECD2AAFD}"/>
              </a:ext>
            </a:extLst>
          </p:cNvPr>
          <p:cNvSpPr txBox="1">
            <a:spLocks/>
          </p:cNvSpPr>
          <p:nvPr/>
        </p:nvSpPr>
        <p:spPr>
          <a:xfrm>
            <a:off x="11143623" y="2400300"/>
            <a:ext cx="12611100" cy="10782300"/>
          </a:xfrm>
          <a:prstGeom prst="rect">
            <a:avLst/>
          </a:prstGeom>
        </p:spPr>
        <p:txBody>
          <a:bodyPr lIns="0" r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dirty="0">
                <a:solidFill>
                  <a:schemeClr val="accent1"/>
                </a:solidFill>
                <a:latin typeface="+mj-lt"/>
              </a:rPr>
              <a:t>Interactive Map</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lvl="1" indent="-396875" defTabSz="274320" fontAlgn="t">
              <a:spcBef>
                <a:spcPts val="0"/>
              </a:spcBef>
              <a:buSzPct val="100000"/>
              <a:buNone/>
            </a:pPr>
            <a:r>
              <a:rPr lang="en-US" dirty="0">
                <a:solidFill>
                  <a:schemeClr val="bg2">
                    <a:lumMod val="25000"/>
                  </a:schemeClr>
                </a:solidFill>
                <a:latin typeface="Calibri" panose="020F0502020204030204" pitchFamily="34" charset="0"/>
                <a:cs typeface="Calibri" panose="020F0502020204030204" pitchFamily="34" charset="0"/>
              </a:rPr>
              <a:t>See Who has Signed Up</a:t>
            </a:r>
          </a:p>
          <a:p>
            <a:pPr marL="749300" lvl="1" indent="-396875">
              <a:spcBef>
                <a:spcPts val="0"/>
              </a:spcBef>
              <a:buSzPct val="100000"/>
              <a:buFont typeface="Arial" panose="020B0604020202020204" pitchFamily="34" charset="0"/>
              <a:buChar char="•"/>
            </a:pPr>
            <a:r>
              <a:rPr lang="en-US" dirty="0">
                <a:solidFill>
                  <a:srgbClr val="212121"/>
                </a:solidFill>
                <a:latin typeface="Calibri Light"/>
                <a:cs typeface="Calibri Light"/>
              </a:rPr>
              <a:t>Does not represent Implementation or Live Status</a:t>
            </a:r>
          </a:p>
          <a:p>
            <a:pPr marL="749300" lvl="1" indent="-396875">
              <a:lnSpc>
                <a:spcPct val="100000"/>
              </a:lnSpc>
              <a:spcBef>
                <a:spcPts val="0"/>
              </a:spcBef>
              <a:buSzPct val="100000"/>
              <a:buFont typeface="Arial" panose="020B0604020202020204" pitchFamily="34" charset="0"/>
              <a:buChar char="•"/>
            </a:pPr>
            <a:r>
              <a:rPr lang="en-US" dirty="0">
                <a:solidFill>
                  <a:srgbClr val="212121"/>
                </a:solidFill>
                <a:latin typeface="Calibri Light"/>
                <a:cs typeface="Calibri Light"/>
              </a:rPr>
              <a:t>It does not represent organizations that have verbally committed and are working through the sign-up process</a:t>
            </a:r>
          </a:p>
          <a:p>
            <a:pPr>
              <a:spcBef>
                <a:spcPts val="3000"/>
              </a:spcBef>
            </a:pPr>
            <a:r>
              <a:rPr lang="en-US" sz="3600" b="1" dirty="0">
                <a:solidFill>
                  <a:schemeClr val="accent1"/>
                </a:solidFill>
                <a:latin typeface="+mj-lt"/>
              </a:rPr>
              <a:t>Regional Projects</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Located at the bottom of the page and accessible via top navigation</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Displays implementation status of active projects</a:t>
            </a:r>
            <a:endParaRPr lang="en-US" dirty="0">
              <a:ea typeface="Calibri Light"/>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Showcases regional projects and workflows</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Highlights other initiatives (P</a:t>
            </a:r>
            <a:r>
              <a:rPr lang="en-US" dirty="0">
                <a:latin typeface="Calibri" panose="020F0502020204030204" pitchFamily="34" charset="0"/>
                <a:ea typeface="Calibri Light"/>
                <a:cs typeface="Calibri" panose="020F0502020204030204" pitchFamily="34" charset="0"/>
              </a:rPr>
              <a:t>ulsara </a:t>
            </a:r>
            <a:r>
              <a:rPr lang="en-US" b="1" dirty="0">
                <a:latin typeface="Calibri" panose="020F0502020204030204" pitchFamily="34" charset="0"/>
                <a:ea typeface="Roboto Light"/>
                <a:cs typeface="Calibri" panose="020F0502020204030204" pitchFamily="34" charset="0"/>
              </a:rPr>
              <a:t>MED OPS </a:t>
            </a:r>
            <a:r>
              <a:rPr lang="en-US" dirty="0">
                <a:latin typeface="Calibri" panose="020F0502020204030204" pitchFamily="34" charset="0"/>
                <a:ea typeface="Calibri Light"/>
                <a:cs typeface="Calibri" panose="020F0502020204030204" pitchFamily="34" charset="0"/>
              </a:rPr>
              <a:t>regions</a:t>
            </a:r>
            <a:r>
              <a:rPr lang="en-US" dirty="0">
                <a:latin typeface="Calibri Light"/>
                <a:ea typeface="Calibri Light"/>
                <a:cs typeface="Calibri Light"/>
              </a:rPr>
              <a:t>)</a:t>
            </a:r>
          </a:p>
          <a:p>
            <a:pPr marL="457200" indent="-457200">
              <a:spcBef>
                <a:spcPts val="0"/>
              </a:spcBef>
              <a:spcAft>
                <a:spcPts val="600"/>
              </a:spcAft>
              <a:buSzPts val="3000"/>
              <a:buFont typeface="Arial,Sans-Serif" panose="020B0604020202020204" pitchFamily="34" charset="0"/>
              <a:buChar char="•"/>
            </a:pPr>
            <a:endParaRPr lang="en-US" dirty="0">
              <a:latin typeface="Calibri Light"/>
              <a:cs typeface="Calibri Light"/>
            </a:endParaRPr>
          </a:p>
          <a:p>
            <a:pPr marL="0" marR="0" lvl="0" indent="0" algn="l" defTabSz="914400" rtl="0" eaLnBrk="1" fontAlgn="auto" latinLnBrk="0" hangingPunct="1">
              <a:lnSpc>
                <a:spcPct val="100000"/>
              </a:lnSpc>
              <a:spcBef>
                <a:spcPts val="1800"/>
              </a:spcBef>
              <a:buClrTx/>
              <a:buSzTx/>
              <a:buFontTx/>
              <a:buNone/>
              <a:tabLst/>
              <a:defRPr/>
            </a:pPr>
            <a:r>
              <a:rPr lang="en-US" sz="3600" b="1" dirty="0">
                <a:solidFill>
                  <a:srgbClr val="B12028"/>
                </a:solidFill>
                <a:latin typeface="Arial" panose="020B0604020202020204"/>
                <a:ea typeface="+mn-ea"/>
                <a:cs typeface="+mn-cs"/>
              </a:rPr>
              <a:t>It </a:t>
            </a:r>
            <a:r>
              <a:rPr lang="en-US" sz="3600" b="1" i="1" dirty="0">
                <a:solidFill>
                  <a:srgbClr val="B12028"/>
                </a:solidFill>
                <a:latin typeface="Arial" panose="020B0604020202020204"/>
                <a:ea typeface="+mn-ea"/>
                <a:cs typeface="+mn-cs"/>
              </a:rPr>
              <a:t>CAN</a:t>
            </a:r>
            <a:r>
              <a:rPr lang="en-US" sz="3600" b="1" dirty="0">
                <a:solidFill>
                  <a:srgbClr val="B12028"/>
                </a:solidFill>
                <a:latin typeface="Arial" panose="020B0604020202020204"/>
                <a:ea typeface="+mn-ea"/>
                <a:cs typeface="+mn-cs"/>
              </a:rPr>
              <a:t> be Done!</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mn-ea"/>
              <a:cs typeface="Calibri" panose="020F0502020204030204" pitchFamily="34" charset="0"/>
            </a:endParaRP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Proven success – thousands of organizations already connected</a:t>
            </a: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Functionality seamlessly extends across state lines</a:t>
            </a:r>
            <a:endParaRPr lang="en-US" dirty="0"/>
          </a:p>
          <a:p>
            <a:pPr marL="457200" indent="-457200">
              <a:spcBef>
                <a:spcPts val="600"/>
              </a:spcBef>
              <a:spcAft>
                <a:spcPts val="300"/>
              </a:spcAft>
              <a:buSzPct val="100000"/>
              <a:buFont typeface="Arial" panose="020B0604020202020204" pitchFamily="34" charset="0"/>
              <a:buChar char="•"/>
            </a:pPr>
            <a:endParaRPr lang="en-US" dirty="0"/>
          </a:p>
          <a:p>
            <a:pPr marL="457200" indent="-457200">
              <a:spcBef>
                <a:spcPts val="600"/>
              </a:spcBef>
              <a:spcAft>
                <a:spcPts val="300"/>
              </a:spcAft>
              <a:buSzPct val="100000"/>
              <a:buFont typeface="Arial" panose="020B0604020202020204" pitchFamily="34" charset="0"/>
              <a:buChar char="•"/>
            </a:pPr>
            <a:endParaRPr lang="en-US" dirty="0"/>
          </a:p>
        </p:txBody>
      </p:sp>
      <p:sp>
        <p:nvSpPr>
          <p:cNvPr id="5" name="Title 6">
            <a:extLst>
              <a:ext uri="{FF2B5EF4-FFF2-40B4-BE49-F238E27FC236}">
                <a16:creationId xmlns:a16="http://schemas.microsoft.com/office/drawing/2014/main" id="{D8514436-D253-0834-CADD-081888A8B4A0}"/>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Who is on the Network?</a:t>
            </a:r>
          </a:p>
        </p:txBody>
      </p:sp>
      <p:pic>
        <p:nvPicPr>
          <p:cNvPr id="6" name="Picture 5">
            <a:extLst>
              <a:ext uri="{FF2B5EF4-FFF2-40B4-BE49-F238E27FC236}">
                <a16:creationId xmlns:a16="http://schemas.microsoft.com/office/drawing/2014/main" id="{CD9AEAA8-448E-6F91-E71D-F382E44B604A}"/>
              </a:ext>
            </a:extLst>
          </p:cNvPr>
          <p:cNvPicPr>
            <a:picLocks noChangeAspect="1"/>
          </p:cNvPicPr>
          <p:nvPr/>
        </p:nvPicPr>
        <p:blipFill>
          <a:blip r:embed="rId5"/>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Tree>
    <p:extLst>
      <p:ext uri="{BB962C8B-B14F-4D97-AF65-F5344CB8AC3E}">
        <p14:creationId xmlns:p14="http://schemas.microsoft.com/office/powerpoint/2010/main" val="212489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48DB380-4800-C41A-5D59-9176ECD4F8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CBB7DE-C69B-15AB-6E0E-0BA94979A9D6}"/>
              </a:ext>
            </a:extLst>
          </p:cNvPr>
          <p:cNvPicPr>
            <a:picLocks noChangeAspect="1"/>
          </p:cNvPicPr>
          <p:nvPr/>
        </p:nvPicPr>
        <p:blipFill>
          <a:blip r:embed="rId3"/>
          <a:srcRect t="47744" b="28288"/>
          <a:stretch/>
        </p:blipFill>
        <p:spPr>
          <a:xfrm>
            <a:off x="0" y="0"/>
            <a:ext cx="10726738" cy="13716000"/>
          </a:xfrm>
          <a:prstGeom prst="rect">
            <a:avLst/>
          </a:prstGeom>
          <a:effectLst>
            <a:outerShdw blurRad="247297" dist="38100" dir="2700000" algn="tl" rotWithShape="0">
              <a:prstClr val="black">
                <a:alpha val="40000"/>
              </a:prstClr>
            </a:outerShdw>
          </a:effectLst>
        </p:spPr>
      </p:pic>
      <p:pic>
        <p:nvPicPr>
          <p:cNvPr id="4" name="Picture 3">
            <a:extLst>
              <a:ext uri="{FF2B5EF4-FFF2-40B4-BE49-F238E27FC236}">
                <a16:creationId xmlns:a16="http://schemas.microsoft.com/office/drawing/2014/main" id="{30B7AB0D-D670-F36F-1072-9A9115962FF1}"/>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5" name="Text Placeholder 9">
            <a:extLst>
              <a:ext uri="{FF2B5EF4-FFF2-40B4-BE49-F238E27FC236}">
                <a16:creationId xmlns:a16="http://schemas.microsoft.com/office/drawing/2014/main" id="{4C98799F-3461-03CB-8FBF-681CEF39EC56}"/>
              </a:ext>
            </a:extLst>
          </p:cNvPr>
          <p:cNvSpPr txBox="1">
            <a:spLocks/>
          </p:cNvSpPr>
          <p:nvPr/>
        </p:nvSpPr>
        <p:spPr>
          <a:xfrm>
            <a:off x="11143623" y="2379035"/>
            <a:ext cx="12589835" cy="10972766"/>
          </a:xfrm>
          <a:prstGeom prst="rect">
            <a:avLst/>
          </a:prstGeom>
        </p:spPr>
        <p:txBody>
          <a:bodyPr lIns="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a:solidFill>
                  <a:schemeClr val="accent1"/>
                </a:solidFill>
                <a:latin typeface="Arial" panose="020B0604020202020204" pitchFamily="34" charset="0"/>
                <a:cs typeface="Arial" panose="020B0604020202020204" pitchFamily="34" charset="0"/>
              </a:rPr>
              <a:t>Who to Engage</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EMS:  Leadership</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Hospital:  ED and Executive Sponsor</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Use this Resource Page to assist with socialization</a:t>
            </a:r>
          </a:p>
          <a:p>
            <a:pPr>
              <a:spcBef>
                <a:spcPts val="3000"/>
              </a:spcBef>
            </a:pPr>
            <a:r>
              <a:rPr lang="en-US" sz="3600" b="1">
                <a:solidFill>
                  <a:schemeClr val="accent1"/>
                </a:solidFill>
                <a:latin typeface="Arial" panose="020B0604020202020204" pitchFamily="34" charset="0"/>
                <a:cs typeface="Arial" panose="020B0604020202020204" pitchFamily="34" charset="0"/>
              </a:rPr>
              <a:t>Sign Up Now</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Sign up to join the queue with no commitment to a timeline or completing onboarding.</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Pulsara will collaborate with you and your region to coordinate training and implementation timelines</a:t>
            </a:r>
          </a:p>
          <a:p>
            <a:pPr>
              <a:spcBef>
                <a:spcPts val="3000"/>
              </a:spcBef>
            </a:pPr>
            <a:r>
              <a:rPr lang="en-US" sz="3600" b="1">
                <a:solidFill>
                  <a:schemeClr val="accent1"/>
                </a:solidFill>
                <a:latin typeface="Arial" panose="020B0604020202020204" pitchFamily="34" charset="0"/>
                <a:cs typeface="Arial" panose="020B0604020202020204" pitchFamily="34" charset="0"/>
              </a:rPr>
              <a:t>Additional Resources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Assets to help you navigate your internal IT / Compliance / Security process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Business Associate Agreement (BAA)</a:t>
            </a:r>
          </a:p>
          <a:p>
            <a:pPr>
              <a:spcBef>
                <a:spcPts val="3000"/>
              </a:spcBef>
            </a:pPr>
            <a:r>
              <a:rPr lang="en-US" sz="3600" b="1">
                <a:solidFill>
                  <a:schemeClr val="accent1"/>
                </a:solidFill>
                <a:latin typeface="Arial" panose="020B0604020202020204" pitchFamily="34" charset="0"/>
                <a:cs typeface="Arial" panose="020B0604020202020204" pitchFamily="34" charset="0"/>
              </a:rPr>
              <a:t>Implementation Overview</a:t>
            </a:r>
          </a:p>
          <a:p>
            <a:pPr>
              <a:spcBef>
                <a:spcPts val="0"/>
              </a:spcBef>
              <a:spcAft>
                <a:spcPts val="600"/>
              </a:spcAft>
              <a:buSzPts val="3000"/>
            </a:pPr>
            <a:endParaRPr lang="en-US">
              <a:ea typeface="Roboto Medium" panose="02000000000000000000" pitchFamily="2" charset="0"/>
            </a:endParaRPr>
          </a:p>
          <a:p>
            <a:endParaRPr lang="en-US"/>
          </a:p>
        </p:txBody>
      </p:sp>
      <p:sp>
        <p:nvSpPr>
          <p:cNvPr id="6" name="Title 1">
            <a:extLst>
              <a:ext uri="{FF2B5EF4-FFF2-40B4-BE49-F238E27FC236}">
                <a16:creationId xmlns:a16="http://schemas.microsoft.com/office/drawing/2014/main" id="{499F6C92-A32D-B579-3ECC-7CA64F19DB96}"/>
              </a:ext>
            </a:extLst>
          </p:cNvPr>
          <p:cNvSpPr txBox="1">
            <a:spLocks/>
          </p:cNvSpPr>
          <p:nvPr/>
        </p:nvSpPr>
        <p:spPr>
          <a:xfrm>
            <a:off x="11164888" y="1290970"/>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Sign Up | Procurement</a:t>
            </a:r>
          </a:p>
        </p:txBody>
      </p:sp>
    </p:spTree>
    <p:extLst>
      <p:ext uri="{BB962C8B-B14F-4D97-AF65-F5344CB8AC3E}">
        <p14:creationId xmlns:p14="http://schemas.microsoft.com/office/powerpoint/2010/main" val="12928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CA9BF3-EFE2-99CD-E6BE-E3FACBD841F2}"/>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19" name="Picture Placeholder 18">
            <a:extLst>
              <a:ext uri="{FF2B5EF4-FFF2-40B4-BE49-F238E27FC236}">
                <a16:creationId xmlns:a16="http://schemas.microsoft.com/office/drawing/2014/main" id="{40E04406-204F-67C9-AD90-8D8FD8E5C8E3}"/>
              </a:ext>
            </a:extLst>
          </p:cNvPr>
          <p:cNvPicPr>
            <a:picLocks noGrp="1" noChangeAspect="1"/>
          </p:cNvPicPr>
          <p:nvPr>
            <p:ph type="pic" sz="quarter" idx="4294967295"/>
          </p:nvPr>
        </p:nvPicPr>
        <p:blipFill>
          <a:blip r:embed="rId4"/>
          <a:srcRect t="234" b="234"/>
          <a:stretch>
            <a:fillRect/>
          </a:stretch>
        </p:blipFill>
        <p:spPr>
          <a:xfrm>
            <a:off x="0" y="0"/>
            <a:ext cx="10726738" cy="13716000"/>
          </a:xfrm>
          <a:prstGeom prst="rect">
            <a:avLst/>
          </a:prstGeom>
          <a:noFill/>
        </p:spPr>
      </p:pic>
      <p:sp>
        <p:nvSpPr>
          <p:cNvPr id="21" name="Text Placeholder 11">
            <a:extLst>
              <a:ext uri="{FF2B5EF4-FFF2-40B4-BE49-F238E27FC236}">
                <a16:creationId xmlns:a16="http://schemas.microsoft.com/office/drawing/2014/main" id="{ECC09DCE-CBEA-94F6-6ED6-EDA090A346AF}"/>
              </a:ext>
            </a:extLst>
          </p:cNvPr>
          <p:cNvSpPr txBox="1">
            <a:spLocks/>
          </p:cNvSpPr>
          <p:nvPr/>
        </p:nvSpPr>
        <p:spPr>
          <a:xfrm>
            <a:off x="-14288"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a:solidFill>
                  <a:schemeClr val="bg1"/>
                </a:solidFill>
                <a:latin typeface="Arial" panose="020B0604020202020204" pitchFamily="34" charset="0"/>
                <a:cs typeface="Arial" panose="020B0604020202020204" pitchFamily="34" charset="0"/>
              </a:rPr>
              <a:t>Onboarding &amp; Ongoing Training</a:t>
            </a:r>
          </a:p>
        </p:txBody>
      </p:sp>
      <p:sp>
        <p:nvSpPr>
          <p:cNvPr id="2" name="content">
            <a:extLst>
              <a:ext uri="{FF2B5EF4-FFF2-40B4-BE49-F238E27FC236}">
                <a16:creationId xmlns:a16="http://schemas.microsoft.com/office/drawing/2014/main" id="{FB185F06-0D86-54ED-CF41-538B2A23F2D5}"/>
              </a:ext>
            </a:extLst>
          </p:cNvPr>
          <p:cNvSpPr txBox="1">
            <a:spLocks/>
          </p:cNvSpPr>
          <p:nvPr/>
        </p:nvSpPr>
        <p:spPr>
          <a:xfrm>
            <a:off x="11084206" y="2400300"/>
            <a:ext cx="12611100" cy="10314250"/>
          </a:xfrm>
          <a:prstGeom prst="rect">
            <a:avLst/>
          </a:prstGeom>
        </p:spPr>
        <p:txBody>
          <a:bodyPr lIns="91440" tIns="45720" rIns="91440" bIns="45720" anchor="t"/>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a:solidFill>
                  <a:schemeClr val="accent1"/>
                </a:solidFill>
                <a:latin typeface="+mj-lt"/>
              </a:rPr>
              <a:t>Content</a:t>
            </a:r>
            <a:endParaRPr lang="en-US" sz="3400" b="1">
              <a:solidFill>
                <a:schemeClr val="accent1"/>
              </a:solidFill>
              <a:latin typeface="+mj-lt"/>
            </a:endParaRP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Socialization</a:t>
            </a: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Pulsara Basics (conceptual)</a:t>
            </a: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How To</a:t>
            </a: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Demos</a:t>
            </a:r>
          </a:p>
          <a:p>
            <a:pPr marL="819150" indent="-476250">
              <a:spcBef>
                <a:spcPts val="0"/>
              </a:spcBef>
              <a:buFont typeface="Arial" panose="020B0604020202020204" pitchFamily="34" charset="0"/>
              <a:buChar char="•"/>
            </a:pPr>
            <a:r>
              <a:rPr lang="en-US" sz="3200">
                <a:latin typeface="Calibri Light" panose="020F0302020204030204" pitchFamily="34" charset="0"/>
                <a:ea typeface="Roboto Light"/>
                <a:cs typeface="Calibri Light" panose="020F0302020204030204" pitchFamily="34" charset="0"/>
              </a:rPr>
              <a:t>Just-In-Time Training Assets</a:t>
            </a:r>
          </a:p>
          <a:p>
            <a:pPr>
              <a:spcBef>
                <a:spcPts val="3600"/>
              </a:spcBef>
            </a:pPr>
            <a:r>
              <a:rPr lang="en-US" sz="3600" b="1">
                <a:solidFill>
                  <a:schemeClr val="accent1"/>
                </a:solidFill>
                <a:latin typeface="+mj-lt"/>
              </a:rPr>
              <a:t>Consume as Needed</a:t>
            </a: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Videos</a:t>
            </a:r>
          </a:p>
          <a:p>
            <a:pPr marL="819150" indent="-476250">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Printable / PDF</a:t>
            </a:r>
          </a:p>
          <a:p>
            <a:pPr marL="819150" indent="-476250">
              <a:spcBef>
                <a:spcPts val="0"/>
              </a:spcBef>
              <a:buFont typeface="Arial" panose="020B0604020202020204" pitchFamily="34" charset="0"/>
              <a:buChar char="•"/>
            </a:pPr>
            <a:r>
              <a:rPr lang="en-US" sz="3200">
                <a:latin typeface="Calibri Light" panose="020F0302020204030204" pitchFamily="34" charset="0"/>
                <a:ea typeface="Roboto Light"/>
                <a:cs typeface="Calibri Light" panose="020F0302020204030204" pitchFamily="34" charset="0"/>
              </a:rPr>
              <a:t>PowerPoint</a:t>
            </a:r>
            <a:endParaRPr lang="en-US" sz="3200">
              <a:latin typeface="Calibri Light" panose="020F0302020204030204" pitchFamily="34" charset="0"/>
              <a:cs typeface="Calibri Light" panose="020F0302020204030204" pitchFamily="34" charset="0"/>
            </a:endParaRPr>
          </a:p>
          <a:p>
            <a:pPr>
              <a:spcBef>
                <a:spcPts val="3600"/>
              </a:spcBef>
            </a:pPr>
            <a:r>
              <a:rPr lang="en-US" sz="3600" b="1">
                <a:solidFill>
                  <a:schemeClr val="accent1"/>
                </a:solidFill>
                <a:latin typeface="+mj-lt"/>
              </a:rPr>
              <a:t>Options</a:t>
            </a:r>
            <a:endParaRPr lang="en-US" sz="3200" b="1">
              <a:solidFill>
                <a:schemeClr val="accent1"/>
              </a:solidFill>
              <a:latin typeface="+mj-lt"/>
            </a:endParaRPr>
          </a:p>
          <a:p>
            <a:pPr marL="873125" indent="-530225">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Download &amp; Customize</a:t>
            </a:r>
          </a:p>
          <a:p>
            <a:pPr marL="873125" indent="-530225">
              <a:spcBef>
                <a:spcPts val="0"/>
              </a:spcBef>
              <a:buFont typeface="Arial" panose="020B0604020202020204" pitchFamily="34" charset="0"/>
              <a:buChar char="•"/>
            </a:pPr>
            <a:r>
              <a:rPr lang="en-US" sz="3200">
                <a:latin typeface="Calibri Light" panose="020F0302020204030204" pitchFamily="34" charset="0"/>
                <a:cs typeface="Calibri Light" panose="020F0302020204030204" pitchFamily="34" charset="0"/>
              </a:rPr>
              <a:t>Link to your LMS</a:t>
            </a:r>
          </a:p>
        </p:txBody>
      </p:sp>
      <p:sp>
        <p:nvSpPr>
          <p:cNvPr id="5" name="Title 1">
            <a:extLst>
              <a:ext uri="{FF2B5EF4-FFF2-40B4-BE49-F238E27FC236}">
                <a16:creationId xmlns:a16="http://schemas.microsoft.com/office/drawing/2014/main" id="{625199E4-BBE2-F594-3330-2277D94C5DCB}"/>
              </a:ext>
            </a:extLst>
          </p:cNvPr>
          <p:cNvSpPr txBox="1">
            <a:spLocks/>
          </p:cNvSpPr>
          <p:nvPr/>
        </p:nvSpPr>
        <p:spPr>
          <a:xfrm>
            <a:off x="11169492" y="1306033"/>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Pulsara Academy / Training</a:t>
            </a:r>
          </a:p>
        </p:txBody>
      </p:sp>
    </p:spTree>
    <p:extLst>
      <p:ext uri="{BB962C8B-B14F-4D97-AF65-F5344CB8AC3E}">
        <p14:creationId xmlns:p14="http://schemas.microsoft.com/office/powerpoint/2010/main" val="12307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ndTime xmlns="57bb6577-3d93-4f65-af43-1fd80da515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5E91215F151A438718CEAA30E4E1C9" ma:contentTypeVersion="6" ma:contentTypeDescription="Create a new document." ma:contentTypeScope="" ma:versionID="f5dbe69b33c14bb8dc5256ffcbefbeee">
  <xsd:schema xmlns:xsd="http://www.w3.org/2001/XMLSchema" xmlns:xs="http://www.w3.org/2001/XMLSchema" xmlns:p="http://schemas.microsoft.com/office/2006/metadata/properties" xmlns:ns2="57bb6577-3d93-4f65-af43-1fd80da515f8" targetNamespace="http://schemas.microsoft.com/office/2006/metadata/properties" ma:root="true" ma:fieldsID="82a1d711433f9e1b4b2ca2201bd9114d" ns2:_="">
    <xsd:import namespace="57bb6577-3d93-4f65-af43-1fd80da51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eandTim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6577-3d93-4f65-af43-1fd80da51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eandTime" ma:index="12" nillable="true" ma:displayName="Date and Time" ma:format="DateOnly" ma:internalName="DateandTime">
      <xsd:simpleType>
        <xsd:restriction base="dms:DateTime"/>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53D6D-A8AE-4BA6-A272-36008E59CC4B}">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57bb6577-3d93-4f65-af43-1fd80da515f8"/>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42DB218-C8FB-4962-AE57-EEFDC0DB5196}">
  <ds:schemaRefs>
    <ds:schemaRef ds:uri="57bb6577-3d93-4f65-af43-1fd80da515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7DC43E-1215-4203-96AE-19B84BC0C6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314</TotalTime>
  <Words>1192</Words>
  <Application>Microsoft Macintosh PowerPoint</Application>
  <PresentationFormat>Custom</PresentationFormat>
  <Paragraphs>150</Paragraphs>
  <Slides>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vt:i4>
      </vt:variant>
    </vt:vector>
  </HeadingPairs>
  <TitlesOfParts>
    <vt:vector size="18" baseType="lpstr">
      <vt:lpstr>Arial</vt:lpstr>
      <vt:lpstr>Arial Black</vt:lpstr>
      <vt:lpstr>Arial-BoldMT</vt:lpstr>
      <vt:lpstr>Arial,Sans-Serif</vt:lpstr>
      <vt:lpstr>ArialMT</vt:lpstr>
      <vt:lpstr>Calibri</vt:lpstr>
      <vt:lpstr>Calibri Light</vt:lpstr>
      <vt:lpstr>Roboto</vt:lpstr>
      <vt:lpstr>Roboto Light</vt:lpstr>
      <vt:lpstr>Roboto Medium</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Executive Summary</dc:title>
  <dc:subject/>
  <dc:creator>James Woodson</dc:creator>
  <cp:keywords/>
  <dc:description/>
  <cp:lastModifiedBy>Michele M Miller</cp:lastModifiedBy>
  <cp:revision>6</cp:revision>
  <cp:lastPrinted>2025-04-21T15:40:09Z</cp:lastPrinted>
  <dcterms:created xsi:type="dcterms:W3CDTF">2024-11-22T21:38:33Z</dcterms:created>
  <dcterms:modified xsi:type="dcterms:W3CDTF">2025-04-21T15:40:33Z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0x0101000B5E91215F151A438718CEAA30E4E1C9</vt:lpwstr>
  </property>
</Properties>
</file>