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3"/>
  </p:notesMasterIdLst>
  <p:handoutMasterIdLst>
    <p:handoutMasterId r:id="rId14"/>
  </p:handoutMasterIdLst>
  <p:sldIdLst>
    <p:sldId id="4597" r:id="rId5"/>
    <p:sldId id="4598" r:id="rId6"/>
    <p:sldId id="4591" r:id="rId7"/>
    <p:sldId id="4599" r:id="rId8"/>
    <p:sldId id="4593" r:id="rId9"/>
    <p:sldId id="4594" r:id="rId10"/>
    <p:sldId id="4596" r:id="rId11"/>
    <p:sldId id="4560" r:id="rId12"/>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 id="{30D11F9B-4371-CA26-61DD-BEC1A17C09C7}" name="James Woodson" initials="JW" userId="S::james@pulsara.com::21188c0e-0b11-4d31-a199-be73e0fc9ae9" providerId="AD"/>
  <p188:author id="{3F2521AC-8A23-3A04-8178-508AA5A69BB0}" name="Brittany Means" initials="BM" userId="S::brittany.means@pulsara.com::876146b3-ea73-4bb8-8921-eacf66c67745" providerId="AD"/>
  <p188:author id="{3DE43EEE-B259-E207-A95C-068E925A0560}" name="Michele Miller" initials="" userId="S::mmm@pulsara.com::2c8cc582-edd8-4a15-9faf-c158bdaa43f4" providerId="AD"/>
  <p188:author id="{D72E7FFE-C7CC-CA2E-85C2-D4D016905830}"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F3"/>
    <a:srgbClr val="DAE5DC"/>
    <a:srgbClr val="841617"/>
    <a:srgbClr val="0C0C0C"/>
    <a:srgbClr val="61E8FA"/>
    <a:srgbClr val="58D3E2"/>
    <a:srgbClr val="54C8D6"/>
    <a:srgbClr val="93FFE7"/>
    <a:srgbClr val="93FE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B3E5D-4DBB-004A-A02D-BCD47066CD6B}" v="898" dt="2025-02-07T05:19:04.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6"/>
    <p:restoredTop sz="59208"/>
  </p:normalViewPr>
  <p:slideViewPr>
    <p:cSldViewPr snapToGrid="0">
      <p:cViewPr varScale="1">
        <p:scale>
          <a:sx n="43" d="100"/>
          <a:sy n="43" d="100"/>
        </p:scale>
        <p:origin x="3080" y="224"/>
      </p:cViewPr>
      <p:guideLst/>
    </p:cSldViewPr>
  </p:slideViewPr>
  <p:notesTextViewPr>
    <p:cViewPr>
      <p:scale>
        <a:sx n="1" d="1"/>
        <a:sy n="1" d="1"/>
      </p:scale>
      <p:origin x="0" y="0"/>
    </p:cViewPr>
  </p:notesTextViewPr>
  <p:notesViewPr>
    <p:cSldViewPr snapToGrid="0">
      <p:cViewPr varScale="1">
        <p:scale>
          <a:sx n="119" d="100"/>
          <a:sy n="119" d="100"/>
        </p:scale>
        <p:origin x="47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5FD7D2-5495-E3BA-1E27-C2765AAECF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F60AB9-8FC9-F852-5754-A9B2CD5C91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BE301-6413-244C-8EAD-ECE9C2A20546}" type="datetimeFigureOut">
              <a:rPr lang="en-US" smtClean="0"/>
              <a:t>2/10/25</a:t>
            </a:fld>
            <a:endParaRPr lang="en-US"/>
          </a:p>
        </p:txBody>
      </p:sp>
      <p:sp>
        <p:nvSpPr>
          <p:cNvPr id="4" name="Footer Placeholder 3">
            <a:extLst>
              <a:ext uri="{FF2B5EF4-FFF2-40B4-BE49-F238E27FC236}">
                <a16:creationId xmlns:a16="http://schemas.microsoft.com/office/drawing/2014/main" id="{8A2DB691-62C4-F7BC-2EB4-4705A8E982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BAAF54-370B-0C9C-6098-8A8B3375A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57FA55-286F-C041-967A-7E0EA0267F33}" type="slidenum">
              <a:rPr lang="en-US" smtClean="0"/>
              <a:t>‹#›</a:t>
            </a:fld>
            <a:endParaRPr lang="en-US"/>
          </a:p>
        </p:txBody>
      </p:sp>
    </p:spTree>
    <p:extLst>
      <p:ext uri="{BB962C8B-B14F-4D97-AF65-F5344CB8AC3E}">
        <p14:creationId xmlns:p14="http://schemas.microsoft.com/office/powerpoint/2010/main" val="286742529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0188" y="228600"/>
            <a:ext cx="64008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30188" y="4115229"/>
            <a:ext cx="6506110" cy="3600450"/>
          </a:xfrm>
          <a:prstGeom prst="rect">
            <a:avLst/>
          </a:prstGeom>
        </p:spPr>
        <p:txBody>
          <a:bodyPr vert="horz" lIns="91440" tIns="45720" rIns="91440" bIns="45720" rtlCol="0"/>
          <a:lstStyle/>
          <a:p>
            <a:pPr lvl="0"/>
            <a:r>
              <a:rPr lang="en-US"/>
              <a:t>Click to edit Master text styles</a:t>
            </a:r>
          </a:p>
        </p:txBody>
      </p:sp>
      <p:sp>
        <p:nvSpPr>
          <p:cNvPr id="7" name="Slide Number Placeholder 6"/>
          <p:cNvSpPr>
            <a:spLocks noGrp="1"/>
          </p:cNvSpPr>
          <p:nvPr>
            <p:ph type="sldNum" sz="quarter" idx="5"/>
          </p:nvPr>
        </p:nvSpPr>
        <p:spPr>
          <a:xfrm>
            <a:off x="3764498" y="8603020"/>
            <a:ext cx="2971800" cy="458787"/>
          </a:xfrm>
          <a:prstGeom prst="rect">
            <a:avLst/>
          </a:prstGeom>
        </p:spPr>
        <p:txBody>
          <a:bodyPr vert="horz" lIns="91440" tIns="45720" rIns="91440" bIns="45720" rtlCol="0" anchor="b"/>
          <a:lstStyle>
            <a:lvl1pPr algn="r">
              <a:defRPr sz="1200" b="0" i="0">
                <a:latin typeface="Calibri" panose="020F0502020204030204" pitchFamily="34" charset="0"/>
                <a:cs typeface="Calibri" panose="020F0502020204030204" pitchFamily="34" charset="0"/>
              </a:defRPr>
            </a:lvl1pPr>
          </a:lstStyle>
          <a:p>
            <a:fld id="{76ADBB74-3F42-8A4E-BB9A-385F404577B7}"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144" userDrawn="1">
          <p15:clr>
            <a:srgbClr val="F26B43"/>
          </p15:clr>
        </p15:guide>
        <p15:guide id="2" pos="145" userDrawn="1">
          <p15:clr>
            <a:srgbClr val="F26B43"/>
          </p15:clr>
        </p15:guide>
        <p15:guide id="3" pos="4177" userDrawn="1">
          <p15:clr>
            <a:srgbClr val="F26B43"/>
          </p15:clr>
        </p15:guide>
        <p15:guide id="4" pos="289" userDrawn="1">
          <p15:clr>
            <a:srgbClr val="F26B43"/>
          </p15:clr>
        </p15:guide>
        <p15:guide id="5" pos="4033" userDrawn="1">
          <p15:clr>
            <a:srgbClr val="F26B43"/>
          </p15:clr>
        </p15:guide>
        <p15:guide id="6" orient="horz" pos="256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p:cNvSpPr>
            <a:spLocks noGrp="1"/>
          </p:cNvSpPr>
          <p:nvPr>
            <p:ph type="body" idx="1"/>
          </p:nvPr>
        </p:nvSpPr>
        <p:spPr>
          <a:xfrm>
            <a:off x="458788" y="4076700"/>
            <a:ext cx="5943600" cy="3600450"/>
          </a:xfrm>
        </p:spPr>
        <p:txBody>
          <a:bodyPr/>
          <a:lstStyle/>
          <a:p>
            <a:r>
              <a:rPr lang="en-US" dirty="0">
                <a:ea typeface="Roboto"/>
              </a:rPr>
              <a:t>Welcome to the Oklahoma State Resource page!  </a:t>
            </a:r>
          </a:p>
          <a:p>
            <a:endParaRPr lang="en-US" dirty="0">
              <a:ea typeface="Roboto"/>
            </a:endParaRPr>
          </a:p>
          <a:p>
            <a:r>
              <a:rPr lang="en-US" dirty="0">
                <a:ea typeface="Roboto"/>
              </a:rPr>
              <a:t>This presentation will guide you through the website, your go-to resource for learning about Pulsara, signing up, and implementing one of our infrastructure packages.</a:t>
            </a:r>
          </a:p>
        </p:txBody>
      </p:sp>
      <p:sp>
        <p:nvSpPr>
          <p:cNvPr id="4" name="Slide Number Placeholder 3"/>
          <p:cNvSpPr>
            <a:spLocks noGrp="1"/>
          </p:cNvSpPr>
          <p:nvPr>
            <p:ph type="sldNum" sz="quarter" idx="5"/>
          </p:nvPr>
        </p:nvSpPr>
        <p:spPr/>
        <p:txBody>
          <a:bodyPr/>
          <a:lstStyle/>
          <a:p>
            <a:fld id="{76ADBB74-3F42-8A4E-BB9A-385F404577B7}" type="slidenum">
              <a:rPr lang="en-US" smtClean="0"/>
              <a:pPr/>
              <a:t>1</a:t>
            </a:fld>
            <a:endParaRPr lang="en-US"/>
          </a:p>
        </p:txBody>
      </p:sp>
    </p:spTree>
    <p:extLst>
      <p:ext uri="{BB962C8B-B14F-4D97-AF65-F5344CB8AC3E}">
        <p14:creationId xmlns:p14="http://schemas.microsoft.com/office/powerpoint/2010/main" val="108744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F3A6DC7-9316-5BC1-5333-885CDD3488DB}"/>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9F015D30-E53E-26CC-3093-F93BC8772AA5}"/>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9909C170-29EF-BD9D-AD83-EB7077C088AE}"/>
              </a:ext>
            </a:extLst>
          </p:cNvPr>
          <p:cNvSpPr txBox="1">
            <a:spLocks noGrp="1"/>
          </p:cNvSpPr>
          <p:nvPr>
            <p:ph type="body" idx="1"/>
          </p:nvPr>
        </p:nvSpPr>
        <p:spPr>
          <a:xfrm>
            <a:off x="457200" y="4076700"/>
            <a:ext cx="5945188" cy="3600600"/>
          </a:xfrm>
          <a:prstGeom prst="rect">
            <a:avLst/>
          </a:prstGeom>
        </p:spPr>
        <p:txBody>
          <a:bodyPr vert="horz" lIns="91440" tIns="45720" rIns="91440" bIns="45720" rtlCol="0"/>
          <a:lstStyle/>
          <a:p>
            <a:r>
              <a:rPr lang="en-US" dirty="0">
                <a:ea typeface="Roboto"/>
              </a:rPr>
              <a:t>Multiple regions in Oklahoma are actively engaged in implementing Pulsara </a:t>
            </a:r>
            <a:r>
              <a:rPr lang="en-US" b="1" i="0" dirty="0">
                <a:latin typeface="Calibri" panose="020F0502020204030204" pitchFamily="34" charset="0"/>
                <a:ea typeface="Roboto"/>
                <a:cs typeface="Calibri" panose="020F0502020204030204" pitchFamily="34" charset="0"/>
              </a:rPr>
              <a:t>ONE</a:t>
            </a:r>
            <a:r>
              <a:rPr lang="en-US" dirty="0">
                <a:ea typeface="Roboto"/>
              </a:rPr>
              <a:t>, our foundational infrastructure package designed to modernize EMS-to-ED prehospital notifications. </a:t>
            </a:r>
          </a:p>
          <a:p>
            <a:endParaRPr lang="en-US" dirty="0">
              <a:ea typeface="Roboto"/>
            </a:endParaRPr>
          </a:p>
          <a:p>
            <a:r>
              <a:rPr lang="en-US" dirty="0">
                <a:ea typeface="Roboto"/>
              </a:rPr>
              <a:t>It replaces traditional notification methods while enabling ECG attachments and live video. This essential functionality is offered nationwide at no cost to participating First Responder Organizations, EMS Agencies, and Hospitals—no hidden fees, no catch. </a:t>
            </a:r>
          </a:p>
          <a:p>
            <a:endParaRPr lang="en-US" dirty="0">
              <a:ea typeface="Roboto"/>
            </a:endParaRPr>
          </a:p>
          <a:p>
            <a:r>
              <a:rPr lang="en-US" dirty="0">
                <a:ea typeface="Roboto"/>
              </a:rPr>
              <a:t>It’s simply our investment in building a multi-sided, HIPAA-compliant network, which serves as the foundation for our shared success.</a:t>
            </a:r>
          </a:p>
          <a:p>
            <a:endParaRPr lang="en-US" dirty="0">
              <a:ea typeface="Roboto"/>
            </a:endParaRPr>
          </a:p>
          <a:p>
            <a:endParaRPr lang="en-US" dirty="0">
              <a:ea typeface="Roboto"/>
            </a:endParaRPr>
          </a:p>
        </p:txBody>
      </p:sp>
      <p:sp>
        <p:nvSpPr>
          <p:cNvPr id="125" name="Google Shape;125;g317930a8f5d_0_0:notes">
            <a:extLst>
              <a:ext uri="{FF2B5EF4-FFF2-40B4-BE49-F238E27FC236}">
                <a16:creationId xmlns:a16="http://schemas.microsoft.com/office/drawing/2014/main" id="{0FC7C50E-398E-0BC2-45CC-BFB96C52DEF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426455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D4E20866-4532-BBEE-2443-0D0EA06F9A7B}"/>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B4ED367D-35A4-62A0-30DC-CE6467C35A57}"/>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0F63D34F-9B2A-3DB6-D2BF-BD1E9F4BF4F6}"/>
              </a:ext>
            </a:extLst>
          </p:cNvPr>
          <p:cNvSpPr txBox="1">
            <a:spLocks noGrp="1"/>
          </p:cNvSpPr>
          <p:nvPr>
            <p:ph type="body" idx="1"/>
          </p:nvPr>
        </p:nvSpPr>
        <p:spPr>
          <a:xfrm>
            <a:off x="457200" y="4076700"/>
            <a:ext cx="5945188" cy="3600600"/>
          </a:xfrm>
          <a:prstGeom prst="rect">
            <a:avLst/>
          </a:prstGeom>
        </p:spPr>
        <p:txBody>
          <a:bodyPr vert="horz" lIns="91440" tIns="45720" rIns="91440" bIns="45720" rtlCol="0"/>
          <a:lstStyle/>
          <a:p>
            <a:r>
              <a:rPr lang="en-US" dirty="0">
                <a:ea typeface="Roboto"/>
              </a:rPr>
              <a:t>Pulsara </a:t>
            </a:r>
            <a:r>
              <a:rPr lang="en-US" sz="1200" b="1" i="0" kern="1200" dirty="0">
                <a:solidFill>
                  <a:schemeClr val="tx1"/>
                </a:solidFill>
                <a:latin typeface="Calibri" panose="020F0502020204030204" pitchFamily="34" charset="0"/>
                <a:ea typeface="Roboto"/>
                <a:cs typeface="Calibri" panose="020F0502020204030204" pitchFamily="34" charset="0"/>
              </a:rPr>
              <a:t>MED</a:t>
            </a:r>
            <a:r>
              <a:rPr lang="en-US" dirty="0">
                <a:ea typeface="Roboto"/>
              </a:rPr>
              <a:t> </a:t>
            </a:r>
            <a:r>
              <a:rPr lang="en-US" sz="1200" b="1" i="0" kern="1200" dirty="0">
                <a:solidFill>
                  <a:schemeClr val="tx1"/>
                </a:solidFill>
                <a:latin typeface="Calibri" panose="020F0502020204030204" pitchFamily="34" charset="0"/>
                <a:ea typeface="Roboto"/>
                <a:cs typeface="Calibri" panose="020F0502020204030204" pitchFamily="34" charset="0"/>
              </a:rPr>
              <a:t>OPS</a:t>
            </a:r>
            <a:r>
              <a:rPr lang="en-US" dirty="0">
                <a:ea typeface="Roboto"/>
              </a:rPr>
              <a:t> is our other infrastructure package and is a State or Regional purchase.  </a:t>
            </a:r>
          </a:p>
          <a:p>
            <a:endParaRPr lang="en-US" dirty="0">
              <a:ea typeface="Roboto"/>
            </a:endParaRPr>
          </a:p>
          <a:p>
            <a:r>
              <a:rPr lang="en-US" dirty="0">
                <a:ea typeface="Roboto"/>
              </a:rPr>
              <a:t>In addition to the core Pulsara </a:t>
            </a:r>
            <a:r>
              <a:rPr lang="en-US" sz="1200" b="1" i="0" kern="1200" dirty="0">
                <a:solidFill>
                  <a:schemeClr val="tx1"/>
                </a:solidFill>
                <a:latin typeface="Calibri" panose="020F0502020204030204" pitchFamily="34" charset="0"/>
                <a:ea typeface="Roboto"/>
                <a:cs typeface="Calibri" panose="020F0502020204030204" pitchFamily="34" charset="0"/>
              </a:rPr>
              <a:t>ONE</a:t>
            </a:r>
            <a:r>
              <a:rPr lang="en-US" dirty="0">
                <a:ea typeface="Roboto"/>
              </a:rPr>
              <a:t> features, this upgrade unlocks Incident Management capabilities for handling Mass Casualty Incidents, Mass Evacuations, and Mass Gatherings, as well as broader regional and statewide initiatives like load balancing, behavioral health coordination, and complex multi-agency operations. </a:t>
            </a:r>
          </a:p>
          <a:p>
            <a:endParaRPr lang="en-US" dirty="0">
              <a:ea typeface="Roboto"/>
            </a:endParaRPr>
          </a:p>
          <a:p>
            <a:r>
              <a:rPr lang="en-US" dirty="0">
                <a:ea typeface="Roboto"/>
              </a:rPr>
              <a:t>Additionally, EMS has been upgraded to Pulsara </a:t>
            </a:r>
            <a:r>
              <a:rPr lang="en-US" sz="1200" b="1" i="0" kern="1200" dirty="0">
                <a:solidFill>
                  <a:schemeClr val="tx1"/>
                </a:solidFill>
                <a:latin typeface="Calibri" panose="020F0502020204030204" pitchFamily="34" charset="0"/>
                <a:ea typeface="Roboto"/>
                <a:cs typeface="Calibri" panose="020F0502020204030204" pitchFamily="34" charset="0"/>
              </a:rPr>
              <a:t>UNITED</a:t>
            </a:r>
            <a:r>
              <a:rPr lang="en-US" dirty="0">
                <a:ea typeface="Roboto"/>
              </a:rPr>
              <a:t> and hospitals now have access to enhanced inter-facility functionality, enabling seamless consults and transfer requests between facilities.</a:t>
            </a:r>
          </a:p>
          <a:p>
            <a:endParaRPr lang="en-US" dirty="0">
              <a:ea typeface="Roboto"/>
            </a:endParaRPr>
          </a:p>
          <a:p>
            <a:r>
              <a:rPr lang="en-US" dirty="0">
                <a:ea typeface="Roboto"/>
              </a:rPr>
              <a:t>If you would like to learn more about our Incident functionality, watch the Incident Executive Summary and Incident Management Demo Videos.</a:t>
            </a:r>
          </a:p>
          <a:p>
            <a:endParaRPr lang="en-US" dirty="0">
              <a:ea typeface="Roboto"/>
            </a:endParaRPr>
          </a:p>
        </p:txBody>
      </p:sp>
      <p:sp>
        <p:nvSpPr>
          <p:cNvPr id="125" name="Google Shape;125;g317930a8f5d_0_0:notes">
            <a:extLst>
              <a:ext uri="{FF2B5EF4-FFF2-40B4-BE49-F238E27FC236}">
                <a16:creationId xmlns:a16="http://schemas.microsoft.com/office/drawing/2014/main" id="{32DB3255-BC30-3B1E-924B-F3E02B8320D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96260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09516845-9C44-2FC1-F488-65545E4CB465}"/>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9EBEBD01-23D5-49A3-581E-36DF328AAD34}"/>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A6597EA5-43CB-106F-A24B-83C1B43B763C}"/>
              </a:ext>
            </a:extLst>
          </p:cNvPr>
          <p:cNvSpPr txBox="1">
            <a:spLocks noGrp="1"/>
          </p:cNvSpPr>
          <p:nvPr>
            <p:ph type="body" idx="1"/>
          </p:nvPr>
        </p:nvSpPr>
        <p:spPr>
          <a:xfrm>
            <a:off x="458788" y="4090335"/>
            <a:ext cx="5943600" cy="3600600"/>
          </a:xfrm>
          <a:prstGeom prst="rect">
            <a:avLst/>
          </a:prstGeom>
        </p:spPr>
        <p:txBody>
          <a:bodyPr vert="horz" lIns="91440" tIns="45720" rIns="91440" bIns="45720" rtlCol="0"/>
          <a:lstStyle/>
          <a:p>
            <a:r>
              <a:rPr lang="en-US" dirty="0">
                <a:ea typeface="Roboto"/>
              </a:rPr>
              <a:t>Pulsara does have additional paid Opt-in packages, but this resource focuses on our regional infrastructure packages. </a:t>
            </a:r>
          </a:p>
          <a:p>
            <a:endParaRPr lang="en-US" dirty="0">
              <a:ea typeface="Roboto"/>
            </a:endParaRPr>
          </a:p>
          <a:p>
            <a:r>
              <a:rPr lang="en-US" dirty="0">
                <a:ea typeface="Roboto"/>
              </a:rPr>
              <a:t>Feel free to request a demo or ask a Pulsara Team Member any questions about this functionality. </a:t>
            </a:r>
          </a:p>
          <a:p>
            <a:endParaRPr lang="en-US" dirty="0">
              <a:ea typeface="Roboto"/>
            </a:endParaRPr>
          </a:p>
          <a:p>
            <a:r>
              <a:rPr lang="en-US" dirty="0">
                <a:ea typeface="Roboto"/>
              </a:rPr>
              <a:t>It is important to highlight that none of our Team Members have a sales quota or are commission-based. Our job is to build a healthy, connected network.</a:t>
            </a:r>
          </a:p>
        </p:txBody>
      </p:sp>
      <p:sp>
        <p:nvSpPr>
          <p:cNvPr id="125" name="Google Shape;125;g317930a8f5d_0_0:notes">
            <a:extLst>
              <a:ext uri="{FF2B5EF4-FFF2-40B4-BE49-F238E27FC236}">
                <a16:creationId xmlns:a16="http://schemas.microsoft.com/office/drawing/2014/main" id="{477B809B-0A3E-C68B-0C00-DCA2F9B3E0C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96983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2EE26E8-22B7-B872-C1BC-D5B687DADF9E}"/>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E703118B-6420-5BB0-2E36-40FD38C79546}"/>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4F8CAEA6-F8BF-21D2-A22A-24355CEFD178}"/>
              </a:ext>
            </a:extLst>
          </p:cNvPr>
          <p:cNvSpPr txBox="1">
            <a:spLocks noGrp="1"/>
          </p:cNvSpPr>
          <p:nvPr>
            <p:ph type="body" idx="1"/>
          </p:nvPr>
        </p:nvSpPr>
        <p:spPr>
          <a:xfrm>
            <a:off x="458788" y="4080061"/>
            <a:ext cx="5943600" cy="3600600"/>
          </a:xfrm>
          <a:prstGeom prst="rect">
            <a:avLst/>
          </a:prstGeom>
        </p:spPr>
        <p:txBody>
          <a:bodyPr vert="horz" lIns="91440" tIns="45720" rIns="91440" bIns="45720" rtlCol="0"/>
          <a:lstStyle/>
          <a:p>
            <a:r>
              <a:rPr lang="en-US" dirty="0">
                <a:ea typeface="Roboto"/>
              </a:rPr>
              <a:t>We offer separate tracks for EMS and Hospitals, allowing you to quickly grasp the problem, solution, value, and next steps for implementing Pulsara in just 10 minutes—all while seeing the platform in action.</a:t>
            </a:r>
          </a:p>
        </p:txBody>
      </p:sp>
      <p:sp>
        <p:nvSpPr>
          <p:cNvPr id="125" name="Google Shape;125;g317930a8f5d_0_0:notes">
            <a:extLst>
              <a:ext uri="{FF2B5EF4-FFF2-40B4-BE49-F238E27FC236}">
                <a16:creationId xmlns:a16="http://schemas.microsoft.com/office/drawing/2014/main" id="{59899102-C4AE-1FD5-DC09-F7D912B8818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81491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B617117-59F4-732C-AF20-DE076F95B4E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780FBD7-E938-FED5-6161-27C28AD71BF0}"/>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CBA7684-C71F-C707-68FD-D8DDD79A66E0}"/>
              </a:ext>
            </a:extLst>
          </p:cNvPr>
          <p:cNvSpPr txBox="1">
            <a:spLocks noGrp="1"/>
          </p:cNvSpPr>
          <p:nvPr>
            <p:ph type="body" idx="1"/>
          </p:nvPr>
        </p:nvSpPr>
        <p:spPr>
          <a:xfrm>
            <a:off x="457200" y="4076700"/>
            <a:ext cx="5945188" cy="3600600"/>
          </a:xfrm>
          <a:prstGeom prst="rect">
            <a:avLst/>
          </a:prstGeom>
        </p:spPr>
        <p:txBody>
          <a:bodyPr vert="horz" lIns="91440" tIns="45720" rIns="91440" bIns="45720" rtlCol="0"/>
          <a:lstStyle/>
          <a:p>
            <a:r>
              <a:rPr lang="en-US">
                <a:ea typeface="Roboto"/>
              </a:rPr>
              <a:t>Finding out who is on the network is simple using the interactive map.</a:t>
            </a:r>
            <a:br>
              <a:rPr lang="en-US">
                <a:ea typeface="Roboto"/>
              </a:rPr>
            </a:br>
            <a:endParaRPr lang="en-US">
              <a:ea typeface="Roboto"/>
            </a:endParaRPr>
          </a:p>
          <a:p>
            <a:r>
              <a:rPr lang="en-US">
                <a:ea typeface="Roboto"/>
              </a:rPr>
              <a:t>If your region is actively implementing Pulsara, visit the Regional Project section to track each organization’s progress. This section also provides details on region-specific workflows and projects.</a:t>
            </a:r>
          </a:p>
          <a:p>
            <a:endParaRPr lang="en-US">
              <a:ea typeface="Roboto"/>
            </a:endParaRPr>
          </a:p>
          <a:p>
            <a:r>
              <a:rPr lang="en-US">
                <a:ea typeface="Roboto"/>
              </a:rPr>
              <a:t>While we’re just getting started in Oklahoma, success is within reach! The bottom image showcases adoption across surrounding states, demonstrating what’s possible.</a:t>
            </a:r>
          </a:p>
        </p:txBody>
      </p:sp>
      <p:sp>
        <p:nvSpPr>
          <p:cNvPr id="125" name="Google Shape;125;g317930a8f5d_0_0:notes">
            <a:extLst>
              <a:ext uri="{FF2B5EF4-FFF2-40B4-BE49-F238E27FC236}">
                <a16:creationId xmlns:a16="http://schemas.microsoft.com/office/drawing/2014/main" id="{7145BBD7-4C7D-6A9F-42B8-8D46718E688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4739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753E3EC-5785-A2A8-E221-3003C05E5605}"/>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25D5442-38C8-C14D-FEBA-A8BECF52365C}"/>
              </a:ext>
            </a:extLst>
          </p:cNvPr>
          <p:cNvSpPr>
            <a:spLocks noGrp="1" noRot="1" noChangeAspect="1"/>
          </p:cNvSpPr>
          <p:nvPr>
            <p:ph type="sldImg" idx="2"/>
          </p:nvPr>
        </p:nvSpPr>
        <p:spPr>
          <a:xfrm>
            <a:off x="230188" y="228600"/>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A4D0EB1-0D0F-F212-B9C6-F16E2EAA2AE7}"/>
              </a:ext>
            </a:extLst>
          </p:cNvPr>
          <p:cNvSpPr txBox="1">
            <a:spLocks noGrp="1"/>
          </p:cNvSpPr>
          <p:nvPr>
            <p:ph type="body" idx="1"/>
          </p:nvPr>
        </p:nvSpPr>
        <p:spPr>
          <a:xfrm>
            <a:off x="458788" y="4076700"/>
            <a:ext cx="5943600" cy="3600600"/>
          </a:xfrm>
          <a:prstGeom prst="rect">
            <a:avLst/>
          </a:prstGeom>
        </p:spPr>
        <p:txBody>
          <a:bodyPr vert="horz" lIns="91440" tIns="45720" rIns="91440" bIns="45720" rtlCol="0"/>
          <a:lstStyle/>
          <a:p>
            <a:r>
              <a:rPr lang="en-US" dirty="0">
                <a:ea typeface="Roboto"/>
              </a:rPr>
              <a:t>Engaging Emergency Department leadership is key to a successful rollout. We also recommend securing an executive sponsor, as they will want to understand the regional impact and scope of the project. They can also help navigate your organization’s IT adoption process.</a:t>
            </a:r>
          </a:p>
          <a:p>
            <a:endParaRPr lang="en-US" dirty="0">
              <a:ea typeface="Roboto"/>
            </a:endParaRPr>
          </a:p>
          <a:p>
            <a:r>
              <a:rPr lang="en-US" dirty="0">
                <a:ea typeface="Roboto"/>
              </a:rPr>
              <a:t>The most important step? Sign up as soon as possible. This ensures you’re in the queue, allowing us to coordinate your region effectively for a smooth implementation and avoid any false starts.</a:t>
            </a:r>
          </a:p>
          <a:p>
            <a:endParaRPr lang="en-US" dirty="0">
              <a:ea typeface="Roboto"/>
            </a:endParaRPr>
          </a:p>
          <a:p>
            <a:r>
              <a:rPr lang="en-US" dirty="0">
                <a:ea typeface="Roboto"/>
              </a:rPr>
              <a:t>You’ll also find resources to guide you through internal IT and Legal Procurement processes, along with a clear roadmap of what to expect during implementation.</a:t>
            </a:r>
          </a:p>
        </p:txBody>
      </p:sp>
      <p:sp>
        <p:nvSpPr>
          <p:cNvPr id="125" name="Google Shape;125;g317930a8f5d_0_0:notes">
            <a:extLst>
              <a:ext uri="{FF2B5EF4-FFF2-40B4-BE49-F238E27FC236}">
                <a16:creationId xmlns:a16="http://schemas.microsoft.com/office/drawing/2014/main" id="{D5A329D6-E108-97E7-E393-DA35804DFA9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9023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a:xfrm>
            <a:off x="458788" y="4076700"/>
            <a:ext cx="5943600" cy="3600450"/>
          </a:xfrm>
        </p:spPr>
        <p:txBody>
          <a:bodyPr vert="horz" lIns="91440" tIns="45720" rIns="91440" bIns="45720" rtlCol="0"/>
          <a:lstStyle/>
          <a:p>
            <a:r>
              <a:rPr lang="en-US">
                <a:ea typeface="Roboto"/>
              </a:rPr>
              <a:t>To support both initial and ongoing training, we provide a variety of resources, including short videos, slide presentations, and printable Just-In-Time training materials, ensuring easy access to the information you need.</a:t>
            </a:r>
          </a:p>
          <a:p>
            <a:endParaRPr lang="en-US">
              <a:ea typeface="Roboto"/>
            </a:endParaRPr>
          </a:p>
          <a:p>
            <a:endParaRPr lang="en-US">
              <a:ea typeface="Roboto"/>
            </a:endParaRPr>
          </a:p>
        </p:txBody>
      </p:sp>
      <p:sp>
        <p:nvSpPr>
          <p:cNvPr id="4" name="Slide Number Placeholder 3">
            <a:extLst>
              <a:ext uri="{FF2B5EF4-FFF2-40B4-BE49-F238E27FC236}">
                <a16:creationId xmlns:a16="http://schemas.microsoft.com/office/drawing/2014/main" id="{21C13DF2-423B-1E61-55C3-E28E2B6A9ADD}"/>
              </a:ext>
            </a:extLst>
          </p:cNvPr>
          <p:cNvSpPr>
            <a:spLocks noGrp="1"/>
          </p:cNvSpPr>
          <p:nvPr>
            <p:ph type="sldNum" sz="quarter" idx="5"/>
          </p:nvPr>
        </p:nvSpPr>
        <p:spPr/>
        <p:txBody>
          <a:bodyPr/>
          <a:lstStyle/>
          <a:p>
            <a:fld id="{76ADBB74-3F42-8A4E-BB9A-385F404577B7}" type="slidenum">
              <a:rPr lang="en-US" smtClean="0"/>
              <a:pPr/>
              <a:t>8</a:t>
            </a:fld>
            <a:endParaRPr lang="en-US"/>
          </a:p>
        </p:txBody>
      </p:sp>
    </p:spTree>
    <p:extLst>
      <p:ext uri="{BB962C8B-B14F-4D97-AF65-F5344CB8AC3E}">
        <p14:creationId xmlns:p14="http://schemas.microsoft.com/office/powerpoint/2010/main" val="2780248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sp>
        <p:nvSpPr>
          <p:cNvPr id="9" name="Google Shape;78;p13">
            <a:extLst>
              <a:ext uri="{FF2B5EF4-FFF2-40B4-BE49-F238E27FC236}">
                <a16:creationId xmlns:a16="http://schemas.microsoft.com/office/drawing/2014/main" id="{D051B82B-A96E-415E-7CEF-704B2CED0804}"/>
              </a:ext>
            </a:extLst>
          </p:cNvPr>
          <p:cNvSpPr txBox="1"/>
          <p:nvPr userDrawn="1"/>
        </p:nvSpPr>
        <p:spPr>
          <a:xfrm>
            <a:off x="10726738" y="13315915"/>
            <a:ext cx="13660562" cy="40008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205855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2279775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a:t>Click to edit Master title style</a:t>
            </a:r>
          </a:p>
        </p:txBody>
      </p:sp>
      <p:sp>
        <p:nvSpPr>
          <p:cNvPr id="4" name="copyright">
            <a:extLst>
              <a:ext uri="{FF2B5EF4-FFF2-40B4-BE49-F238E27FC236}">
                <a16:creationId xmlns:a16="http://schemas.microsoft.com/office/drawing/2014/main" id="{07E536D4-6DE1-8B50-C0B6-A22801417488}"/>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a:latin typeface="Calibri Light" panose="020F0302020204030204" pitchFamily="34" charset="0"/>
                <a:cs typeface="Calibri Light" panose="020F0302020204030204" pitchFamily="34" charset="0"/>
              </a:rPr>
              <a:t>Click to edit Master text styles</a:t>
            </a:r>
          </a:p>
          <a:p>
            <a:pPr lvl="1"/>
            <a:r>
              <a:rPr lang="en-US" b="0" i="0">
                <a:latin typeface="Calibri Light" panose="020F0302020204030204" pitchFamily="34" charset="0"/>
                <a:cs typeface="Calibri Light" panose="020F0302020204030204" pitchFamily="34" charset="0"/>
              </a:rPr>
              <a:t>Second level</a:t>
            </a:r>
          </a:p>
          <a:p>
            <a:pPr lvl="2"/>
            <a:r>
              <a:rPr lang="en-US" b="0" i="0">
                <a:latin typeface="Calibri Light" panose="020F0302020204030204" pitchFamily="34" charset="0"/>
                <a:cs typeface="Calibri Light" panose="020F0302020204030204" pitchFamily="34" charset="0"/>
              </a:rPr>
              <a:t>Third level</a:t>
            </a:r>
          </a:p>
          <a:p>
            <a:pPr lvl="3"/>
            <a:r>
              <a:rPr lang="en-US" b="0" i="0">
                <a:latin typeface="Calibri Light" panose="020F0302020204030204" pitchFamily="34" charset="0"/>
                <a:cs typeface="Calibri Light" panose="020F0302020204030204" pitchFamily="34" charset="0"/>
              </a:rPr>
              <a:t>Fourth level</a:t>
            </a:r>
          </a:p>
          <a:p>
            <a:pPr lvl="4"/>
            <a:r>
              <a:rPr lang="en-US" b="0" i="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8" r:id="rId1"/>
    <p:sldLayoutId id="2147483705" r:id="rId2"/>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41617"/>
        </a:solidFill>
        <a:effectLst/>
      </p:bgPr>
    </p:bg>
    <p:spTree>
      <p:nvGrpSpPr>
        <p:cNvPr id="1" name=""/>
        <p:cNvGrpSpPr/>
        <p:nvPr/>
      </p:nvGrpSpPr>
      <p:grpSpPr>
        <a:xfrm>
          <a:off x="0" y="0"/>
          <a:ext cx="0" cy="0"/>
          <a:chOff x="0" y="0"/>
          <a:chExt cx="0" cy="0"/>
        </a:xfrm>
      </p:grpSpPr>
      <p:sp>
        <p:nvSpPr>
          <p:cNvPr id="14" name="white inside">
            <a:extLst>
              <a:ext uri="{FF2B5EF4-FFF2-40B4-BE49-F238E27FC236}">
                <a16:creationId xmlns:a16="http://schemas.microsoft.com/office/drawing/2014/main" id="{0A0E3292-02E3-5415-1AFC-1CCE461EC675}"/>
              </a:ext>
            </a:extLst>
          </p:cNvPr>
          <p:cNvSpPr/>
          <p:nvPr/>
        </p:nvSpPr>
        <p:spPr>
          <a:xfrm>
            <a:off x="1586547" y="1463040"/>
            <a:ext cx="21214081" cy="10789920"/>
          </a:xfrm>
          <a:prstGeom prst="rect">
            <a:avLst/>
          </a:prstGeom>
          <a:solidFill>
            <a:schemeClr val="bg1"/>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k state">
            <a:extLst>
              <a:ext uri="{FF2B5EF4-FFF2-40B4-BE49-F238E27FC236}">
                <a16:creationId xmlns:a16="http://schemas.microsoft.com/office/drawing/2014/main" id="{8A52B1E6-A5CD-F026-F920-F4DB3093522B}"/>
              </a:ext>
            </a:extLst>
          </p:cNvPr>
          <p:cNvPicPr>
            <a:picLocks noChangeAspect="1"/>
          </p:cNvPicPr>
          <p:nvPr/>
        </p:nvPicPr>
        <p:blipFill>
          <a:blip r:embed="rId3"/>
          <a:stretch>
            <a:fillRect/>
          </a:stretch>
        </p:blipFill>
        <p:spPr>
          <a:xfrm>
            <a:off x="9051501" y="3954678"/>
            <a:ext cx="12040659" cy="6357468"/>
          </a:xfrm>
          <a:prstGeom prst="rect">
            <a:avLst/>
          </a:prstGeom>
          <a:effectLst>
            <a:outerShdw blurRad="461656" dist="232892" dir="2700000" algn="tl" rotWithShape="0">
              <a:prstClr val="black">
                <a:alpha val="14000"/>
              </a:prstClr>
            </a:outerShdw>
          </a:effectLst>
        </p:spPr>
      </p:pic>
      <p:pic>
        <p:nvPicPr>
          <p:cNvPr id="10" name="pulsara logo">
            <a:extLst>
              <a:ext uri="{FF2B5EF4-FFF2-40B4-BE49-F238E27FC236}">
                <a16:creationId xmlns:a16="http://schemas.microsoft.com/office/drawing/2014/main" id="{B4734AF9-DB5A-F37D-E56B-05E633CE055D}"/>
              </a:ext>
            </a:extLst>
          </p:cNvPr>
          <p:cNvPicPr>
            <a:picLocks noChangeAspect="1"/>
          </p:cNvPicPr>
          <p:nvPr/>
        </p:nvPicPr>
        <p:blipFill>
          <a:blip r:embed="rId4"/>
          <a:stretch>
            <a:fillRect/>
          </a:stretch>
        </p:blipFill>
        <p:spPr>
          <a:xfrm>
            <a:off x="3214826" y="3954678"/>
            <a:ext cx="6357467" cy="6357467"/>
          </a:xfrm>
          <a:prstGeom prst="rect">
            <a:avLst/>
          </a:prstGeom>
          <a:effectLst>
            <a:outerShdw blurRad="461656" dist="232892" dir="2700000" algn="tl" rotWithShape="0">
              <a:prstClr val="black">
                <a:alpha val="14000"/>
              </a:prstClr>
            </a:outerShdw>
          </a:effectLst>
        </p:spPr>
      </p:pic>
      <p:sp>
        <p:nvSpPr>
          <p:cNvPr id="16" name="outline">
            <a:extLst>
              <a:ext uri="{FF2B5EF4-FFF2-40B4-BE49-F238E27FC236}">
                <a16:creationId xmlns:a16="http://schemas.microsoft.com/office/drawing/2014/main" id="{13913877-CFF8-410E-E6F9-4585AE45E978}"/>
              </a:ext>
            </a:extLst>
          </p:cNvPr>
          <p:cNvSpPr/>
          <p:nvPr/>
        </p:nvSpPr>
        <p:spPr>
          <a:xfrm>
            <a:off x="1068387" y="929640"/>
            <a:ext cx="22250400" cy="11856720"/>
          </a:xfrm>
          <a:prstGeom prst="rect">
            <a:avLst/>
          </a:prstGeom>
          <a:noFill/>
          <a:ln w="41275">
            <a:solidFill>
              <a:srgbClr val="FDF9D8"/>
            </a:solidFill>
          </a:ln>
          <a:effectLst>
            <a:glow rad="139700">
              <a:schemeClr val="bg1">
                <a:alpha val="39585"/>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71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59A1E3F-0C04-88C1-AB39-FC4162E48C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B6E633-6FF5-7352-6955-EE1720AEC4E4}"/>
              </a:ext>
            </a:extLst>
          </p:cNvPr>
          <p:cNvPicPr>
            <a:picLocks noChangeAspect="1"/>
          </p:cNvPicPr>
          <p:nvPr/>
        </p:nvPicPr>
        <p:blipFill>
          <a:blip r:embed="rId3"/>
          <a:srcRect/>
          <a:stretch/>
        </p:blipFill>
        <p:spPr>
          <a:xfrm>
            <a:off x="3058" y="0"/>
            <a:ext cx="10720621" cy="50172508"/>
          </a:xfrm>
          <a:prstGeom prst="rect">
            <a:avLst/>
          </a:prstGeom>
          <a:effectLst>
            <a:outerShdw blurRad="247297" dist="38100" dir="2700000" algn="tl" rotWithShape="0">
              <a:prstClr val="black">
                <a:alpha val="40000"/>
              </a:prstClr>
            </a:outerShdw>
          </a:effectLst>
        </p:spPr>
      </p:pic>
      <p:sp>
        <p:nvSpPr>
          <p:cNvPr id="9" name="Title 2" hidden="1">
            <a:extLst>
              <a:ext uri="{FF2B5EF4-FFF2-40B4-BE49-F238E27FC236}">
                <a16:creationId xmlns:a16="http://schemas.microsoft.com/office/drawing/2014/main" id="{EDE77989-AC6C-AEEC-8AD6-DEA719F0ED16}"/>
              </a:ext>
            </a:extLst>
          </p:cNvPr>
          <p:cNvSpPr txBox="1">
            <a:spLocks/>
          </p:cNvSpPr>
          <p:nvPr/>
        </p:nvSpPr>
        <p:spPr>
          <a:xfrm>
            <a:off x="11018520" y="1403989"/>
            <a:ext cx="12757468"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Infrastructure Packages</a:t>
            </a:r>
          </a:p>
        </p:txBody>
      </p:sp>
      <p:pic>
        <p:nvPicPr>
          <p:cNvPr id="6" name="Picture 5">
            <a:extLst>
              <a:ext uri="{FF2B5EF4-FFF2-40B4-BE49-F238E27FC236}">
                <a16:creationId xmlns:a16="http://schemas.microsoft.com/office/drawing/2014/main" id="{956CA519-11D4-838A-13B6-2E603E6CFEFB}"/>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8" name="Title 1">
            <a:extLst>
              <a:ext uri="{FF2B5EF4-FFF2-40B4-BE49-F238E27FC236}">
                <a16:creationId xmlns:a16="http://schemas.microsoft.com/office/drawing/2014/main" id="{A877649B-AF08-B1E2-3F77-C14ECAF9F94F}"/>
              </a:ext>
            </a:extLst>
          </p:cNvPr>
          <p:cNvSpPr txBox="1">
            <a:spLocks/>
          </p:cNvSpPr>
          <p:nvPr/>
        </p:nvSpPr>
        <p:spPr>
          <a:xfrm>
            <a:off x="11122358" y="1302388"/>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Infrastructure Packages</a:t>
            </a:r>
            <a:endParaRPr lang="en-US" dirty="0"/>
          </a:p>
        </p:txBody>
      </p:sp>
      <p:sp>
        <p:nvSpPr>
          <p:cNvPr id="11" name="Text Placeholder 7">
            <a:extLst>
              <a:ext uri="{FF2B5EF4-FFF2-40B4-BE49-F238E27FC236}">
                <a16:creationId xmlns:a16="http://schemas.microsoft.com/office/drawing/2014/main" id="{E1CBE054-DADF-E72F-1147-56737F4C03D1}"/>
              </a:ext>
            </a:extLst>
          </p:cNvPr>
          <p:cNvSpPr txBox="1">
            <a:spLocks/>
          </p:cNvSpPr>
          <p:nvPr/>
        </p:nvSpPr>
        <p:spPr>
          <a:xfrm>
            <a:off x="11161014" y="3180031"/>
            <a:ext cx="12404991" cy="3677969"/>
          </a:xfrm>
          <a:prstGeom prst="rect">
            <a:avLst/>
          </a:prstGeom>
        </p:spPr>
        <p:txBody>
          <a:bodyPr lIns="320040" tIns="182880" rIns="365760" bIns="45720" anchor="t"/>
          <a:lstStyle>
            <a:defPPr>
              <a:defRPr lang="en-US"/>
            </a:defPPr>
            <a:lvl1pPr marL="457200" indent="-457200" defTabSz="274320" fontAlgn="t">
              <a:lnSpc>
                <a:spcPct val="90000"/>
              </a:lnSpc>
              <a:spcBef>
                <a:spcPts val="900"/>
              </a:spcBef>
              <a:spcAft>
                <a:spcPts val="600"/>
              </a:spcAft>
              <a:buClr>
                <a:srgbClr val="212121"/>
              </a:buClr>
              <a:buSzPct val="100000"/>
              <a:buFont typeface="Arial" panose="020B0604020202020204" pitchFamily="34" charset="0"/>
              <a:buChar char="•"/>
              <a:defRPr sz="4000" b="0" i="0">
                <a:solidFill>
                  <a:srgbClr val="212121"/>
                </a:solidFill>
                <a:latin typeface="Calibri Light"/>
                <a:ea typeface="Roboto Light"/>
                <a:cs typeface="Calibri Light"/>
              </a:defRPr>
            </a:lvl1pPr>
            <a:lvl2pPr marL="871538" indent="-349250" defTabSz="1828800">
              <a:lnSpc>
                <a:spcPct val="90000"/>
              </a:lnSpc>
              <a:spcBef>
                <a:spcPts val="600"/>
              </a:spcBef>
              <a:spcAft>
                <a:spcPts val="1200"/>
              </a:spcAft>
              <a:buClr>
                <a:srgbClr val="212121"/>
              </a:buClr>
              <a:buFont typeface="System Font Regular"/>
              <a:buChar char="-"/>
              <a:tabLst/>
              <a:defRPr sz="3200" b="0" i="0">
                <a:latin typeface="Calibri Light" panose="020F0302020204030204" pitchFamily="34" charset="0"/>
                <a:ea typeface="Roboto Light" panose="02000000000000000000" pitchFamily="2" charset="0"/>
                <a:cs typeface="Calibri Light" panose="020F0302020204030204" pitchFamily="34" charset="0"/>
              </a:defRPr>
            </a:lvl2pPr>
            <a:lvl3pPr marL="979170" lvl="2" indent="-457200" defTabSz="274320" fontAlgn="t">
              <a:lnSpc>
                <a:spcPct val="90000"/>
              </a:lnSpc>
              <a:spcBef>
                <a:spcPts val="900"/>
              </a:spcBef>
              <a:spcAft>
                <a:spcPts val="300"/>
              </a:spcAft>
              <a:buClr>
                <a:srgbClr val="212121"/>
              </a:buClr>
              <a:buSzPts val="3000"/>
              <a:buFont typeface="System Font Regular"/>
              <a:buChar char="+"/>
              <a:tabLst/>
              <a:defRPr sz="4000" b="0" i="0">
                <a:solidFill>
                  <a:srgbClr val="212121"/>
                </a:solidFill>
                <a:latin typeface="Calibri Light"/>
                <a:ea typeface="Roboto Light"/>
                <a:cs typeface="Calibri Light"/>
              </a:defRPr>
            </a:lvl3pPr>
            <a:lvl4pPr marL="1426845" lvl="3" indent="-457200" defTabSz="274320" fontAlgn="t">
              <a:lnSpc>
                <a:spcPct val="90000"/>
              </a:lnSpc>
              <a:spcBef>
                <a:spcPts val="900"/>
              </a:spcBef>
              <a:spcAft>
                <a:spcPts val="300"/>
              </a:spcAft>
              <a:buClr>
                <a:srgbClr val="212121"/>
              </a:buClr>
              <a:buSzPts val="3000"/>
              <a:buFont typeface="System Font Regular"/>
              <a:buChar char="-"/>
              <a:tabLst/>
              <a:defRPr sz="4000" b="0" i="0">
                <a:latin typeface="Calibri Light"/>
                <a:ea typeface="Roboto Light"/>
                <a:cs typeface="Calibri Light"/>
              </a:defRPr>
            </a:lvl4pPr>
            <a:lvl5pPr marL="2290763" indent="-323850" defTabSz="1828800">
              <a:lnSpc>
                <a:spcPct val="90000"/>
              </a:lnSpc>
              <a:spcBef>
                <a:spcPts val="1000"/>
              </a:spcBef>
              <a:spcAft>
                <a:spcPts val="1200"/>
              </a:spcAft>
              <a:buFont typeface="System Font Regular"/>
              <a:buChar char="-"/>
              <a:tabLst/>
              <a:defRPr sz="3200" b="0" i="0">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r>
              <a:rPr lang="en-US" sz="3600" dirty="0">
                <a:solidFill>
                  <a:schemeClr val="tx2">
                    <a:lumMod val="90000"/>
                    <a:lumOff val="10000"/>
                  </a:schemeClr>
                </a:solidFill>
              </a:rPr>
              <a:t>Replace Prehospital Report (EMS to ED Report)</a:t>
            </a:r>
          </a:p>
          <a:p>
            <a:pPr lvl="1">
              <a:buFont typeface="System Font Regular"/>
              <a:buChar char="+"/>
            </a:pPr>
            <a:r>
              <a:rPr lang="en-US" sz="3600" dirty="0">
                <a:solidFill>
                  <a:schemeClr val="tx2">
                    <a:lumMod val="90000"/>
                    <a:lumOff val="10000"/>
                  </a:schemeClr>
                </a:solidFill>
              </a:rPr>
              <a:t>Patient Identification / Tracking</a:t>
            </a:r>
          </a:p>
          <a:p>
            <a:pPr lvl="1">
              <a:buFont typeface="System Font Regular"/>
              <a:buChar char="+"/>
            </a:pPr>
            <a:r>
              <a:rPr lang="en-US" sz="3600" dirty="0">
                <a:solidFill>
                  <a:schemeClr val="tx2">
                    <a:lumMod val="90000"/>
                    <a:lumOff val="10000"/>
                  </a:schemeClr>
                </a:solidFill>
              </a:rPr>
              <a:t>Includes ECG Transmission and Live Video</a:t>
            </a:r>
          </a:p>
          <a:p>
            <a:r>
              <a:rPr lang="en-US" sz="3600" dirty="0">
                <a:solidFill>
                  <a:schemeClr val="tx2">
                    <a:lumMod val="90000"/>
                    <a:lumOff val="10000"/>
                  </a:schemeClr>
                </a:solidFill>
              </a:rPr>
              <a:t>Inter-facility: Includes the ability to create a patient channel and request consult/transfer</a:t>
            </a:r>
          </a:p>
        </p:txBody>
      </p:sp>
      <p:grpSp>
        <p:nvGrpSpPr>
          <p:cNvPr id="12" name="Group 11">
            <a:extLst>
              <a:ext uri="{FF2B5EF4-FFF2-40B4-BE49-F238E27FC236}">
                <a16:creationId xmlns:a16="http://schemas.microsoft.com/office/drawing/2014/main" id="{D5F58CE1-3507-DEAE-55DD-0ADF6AB49D35}"/>
              </a:ext>
            </a:extLst>
          </p:cNvPr>
          <p:cNvGrpSpPr/>
          <p:nvPr/>
        </p:nvGrpSpPr>
        <p:grpSpPr>
          <a:xfrm>
            <a:off x="11182935" y="2399871"/>
            <a:ext cx="12404993" cy="731520"/>
            <a:chOff x="11241300" y="2399871"/>
            <a:chExt cx="12404993" cy="731520"/>
          </a:xfrm>
        </p:grpSpPr>
        <p:sp>
          <p:nvSpPr>
            <p:cNvPr id="13" name="Rectangle 12">
              <a:extLst>
                <a:ext uri="{FF2B5EF4-FFF2-40B4-BE49-F238E27FC236}">
                  <a16:creationId xmlns:a16="http://schemas.microsoft.com/office/drawing/2014/main" id="{2E98579F-6E7B-9015-D9CF-307B2D401E54}"/>
                </a:ext>
              </a:extLst>
            </p:cNvPr>
            <p:cNvSpPr/>
            <p:nvPr/>
          </p:nvSpPr>
          <p:spPr>
            <a:xfrm>
              <a:off x="11241300" y="2399871"/>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60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(Always Free – Current Focus)</a:t>
              </a:r>
            </a:p>
          </p:txBody>
        </p:sp>
        <p:pic>
          <p:nvPicPr>
            <p:cNvPr id="14" name="Picture 13">
              <a:extLst>
                <a:ext uri="{FF2B5EF4-FFF2-40B4-BE49-F238E27FC236}">
                  <a16:creationId xmlns:a16="http://schemas.microsoft.com/office/drawing/2014/main" id="{B48E91A8-04FD-45D2-162C-64144A2CF013}"/>
                </a:ext>
              </a:extLst>
            </p:cNvPr>
            <p:cNvPicPr>
              <a:picLocks noChangeAspect="1"/>
            </p:cNvPicPr>
            <p:nvPr/>
          </p:nvPicPr>
          <p:blipFill>
            <a:blip r:embed="rId5"/>
            <a:stretch>
              <a:fillRect/>
            </a:stretch>
          </p:blipFill>
          <p:spPr>
            <a:xfrm>
              <a:off x="23043616" y="2669649"/>
              <a:ext cx="368861" cy="235568"/>
            </a:xfrm>
            <a:prstGeom prst="rect">
              <a:avLst/>
            </a:prstGeom>
          </p:spPr>
        </p:pic>
      </p:grpSp>
      <p:grpSp>
        <p:nvGrpSpPr>
          <p:cNvPr id="15" name="Group 14">
            <a:extLst>
              <a:ext uri="{FF2B5EF4-FFF2-40B4-BE49-F238E27FC236}">
                <a16:creationId xmlns:a16="http://schemas.microsoft.com/office/drawing/2014/main" id="{4680ADE3-1425-0FF9-B01E-EC3988597A90}"/>
              </a:ext>
            </a:extLst>
          </p:cNvPr>
          <p:cNvGrpSpPr/>
          <p:nvPr/>
        </p:nvGrpSpPr>
        <p:grpSpPr>
          <a:xfrm>
            <a:off x="11182936" y="7291166"/>
            <a:ext cx="12404991" cy="731520"/>
            <a:chOff x="11241301" y="6321348"/>
            <a:chExt cx="12404991" cy="731520"/>
          </a:xfrm>
        </p:grpSpPr>
        <p:sp>
          <p:nvSpPr>
            <p:cNvPr id="16" name="Rectangle 15">
              <a:extLst>
                <a:ext uri="{FF2B5EF4-FFF2-40B4-BE49-F238E27FC236}">
                  <a16:creationId xmlns:a16="http://schemas.microsoft.com/office/drawing/2014/main" id="{640F751E-06FB-0AFB-B834-62F2150C8686}"/>
                </a:ext>
              </a:extLst>
            </p:cNvPr>
            <p:cNvSpPr/>
            <p:nvPr/>
          </p:nvSpPr>
          <p:spPr>
            <a:xfrm>
              <a:off x="11241301" y="6321348"/>
              <a:ext cx="12404991" cy="73152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MED OPS</a:t>
              </a:r>
            </a:p>
          </p:txBody>
        </p:sp>
        <p:pic>
          <p:nvPicPr>
            <p:cNvPr id="17" name="Picture 16">
              <a:extLst>
                <a:ext uri="{FF2B5EF4-FFF2-40B4-BE49-F238E27FC236}">
                  <a16:creationId xmlns:a16="http://schemas.microsoft.com/office/drawing/2014/main" id="{71C30BA5-5C7C-EACE-F4BA-B05DC8169CCC}"/>
                </a:ext>
              </a:extLst>
            </p:cNvPr>
            <p:cNvPicPr>
              <a:picLocks noChangeAspect="1"/>
            </p:cNvPicPr>
            <p:nvPr/>
          </p:nvPicPr>
          <p:blipFill>
            <a:blip r:embed="rId5"/>
            <a:stretch>
              <a:fillRect/>
            </a:stretch>
          </p:blipFill>
          <p:spPr>
            <a:xfrm rot="16200000">
              <a:off x="23043616" y="6569324"/>
              <a:ext cx="368861" cy="235568"/>
            </a:xfrm>
            <a:prstGeom prst="rect">
              <a:avLst/>
            </a:prstGeom>
          </p:spPr>
        </p:pic>
      </p:grpSp>
    </p:spTree>
    <p:extLst>
      <p:ext uri="{BB962C8B-B14F-4D97-AF65-F5344CB8AC3E}">
        <p14:creationId xmlns:p14="http://schemas.microsoft.com/office/powerpoint/2010/main" val="3566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AA70B26A-24EB-3967-007B-5023E08EA3F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33AAC24-DA2E-0C8A-F8A2-B7FE03BEBE1B}"/>
              </a:ext>
            </a:extLst>
          </p:cNvPr>
          <p:cNvPicPr>
            <a:picLocks noChangeAspect="1"/>
          </p:cNvPicPr>
          <p:nvPr/>
        </p:nvPicPr>
        <p:blipFill>
          <a:blip r:embed="rId3"/>
          <a:srcRect t="16543" b="56135"/>
          <a:stretch/>
        </p:blipFill>
        <p:spPr>
          <a:xfrm>
            <a:off x="0" y="0"/>
            <a:ext cx="10726738" cy="13716000"/>
          </a:xfrm>
          <a:prstGeom prst="rect">
            <a:avLst/>
          </a:prstGeom>
          <a:effectLst>
            <a:outerShdw blurRad="247297" dist="38100" dir="2700000" algn="tl" rotWithShape="0">
              <a:prstClr val="black">
                <a:alpha val="40000"/>
              </a:prstClr>
            </a:outerShdw>
          </a:effectLst>
        </p:spPr>
      </p:pic>
      <p:pic>
        <p:nvPicPr>
          <p:cNvPr id="15" name="Picture 14">
            <a:extLst>
              <a:ext uri="{FF2B5EF4-FFF2-40B4-BE49-F238E27FC236}">
                <a16:creationId xmlns:a16="http://schemas.microsoft.com/office/drawing/2014/main" id="{6B666789-2CE3-88D5-B222-052B846BC0F5}"/>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2" name="Star: 5 Points 1">
            <a:extLst>
              <a:ext uri="{FF2B5EF4-FFF2-40B4-BE49-F238E27FC236}">
                <a16:creationId xmlns:a16="http://schemas.microsoft.com/office/drawing/2014/main" id="{EA3F668C-8E05-42F8-AC66-FBFA8DB09370}"/>
              </a:ext>
            </a:extLst>
          </p:cNvPr>
          <p:cNvSpPr/>
          <p:nvPr/>
        </p:nvSpPr>
        <p:spPr>
          <a:xfrm rot="-840000">
            <a:off x="5443645" y="7303039"/>
            <a:ext cx="756536" cy="756536"/>
          </a:xfrm>
          <a:prstGeom prst="star5">
            <a:avLst/>
          </a:prstGeom>
          <a:solidFill>
            <a:schemeClr val="accent2"/>
          </a:solidFill>
          <a:ln>
            <a:noFill/>
          </a:ln>
          <a:effectLst>
            <a:outerShdw blurRad="12700" dist="25400" dir="2700000">
              <a:srgbClr val="000000">
                <a:alpha val="4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86CFC12F-657E-1F67-285F-AFF0D15D5522}"/>
              </a:ext>
            </a:extLst>
          </p:cNvPr>
          <p:cNvSpPr/>
          <p:nvPr/>
        </p:nvSpPr>
        <p:spPr>
          <a:xfrm rot="-840000">
            <a:off x="7455326" y="2480147"/>
            <a:ext cx="756536" cy="756536"/>
          </a:xfrm>
          <a:prstGeom prst="star5">
            <a:avLst/>
          </a:prstGeom>
          <a:solidFill>
            <a:schemeClr val="accent2"/>
          </a:solidFill>
          <a:ln>
            <a:noFill/>
          </a:ln>
          <a:effectLst>
            <a:outerShdw blurRad="12700" dist="25400" dir="2700000">
              <a:srgbClr val="000000">
                <a:alpha val="4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A5BF2C57-42BD-F1E6-79E1-D0EBF04281CC}"/>
              </a:ext>
            </a:extLst>
          </p:cNvPr>
          <p:cNvSpPr/>
          <p:nvPr/>
        </p:nvSpPr>
        <p:spPr>
          <a:xfrm rot="-840000">
            <a:off x="18645538" y="6938275"/>
            <a:ext cx="756536" cy="756536"/>
          </a:xfrm>
          <a:prstGeom prst="star5">
            <a:avLst/>
          </a:prstGeom>
          <a:solidFill>
            <a:schemeClr val="accent2"/>
          </a:solidFill>
          <a:ln>
            <a:noFill/>
          </a:ln>
          <a:effectLst>
            <a:outerShdw blurRad="12700" dist="25400" dir="2700000">
              <a:srgbClr val="000000">
                <a:alpha val="4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E279A1-AC03-1EE7-38DF-EFDC6F3DD522}"/>
              </a:ext>
            </a:extLst>
          </p:cNvPr>
          <p:cNvGrpSpPr/>
          <p:nvPr/>
        </p:nvGrpSpPr>
        <p:grpSpPr>
          <a:xfrm>
            <a:off x="11182935" y="2399871"/>
            <a:ext cx="12404993" cy="731520"/>
            <a:chOff x="11241300" y="2399871"/>
            <a:chExt cx="12404993" cy="731520"/>
          </a:xfrm>
        </p:grpSpPr>
        <p:sp>
          <p:nvSpPr>
            <p:cNvPr id="8" name="Rectangle 7">
              <a:extLst>
                <a:ext uri="{FF2B5EF4-FFF2-40B4-BE49-F238E27FC236}">
                  <a16:creationId xmlns:a16="http://schemas.microsoft.com/office/drawing/2014/main" id="{0438EC9E-719A-E7B7-0C61-3166ECF271F1}"/>
                </a:ext>
              </a:extLst>
            </p:cNvPr>
            <p:cNvSpPr/>
            <p:nvPr/>
          </p:nvSpPr>
          <p:spPr>
            <a:xfrm>
              <a:off x="11241300" y="2399871"/>
              <a:ext cx="12404993" cy="73152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 – Always Free (</a:t>
              </a:r>
              <a:r>
                <a:rPr kumimoji="0" lang="en-US" sz="360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Current Focus)</a:t>
              </a:r>
            </a:p>
          </p:txBody>
        </p:sp>
        <p:pic>
          <p:nvPicPr>
            <p:cNvPr id="9" name="Picture 8">
              <a:extLst>
                <a:ext uri="{FF2B5EF4-FFF2-40B4-BE49-F238E27FC236}">
                  <a16:creationId xmlns:a16="http://schemas.microsoft.com/office/drawing/2014/main" id="{4BA9DF85-5F35-BEA9-AF63-24C683717904}"/>
                </a:ext>
              </a:extLst>
            </p:cNvPr>
            <p:cNvPicPr>
              <a:picLocks noChangeAspect="1"/>
            </p:cNvPicPr>
            <p:nvPr/>
          </p:nvPicPr>
          <p:blipFill>
            <a:blip r:embed="rId5"/>
            <a:stretch>
              <a:fillRect/>
            </a:stretch>
          </p:blipFill>
          <p:spPr>
            <a:xfrm rot="16200000">
              <a:off x="23043616" y="2669649"/>
              <a:ext cx="368861" cy="235568"/>
            </a:xfrm>
            <a:prstGeom prst="rect">
              <a:avLst/>
            </a:prstGeom>
          </p:spPr>
        </p:pic>
      </p:grpSp>
      <p:grpSp>
        <p:nvGrpSpPr>
          <p:cNvPr id="10" name="Group 9">
            <a:extLst>
              <a:ext uri="{FF2B5EF4-FFF2-40B4-BE49-F238E27FC236}">
                <a16:creationId xmlns:a16="http://schemas.microsoft.com/office/drawing/2014/main" id="{EFF3251B-B8FF-1B1B-76B8-E32B5CEEB97A}"/>
              </a:ext>
            </a:extLst>
          </p:cNvPr>
          <p:cNvGrpSpPr/>
          <p:nvPr/>
        </p:nvGrpSpPr>
        <p:grpSpPr>
          <a:xfrm>
            <a:off x="11182936" y="3299076"/>
            <a:ext cx="12404991" cy="731520"/>
            <a:chOff x="11241301" y="3197476"/>
            <a:chExt cx="12404991" cy="731520"/>
          </a:xfrm>
        </p:grpSpPr>
        <p:sp>
          <p:nvSpPr>
            <p:cNvPr id="11" name="Rectangle 10">
              <a:extLst>
                <a:ext uri="{FF2B5EF4-FFF2-40B4-BE49-F238E27FC236}">
                  <a16:creationId xmlns:a16="http://schemas.microsoft.com/office/drawing/2014/main" id="{AAE66E0D-BA56-96CC-2724-21E204AEA709}"/>
                </a:ext>
              </a:extLst>
            </p:cNvPr>
            <p:cNvSpPr/>
            <p:nvPr/>
          </p:nvSpPr>
          <p:spPr>
            <a:xfrm>
              <a:off x="11241301" y="3197476"/>
              <a:ext cx="12404991"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MED OPS</a:t>
              </a:r>
            </a:p>
          </p:txBody>
        </p:sp>
        <p:pic>
          <p:nvPicPr>
            <p:cNvPr id="17" name="Picture 16">
              <a:extLst>
                <a:ext uri="{FF2B5EF4-FFF2-40B4-BE49-F238E27FC236}">
                  <a16:creationId xmlns:a16="http://schemas.microsoft.com/office/drawing/2014/main" id="{D0270E59-A4F2-1E80-44F2-629684859AE1}"/>
                </a:ext>
              </a:extLst>
            </p:cNvPr>
            <p:cNvPicPr>
              <a:picLocks noChangeAspect="1"/>
            </p:cNvPicPr>
            <p:nvPr/>
          </p:nvPicPr>
          <p:blipFill>
            <a:blip r:embed="rId5"/>
            <a:stretch>
              <a:fillRect/>
            </a:stretch>
          </p:blipFill>
          <p:spPr>
            <a:xfrm>
              <a:off x="23043616" y="3445452"/>
              <a:ext cx="368861" cy="235568"/>
            </a:xfrm>
            <a:prstGeom prst="rect">
              <a:avLst/>
            </a:prstGeom>
          </p:spPr>
        </p:pic>
      </p:grpSp>
      <p:sp>
        <p:nvSpPr>
          <p:cNvPr id="18" name="Text Placeholder 7">
            <a:extLst>
              <a:ext uri="{FF2B5EF4-FFF2-40B4-BE49-F238E27FC236}">
                <a16:creationId xmlns:a16="http://schemas.microsoft.com/office/drawing/2014/main" id="{7AEE872D-AEFB-2ED5-3E70-FD363A161F71}"/>
              </a:ext>
            </a:extLst>
          </p:cNvPr>
          <p:cNvSpPr txBox="1">
            <a:spLocks/>
          </p:cNvSpPr>
          <p:nvPr/>
        </p:nvSpPr>
        <p:spPr>
          <a:xfrm>
            <a:off x="11164888" y="4048525"/>
            <a:ext cx="12611099" cy="8882384"/>
          </a:xfrm>
          <a:prstGeom prst="rect">
            <a:avLst/>
          </a:prstGeom>
        </p:spPr>
        <p:txBody>
          <a:bodyPr lIns="320040" tIns="182880" rIns="365760" bIns="45720" anchor="t"/>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indent="-457200">
              <a:spcBef>
                <a:spcPts val="300"/>
              </a:spcBef>
              <a:buSzPct val="100000"/>
              <a:buFont typeface="Arial" panose="020B0604020202020204" pitchFamily="34" charset="0"/>
              <a:buChar char="•"/>
            </a:pPr>
            <a:r>
              <a:rPr lang="en-US" sz="3600" dirty="0">
                <a:latin typeface="Calibri Light"/>
                <a:ea typeface="Roboto Light"/>
                <a:cs typeface="Calibri Light"/>
              </a:rPr>
              <a:t>Purchased by State or Region</a:t>
            </a:r>
          </a:p>
          <a:p>
            <a:pPr marL="457200" indent="-457200">
              <a:spcBef>
                <a:spcPts val="300"/>
              </a:spcBef>
              <a:buSzPct val="100000"/>
              <a:buFont typeface="Arial" panose="020B0604020202020204" pitchFamily="34" charset="0"/>
              <a:buChar char="•"/>
            </a:pPr>
            <a:r>
              <a:rPr lang="en-US" sz="3600" dirty="0">
                <a:latin typeface="Calibri Light"/>
                <a:ea typeface="Roboto Light"/>
                <a:cs typeface="Calibri Light"/>
              </a:rPr>
              <a:t>Includes Pulsara </a:t>
            </a:r>
            <a:r>
              <a:rPr lang="en-US" sz="3600" b="1" dirty="0">
                <a:latin typeface="Calibri" panose="020F0502020204030204" pitchFamily="34" charset="0"/>
                <a:ea typeface="Roboto Light"/>
                <a:cs typeface="Calibri" panose="020F0502020204030204" pitchFamily="34" charset="0"/>
              </a:rPr>
              <a:t>ONE</a:t>
            </a:r>
            <a:r>
              <a:rPr lang="en-US" sz="3600" b="1" dirty="0">
                <a:latin typeface="Calibri Light"/>
                <a:ea typeface="Roboto Light"/>
                <a:cs typeface="Calibri Light"/>
              </a:rPr>
              <a:t> </a:t>
            </a:r>
            <a:r>
              <a:rPr lang="en-US" sz="3600" dirty="0">
                <a:latin typeface="Calibri Light"/>
                <a:ea typeface="Roboto Light"/>
                <a:cs typeface="Calibri Light"/>
              </a:rPr>
              <a:t>functionality</a:t>
            </a:r>
          </a:p>
          <a:p>
            <a:pPr marL="457200" indent="-457200">
              <a:spcBef>
                <a:spcPts val="300"/>
              </a:spcBef>
              <a:spcAft>
                <a:spcPts val="0"/>
              </a:spcAft>
              <a:buSzPct val="100000"/>
              <a:buFont typeface="Arial" panose="020B0604020202020204" pitchFamily="34" charset="0"/>
              <a:buChar char="•"/>
            </a:pPr>
            <a:r>
              <a:rPr lang="en-US" sz="3600" dirty="0">
                <a:latin typeface="Calibri Light"/>
                <a:ea typeface="Roboto Light"/>
                <a:cs typeface="Calibri Light"/>
              </a:rPr>
              <a:t>PLUS</a:t>
            </a:r>
          </a:p>
          <a:p>
            <a:pPr marL="979170" lvl="2" indent="-457200" defTabSz="274320" fontAlgn="t">
              <a:spcBef>
                <a:spcPts val="300"/>
              </a:spcBef>
              <a:buSzPts val="3000"/>
            </a:pPr>
            <a:r>
              <a:rPr lang="en-US" sz="3600" dirty="0">
                <a:solidFill>
                  <a:srgbClr val="212121"/>
                </a:solidFill>
                <a:latin typeface="Calibri Light"/>
                <a:ea typeface="Roboto Light"/>
                <a:cs typeface="Calibri Light"/>
              </a:rPr>
              <a:t>Pulsara </a:t>
            </a:r>
            <a:r>
              <a:rPr lang="en-US" sz="3600" b="1" dirty="0">
                <a:solidFill>
                  <a:srgbClr val="212121"/>
                </a:solidFill>
                <a:latin typeface="Calibri" panose="020F0502020204030204" pitchFamily="34" charset="0"/>
                <a:ea typeface="Roboto Light"/>
                <a:cs typeface="Calibri" panose="020F0502020204030204" pitchFamily="34" charset="0"/>
              </a:rPr>
              <a:t>UNITED</a:t>
            </a:r>
            <a:r>
              <a:rPr lang="en-US" sz="3600" b="1" dirty="0">
                <a:solidFill>
                  <a:srgbClr val="212121"/>
                </a:solidFill>
                <a:latin typeface="Calibri Light"/>
                <a:ea typeface="Roboto Light"/>
                <a:cs typeface="Calibri Light"/>
              </a:rPr>
              <a:t> </a:t>
            </a:r>
            <a:r>
              <a:rPr lang="en-US" sz="3600" dirty="0">
                <a:solidFill>
                  <a:srgbClr val="212121"/>
                </a:solidFill>
                <a:latin typeface="Calibri Light"/>
                <a:ea typeface="Roboto Light"/>
                <a:cs typeface="Calibri Light"/>
              </a:rPr>
              <a:t>upgrade for EMS (</a:t>
            </a:r>
            <a:r>
              <a:rPr lang="en-US" sz="3600" dirty="0"/>
              <a:t>Additional Medical Control, Navigators (C4), MIH | CP)</a:t>
            </a:r>
            <a:endParaRPr lang="en-US" sz="3600" dirty="0">
              <a:solidFill>
                <a:srgbClr val="212121"/>
              </a:solidFill>
              <a:latin typeface="Calibri Light"/>
              <a:ea typeface="Roboto Light"/>
              <a:cs typeface="Calibri Light"/>
            </a:endParaRPr>
          </a:p>
          <a:p>
            <a:pPr marL="979170" lvl="2" indent="-457200" defTabSz="274320" fontAlgn="t">
              <a:spcBef>
                <a:spcPts val="300"/>
              </a:spcBef>
              <a:spcAft>
                <a:spcPts val="300"/>
              </a:spcAft>
              <a:buSzPts val="3000"/>
            </a:pPr>
            <a:r>
              <a:rPr lang="en-US" sz="3600" dirty="0">
                <a:solidFill>
                  <a:srgbClr val="111111"/>
                </a:solidFill>
                <a:latin typeface="Calibri Light"/>
                <a:ea typeface="Calibri Light"/>
                <a:cs typeface="Calibri Light"/>
              </a:rPr>
              <a:t>Participate in Regional Incidents </a:t>
            </a:r>
          </a:p>
          <a:p>
            <a:pPr marL="1426845" lvl="3" indent="-457200" defTabSz="274320" fontAlgn="t">
              <a:spcBef>
                <a:spcPts val="0"/>
              </a:spcBef>
              <a:buSzPts val="3000"/>
            </a:pPr>
            <a:r>
              <a:rPr lang="en-US" sz="3600" dirty="0">
                <a:latin typeface="Calibri Light"/>
                <a:ea typeface="Roboto Light"/>
                <a:cs typeface="Calibri Light"/>
              </a:rPr>
              <a:t>Mass Casualty, Evacuation, Mass Gatherings</a:t>
            </a:r>
          </a:p>
          <a:p>
            <a:pPr marL="979170" lvl="2" indent="-457200" defTabSz="274320" fontAlgn="t">
              <a:spcBef>
                <a:spcPts val="300"/>
              </a:spcBef>
              <a:buSzPts val="3000"/>
            </a:pPr>
            <a:r>
              <a:rPr lang="en-US" sz="3600" dirty="0">
                <a:latin typeface="Calibri Light"/>
                <a:ea typeface="Roboto Light"/>
                <a:cs typeface="Calibri Light"/>
              </a:rPr>
              <a:t>Expanded </a:t>
            </a:r>
            <a:r>
              <a:rPr lang="en-US" sz="3600" dirty="0">
                <a:solidFill>
                  <a:srgbClr val="111111"/>
                </a:solidFill>
                <a:latin typeface="Calibri Light"/>
                <a:ea typeface="Calibri Light"/>
                <a:cs typeface="Calibri Light"/>
              </a:rPr>
              <a:t>Inter-Facility functionality – Send &amp; Receive Consult / Transfer Requests. </a:t>
            </a:r>
          </a:p>
          <a:p>
            <a:pPr marL="979170" lvl="2" indent="-457200" defTabSz="274320" fontAlgn="t">
              <a:spcBef>
                <a:spcPts val="300"/>
              </a:spcBef>
              <a:spcAft>
                <a:spcPts val="300"/>
              </a:spcAft>
              <a:buSzPts val="3000"/>
            </a:pPr>
            <a:r>
              <a:rPr lang="en-US" sz="3600" dirty="0">
                <a:solidFill>
                  <a:srgbClr val="111111"/>
                </a:solidFill>
                <a:latin typeface="Calibri Light"/>
                <a:ea typeface="Calibri Light"/>
                <a:cs typeface="Calibri Light"/>
              </a:rPr>
              <a:t>Regional Initiatives</a:t>
            </a:r>
          </a:p>
          <a:p>
            <a:pPr marL="1426845" lvl="3" indent="-457200" defTabSz="274320" fontAlgn="t">
              <a:spcBef>
                <a:spcPts val="0"/>
              </a:spcBef>
              <a:buSzPts val="3000"/>
            </a:pPr>
            <a:r>
              <a:rPr lang="en-US" sz="3600" dirty="0">
                <a:solidFill>
                  <a:srgbClr val="111111"/>
                </a:solidFill>
                <a:latin typeface="Calibri Light"/>
                <a:ea typeface="Calibri Light"/>
                <a:cs typeface="Calibri Light"/>
              </a:rPr>
              <a:t>Load Balancing, Behavioral Health, Specialty Transfer...</a:t>
            </a:r>
            <a:r>
              <a:rPr lang="en-US" sz="3600" dirty="0">
                <a:latin typeface="Calibri Light"/>
                <a:ea typeface="Roboto Light"/>
                <a:cs typeface="Calibri Light"/>
              </a:rPr>
              <a:t> </a:t>
            </a:r>
          </a:p>
        </p:txBody>
      </p:sp>
      <p:sp>
        <p:nvSpPr>
          <p:cNvPr id="19" name="Title 3">
            <a:extLst>
              <a:ext uri="{FF2B5EF4-FFF2-40B4-BE49-F238E27FC236}">
                <a16:creationId xmlns:a16="http://schemas.microsoft.com/office/drawing/2014/main" id="{30C067FD-00C1-B8FE-9296-21DE95C3BC5B}"/>
              </a:ext>
            </a:extLst>
          </p:cNvPr>
          <p:cNvSpPr txBox="1">
            <a:spLocks/>
          </p:cNvSpPr>
          <p:nvPr/>
        </p:nvSpPr>
        <p:spPr>
          <a:xfrm>
            <a:off x="11122358" y="1302388"/>
            <a:ext cx="12653630"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Infrastructure Packages</a:t>
            </a:r>
            <a:endParaRPr lang="en-US" dirty="0"/>
          </a:p>
        </p:txBody>
      </p:sp>
    </p:spTree>
    <p:extLst>
      <p:ext uri="{BB962C8B-B14F-4D97-AF65-F5344CB8AC3E}">
        <p14:creationId xmlns:p14="http://schemas.microsoft.com/office/powerpoint/2010/main" val="220010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1F1DA35F-2081-F322-42E8-978720644E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38B936-E695-B51C-C2B6-11100AE6C1D1}"/>
              </a:ext>
            </a:extLst>
          </p:cNvPr>
          <p:cNvPicPr>
            <a:picLocks noChangeAspect="1"/>
          </p:cNvPicPr>
          <p:nvPr/>
        </p:nvPicPr>
        <p:blipFill>
          <a:blip r:embed="rId3"/>
          <a:stretch>
            <a:fillRect/>
          </a:stretch>
        </p:blipFill>
        <p:spPr>
          <a:xfrm>
            <a:off x="-1" y="17882"/>
            <a:ext cx="10668001" cy="13716000"/>
          </a:xfrm>
          <a:prstGeom prst="rect">
            <a:avLst/>
          </a:prstGeom>
          <a:effectLst>
            <a:outerShdw blurRad="247297" dist="38100" dir="2700000" algn="tl" rotWithShape="0">
              <a:prstClr val="black">
                <a:alpha val="40000"/>
              </a:prstClr>
            </a:outerShdw>
          </a:effectLst>
        </p:spPr>
      </p:pic>
      <p:grpSp>
        <p:nvGrpSpPr>
          <p:cNvPr id="3" name="Group 2">
            <a:extLst>
              <a:ext uri="{FF2B5EF4-FFF2-40B4-BE49-F238E27FC236}">
                <a16:creationId xmlns:a16="http://schemas.microsoft.com/office/drawing/2014/main" id="{9B5DF4FA-D6B6-5371-B58B-E2C4D301954E}"/>
              </a:ext>
            </a:extLst>
          </p:cNvPr>
          <p:cNvGrpSpPr/>
          <p:nvPr/>
        </p:nvGrpSpPr>
        <p:grpSpPr>
          <a:xfrm>
            <a:off x="11182936" y="3304304"/>
            <a:ext cx="12404991" cy="731520"/>
            <a:chOff x="11241301" y="6321348"/>
            <a:chExt cx="12404991" cy="731520"/>
          </a:xfrm>
        </p:grpSpPr>
        <p:sp>
          <p:nvSpPr>
            <p:cNvPr id="5" name="Rectangle 4">
              <a:extLst>
                <a:ext uri="{FF2B5EF4-FFF2-40B4-BE49-F238E27FC236}">
                  <a16:creationId xmlns:a16="http://schemas.microsoft.com/office/drawing/2014/main" id="{E3F42B8B-590A-25A4-0D68-22FB10593461}"/>
                </a:ext>
              </a:extLst>
            </p:cNvPr>
            <p:cNvSpPr/>
            <p:nvPr/>
          </p:nvSpPr>
          <p:spPr>
            <a:xfrm>
              <a:off x="11241301" y="6321348"/>
              <a:ext cx="12404991" cy="73152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MED OPS</a:t>
              </a:r>
            </a:p>
          </p:txBody>
        </p:sp>
        <p:pic>
          <p:nvPicPr>
            <p:cNvPr id="6" name="Picture 5">
              <a:extLst>
                <a:ext uri="{FF2B5EF4-FFF2-40B4-BE49-F238E27FC236}">
                  <a16:creationId xmlns:a16="http://schemas.microsoft.com/office/drawing/2014/main" id="{982244C6-52DB-33E1-0699-DD3DA33D59E2}"/>
                </a:ext>
              </a:extLst>
            </p:cNvPr>
            <p:cNvPicPr>
              <a:picLocks noChangeAspect="1"/>
            </p:cNvPicPr>
            <p:nvPr/>
          </p:nvPicPr>
          <p:blipFill>
            <a:blip r:embed="rId4"/>
            <a:stretch>
              <a:fillRect/>
            </a:stretch>
          </p:blipFill>
          <p:spPr>
            <a:xfrm rot="16200000">
              <a:off x="23043616" y="6569324"/>
              <a:ext cx="368861" cy="235568"/>
            </a:xfrm>
            <a:prstGeom prst="rect">
              <a:avLst/>
            </a:prstGeom>
          </p:spPr>
        </p:pic>
      </p:grpSp>
      <p:grpSp>
        <p:nvGrpSpPr>
          <p:cNvPr id="9" name="Group 8">
            <a:extLst>
              <a:ext uri="{FF2B5EF4-FFF2-40B4-BE49-F238E27FC236}">
                <a16:creationId xmlns:a16="http://schemas.microsoft.com/office/drawing/2014/main" id="{FE01261F-BA9F-1269-8C38-D346292FBB31}"/>
              </a:ext>
            </a:extLst>
          </p:cNvPr>
          <p:cNvGrpSpPr/>
          <p:nvPr/>
        </p:nvGrpSpPr>
        <p:grpSpPr>
          <a:xfrm>
            <a:off x="11182935" y="2399871"/>
            <a:ext cx="12404993" cy="731520"/>
            <a:chOff x="11241300" y="2399871"/>
            <a:chExt cx="12404993" cy="731520"/>
          </a:xfrm>
        </p:grpSpPr>
        <p:sp>
          <p:nvSpPr>
            <p:cNvPr id="10" name="Rectangle 9">
              <a:extLst>
                <a:ext uri="{FF2B5EF4-FFF2-40B4-BE49-F238E27FC236}">
                  <a16:creationId xmlns:a16="http://schemas.microsoft.com/office/drawing/2014/main" id="{1733A5FC-5131-1E7F-8834-57A536275995}"/>
                </a:ext>
              </a:extLst>
            </p:cNvPr>
            <p:cNvSpPr/>
            <p:nvPr/>
          </p:nvSpPr>
          <p:spPr>
            <a:xfrm>
              <a:off x="11241300" y="2399871"/>
              <a:ext cx="12404993" cy="73152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 – Always Free (</a:t>
              </a:r>
              <a:r>
                <a:rPr kumimoji="0" lang="en-US" sz="360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Current Focus)</a:t>
              </a:r>
            </a:p>
          </p:txBody>
        </p:sp>
        <p:pic>
          <p:nvPicPr>
            <p:cNvPr id="11" name="Picture 10">
              <a:extLst>
                <a:ext uri="{FF2B5EF4-FFF2-40B4-BE49-F238E27FC236}">
                  <a16:creationId xmlns:a16="http://schemas.microsoft.com/office/drawing/2014/main" id="{E8F992E5-5E45-EF59-F54E-9168D35A5A71}"/>
                </a:ext>
              </a:extLst>
            </p:cNvPr>
            <p:cNvPicPr>
              <a:picLocks noChangeAspect="1"/>
            </p:cNvPicPr>
            <p:nvPr/>
          </p:nvPicPr>
          <p:blipFill>
            <a:blip r:embed="rId4"/>
            <a:stretch>
              <a:fillRect/>
            </a:stretch>
          </p:blipFill>
          <p:spPr>
            <a:xfrm rot="16200000">
              <a:off x="23043616" y="2647847"/>
              <a:ext cx="368861" cy="235568"/>
            </a:xfrm>
            <a:prstGeom prst="rect">
              <a:avLst/>
            </a:prstGeom>
          </p:spPr>
        </p:pic>
      </p:grpSp>
      <p:sp>
        <p:nvSpPr>
          <p:cNvPr id="12" name="Title 7">
            <a:extLst>
              <a:ext uri="{FF2B5EF4-FFF2-40B4-BE49-F238E27FC236}">
                <a16:creationId xmlns:a16="http://schemas.microsoft.com/office/drawing/2014/main" id="{8AA3A321-A8BC-B18C-A2FF-DC19254832A4}"/>
              </a:ext>
            </a:extLst>
          </p:cNvPr>
          <p:cNvSpPr txBox="1">
            <a:spLocks/>
          </p:cNvSpPr>
          <p:nvPr/>
        </p:nvSpPr>
        <p:spPr>
          <a:xfrm>
            <a:off x="11135250" y="5014425"/>
            <a:ext cx="12757468"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Opt-in Upgrades - Paid Functionality</a:t>
            </a:r>
          </a:p>
        </p:txBody>
      </p:sp>
      <p:grpSp>
        <p:nvGrpSpPr>
          <p:cNvPr id="16" name="Group 15">
            <a:extLst>
              <a:ext uri="{FF2B5EF4-FFF2-40B4-BE49-F238E27FC236}">
                <a16:creationId xmlns:a16="http://schemas.microsoft.com/office/drawing/2014/main" id="{B5B8BA64-8E90-12AB-4005-8F7CCE839364}"/>
              </a:ext>
            </a:extLst>
          </p:cNvPr>
          <p:cNvGrpSpPr/>
          <p:nvPr/>
        </p:nvGrpSpPr>
        <p:grpSpPr>
          <a:xfrm>
            <a:off x="11182936" y="6069325"/>
            <a:ext cx="12404991" cy="731520"/>
            <a:chOff x="11241301" y="3197476"/>
            <a:chExt cx="12404991" cy="731520"/>
          </a:xfrm>
        </p:grpSpPr>
        <p:sp>
          <p:nvSpPr>
            <p:cNvPr id="17" name="Rectangle 16">
              <a:extLst>
                <a:ext uri="{FF2B5EF4-FFF2-40B4-BE49-F238E27FC236}">
                  <a16:creationId xmlns:a16="http://schemas.microsoft.com/office/drawing/2014/main" id="{3DE310BD-8BAB-6ED4-178F-8BBB65379A48}"/>
                </a:ext>
              </a:extLst>
            </p:cNvPr>
            <p:cNvSpPr/>
            <p:nvPr/>
          </p:nvSpPr>
          <p:spPr>
            <a:xfrm>
              <a:off x="11241301" y="3197476"/>
              <a:ext cx="12404991"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rPr>
                <a:t>TRANSFER OPS</a:t>
              </a:r>
              <a:endPar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EA503630-EFB7-93F7-0EF8-FFD7BA4348A8}"/>
                </a:ext>
              </a:extLst>
            </p:cNvPr>
            <p:cNvPicPr>
              <a:picLocks noChangeAspect="1"/>
            </p:cNvPicPr>
            <p:nvPr/>
          </p:nvPicPr>
          <p:blipFill>
            <a:blip r:embed="rId4"/>
            <a:stretch>
              <a:fillRect/>
            </a:stretch>
          </p:blipFill>
          <p:spPr>
            <a:xfrm>
              <a:off x="23043616" y="3445452"/>
              <a:ext cx="368861" cy="235568"/>
            </a:xfrm>
            <a:prstGeom prst="rect">
              <a:avLst/>
            </a:prstGeom>
          </p:spPr>
        </p:pic>
      </p:grpSp>
      <p:sp>
        <p:nvSpPr>
          <p:cNvPr id="19" name="TextBox 18">
            <a:extLst>
              <a:ext uri="{FF2B5EF4-FFF2-40B4-BE49-F238E27FC236}">
                <a16:creationId xmlns:a16="http://schemas.microsoft.com/office/drawing/2014/main" id="{AB2480EA-2668-568B-E31C-6EAB322C771D}"/>
              </a:ext>
            </a:extLst>
          </p:cNvPr>
          <p:cNvSpPr txBox="1"/>
          <p:nvPr/>
        </p:nvSpPr>
        <p:spPr>
          <a:xfrm>
            <a:off x="11135250" y="8514962"/>
            <a:ext cx="12404991" cy="2801167"/>
          </a:xfrm>
          <a:prstGeom prst="rect">
            <a:avLst/>
          </a:prstGeom>
        </p:spPr>
        <p:txBody>
          <a:bodyPr lIns="320040" tIns="182880" rIns="365760" bIns="45720" anchor="t"/>
          <a:lstStyle>
            <a:defPPr>
              <a:defRPr lang="en-US"/>
            </a:defPPr>
            <a:lvl1pPr marL="457200" indent="-457200" defTabSz="274320" fontAlgn="t">
              <a:lnSpc>
                <a:spcPct val="90000"/>
              </a:lnSpc>
              <a:spcBef>
                <a:spcPts val="900"/>
              </a:spcBef>
              <a:spcAft>
                <a:spcPts val="600"/>
              </a:spcAft>
              <a:buClr>
                <a:srgbClr val="212121"/>
              </a:buClr>
              <a:buSzPct val="100000"/>
              <a:buFont typeface="Arial" panose="020B0604020202020204" pitchFamily="34" charset="0"/>
              <a:buChar char="•"/>
              <a:defRPr sz="4000" b="0" i="0">
                <a:solidFill>
                  <a:srgbClr val="212121"/>
                </a:solidFill>
                <a:latin typeface="Calibri Light"/>
                <a:ea typeface="Roboto Light"/>
                <a:cs typeface="Calibri Light"/>
              </a:defRPr>
            </a:lvl1pPr>
            <a:lvl2pPr marL="871538" lvl="1" indent="-349250" defTabSz="1828800">
              <a:lnSpc>
                <a:spcPct val="90000"/>
              </a:lnSpc>
              <a:spcBef>
                <a:spcPts val="600"/>
              </a:spcBef>
              <a:spcAft>
                <a:spcPts val="1200"/>
              </a:spcAft>
              <a:buClr>
                <a:srgbClr val="212121"/>
              </a:buClr>
              <a:buFont typeface="System Font Regular"/>
              <a:buChar char="-"/>
              <a:tabLst/>
              <a:defRPr sz="3600" b="0" i="0">
                <a:latin typeface="Calibri Light" panose="020F0302020204030204" pitchFamily="34" charset="0"/>
                <a:ea typeface="Roboto Light" panose="02000000000000000000" pitchFamily="2" charset="0"/>
                <a:cs typeface="Calibri Light" panose="020F0302020204030204" pitchFamily="34" charset="0"/>
              </a:defRPr>
            </a:lvl2pPr>
            <a:lvl3pPr marL="979170" lvl="2" indent="-457200" defTabSz="274320" fontAlgn="t">
              <a:lnSpc>
                <a:spcPct val="90000"/>
              </a:lnSpc>
              <a:spcBef>
                <a:spcPts val="900"/>
              </a:spcBef>
              <a:spcAft>
                <a:spcPts val="300"/>
              </a:spcAft>
              <a:buClr>
                <a:srgbClr val="212121"/>
              </a:buClr>
              <a:buSzPts val="3000"/>
              <a:buFont typeface="System Font Regular"/>
              <a:buChar char="+"/>
              <a:tabLst/>
              <a:defRPr sz="4000" b="0" i="0">
                <a:solidFill>
                  <a:srgbClr val="212121"/>
                </a:solidFill>
                <a:latin typeface="Calibri Light"/>
                <a:ea typeface="Roboto Light"/>
                <a:cs typeface="Calibri Light"/>
              </a:defRPr>
            </a:lvl3pPr>
            <a:lvl4pPr marL="1426845" lvl="3" indent="-457200" defTabSz="274320" fontAlgn="t">
              <a:lnSpc>
                <a:spcPct val="90000"/>
              </a:lnSpc>
              <a:spcBef>
                <a:spcPts val="900"/>
              </a:spcBef>
              <a:spcAft>
                <a:spcPts val="300"/>
              </a:spcAft>
              <a:buClr>
                <a:srgbClr val="212121"/>
              </a:buClr>
              <a:buSzPts val="3000"/>
              <a:buFont typeface="System Font Regular"/>
              <a:buChar char="-"/>
              <a:tabLst/>
              <a:defRPr sz="4000" b="0" i="0">
                <a:latin typeface="Calibri Light"/>
                <a:ea typeface="Roboto Light"/>
                <a:cs typeface="Calibri Light"/>
              </a:defRPr>
            </a:lvl4pPr>
            <a:lvl5pPr marL="2290763" indent="-323850" defTabSz="1828800">
              <a:lnSpc>
                <a:spcPct val="90000"/>
              </a:lnSpc>
              <a:spcBef>
                <a:spcPts val="1000"/>
              </a:spcBef>
              <a:spcAft>
                <a:spcPts val="1200"/>
              </a:spcAft>
              <a:buFont typeface="System Font Regular"/>
              <a:buChar char="-"/>
              <a:tabLst/>
              <a:defRPr sz="3200" b="0" i="0">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indent="-436563"/>
            <a:r>
              <a:rPr lang="en-US" sz="3600" dirty="0"/>
              <a:t>Hospital: Add downstream teams and workflows</a:t>
            </a:r>
          </a:p>
          <a:p>
            <a:pPr indent="-436563">
              <a:lnSpc>
                <a:spcPct val="100000"/>
              </a:lnSpc>
            </a:pPr>
            <a:r>
              <a:rPr lang="en-US" sz="3600" dirty="0"/>
              <a:t>EMS (Pulsara </a:t>
            </a:r>
            <a:r>
              <a:rPr lang="en-US" sz="3600" b="1" dirty="0">
                <a:latin typeface="Calibri" panose="020F0502020204030204" pitchFamily="34" charset="0"/>
                <a:cs typeface="Calibri" panose="020F0502020204030204" pitchFamily="34" charset="0"/>
              </a:rPr>
              <a:t>ONE</a:t>
            </a:r>
            <a:r>
              <a:rPr lang="en-US" sz="3600" dirty="0"/>
              <a:t> region): Additional Medical Control, Navigators (C4), MIH | CP</a:t>
            </a:r>
          </a:p>
        </p:txBody>
      </p:sp>
      <p:grpSp>
        <p:nvGrpSpPr>
          <p:cNvPr id="20" name="Group 19">
            <a:extLst>
              <a:ext uri="{FF2B5EF4-FFF2-40B4-BE49-F238E27FC236}">
                <a16:creationId xmlns:a16="http://schemas.microsoft.com/office/drawing/2014/main" id="{7FCACB02-53F4-BD3C-C9E8-824447C4C6B2}"/>
              </a:ext>
            </a:extLst>
          </p:cNvPr>
          <p:cNvGrpSpPr/>
          <p:nvPr/>
        </p:nvGrpSpPr>
        <p:grpSpPr>
          <a:xfrm>
            <a:off x="11182936" y="7783443"/>
            <a:ext cx="12404991" cy="731520"/>
            <a:chOff x="11241301" y="3197476"/>
            <a:chExt cx="12404991" cy="731520"/>
          </a:xfrm>
        </p:grpSpPr>
        <p:sp>
          <p:nvSpPr>
            <p:cNvPr id="21" name="Rectangle 20">
              <a:extLst>
                <a:ext uri="{FF2B5EF4-FFF2-40B4-BE49-F238E27FC236}">
                  <a16:creationId xmlns:a16="http://schemas.microsoft.com/office/drawing/2014/main" id="{AEA41AFC-7FD7-A7F3-D385-89EAFB0605D6}"/>
                </a:ext>
              </a:extLst>
            </p:cNvPr>
            <p:cNvSpPr/>
            <p:nvPr/>
          </p:nvSpPr>
          <p:spPr>
            <a:xfrm>
              <a:off x="11241301" y="3197476"/>
              <a:ext cx="12404991"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lang="en-US" sz="3600" b="1" dirty="0">
                  <a:solidFill>
                    <a:srgbClr val="FFFFFF"/>
                  </a:solidFill>
                  <a:latin typeface="Arial" panose="020B0604020202020204"/>
                </a:rPr>
                <a:t>UNITED</a:t>
              </a:r>
              <a:endParaRPr kumimoji="0" lang="en-US" sz="3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169625D4-0762-B560-8B54-431E59529742}"/>
                </a:ext>
              </a:extLst>
            </p:cNvPr>
            <p:cNvPicPr>
              <a:picLocks noChangeAspect="1"/>
            </p:cNvPicPr>
            <p:nvPr/>
          </p:nvPicPr>
          <p:blipFill>
            <a:blip r:embed="rId4"/>
            <a:stretch>
              <a:fillRect/>
            </a:stretch>
          </p:blipFill>
          <p:spPr>
            <a:xfrm>
              <a:off x="23043616" y="3445452"/>
              <a:ext cx="368861" cy="235568"/>
            </a:xfrm>
            <a:prstGeom prst="rect">
              <a:avLst/>
            </a:prstGeom>
          </p:spPr>
        </p:pic>
      </p:grpSp>
      <p:sp>
        <p:nvSpPr>
          <p:cNvPr id="23" name="TextBox 22">
            <a:extLst>
              <a:ext uri="{FF2B5EF4-FFF2-40B4-BE49-F238E27FC236}">
                <a16:creationId xmlns:a16="http://schemas.microsoft.com/office/drawing/2014/main" id="{28351935-04A6-8A6E-4BA2-688393EDF133}"/>
              </a:ext>
            </a:extLst>
          </p:cNvPr>
          <p:cNvSpPr txBox="1"/>
          <p:nvPr/>
        </p:nvSpPr>
        <p:spPr>
          <a:xfrm>
            <a:off x="11135250" y="6810199"/>
            <a:ext cx="12404991" cy="731521"/>
          </a:xfrm>
          <a:prstGeom prst="rect">
            <a:avLst/>
          </a:prstGeom>
        </p:spPr>
        <p:txBody>
          <a:bodyPr lIns="320040" tIns="182880" rIns="365760" bIns="45720" anchor="t"/>
          <a:lstStyle>
            <a:defPPr>
              <a:defRPr lang="en-US"/>
            </a:defPPr>
            <a:lvl1pPr marL="457200" indent="-457200" defTabSz="274320" fontAlgn="t">
              <a:lnSpc>
                <a:spcPct val="90000"/>
              </a:lnSpc>
              <a:spcBef>
                <a:spcPts val="900"/>
              </a:spcBef>
              <a:spcAft>
                <a:spcPts val="600"/>
              </a:spcAft>
              <a:buClr>
                <a:srgbClr val="212121"/>
              </a:buClr>
              <a:buSzPct val="100000"/>
              <a:buFont typeface="Arial" panose="020B0604020202020204" pitchFamily="34" charset="0"/>
              <a:buChar char="•"/>
              <a:defRPr sz="4000" b="0" i="0">
                <a:solidFill>
                  <a:srgbClr val="212121"/>
                </a:solidFill>
                <a:latin typeface="Calibri Light"/>
                <a:ea typeface="Roboto Light"/>
                <a:cs typeface="Calibri Light"/>
              </a:defRPr>
            </a:lvl1pPr>
            <a:lvl2pPr marL="871538" lvl="1" indent="-349250" defTabSz="1828800">
              <a:lnSpc>
                <a:spcPct val="90000"/>
              </a:lnSpc>
              <a:spcBef>
                <a:spcPts val="600"/>
              </a:spcBef>
              <a:spcAft>
                <a:spcPts val="1200"/>
              </a:spcAft>
              <a:buClr>
                <a:srgbClr val="212121"/>
              </a:buClr>
              <a:buFont typeface="System Font Regular"/>
              <a:buChar char="-"/>
              <a:tabLst/>
              <a:defRPr sz="3600" b="0" i="0">
                <a:latin typeface="Calibri Light" panose="020F0302020204030204" pitchFamily="34" charset="0"/>
                <a:ea typeface="Roboto Light" panose="02000000000000000000" pitchFamily="2" charset="0"/>
                <a:cs typeface="Calibri Light" panose="020F0302020204030204" pitchFamily="34" charset="0"/>
              </a:defRPr>
            </a:lvl2pPr>
            <a:lvl3pPr marL="979170" lvl="2" indent="-457200" defTabSz="274320" fontAlgn="t">
              <a:lnSpc>
                <a:spcPct val="90000"/>
              </a:lnSpc>
              <a:spcBef>
                <a:spcPts val="900"/>
              </a:spcBef>
              <a:spcAft>
                <a:spcPts val="300"/>
              </a:spcAft>
              <a:buClr>
                <a:srgbClr val="212121"/>
              </a:buClr>
              <a:buSzPts val="3000"/>
              <a:buFont typeface="System Font Regular"/>
              <a:buChar char="+"/>
              <a:tabLst/>
              <a:defRPr sz="4000" b="0" i="0">
                <a:solidFill>
                  <a:srgbClr val="212121"/>
                </a:solidFill>
                <a:latin typeface="Calibri Light"/>
                <a:ea typeface="Roboto Light"/>
                <a:cs typeface="Calibri Light"/>
              </a:defRPr>
            </a:lvl3pPr>
            <a:lvl4pPr marL="1426845" lvl="3" indent="-457200" defTabSz="274320" fontAlgn="t">
              <a:lnSpc>
                <a:spcPct val="90000"/>
              </a:lnSpc>
              <a:spcBef>
                <a:spcPts val="900"/>
              </a:spcBef>
              <a:spcAft>
                <a:spcPts val="300"/>
              </a:spcAft>
              <a:buClr>
                <a:srgbClr val="212121"/>
              </a:buClr>
              <a:buSzPts val="3000"/>
              <a:buFont typeface="System Font Regular"/>
              <a:buChar char="-"/>
              <a:tabLst/>
              <a:defRPr sz="4000" b="0" i="0">
                <a:latin typeface="Calibri Light"/>
                <a:ea typeface="Roboto Light"/>
                <a:cs typeface="Calibri Light"/>
              </a:defRPr>
            </a:lvl4pPr>
            <a:lvl5pPr marL="2290763" indent="-323850" defTabSz="1828800">
              <a:lnSpc>
                <a:spcPct val="90000"/>
              </a:lnSpc>
              <a:spcBef>
                <a:spcPts val="1000"/>
              </a:spcBef>
              <a:spcAft>
                <a:spcPts val="1200"/>
              </a:spcAft>
              <a:buFont typeface="System Font Regular"/>
              <a:buChar char="-"/>
              <a:tabLst/>
              <a:defRPr sz="3200" b="0" i="0">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indent="-436563"/>
            <a:r>
              <a:rPr lang="en-US" sz="3600" dirty="0"/>
              <a:t>Add Consultant</a:t>
            </a:r>
          </a:p>
        </p:txBody>
      </p:sp>
      <p:sp>
        <p:nvSpPr>
          <p:cNvPr id="24" name="Title 3">
            <a:extLst>
              <a:ext uri="{FF2B5EF4-FFF2-40B4-BE49-F238E27FC236}">
                <a16:creationId xmlns:a16="http://schemas.microsoft.com/office/drawing/2014/main" id="{0FB1BAD6-8CBE-178A-83E9-2CDA9D026672}"/>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Infrastructure Packages</a:t>
            </a:r>
            <a:endParaRPr lang="en-US" dirty="0"/>
          </a:p>
        </p:txBody>
      </p:sp>
    </p:spTree>
    <p:extLst>
      <p:ext uri="{BB962C8B-B14F-4D97-AF65-F5344CB8AC3E}">
        <p14:creationId xmlns:p14="http://schemas.microsoft.com/office/powerpoint/2010/main" val="91617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8098A05-5F5C-7E5A-A1D9-E6D211C196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5CC3C4-9CF3-D361-5CA7-2A6B2DEA6A87}"/>
              </a:ext>
            </a:extLst>
          </p:cNvPr>
          <p:cNvPicPr>
            <a:picLocks noChangeAspect="1"/>
          </p:cNvPicPr>
          <p:nvPr/>
        </p:nvPicPr>
        <p:blipFill>
          <a:blip r:embed="rId3"/>
          <a:srcRect t="16543" b="56135"/>
          <a:stretch/>
        </p:blipFill>
        <p:spPr>
          <a:xfrm>
            <a:off x="0" y="0"/>
            <a:ext cx="10726738" cy="13716000"/>
          </a:xfrm>
          <a:prstGeom prst="rect">
            <a:avLst/>
          </a:prstGeom>
          <a:effectLst>
            <a:outerShdw blurRad="247297" dist="38100" dir="2700000" algn="tl" rotWithShape="0">
              <a:prstClr val="black">
                <a:alpha val="40000"/>
              </a:prstClr>
            </a:outerShdw>
          </a:effectLst>
        </p:spPr>
      </p:pic>
      <p:pic>
        <p:nvPicPr>
          <p:cNvPr id="4" name="Picture 3">
            <a:extLst>
              <a:ext uri="{FF2B5EF4-FFF2-40B4-BE49-F238E27FC236}">
                <a16:creationId xmlns:a16="http://schemas.microsoft.com/office/drawing/2014/main" id="{CB31D547-FB33-FB5B-1B2C-C2FE92D58A8F}"/>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3" name="Text Placeholder 7">
            <a:extLst>
              <a:ext uri="{FF2B5EF4-FFF2-40B4-BE49-F238E27FC236}">
                <a16:creationId xmlns:a16="http://schemas.microsoft.com/office/drawing/2014/main" id="{BE18F839-4689-4BB2-40F5-BBA06B7A91EA}"/>
              </a:ext>
            </a:extLst>
          </p:cNvPr>
          <p:cNvSpPr txBox="1">
            <a:spLocks/>
          </p:cNvSpPr>
          <p:nvPr/>
        </p:nvSpPr>
        <p:spPr>
          <a:xfrm>
            <a:off x="11164889" y="3131391"/>
            <a:ext cx="12611100" cy="2202609"/>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749300" indent="-461963">
              <a:lnSpc>
                <a:spcPct val="140000"/>
              </a:lnSpc>
              <a:spcBef>
                <a:spcPts val="0"/>
              </a:spcBef>
              <a:buSzPts val="3000"/>
              <a:buAutoNum type="arabicPeriod"/>
            </a:pPr>
            <a:r>
              <a:rPr lang="en-US" sz="3400" dirty="0">
                <a:ea typeface="Roboto Medium" panose="02000000000000000000" pitchFamily="2" charset="0"/>
              </a:rPr>
              <a:t>Watch or Download and Review EMS Executive Summary (5 min)</a:t>
            </a:r>
          </a:p>
          <a:p>
            <a:pPr marL="749300" indent="-461963">
              <a:lnSpc>
                <a:spcPct val="140000"/>
              </a:lnSpc>
              <a:spcBef>
                <a:spcPts val="0"/>
              </a:spcBef>
              <a:buSzPts val="3000"/>
              <a:buAutoNum type="arabicPeriod"/>
            </a:pPr>
            <a:r>
              <a:rPr lang="en-US" sz="3400" dirty="0">
                <a:ea typeface="Roboto Medium" panose="02000000000000000000" pitchFamily="2" charset="0"/>
              </a:rPr>
              <a:t>Watch Daily Use – EMS to ED Demo (6 min)</a:t>
            </a:r>
            <a:endParaRPr lang="en-US" sz="3400" dirty="0"/>
          </a:p>
        </p:txBody>
      </p:sp>
      <p:sp>
        <p:nvSpPr>
          <p:cNvPr id="5" name="Text Placeholder 7">
            <a:extLst>
              <a:ext uri="{FF2B5EF4-FFF2-40B4-BE49-F238E27FC236}">
                <a16:creationId xmlns:a16="http://schemas.microsoft.com/office/drawing/2014/main" id="{229A3250-3084-5AAC-D8CA-B0390587573C}"/>
              </a:ext>
            </a:extLst>
          </p:cNvPr>
          <p:cNvSpPr txBox="1">
            <a:spLocks/>
          </p:cNvSpPr>
          <p:nvPr/>
        </p:nvSpPr>
        <p:spPr>
          <a:xfrm>
            <a:off x="11164888" y="6310020"/>
            <a:ext cx="12611100" cy="3016860"/>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749300" indent="-461963">
              <a:lnSpc>
                <a:spcPct val="140000"/>
              </a:lnSpc>
              <a:spcBef>
                <a:spcPts val="0"/>
              </a:spcBef>
              <a:buSzPts val="3000"/>
              <a:buAutoNum type="arabicPeriod"/>
            </a:pPr>
            <a:r>
              <a:rPr lang="en-US" dirty="0">
                <a:ea typeface="Roboto Medium" panose="02000000000000000000" pitchFamily="2" charset="0"/>
              </a:rPr>
              <a:t>Watch or Download and Review Hospital Executive Summary (4 min)</a:t>
            </a:r>
          </a:p>
          <a:p>
            <a:pPr marL="749300" indent="-461963">
              <a:lnSpc>
                <a:spcPct val="140000"/>
              </a:lnSpc>
              <a:spcBef>
                <a:spcPts val="0"/>
              </a:spcBef>
              <a:buSzPts val="3000"/>
              <a:buAutoNum type="arabicPeriod"/>
            </a:pPr>
            <a:r>
              <a:rPr lang="en-US" dirty="0">
                <a:ea typeface="Roboto Medium" panose="02000000000000000000" pitchFamily="2" charset="0"/>
              </a:rPr>
              <a:t>Watch Daily Use – EMS to ED Demo (6 min)</a:t>
            </a:r>
          </a:p>
        </p:txBody>
      </p:sp>
      <p:grpSp>
        <p:nvGrpSpPr>
          <p:cNvPr id="7" name="Group 6">
            <a:extLst>
              <a:ext uri="{FF2B5EF4-FFF2-40B4-BE49-F238E27FC236}">
                <a16:creationId xmlns:a16="http://schemas.microsoft.com/office/drawing/2014/main" id="{7E5A2035-CA32-E755-D6F0-20EFA9E1570F}"/>
              </a:ext>
            </a:extLst>
          </p:cNvPr>
          <p:cNvGrpSpPr/>
          <p:nvPr/>
        </p:nvGrpSpPr>
        <p:grpSpPr>
          <a:xfrm>
            <a:off x="11182935" y="5578500"/>
            <a:ext cx="12404993" cy="731520"/>
            <a:chOff x="11241300" y="5578500"/>
            <a:chExt cx="12404993" cy="731520"/>
          </a:xfrm>
        </p:grpSpPr>
        <p:sp>
          <p:nvSpPr>
            <p:cNvPr id="8" name="Rectangle 7">
              <a:extLst>
                <a:ext uri="{FF2B5EF4-FFF2-40B4-BE49-F238E27FC236}">
                  <a16:creationId xmlns:a16="http://schemas.microsoft.com/office/drawing/2014/main" id="{BA2A2192-CD55-198A-CACD-2A408CE133AA}"/>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4000" i="0" u="none" strike="noStrike" kern="1200" cap="none" spc="0" normalizeH="0" baseline="0" noProof="0" dirty="0">
                  <a:ln>
                    <a:noFill/>
                  </a:ln>
                  <a:solidFill>
                    <a:srgbClr val="FFFFFF"/>
                  </a:solidFill>
                  <a:effectLst/>
                  <a:uLnTx/>
                  <a:uFillTx/>
                  <a:latin typeface="+mj-lt"/>
                  <a:ea typeface="+mn-ea"/>
                  <a:cs typeface="+mn-cs"/>
                </a:rPr>
                <a:t> </a:t>
              </a:r>
              <a:r>
                <a:rPr kumimoji="0" lang="en-US" sz="4000"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 Hospitals</a:t>
              </a:r>
            </a:p>
          </p:txBody>
        </p:sp>
        <p:pic>
          <p:nvPicPr>
            <p:cNvPr id="9" name="Picture 8">
              <a:extLst>
                <a:ext uri="{FF2B5EF4-FFF2-40B4-BE49-F238E27FC236}">
                  <a16:creationId xmlns:a16="http://schemas.microsoft.com/office/drawing/2014/main" id="{AD03E7C2-94D2-C9A6-B314-44FC34458168}"/>
                </a:ext>
              </a:extLst>
            </p:cNvPr>
            <p:cNvPicPr>
              <a:picLocks noChangeAspect="1"/>
            </p:cNvPicPr>
            <p:nvPr/>
          </p:nvPicPr>
          <p:blipFill>
            <a:blip r:embed="rId5"/>
            <a:stretch>
              <a:fillRect/>
            </a:stretch>
          </p:blipFill>
          <p:spPr>
            <a:xfrm>
              <a:off x="23043616" y="5826476"/>
              <a:ext cx="368861" cy="235568"/>
            </a:xfrm>
            <a:prstGeom prst="rect">
              <a:avLst/>
            </a:prstGeom>
          </p:spPr>
        </p:pic>
      </p:grpSp>
      <p:grpSp>
        <p:nvGrpSpPr>
          <p:cNvPr id="10" name="Group 9">
            <a:extLst>
              <a:ext uri="{FF2B5EF4-FFF2-40B4-BE49-F238E27FC236}">
                <a16:creationId xmlns:a16="http://schemas.microsoft.com/office/drawing/2014/main" id="{14D5FB08-79D2-B6D2-7DCF-4886F3C60389}"/>
              </a:ext>
            </a:extLst>
          </p:cNvPr>
          <p:cNvGrpSpPr/>
          <p:nvPr/>
        </p:nvGrpSpPr>
        <p:grpSpPr>
          <a:xfrm>
            <a:off x="11182935" y="2399871"/>
            <a:ext cx="12404993" cy="731520"/>
            <a:chOff x="11241300" y="2399871"/>
            <a:chExt cx="12404993" cy="731520"/>
          </a:xfrm>
        </p:grpSpPr>
        <p:sp>
          <p:nvSpPr>
            <p:cNvPr id="11" name="Rectangle 10">
              <a:extLst>
                <a:ext uri="{FF2B5EF4-FFF2-40B4-BE49-F238E27FC236}">
                  <a16:creationId xmlns:a16="http://schemas.microsoft.com/office/drawing/2014/main" id="{EE317145-F8E3-F1C4-D0F5-3DFAB9622A87}"/>
                </a:ext>
              </a:extLst>
            </p:cNvPr>
            <p:cNvSpPr/>
            <p:nvPr/>
          </p:nvSpPr>
          <p:spPr>
            <a:xfrm>
              <a:off x="11241300" y="2399871"/>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4000" i="0" u="none" strike="noStrike" kern="1200" cap="none" spc="0" normalizeH="0" baseline="0" noProof="0" dirty="0">
                  <a:ln>
                    <a:noFill/>
                  </a:ln>
                  <a:solidFill>
                    <a:srgbClr val="FFFFFF"/>
                  </a:solidFill>
                  <a:effectLst/>
                  <a:uLnTx/>
                  <a:uFillTx/>
                  <a:latin typeface="+mj-lt"/>
                  <a:ea typeface="+mn-ea"/>
                  <a:cs typeface="+mn-cs"/>
                </a:rPr>
                <a:t> </a:t>
              </a:r>
              <a:r>
                <a:rPr kumimoji="0" lang="en-US" sz="4000"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 EMS</a:t>
              </a:r>
            </a:p>
          </p:txBody>
        </p:sp>
        <p:pic>
          <p:nvPicPr>
            <p:cNvPr id="12" name="Picture 11">
              <a:extLst>
                <a:ext uri="{FF2B5EF4-FFF2-40B4-BE49-F238E27FC236}">
                  <a16:creationId xmlns:a16="http://schemas.microsoft.com/office/drawing/2014/main" id="{4C70B185-4B66-287C-8C73-62A518C89FB7}"/>
                </a:ext>
              </a:extLst>
            </p:cNvPr>
            <p:cNvPicPr>
              <a:picLocks noChangeAspect="1"/>
            </p:cNvPicPr>
            <p:nvPr/>
          </p:nvPicPr>
          <p:blipFill>
            <a:blip r:embed="rId5"/>
            <a:stretch>
              <a:fillRect/>
            </a:stretch>
          </p:blipFill>
          <p:spPr>
            <a:xfrm>
              <a:off x="23043616" y="2647847"/>
              <a:ext cx="368861" cy="235568"/>
            </a:xfrm>
            <a:prstGeom prst="rect">
              <a:avLst/>
            </a:prstGeom>
          </p:spPr>
        </p:pic>
      </p:grpSp>
      <p:sp>
        <p:nvSpPr>
          <p:cNvPr id="13" name="Title 8">
            <a:extLst>
              <a:ext uri="{FF2B5EF4-FFF2-40B4-BE49-F238E27FC236}">
                <a16:creationId xmlns:a16="http://schemas.microsoft.com/office/drawing/2014/main" id="{E15665E6-59A8-3DAC-1528-F6976B8C2800}"/>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Discovery | Socialization</a:t>
            </a:r>
            <a:endParaRPr lang="en-US" dirty="0"/>
          </a:p>
        </p:txBody>
      </p:sp>
    </p:spTree>
    <p:extLst>
      <p:ext uri="{BB962C8B-B14F-4D97-AF65-F5344CB8AC3E}">
        <p14:creationId xmlns:p14="http://schemas.microsoft.com/office/powerpoint/2010/main" val="33418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931993C-8752-AF6E-361C-AA64D65CE36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9544B9-5B4B-43BD-02F3-7A0173F5D35C}"/>
              </a:ext>
            </a:extLst>
          </p:cNvPr>
          <p:cNvPicPr>
            <a:picLocks noChangeAspect="1"/>
          </p:cNvPicPr>
          <p:nvPr/>
        </p:nvPicPr>
        <p:blipFill>
          <a:blip r:embed="rId3"/>
          <a:srcRect t="37546" b="35358"/>
          <a:stretch/>
        </p:blipFill>
        <p:spPr>
          <a:xfrm>
            <a:off x="0" y="0"/>
            <a:ext cx="10726738" cy="13716000"/>
          </a:xfrm>
          <a:prstGeom prst="rect">
            <a:avLst/>
          </a:prstGeom>
          <a:effectLst>
            <a:outerShdw blurRad="247297" dist="38100" dir="2700000" algn="tl" rotWithShape="0">
              <a:prstClr val="black">
                <a:alpha val="40000"/>
              </a:prstClr>
            </a:outerShdw>
          </a:effectLst>
        </p:spPr>
      </p:pic>
      <p:pic>
        <p:nvPicPr>
          <p:cNvPr id="4" name="Picture 3">
            <a:extLst>
              <a:ext uri="{FF2B5EF4-FFF2-40B4-BE49-F238E27FC236}">
                <a16:creationId xmlns:a16="http://schemas.microsoft.com/office/drawing/2014/main" id="{18EA59CA-AC8F-DFDA-4DD1-53D737813000}"/>
              </a:ext>
            </a:extLst>
          </p:cNvPr>
          <p:cNvPicPr>
            <a:picLocks noChangeAspect="1"/>
          </p:cNvPicPr>
          <p:nvPr/>
        </p:nvPicPr>
        <p:blipFill>
          <a:blip r:embed="rId3"/>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6" name="Rectangle 5">
            <a:extLst>
              <a:ext uri="{FF2B5EF4-FFF2-40B4-BE49-F238E27FC236}">
                <a16:creationId xmlns:a16="http://schemas.microsoft.com/office/drawing/2014/main" id="{CB8B1427-499D-2D6D-BA77-9061B792CF7C}"/>
              </a:ext>
            </a:extLst>
          </p:cNvPr>
          <p:cNvSpPr/>
          <p:nvPr/>
        </p:nvSpPr>
        <p:spPr>
          <a:xfrm>
            <a:off x="0" y="9105900"/>
            <a:ext cx="10726738" cy="4902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D2E6FC-2EF8-A27F-C59E-AB7285197E49}"/>
              </a:ext>
            </a:extLst>
          </p:cNvPr>
          <p:cNvPicPr>
            <a:picLocks noChangeAspect="1"/>
          </p:cNvPicPr>
          <p:nvPr/>
        </p:nvPicPr>
        <p:blipFill>
          <a:blip r:embed="rId4"/>
          <a:stretch>
            <a:fillRect/>
          </a:stretch>
        </p:blipFill>
        <p:spPr>
          <a:xfrm>
            <a:off x="852678" y="8496525"/>
            <a:ext cx="5967222" cy="49020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 Placeholder 7">
            <a:extLst>
              <a:ext uri="{FF2B5EF4-FFF2-40B4-BE49-F238E27FC236}">
                <a16:creationId xmlns:a16="http://schemas.microsoft.com/office/drawing/2014/main" id="{3EA066D2-2869-0388-5DBC-675A1E38C8A4}"/>
              </a:ext>
            </a:extLst>
          </p:cNvPr>
          <p:cNvSpPr txBox="1">
            <a:spLocks/>
          </p:cNvSpPr>
          <p:nvPr/>
        </p:nvSpPr>
        <p:spPr>
          <a:xfrm>
            <a:off x="11143623" y="2400300"/>
            <a:ext cx="12611100" cy="10782300"/>
          </a:xfrm>
          <a:prstGeom prst="rect">
            <a:avLst/>
          </a:prstGeom>
        </p:spPr>
        <p:txBody>
          <a:bodyPr lIns="0" r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dirty="0">
                <a:solidFill>
                  <a:schemeClr val="accent1"/>
                </a:solidFill>
                <a:latin typeface="+mj-lt"/>
              </a:rPr>
              <a:t>Interactive Map</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lvl="1" indent="-396875" defTabSz="274320" fontAlgn="t">
              <a:spcBef>
                <a:spcPts val="0"/>
              </a:spcBef>
              <a:buSzPct val="100000"/>
              <a:buNone/>
            </a:pPr>
            <a:r>
              <a:rPr lang="en-US" dirty="0">
                <a:solidFill>
                  <a:schemeClr val="bg2">
                    <a:lumMod val="25000"/>
                  </a:schemeClr>
                </a:solidFill>
                <a:latin typeface="Calibri" panose="020F0502020204030204" pitchFamily="34" charset="0"/>
                <a:cs typeface="Calibri" panose="020F0502020204030204" pitchFamily="34" charset="0"/>
              </a:rPr>
              <a:t>See Who has Signed Up</a:t>
            </a:r>
          </a:p>
          <a:p>
            <a:pPr marL="749300" lvl="1" indent="-396875">
              <a:spcBef>
                <a:spcPts val="0"/>
              </a:spcBef>
              <a:buSzPct val="100000"/>
              <a:buFont typeface="Arial" panose="020B0604020202020204" pitchFamily="34" charset="0"/>
              <a:buChar char="•"/>
            </a:pPr>
            <a:r>
              <a:rPr lang="en-US" dirty="0">
                <a:solidFill>
                  <a:srgbClr val="212121"/>
                </a:solidFill>
                <a:latin typeface="Calibri Light"/>
                <a:cs typeface="Calibri Light"/>
              </a:rPr>
              <a:t>Does not represent Implementation or Live Status</a:t>
            </a:r>
          </a:p>
          <a:p>
            <a:pPr marL="749300" lvl="1" indent="-396875">
              <a:lnSpc>
                <a:spcPct val="100000"/>
              </a:lnSpc>
              <a:spcBef>
                <a:spcPts val="0"/>
              </a:spcBef>
              <a:buSzPct val="100000"/>
              <a:buFont typeface="Arial" panose="020B0604020202020204" pitchFamily="34" charset="0"/>
              <a:buChar char="•"/>
            </a:pPr>
            <a:r>
              <a:rPr lang="en-US" dirty="0">
                <a:solidFill>
                  <a:srgbClr val="212121"/>
                </a:solidFill>
                <a:latin typeface="Calibri Light"/>
                <a:cs typeface="Calibri Light"/>
              </a:rPr>
              <a:t>It does not represent organizations that have verbally committed and are working through the sign-up process</a:t>
            </a:r>
          </a:p>
          <a:p>
            <a:pPr>
              <a:spcBef>
                <a:spcPts val="3000"/>
              </a:spcBef>
            </a:pPr>
            <a:r>
              <a:rPr lang="en-US" sz="3600" b="1" dirty="0">
                <a:solidFill>
                  <a:schemeClr val="accent1"/>
                </a:solidFill>
                <a:latin typeface="+mj-lt"/>
              </a:rPr>
              <a:t>Regional Projects</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Located at the bottom of the page and accessible via top navigation</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Displays implementation status of active projects</a:t>
            </a:r>
            <a:endParaRPr lang="en-US" dirty="0">
              <a:ea typeface="Calibri Light"/>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Showcases regional projects and workflows</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Highlights other initiatives (Pulsara </a:t>
            </a:r>
            <a:r>
              <a:rPr lang="en-US" sz="3600" b="1" dirty="0">
                <a:latin typeface="Calibri" panose="020F0502020204030204" pitchFamily="34" charset="0"/>
                <a:ea typeface="Roboto Light"/>
                <a:cs typeface="Calibri" panose="020F0502020204030204" pitchFamily="34" charset="0"/>
              </a:rPr>
              <a:t>MED OPS </a:t>
            </a:r>
            <a:r>
              <a:rPr lang="en-US" dirty="0">
                <a:latin typeface="Calibri Light"/>
                <a:ea typeface="Calibri Light"/>
                <a:cs typeface="Calibri Light"/>
              </a:rPr>
              <a:t>regions)</a:t>
            </a:r>
          </a:p>
          <a:p>
            <a:pPr marL="457200" indent="-457200">
              <a:spcBef>
                <a:spcPts val="0"/>
              </a:spcBef>
              <a:spcAft>
                <a:spcPts val="600"/>
              </a:spcAft>
              <a:buSzPts val="3000"/>
              <a:buFont typeface="Arial,Sans-Serif" panose="020B0604020202020204" pitchFamily="34" charset="0"/>
              <a:buChar char="•"/>
            </a:pPr>
            <a:endParaRPr lang="en-US" dirty="0">
              <a:latin typeface="Calibri Light"/>
              <a:cs typeface="Calibri Light"/>
            </a:endParaRPr>
          </a:p>
          <a:p>
            <a:pPr marL="0" marR="0" lvl="0" indent="0" algn="l" defTabSz="914400" rtl="0" eaLnBrk="1" fontAlgn="auto" latinLnBrk="0" hangingPunct="1">
              <a:lnSpc>
                <a:spcPct val="100000"/>
              </a:lnSpc>
              <a:spcBef>
                <a:spcPts val="1800"/>
              </a:spcBef>
              <a:buClrTx/>
              <a:buSzTx/>
              <a:buFontTx/>
              <a:buNone/>
              <a:tabLst/>
              <a:defRPr/>
            </a:pPr>
            <a:r>
              <a:rPr lang="en-US" sz="3600" b="1" dirty="0">
                <a:solidFill>
                  <a:srgbClr val="B12028"/>
                </a:solidFill>
                <a:latin typeface="Arial" panose="020B0604020202020204"/>
                <a:ea typeface="+mn-ea"/>
                <a:cs typeface="+mn-cs"/>
              </a:rPr>
              <a:t>It </a:t>
            </a:r>
            <a:r>
              <a:rPr lang="en-US" sz="3600" b="1" i="1" dirty="0">
                <a:solidFill>
                  <a:srgbClr val="B12028"/>
                </a:solidFill>
                <a:latin typeface="Arial" panose="020B0604020202020204"/>
                <a:ea typeface="+mn-ea"/>
                <a:cs typeface="+mn-cs"/>
              </a:rPr>
              <a:t>CAN</a:t>
            </a:r>
            <a:r>
              <a:rPr lang="en-US" sz="3600" b="1" dirty="0">
                <a:solidFill>
                  <a:srgbClr val="B12028"/>
                </a:solidFill>
                <a:latin typeface="Arial" panose="020B0604020202020204"/>
                <a:ea typeface="+mn-ea"/>
                <a:cs typeface="+mn-cs"/>
              </a:rPr>
              <a:t> be Done!</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mn-ea"/>
              <a:cs typeface="Calibri" panose="020F0502020204030204" pitchFamily="34" charset="0"/>
            </a:endParaRP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Proven success – 1000+ organizations in Texas already connected</a:t>
            </a: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Functionality seamlessly extends across state lines</a:t>
            </a:r>
            <a:endParaRPr lang="en-US" dirty="0"/>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A strong, established network surrounds Oklahoma</a:t>
            </a:r>
            <a:endParaRPr lang="en-US" dirty="0"/>
          </a:p>
          <a:p>
            <a:pPr marL="457200" indent="-457200">
              <a:spcBef>
                <a:spcPts val="600"/>
              </a:spcBef>
              <a:spcAft>
                <a:spcPts val="300"/>
              </a:spcAft>
              <a:buSzPct val="100000"/>
              <a:buFont typeface="Arial" panose="020B0604020202020204" pitchFamily="34" charset="0"/>
              <a:buChar char="•"/>
            </a:pPr>
            <a:endParaRPr lang="en-US" dirty="0"/>
          </a:p>
          <a:p>
            <a:pPr marL="457200" indent="-457200">
              <a:spcBef>
                <a:spcPts val="600"/>
              </a:spcBef>
              <a:spcAft>
                <a:spcPts val="300"/>
              </a:spcAft>
              <a:buSzPct val="100000"/>
              <a:buFont typeface="Arial" panose="020B0604020202020204" pitchFamily="34" charset="0"/>
              <a:buChar char="•"/>
            </a:pPr>
            <a:endParaRPr lang="en-US" dirty="0"/>
          </a:p>
          <a:p>
            <a:pPr marL="457200" indent="-457200">
              <a:spcBef>
                <a:spcPts val="600"/>
              </a:spcBef>
              <a:spcAft>
                <a:spcPts val="300"/>
              </a:spcAft>
              <a:buSzPct val="100000"/>
              <a:buFont typeface="Arial" panose="020B0604020202020204" pitchFamily="34" charset="0"/>
              <a:buChar char="•"/>
            </a:pPr>
            <a:endParaRPr lang="en-US" dirty="0"/>
          </a:p>
        </p:txBody>
      </p:sp>
      <p:sp>
        <p:nvSpPr>
          <p:cNvPr id="8" name="Title 6">
            <a:extLst>
              <a:ext uri="{FF2B5EF4-FFF2-40B4-BE49-F238E27FC236}">
                <a16:creationId xmlns:a16="http://schemas.microsoft.com/office/drawing/2014/main" id="{E0CE69F4-C3B8-6311-93F8-9DF32E3B3407}"/>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Who is on the Network?</a:t>
            </a:r>
            <a:endParaRPr lang="en-US" dirty="0"/>
          </a:p>
        </p:txBody>
      </p:sp>
    </p:spTree>
    <p:extLst>
      <p:ext uri="{BB962C8B-B14F-4D97-AF65-F5344CB8AC3E}">
        <p14:creationId xmlns:p14="http://schemas.microsoft.com/office/powerpoint/2010/main" val="212489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48DB380-4800-C41A-5D59-9176ECD4F8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5E3BF7-9E27-FCF1-2448-972DE7644CD4}"/>
              </a:ext>
            </a:extLst>
          </p:cNvPr>
          <p:cNvPicPr>
            <a:picLocks noChangeAspect="1"/>
          </p:cNvPicPr>
          <p:nvPr/>
        </p:nvPicPr>
        <p:blipFill>
          <a:blip r:embed="rId3"/>
          <a:srcRect t="53001" b="18932"/>
          <a:stretch/>
        </p:blipFill>
        <p:spPr>
          <a:xfrm>
            <a:off x="0" y="0"/>
            <a:ext cx="10726738" cy="14081760"/>
          </a:xfrm>
          <a:prstGeom prst="rect">
            <a:avLst/>
          </a:prstGeom>
          <a:effectLst>
            <a:outerShdw blurRad="247297" dist="38100" dir="2700000" algn="tl" rotWithShape="0">
              <a:prstClr val="black">
                <a:alpha val="40000"/>
              </a:prstClr>
            </a:outerShdw>
          </a:effectLst>
        </p:spPr>
      </p:pic>
      <p:pic>
        <p:nvPicPr>
          <p:cNvPr id="4" name="Picture 3">
            <a:extLst>
              <a:ext uri="{FF2B5EF4-FFF2-40B4-BE49-F238E27FC236}">
                <a16:creationId xmlns:a16="http://schemas.microsoft.com/office/drawing/2014/main" id="{E81E5DE1-D049-FAAB-E4C8-E01F61114D23}"/>
              </a:ext>
            </a:extLst>
          </p:cNvPr>
          <p:cNvPicPr>
            <a:picLocks noChangeAspect="1"/>
          </p:cNvPicPr>
          <p:nvPr/>
        </p:nvPicPr>
        <p:blipFill>
          <a:blip r:embed="rId3"/>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2" name="Text Placeholder 9">
            <a:extLst>
              <a:ext uri="{FF2B5EF4-FFF2-40B4-BE49-F238E27FC236}">
                <a16:creationId xmlns:a16="http://schemas.microsoft.com/office/drawing/2014/main" id="{A0BB2BCF-C364-D310-2F0F-0F10ADFB5B78}"/>
              </a:ext>
            </a:extLst>
          </p:cNvPr>
          <p:cNvSpPr txBox="1">
            <a:spLocks/>
          </p:cNvSpPr>
          <p:nvPr/>
        </p:nvSpPr>
        <p:spPr>
          <a:xfrm>
            <a:off x="11143623" y="2379035"/>
            <a:ext cx="12589835" cy="10972766"/>
          </a:xfrm>
          <a:prstGeom prst="rect">
            <a:avLst/>
          </a:prstGeom>
        </p:spPr>
        <p:txBody>
          <a:bodyPr lIns="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a:solidFill>
                  <a:schemeClr val="accent1"/>
                </a:solidFill>
                <a:latin typeface="Arial" panose="020B0604020202020204" pitchFamily="34" charset="0"/>
                <a:cs typeface="Arial" panose="020B0604020202020204" pitchFamily="34" charset="0"/>
              </a:rPr>
              <a:t>Who to Engage</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EMS:  Leadership</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Hospital:  ED and Executive Sponsor</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Use this Resource Page to assist with socialization</a:t>
            </a:r>
          </a:p>
          <a:p>
            <a:pPr>
              <a:spcBef>
                <a:spcPts val="3000"/>
              </a:spcBef>
            </a:pPr>
            <a:r>
              <a:rPr lang="en-US" sz="3600" b="1">
                <a:solidFill>
                  <a:schemeClr val="accent1"/>
                </a:solidFill>
                <a:latin typeface="Arial" panose="020B0604020202020204" pitchFamily="34" charset="0"/>
                <a:cs typeface="Arial" panose="020B0604020202020204" pitchFamily="34" charset="0"/>
              </a:rPr>
              <a:t>Sign Up Now</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Sign up to join the queue with no commitment to a timeline or completing onboarding.</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Pulsara will collaborate with you and your region to coordinate training and implementation timelines</a:t>
            </a:r>
          </a:p>
          <a:p>
            <a:pPr>
              <a:spcBef>
                <a:spcPts val="3000"/>
              </a:spcBef>
            </a:pPr>
            <a:r>
              <a:rPr lang="en-US" sz="3600" b="1">
                <a:solidFill>
                  <a:schemeClr val="accent1"/>
                </a:solidFill>
                <a:latin typeface="Arial" panose="020B0604020202020204" pitchFamily="34" charset="0"/>
                <a:cs typeface="Arial" panose="020B0604020202020204" pitchFamily="34" charset="0"/>
              </a:rPr>
              <a:t>Additional Resources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Assets to help you navigate your internal IT / Compliance / Security process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Business Associate Agreement (BAA)</a:t>
            </a:r>
          </a:p>
          <a:p>
            <a:pPr>
              <a:spcBef>
                <a:spcPts val="3000"/>
              </a:spcBef>
            </a:pPr>
            <a:r>
              <a:rPr lang="en-US" sz="3600" b="1">
                <a:solidFill>
                  <a:schemeClr val="accent1"/>
                </a:solidFill>
                <a:latin typeface="Arial" panose="020B0604020202020204" pitchFamily="34" charset="0"/>
                <a:cs typeface="Arial" panose="020B0604020202020204" pitchFamily="34" charset="0"/>
              </a:rPr>
              <a:t>Implementation Overview</a:t>
            </a:r>
          </a:p>
          <a:p>
            <a:pPr>
              <a:spcBef>
                <a:spcPts val="0"/>
              </a:spcBef>
              <a:spcAft>
                <a:spcPts val="600"/>
              </a:spcAft>
              <a:buSzPts val="3000"/>
            </a:pPr>
            <a:endParaRPr lang="en-US">
              <a:ea typeface="Roboto Medium" panose="02000000000000000000" pitchFamily="2" charset="0"/>
            </a:endParaRPr>
          </a:p>
          <a:p>
            <a:endParaRPr lang="en-US" dirty="0"/>
          </a:p>
        </p:txBody>
      </p:sp>
      <p:sp>
        <p:nvSpPr>
          <p:cNvPr id="5" name="Title 1">
            <a:extLst>
              <a:ext uri="{FF2B5EF4-FFF2-40B4-BE49-F238E27FC236}">
                <a16:creationId xmlns:a16="http://schemas.microsoft.com/office/drawing/2014/main" id="{9569F193-1173-0B3B-545C-01C6220839E6}"/>
              </a:ext>
            </a:extLst>
          </p:cNvPr>
          <p:cNvSpPr txBox="1">
            <a:spLocks/>
          </p:cNvSpPr>
          <p:nvPr/>
        </p:nvSpPr>
        <p:spPr>
          <a:xfrm>
            <a:off x="11164888" y="1290970"/>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Sign Up | Procurement</a:t>
            </a:r>
          </a:p>
        </p:txBody>
      </p:sp>
    </p:spTree>
    <p:extLst>
      <p:ext uri="{BB962C8B-B14F-4D97-AF65-F5344CB8AC3E}">
        <p14:creationId xmlns:p14="http://schemas.microsoft.com/office/powerpoint/2010/main" val="289218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sp>
        <p:nvSpPr>
          <p:cNvPr id="2" name="content">
            <a:extLst>
              <a:ext uri="{FF2B5EF4-FFF2-40B4-BE49-F238E27FC236}">
                <a16:creationId xmlns:a16="http://schemas.microsoft.com/office/drawing/2014/main" id="{04DA5496-6972-176F-C565-A837D97A0D89}"/>
              </a:ext>
            </a:extLst>
          </p:cNvPr>
          <p:cNvSpPr txBox="1">
            <a:spLocks/>
          </p:cNvSpPr>
          <p:nvPr/>
        </p:nvSpPr>
        <p:spPr>
          <a:xfrm>
            <a:off x="11164888" y="2400300"/>
            <a:ext cx="12611100" cy="10314250"/>
          </a:xfrm>
          <a:prstGeom prst="rect">
            <a:avLst/>
          </a:prstGeom>
        </p:spPr>
        <p:txBody>
          <a:bodyPr lIns="91440" tIns="45720" rIns="91440" bIns="45720" anchor="t"/>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a:solidFill>
                  <a:schemeClr val="accent1"/>
                </a:solidFill>
                <a:latin typeface="+mj-lt"/>
              </a:rPr>
              <a:t>Content</a:t>
            </a:r>
            <a:endParaRPr lang="en-US" sz="3400" b="1">
              <a:solidFill>
                <a:schemeClr val="accent1"/>
              </a:solidFill>
              <a:latin typeface="+mj-lt"/>
            </a:endParaRPr>
          </a:p>
          <a:p>
            <a:pPr marL="1206500" indent="-45720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Socialization</a:t>
            </a:r>
          </a:p>
          <a:p>
            <a:pPr marL="1206500" indent="-45720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Pulsara Basics (conceptual)</a:t>
            </a:r>
          </a:p>
          <a:p>
            <a:pPr marL="1206500" indent="-45720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How To</a:t>
            </a:r>
          </a:p>
          <a:p>
            <a:pPr marL="1206500" indent="-45720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Demos</a:t>
            </a:r>
          </a:p>
          <a:p>
            <a:pPr marL="1206500" indent="-457200">
              <a:spcBef>
                <a:spcPts val="0"/>
              </a:spcBef>
              <a:buFont typeface="Arial" panose="020B0604020202020204" pitchFamily="34" charset="0"/>
              <a:buChar char="•"/>
            </a:pPr>
            <a:r>
              <a:rPr lang="en-US" sz="3200">
                <a:latin typeface="Calibri Light" panose="020F0302020204030204" pitchFamily="34" charset="0"/>
                <a:ea typeface="Roboto Light"/>
                <a:cs typeface="Calibri Light" panose="020F0302020204030204" pitchFamily="34" charset="0"/>
              </a:rPr>
              <a:t>Just-In-Time Training Assets</a:t>
            </a:r>
          </a:p>
          <a:p>
            <a:pPr>
              <a:spcBef>
                <a:spcPts val="3600"/>
              </a:spcBef>
            </a:pPr>
            <a:r>
              <a:rPr lang="en-US" sz="3600" b="1">
                <a:solidFill>
                  <a:schemeClr val="accent1"/>
                </a:solidFill>
                <a:latin typeface="+mj-lt"/>
              </a:rPr>
              <a:t>Consume as Needed</a:t>
            </a:r>
          </a:p>
          <a:p>
            <a:pPr marL="1206500" indent="-457200">
              <a:spcBef>
                <a:spcPts val="0"/>
              </a:spcBef>
              <a:buFont typeface="Arial" panose="020B0604020202020204" pitchFamily="34" charset="0"/>
              <a:buChar char="•"/>
            </a:pPr>
            <a:r>
              <a:rPr lang="en-US" sz="3600">
                <a:latin typeface="Calibri Light" panose="020F0302020204030204" pitchFamily="34" charset="0"/>
                <a:cs typeface="Calibri Light" panose="020F0302020204030204" pitchFamily="34" charset="0"/>
              </a:rPr>
              <a:t>Videos</a:t>
            </a:r>
          </a:p>
          <a:p>
            <a:pPr marL="1206500" indent="-457200">
              <a:spcBef>
                <a:spcPts val="0"/>
              </a:spcBef>
              <a:buFont typeface="Arial" panose="020B0604020202020204" pitchFamily="34" charset="0"/>
              <a:buChar char="•"/>
            </a:pPr>
            <a:r>
              <a:rPr lang="en-US" sz="3600">
                <a:latin typeface="Calibri Light" panose="020F0302020204030204" pitchFamily="34" charset="0"/>
                <a:cs typeface="Calibri Light" panose="020F0302020204030204" pitchFamily="34" charset="0"/>
              </a:rPr>
              <a:t>Printable / PDF</a:t>
            </a:r>
          </a:p>
          <a:p>
            <a:pPr marL="1206500" indent="-457200">
              <a:spcBef>
                <a:spcPts val="0"/>
              </a:spcBef>
              <a:buFont typeface="Arial" panose="020B0604020202020204" pitchFamily="34" charset="0"/>
              <a:buChar char="•"/>
            </a:pPr>
            <a:r>
              <a:rPr lang="en-US" sz="3600">
                <a:latin typeface="Calibri Light" panose="020F0302020204030204" pitchFamily="34" charset="0"/>
                <a:ea typeface="Roboto Light"/>
                <a:cs typeface="Calibri Light" panose="020F0302020204030204" pitchFamily="34" charset="0"/>
              </a:rPr>
              <a:t>PowerPoint</a:t>
            </a:r>
            <a:endParaRPr lang="en-US" sz="3600">
              <a:latin typeface="Calibri Light" panose="020F0302020204030204" pitchFamily="34" charset="0"/>
              <a:cs typeface="Calibri Light" panose="020F0302020204030204" pitchFamily="34" charset="0"/>
            </a:endParaRPr>
          </a:p>
          <a:p>
            <a:pPr>
              <a:spcBef>
                <a:spcPts val="3600"/>
              </a:spcBef>
            </a:pPr>
            <a:r>
              <a:rPr lang="en-US" sz="3600" b="1">
                <a:solidFill>
                  <a:schemeClr val="accent1"/>
                </a:solidFill>
                <a:latin typeface="+mj-lt"/>
              </a:rPr>
              <a:t>Options</a:t>
            </a:r>
            <a:endParaRPr lang="en-US" sz="3200" b="1">
              <a:solidFill>
                <a:schemeClr val="accent1"/>
              </a:solidFill>
              <a:latin typeface="+mj-lt"/>
            </a:endParaRPr>
          </a:p>
          <a:p>
            <a:pPr marL="1206500" indent="-395288">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Download &amp; Customize</a:t>
            </a:r>
          </a:p>
          <a:p>
            <a:pPr marL="1206500" indent="-395288">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Link to your LMS</a:t>
            </a:r>
            <a:endParaRPr lang="en-US" sz="3200" dirty="0">
              <a:latin typeface="Calibri Light" panose="020F0302020204030204" pitchFamily="34" charset="0"/>
              <a:cs typeface="Calibri Light" panose="020F0302020204030204" pitchFamily="34" charset="0"/>
            </a:endParaRPr>
          </a:p>
        </p:txBody>
      </p:sp>
      <p:sp>
        <p:nvSpPr>
          <p:cNvPr id="5" name="Title 1">
            <a:extLst>
              <a:ext uri="{FF2B5EF4-FFF2-40B4-BE49-F238E27FC236}">
                <a16:creationId xmlns:a16="http://schemas.microsoft.com/office/drawing/2014/main" id="{4325E131-2926-E846-373B-E44638A61C1C}"/>
              </a:ext>
            </a:extLst>
          </p:cNvPr>
          <p:cNvSpPr txBox="1">
            <a:spLocks/>
          </p:cNvSpPr>
          <p:nvPr/>
        </p:nvSpPr>
        <p:spPr>
          <a:xfrm>
            <a:off x="11169492" y="1306033"/>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Pulsara Academy / Training</a:t>
            </a:r>
          </a:p>
        </p:txBody>
      </p:sp>
      <p:pic>
        <p:nvPicPr>
          <p:cNvPr id="6" name="academy">
            <a:extLst>
              <a:ext uri="{FF2B5EF4-FFF2-40B4-BE49-F238E27FC236}">
                <a16:creationId xmlns:a16="http://schemas.microsoft.com/office/drawing/2014/main" id="{9ABD77DB-FE7B-9364-F559-8214A558B57D}"/>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7" name="monitor">
            <a:extLst>
              <a:ext uri="{FF2B5EF4-FFF2-40B4-BE49-F238E27FC236}">
                <a16:creationId xmlns:a16="http://schemas.microsoft.com/office/drawing/2014/main" id="{F996FA2F-9E71-0F50-1A0A-D597C1228BC6}"/>
              </a:ext>
            </a:extLst>
          </p:cNvPr>
          <p:cNvPicPr>
            <a:picLocks noChangeAspect="1"/>
          </p:cNvPicPr>
          <p:nvPr/>
        </p:nvPicPr>
        <p:blipFill>
          <a:blip r:embed="rId4"/>
          <a:srcRect t="234" b="234"/>
          <a:stretch>
            <a:fillRect/>
          </a:stretch>
        </p:blipFill>
        <p:spPr>
          <a:xfrm>
            <a:off x="0" y="0"/>
            <a:ext cx="10680928" cy="13716000"/>
          </a:xfrm>
          <a:prstGeom prst="rect">
            <a:avLst/>
          </a:prstGeom>
          <a:noFill/>
        </p:spPr>
      </p:pic>
      <p:sp>
        <p:nvSpPr>
          <p:cNvPr id="8" name="label">
            <a:extLst>
              <a:ext uri="{FF2B5EF4-FFF2-40B4-BE49-F238E27FC236}">
                <a16:creationId xmlns:a16="http://schemas.microsoft.com/office/drawing/2014/main" id="{7B93B0DE-251A-B16E-F32C-8EAB49D7C50A}"/>
              </a:ext>
            </a:extLst>
          </p:cNvPr>
          <p:cNvSpPr txBox="1">
            <a:spLocks/>
          </p:cNvSpPr>
          <p:nvPr/>
        </p:nvSpPr>
        <p:spPr>
          <a:xfrm>
            <a:off x="-14288"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a:solidFill>
                  <a:schemeClr val="bg1"/>
                </a:solidFill>
                <a:latin typeface="Arial" panose="020B0604020202020204" pitchFamily="34" charset="0"/>
                <a:cs typeface="Arial" panose="020B0604020202020204" pitchFamily="34" charset="0"/>
              </a:rPr>
              <a:t>Onboarding &amp; Ongoing Training</a:t>
            </a:r>
          </a:p>
        </p:txBody>
      </p:sp>
    </p:spTree>
    <p:extLst>
      <p:ext uri="{BB962C8B-B14F-4D97-AF65-F5344CB8AC3E}">
        <p14:creationId xmlns:p14="http://schemas.microsoft.com/office/powerpoint/2010/main" val="12307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ndTime xmlns="57bb6577-3d93-4f65-af43-1fd80da515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5E91215F151A438718CEAA30E4E1C9" ma:contentTypeVersion="5" ma:contentTypeDescription="Create a new document." ma:contentTypeScope="" ma:versionID="e443bd038023629a35e959b410f2daa2">
  <xsd:schema xmlns:xsd="http://www.w3.org/2001/XMLSchema" xmlns:xs="http://www.w3.org/2001/XMLSchema" xmlns:p="http://schemas.microsoft.com/office/2006/metadata/properties" xmlns:ns2="57bb6577-3d93-4f65-af43-1fd80da515f8" targetNamespace="http://schemas.microsoft.com/office/2006/metadata/properties" ma:root="true" ma:fieldsID="36d071f336b886a6dd28725f40d79d62" ns2:_="">
    <xsd:import namespace="57bb6577-3d93-4f65-af43-1fd80da51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6577-3d93-4f65-af43-1fd80da51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eandTime" ma:index="12" nillable="true" ma:displayName="Date and Time" ma:format="DateOnly" ma:internalName="DateandTim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7F5FD9-8B47-43A7-B970-41E6B11C7816}">
  <ds:schemaRefs>
    <ds:schemaRef ds:uri="http://www.w3.org/XML/1998/namespace"/>
    <ds:schemaRef ds:uri="http://purl.org/dc/elements/1.1/"/>
    <ds:schemaRef ds:uri="http://purl.org/dc/dcmitype/"/>
    <ds:schemaRef ds:uri="http://schemas.openxmlformats.org/package/2006/metadata/core-properties"/>
    <ds:schemaRef ds:uri="http://schemas.microsoft.com/office/2006/metadata/properties"/>
    <ds:schemaRef ds:uri="http://schemas.microsoft.com/office/2006/documentManagement/types"/>
    <ds:schemaRef ds:uri="57bb6577-3d93-4f65-af43-1fd80da515f8"/>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11203BEC-D0E5-46EF-96C7-87A09C8CFBF7}">
  <ds:schemaRefs>
    <ds:schemaRef ds:uri="57bb6577-3d93-4f65-af43-1fd80da515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900B05-422E-4BD1-9066-52D088A655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TotalTime>
  <Words>1018</Words>
  <Application>Microsoft Macintosh PowerPoint</Application>
  <PresentationFormat>Custom</PresentationFormat>
  <Paragraphs>118</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Aptos</vt:lpstr>
      <vt:lpstr>Arial</vt:lpstr>
      <vt:lpstr>Arial,Sans-Serif</vt:lpstr>
      <vt:lpstr>Calibri</vt:lpstr>
      <vt:lpstr>Calibri Light</vt:lpstr>
      <vt:lpstr>Roboto</vt:lpstr>
      <vt:lpstr>Roboto Light</vt:lpstr>
      <vt:lpstr>Roboto Medium</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Pulsara - Oklahoma Executive Summary</dc:title>
  <dc:subject/>
  <dc:creator>James Woodson</dc:creator>
  <cp:keywords/>
  <dc:description/>
  <cp:lastModifiedBy>Michele M Miller</cp:lastModifiedBy>
  <cp:revision>3</cp:revision>
  <cp:lastPrinted>2025-02-10T19:35:55Z</cp:lastPrinted>
  <dcterms:created xsi:type="dcterms:W3CDTF">2024-11-22T21:38:33Z</dcterms:created>
  <dcterms:modified xsi:type="dcterms:W3CDTF">2025-02-10T19:39:05Z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0x0101000B5E91215F151A438718CEAA30E4E1C9</vt:lpwstr>
  </property>
</Properties>
</file>