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3117" r:id="rId2"/>
    <p:sldId id="256" r:id="rId3"/>
    <p:sldId id="4380" r:id="rId4"/>
    <p:sldId id="4381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438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ACEF"/>
    <a:srgbClr val="B120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41"/>
    <p:restoredTop sz="94694"/>
  </p:normalViewPr>
  <p:slideViewPr>
    <p:cSldViewPr snapToGrid="0" showGuides="1">
      <p:cViewPr varScale="1">
        <p:scale>
          <a:sx n="121" d="100"/>
          <a:sy n="121" d="100"/>
        </p:scale>
        <p:origin x="5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alibri" panose="020F0502020204030204" pitchFamily="34" charset="0"/>
              </a:defRPr>
            </a:lvl1pPr>
          </a:lstStyle>
          <a:p>
            <a:fld id="{8004E5E6-17D5-4C42-9A5F-CE99E0379695}" type="datetimeFigureOut">
              <a:rPr lang="en-US" smtClean="0"/>
              <a:pPr/>
              <a:t>4/29/24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alibri" panose="020F0502020204030204" pitchFamily="34" charset="0"/>
              </a:defRPr>
            </a:lvl1pPr>
          </a:lstStyle>
          <a:p>
            <a:fld id="{8A312EC8-2102-A640-B25B-4A528FBF20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357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d57c4815d9_2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0" name="Google Shape;250;g1d57c4815d9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strike="noStrike" cap="none" baseline="0" dirty="0">
                <a:solidFill>
                  <a:schemeClr val="dk1"/>
                </a:solidFill>
                <a:ea typeface="Calibri"/>
                <a:cs typeface="Calibri Light" panose="020F0302020204030204" pitchFamily="34" charset="0"/>
                <a:sym typeface="Calibri"/>
              </a:rPr>
              <a:t>We believe in Systems of Care that Scale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u="none" strike="noStrike" cap="none" baseline="0" dirty="0">
              <a:solidFill>
                <a:schemeClr val="dk1"/>
              </a:solidFill>
              <a:ea typeface="Calibri"/>
              <a:cs typeface="Calibri Light" panose="020F030202020403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strike="noStrike" cap="none" baseline="0" dirty="0">
                <a:solidFill>
                  <a:schemeClr val="dk1"/>
                </a:solidFill>
                <a:ea typeface="Calibri"/>
                <a:cs typeface="Calibri Light" panose="020F0302020204030204" pitchFamily="34" charset="0"/>
                <a:sym typeface="Calibri"/>
              </a:rPr>
              <a:t>Cornerstone to success during a disaster is using the same tool all day every day in blue skies that can scale to meet any stress event even in grey skies.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u="none" strike="noStrike" cap="none" baseline="0" dirty="0">
              <a:solidFill>
                <a:schemeClr val="dk1"/>
              </a:solidFill>
              <a:ea typeface="Calibri"/>
              <a:cs typeface="Calibri Light" panose="020F0302020204030204" pitchFamily="34" charset="0"/>
              <a:sym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1577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9499F-7350-4CA0-3913-054BE175D5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841" y="1110835"/>
            <a:ext cx="4425538" cy="978729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523374-3D6F-3E51-2212-86A8332A612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0841" y="2105253"/>
            <a:ext cx="4425538" cy="4236169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245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28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C3AD9-0A9C-2160-C1B7-CA5451E55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365" y="1350313"/>
            <a:ext cx="10653269" cy="535531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E40EB1-C20C-4CCA-8ADE-40248C45A0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0888" y="2054225"/>
            <a:ext cx="10736262" cy="2417763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665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AME TOOL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same tool editable text" hidden="1">
            <a:extLst>
              <a:ext uri="{FF2B5EF4-FFF2-40B4-BE49-F238E27FC236}">
                <a16:creationId xmlns:a16="http://schemas.microsoft.com/office/drawing/2014/main" id="{666B643C-EB23-3319-4E67-BDC1AE445F2A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2785481" y="2623626"/>
            <a:ext cx="3377087" cy="1316495"/>
            <a:chOff x="8812333" y="6050888"/>
            <a:chExt cx="6755054" cy="263298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9ACA3AB-01B4-C0D7-E176-0F745C01CCA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8812333" y="7602675"/>
              <a:ext cx="6755054" cy="1081202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en-US" sz="4447" b="1" i="0" spc="-70" dirty="0">
                  <a:solidFill>
                    <a:schemeClr val="bg1"/>
                  </a:solidFill>
                  <a:effectLst>
                    <a:innerShdw blurRad="94581" dist="50800" dir="13500000">
                      <a:prstClr val="black">
                        <a:alpha val="30568"/>
                      </a:prstClr>
                    </a:innerShdw>
                  </a:effectLst>
                  <a:latin typeface="Arial Black" panose="020B0604020202020204" pitchFamily="34" charset="0"/>
                  <a:cs typeface="Arial Black" panose="020B0604020202020204" pitchFamily="34" charset="0"/>
                </a:rPr>
                <a:t>OF EVENT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BC83FAD-A7BF-70B8-73D3-2391F0D9148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8812333" y="6619975"/>
              <a:ext cx="6755054" cy="1081202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en-US" sz="3313" b="1" i="0" spc="-70" dirty="0">
                  <a:solidFill>
                    <a:schemeClr val="bg1"/>
                  </a:solidFill>
                  <a:effectLst>
                    <a:innerShdw blurRad="94581" dist="50800" dir="13500000">
                      <a:prstClr val="black">
                        <a:alpha val="30568"/>
                      </a:prstClr>
                    </a:innerShdw>
                  </a:effectLst>
                  <a:latin typeface="Arial Black" panose="020B0604020202020204" pitchFamily="34" charset="0"/>
                  <a:cs typeface="Arial Black" panose="020B0604020202020204" pitchFamily="34" charset="0"/>
                </a:rPr>
                <a:t>REGARDLESS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883E6FA-9574-26CF-684D-9E84B27A970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8812333" y="6050888"/>
              <a:ext cx="6755054" cy="667589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rmAutofit/>
            </a:bodyPr>
            <a:lstStyle/>
            <a:p>
              <a:pPr algn="ctr"/>
              <a:r>
                <a:rPr lang="en-US" sz="1854" b="1" i="0" spc="-70" dirty="0">
                  <a:solidFill>
                    <a:schemeClr val="bg1"/>
                  </a:solidFill>
                  <a:effectLst>
                    <a:innerShdw blurRad="94581" dist="50800" dir="13500000">
                      <a:prstClr val="black">
                        <a:alpha val="30568"/>
                      </a:prstClr>
                    </a:innerShdw>
                  </a:effectLst>
                  <a:latin typeface="Arial Black" panose="020B0604020202020204" pitchFamily="34" charset="0"/>
                  <a:cs typeface="Arial Black" panose="020B0604020202020204" pitchFamily="34" charset="0"/>
                </a:rPr>
                <a:t>SAME TOO</a:t>
              </a:r>
              <a:r>
                <a:rPr lang="en-US" sz="1854" b="1" i="0" spc="139" dirty="0">
                  <a:solidFill>
                    <a:schemeClr val="bg1"/>
                  </a:solidFill>
                  <a:effectLst>
                    <a:innerShdw blurRad="94581" dist="50800" dir="13500000">
                      <a:prstClr val="black">
                        <a:alpha val="30568"/>
                      </a:prstClr>
                    </a:innerShdw>
                  </a:effectLst>
                  <a:latin typeface="Arial Black" panose="020B0604020202020204" pitchFamily="34" charset="0"/>
                  <a:cs typeface="Arial Black" panose="020B0604020202020204" pitchFamily="34" charset="0"/>
                </a:rPr>
                <a:t>L</a:t>
              </a:r>
              <a:r>
                <a:rPr lang="en-US" sz="1854" b="1" i="0" spc="-70" dirty="0">
                  <a:solidFill>
                    <a:schemeClr val="bg1"/>
                  </a:solidFill>
                  <a:effectLst>
                    <a:innerShdw blurRad="94581" dist="50800" dir="13500000">
                      <a:prstClr val="black">
                        <a:alpha val="30568"/>
                      </a:prstClr>
                    </a:innerShdw>
                  </a:effectLst>
                  <a:latin typeface="Arial Black" panose="020B0604020202020204" pitchFamily="34" charset="0"/>
                  <a:cs typeface="Arial Black" panose="020B0604020202020204" pitchFamily="34" charset="0"/>
                </a:rPr>
                <a:t>. EVERY</a:t>
              </a:r>
              <a:r>
                <a:rPr lang="en-US" sz="1854" b="1" i="0" spc="-139" dirty="0">
                  <a:solidFill>
                    <a:schemeClr val="bg1"/>
                  </a:solidFill>
                  <a:effectLst>
                    <a:innerShdw blurRad="94581" dist="50800" dir="13500000">
                      <a:prstClr val="black">
                        <a:alpha val="30568"/>
                      </a:prstClr>
                    </a:innerShdw>
                  </a:effectLst>
                  <a:latin typeface="Arial Black" panose="020B0604020202020204" pitchFamily="34" charset="0"/>
                  <a:cs typeface="Arial Black" panose="020B0604020202020204" pitchFamily="34" charset="0"/>
                </a:rPr>
                <a:t> </a:t>
              </a:r>
              <a:r>
                <a:rPr lang="en-US" sz="1854" b="1" i="0" spc="-70" dirty="0">
                  <a:solidFill>
                    <a:schemeClr val="bg1"/>
                  </a:solidFill>
                  <a:effectLst>
                    <a:innerShdw blurRad="94581" dist="50800" dir="13500000">
                      <a:prstClr val="black">
                        <a:alpha val="30568"/>
                      </a:prstClr>
                    </a:innerShdw>
                  </a:effectLst>
                  <a:latin typeface="Arial Black" panose="020B0604020202020204" pitchFamily="34" charset="0"/>
                  <a:cs typeface="Arial Black" panose="020B0604020202020204" pitchFamily="34" charset="0"/>
                </a:rPr>
                <a:t>DAY.</a:t>
              </a:r>
            </a:p>
          </p:txBody>
        </p:sp>
      </p:grpSp>
      <p:pic>
        <p:nvPicPr>
          <p:cNvPr id="13" name="bkgd">
            <a:extLst>
              <a:ext uri="{FF2B5EF4-FFF2-40B4-BE49-F238E27FC236}">
                <a16:creationId xmlns:a16="http://schemas.microsoft.com/office/drawing/2014/main" id="{86AAE101-A241-5501-B6DD-CB9763EFBB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759" b="87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darkened">
            <a:extLst>
              <a:ext uri="{FF2B5EF4-FFF2-40B4-BE49-F238E27FC236}">
                <a16:creationId xmlns:a16="http://schemas.microsoft.com/office/drawing/2014/main" id="{05671766-213E-FCB0-468D-734B3FF9127C}"/>
              </a:ext>
            </a:extLst>
          </p:cNvPr>
          <p:cNvSpPr/>
          <p:nvPr userDrawn="1"/>
        </p:nvSpPr>
        <p:spPr>
          <a:xfrm>
            <a:off x="4184595" y="2532186"/>
            <a:ext cx="3832946" cy="2203939"/>
          </a:xfrm>
          <a:prstGeom prst="rect">
            <a:avLst/>
          </a:prstGeom>
          <a:solidFill>
            <a:schemeClr val="tx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7" b="0" i="0" dirty="0">
              <a:latin typeface="Calibri" panose="020F0502020204030204" pitchFamily="34" charset="0"/>
            </a:endParaRPr>
          </a:p>
        </p:txBody>
      </p:sp>
      <p:pic>
        <p:nvPicPr>
          <p:cNvPr id="6" name="displays">
            <a:extLst>
              <a:ext uri="{FF2B5EF4-FFF2-40B4-BE49-F238E27FC236}">
                <a16:creationId xmlns:a16="http://schemas.microsoft.com/office/drawing/2014/main" id="{859B9FBE-D904-6F4D-6E2C-3C40D84C9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85" r="780" b="16509"/>
          <a:stretch/>
        </p:blipFill>
        <p:spPr>
          <a:xfrm>
            <a:off x="381744" y="355191"/>
            <a:ext cx="11428512" cy="6088658"/>
          </a:xfrm>
          <a:prstGeom prst="rect">
            <a:avLst/>
          </a:prstGeom>
          <a:effectLst>
            <a:outerShdw blurRad="1093712" dist="345508" dir="3600000" algn="tl" rotWithShape="0">
              <a:prstClr val="black">
                <a:alpha val="84113"/>
              </a:prstClr>
            </a:outerShdw>
          </a:effectLst>
        </p:spPr>
      </p:pic>
      <p:grpSp>
        <p:nvGrpSpPr>
          <p:cNvPr id="29" name="logo soc">
            <a:extLst>
              <a:ext uri="{FF2B5EF4-FFF2-40B4-BE49-F238E27FC236}">
                <a16:creationId xmlns:a16="http://schemas.microsoft.com/office/drawing/2014/main" id="{1A917D94-A3D5-0ABC-B5D2-F6A38A3A8171}"/>
              </a:ext>
            </a:extLst>
          </p:cNvPr>
          <p:cNvGrpSpPr>
            <a:grpSpLocks/>
          </p:cNvGrpSpPr>
          <p:nvPr userDrawn="1"/>
        </p:nvGrpSpPr>
        <p:grpSpPr>
          <a:xfrm>
            <a:off x="4546764" y="600848"/>
            <a:ext cx="3098472" cy="801400"/>
            <a:chOff x="9017089" y="676698"/>
            <a:chExt cx="6349911" cy="1726591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B77A7EE2-3E39-6C06-F24A-12422D18F2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017089" y="676698"/>
              <a:ext cx="6349911" cy="141109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D466A63-2E9F-B666-AFD3-FB37479D8D7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812582" y="1856235"/>
              <a:ext cx="4343401" cy="54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50" b="0" i="0" dirty="0">
                  <a:solidFill>
                    <a:srgbClr val="FFFCA3"/>
                  </a:solidFill>
                  <a:latin typeface="Calibri" panose="020F0502020204030204" pitchFamily="34" charset="0"/>
                </a:rPr>
                <a:t>SYSTEMS OF SCALE THAT SCALE</a:t>
              </a:r>
            </a:p>
          </p:txBody>
        </p:sp>
      </p:grpSp>
      <p:pic>
        <p:nvPicPr>
          <p:cNvPr id="28" name="its about people">
            <a:extLst>
              <a:ext uri="{FF2B5EF4-FFF2-40B4-BE49-F238E27FC236}">
                <a16:creationId xmlns:a16="http://schemas.microsoft.com/office/drawing/2014/main" id="{4263622F-B4DF-B939-A5A8-E509E022817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797586" y="2139098"/>
            <a:ext cx="687522" cy="265877"/>
          </a:xfrm>
          <a:prstGeom prst="rect">
            <a:avLst/>
          </a:prstGeom>
        </p:spPr>
      </p:pic>
      <p:pic>
        <p:nvPicPr>
          <p:cNvPr id="31" name="Same Tool PNG">
            <a:extLst>
              <a:ext uri="{FF2B5EF4-FFF2-40B4-BE49-F238E27FC236}">
                <a16:creationId xmlns:a16="http://schemas.microsoft.com/office/drawing/2014/main" id="{A7DA187C-FD6B-B6A1-6E07-E39D119867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808" t="-5655" r="548" b="14483"/>
          <a:stretch/>
        </p:blipFill>
        <p:spPr>
          <a:xfrm>
            <a:off x="3965084" y="2651004"/>
            <a:ext cx="4261834" cy="178569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6337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olution Bkgd 3 Regional Zoomed Out">
  <p:cSld name="Solution Bkgd 3 Regional Zoomed Ou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5" y="0"/>
            <a:ext cx="1219080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535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ISASTER DAY BKGD" descr="Image">
            <a:extLst>
              <a:ext uri="{FF2B5EF4-FFF2-40B4-BE49-F238E27FC236}">
                <a16:creationId xmlns:a16="http://schemas.microsoft.com/office/drawing/2014/main" id="{7CE5A1C2-4510-B81D-3A8E-446BB5084C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saturation sat="89000"/>
                    </a14:imgEffect>
                    <a14:imgEffect>
                      <a14:brightnessContrast bright="-43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59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vimeo.com/937969498/7d40241855?share=copy" TargetMode="Externa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hyperlink" Target="https://knowledge.pulsara.com/en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pulsara.com/texas-resources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d side">
            <a:extLst>
              <a:ext uri="{FF2B5EF4-FFF2-40B4-BE49-F238E27FC236}">
                <a16:creationId xmlns:a16="http://schemas.microsoft.com/office/drawing/2014/main" id="{77D25D71-9E39-DE08-26DC-2B122D48EF05}"/>
              </a:ext>
            </a:extLst>
          </p:cNvPr>
          <p:cNvSpPr/>
          <p:nvPr userDrawn="1"/>
        </p:nvSpPr>
        <p:spPr>
          <a:xfrm>
            <a:off x="0" y="0"/>
            <a:ext cx="5625548" cy="6873874"/>
          </a:xfrm>
          <a:prstGeom prst="rect">
            <a:avLst/>
          </a:prstGeom>
          <a:gradFill flip="none" rotWithShape="1">
            <a:gsLst>
              <a:gs pos="0">
                <a:srgbClr val="B12028">
                  <a:lumMod val="75000"/>
                </a:srgbClr>
              </a:gs>
              <a:gs pos="97000">
                <a:srgbClr val="B12028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4328FB-F571-4C73-9744-1487ED354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53" y="1128714"/>
            <a:ext cx="4512797" cy="9787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6332A-FAB7-E4C1-14E0-EABD6196C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952" y="2107443"/>
            <a:ext cx="451279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MODULE Label">
            <a:extLst>
              <a:ext uri="{FF2B5EF4-FFF2-40B4-BE49-F238E27FC236}">
                <a16:creationId xmlns:a16="http://schemas.microsoft.com/office/drawing/2014/main" id="{3C6F49C2-017A-B251-09A4-6A0C4FC0CA20}"/>
              </a:ext>
            </a:extLst>
          </p:cNvPr>
          <p:cNvGrpSpPr/>
          <p:nvPr userDrawn="1"/>
        </p:nvGrpSpPr>
        <p:grpSpPr>
          <a:xfrm>
            <a:off x="1" y="505142"/>
            <a:ext cx="2910060" cy="411480"/>
            <a:chOff x="1" y="505142"/>
            <a:chExt cx="2910060" cy="411480"/>
          </a:xfrm>
        </p:grpSpPr>
        <p:sp>
          <p:nvSpPr>
            <p:cNvPr id="10" name="module bkgd">
              <a:hlinkClick r:id="rId8"/>
              <a:extLst>
                <a:ext uri="{FF2B5EF4-FFF2-40B4-BE49-F238E27FC236}">
                  <a16:creationId xmlns:a16="http://schemas.microsoft.com/office/drawing/2014/main" id="{B50ED296-4359-CB09-A022-A6C804D231ED}"/>
                </a:ext>
              </a:extLst>
            </p:cNvPr>
            <p:cNvSpPr/>
            <p:nvPr userDrawn="1"/>
          </p:nvSpPr>
          <p:spPr>
            <a:xfrm>
              <a:off x="1" y="505142"/>
              <a:ext cx="2910060" cy="411480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90000"/>
                <a:lumOff val="10000"/>
              </a:schemeClr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b="1" i="0" dirty="0">
                <a:latin typeface="Arial" panose="020B0604020202020204" pitchFamily="34" charset="0"/>
              </a:endParaRPr>
            </a:p>
          </p:txBody>
        </p:sp>
        <p:grpSp>
          <p:nvGrpSpPr>
            <p:cNvPr id="11" name="play button">
              <a:extLst>
                <a:ext uri="{FF2B5EF4-FFF2-40B4-BE49-F238E27FC236}">
                  <a16:creationId xmlns:a16="http://schemas.microsoft.com/office/drawing/2014/main" id="{A7C1B902-23FE-297C-173E-FE32F6359A1D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94864" y="556305"/>
              <a:ext cx="301752" cy="301752"/>
              <a:chOff x="238065" y="556932"/>
              <a:chExt cx="201259" cy="201259"/>
            </a:xfrm>
          </p:grpSpPr>
          <p:sp>
            <p:nvSpPr>
              <p:cNvPr id="12" name="Oval 11">
                <a:hlinkClick r:id="rId8"/>
                <a:extLst>
                  <a:ext uri="{FF2B5EF4-FFF2-40B4-BE49-F238E27FC236}">
                    <a16:creationId xmlns:a16="http://schemas.microsoft.com/office/drawing/2014/main" id="{48535B97-B774-5151-9F77-C523C619792F}"/>
                  </a:ext>
                </a:extLst>
              </p:cNvPr>
              <p:cNvSpPr/>
              <p:nvPr userDrawn="1"/>
            </p:nvSpPr>
            <p:spPr>
              <a:xfrm>
                <a:off x="238065" y="556932"/>
                <a:ext cx="201259" cy="201259"/>
              </a:xfrm>
              <a:prstGeom prst="ellipse">
                <a:avLst/>
              </a:prstGeom>
              <a:solidFill>
                <a:schemeClr val="bg1">
                  <a:alpha val="36579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>
                  <a:latin typeface="Arial" panose="020B0604020202020204" pitchFamily="34" charset="0"/>
                </a:endParaRPr>
              </a:p>
            </p:txBody>
          </p:sp>
          <p:pic>
            <p:nvPicPr>
              <p:cNvPr id="13" name="Graphic 12">
                <a:hlinkClick r:id="rId8"/>
                <a:extLst>
                  <a:ext uri="{FF2B5EF4-FFF2-40B4-BE49-F238E27FC236}">
                    <a16:creationId xmlns:a16="http://schemas.microsoft.com/office/drawing/2014/main" id="{CD058443-E152-AEC3-EA83-AFE3FACB3AC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10030" y="616626"/>
                <a:ext cx="73252" cy="81870"/>
              </a:xfrm>
              <a:prstGeom prst="rect">
                <a:avLst/>
              </a:prstGeom>
            </p:spPr>
          </p:pic>
        </p:grpSp>
      </p:grpSp>
      <p:sp>
        <p:nvSpPr>
          <p:cNvPr id="14" name="footer bkgd">
            <a:extLst>
              <a:ext uri="{FF2B5EF4-FFF2-40B4-BE49-F238E27FC236}">
                <a16:creationId xmlns:a16="http://schemas.microsoft.com/office/drawing/2014/main" id="{D441CF3E-1004-770F-2C37-A567D5D41CF8}"/>
              </a:ext>
            </a:extLst>
          </p:cNvPr>
          <p:cNvSpPr/>
          <p:nvPr userDrawn="1"/>
        </p:nvSpPr>
        <p:spPr>
          <a:xfrm>
            <a:off x="-76200" y="6488007"/>
            <a:ext cx="12344399" cy="385867"/>
          </a:xfrm>
          <a:prstGeom prst="roundRect">
            <a:avLst>
              <a:gd name="adj" fmla="val 0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91440" rtlCol="0" anchor="ctr"/>
          <a:lstStyle/>
          <a:p>
            <a:pPr algn="ctr"/>
            <a:r>
              <a:rPr lang="en-US" sz="1400" b="1" i="0" dirty="0">
                <a:solidFill>
                  <a:schemeClr val="bg1"/>
                </a:solidFill>
                <a:latin typeface="Arial" panose="020B0604020202020204" pitchFamily="34" charset="0"/>
              </a:rPr>
              <a:t>ONLINE </a:t>
            </a:r>
            <a:r>
              <a:rPr lang="en-US" sz="1400" b="1" i="0" u="none" dirty="0">
                <a:solidFill>
                  <a:schemeClr val="bg1"/>
                </a:solidFill>
                <a:latin typeface="Arial" panose="020B0604020202020204" pitchFamily="34" charset="0"/>
              </a:rPr>
              <a:t>RESOURCES</a:t>
            </a:r>
            <a:r>
              <a:rPr lang="en-US" sz="1400" b="0" i="0" u="none" dirty="0">
                <a:solidFill>
                  <a:schemeClr val="bg1"/>
                </a:solidFill>
                <a:latin typeface="Arial" panose="020B0604020202020204" pitchFamily="34" charset="0"/>
              </a:rPr>
              <a:t>:  </a:t>
            </a:r>
            <a:r>
              <a:rPr lang="en-US" sz="1200" b="0" i="0" u="none" dirty="0">
                <a:solidFill>
                  <a:schemeClr val="bg1"/>
                </a:solidFill>
                <a:latin typeface="Arial" panose="020B0604020202020204" pitchFamily="34" charset="0"/>
                <a:hlinkClick r:id="rId11"/>
              </a:rPr>
              <a:t>Texas Resource Page</a:t>
            </a:r>
            <a:r>
              <a:rPr lang="en-US" sz="1200" b="0" i="0" dirty="0">
                <a:solidFill>
                  <a:schemeClr val="bg1"/>
                </a:solidFill>
                <a:latin typeface="Arial" panose="020B0604020202020204" pitchFamily="34" charset="0"/>
              </a:rPr>
              <a:t>   </a:t>
            </a:r>
            <a:r>
              <a:rPr lang="en-US" sz="1200" b="1" i="0" dirty="0">
                <a:solidFill>
                  <a:schemeClr val="bg1"/>
                </a:solidFill>
                <a:latin typeface="Arial" panose="020B0604020202020204" pitchFamily="34" charset="0"/>
              </a:rPr>
              <a:t>|</a:t>
            </a:r>
            <a:r>
              <a:rPr lang="en-US" sz="1200" b="0" i="0" dirty="0">
                <a:solidFill>
                  <a:schemeClr val="bg1"/>
                </a:solidFill>
                <a:latin typeface="Arial" panose="020B0604020202020204" pitchFamily="34" charset="0"/>
              </a:rPr>
              <a:t>   </a:t>
            </a:r>
            <a:r>
              <a:rPr lang="en-US" sz="1200" b="0" i="0" dirty="0">
                <a:solidFill>
                  <a:schemeClr val="bg1"/>
                </a:solidFill>
                <a:latin typeface="Arial" panose="020B0604020202020204" pitchFamily="34" charset="0"/>
                <a:hlinkClick r:id="rId12"/>
              </a:rPr>
              <a:t>Pulsara Knowledge Base</a:t>
            </a:r>
            <a:endParaRPr lang="en-US" sz="1200" b="0" i="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15" name="pulsara+setrac">
            <a:extLst>
              <a:ext uri="{FF2B5EF4-FFF2-40B4-BE49-F238E27FC236}">
                <a16:creationId xmlns:a16="http://schemas.microsoft.com/office/drawing/2014/main" id="{46AAA6CB-C069-6BDD-8A6B-42C57FCDA7AC}"/>
              </a:ext>
            </a:extLst>
          </p:cNvPr>
          <p:cNvGrpSpPr/>
          <p:nvPr userDrawn="1"/>
        </p:nvGrpSpPr>
        <p:grpSpPr>
          <a:xfrm>
            <a:off x="8357961" y="230278"/>
            <a:ext cx="3552085" cy="828004"/>
            <a:chOff x="8756980" y="202143"/>
            <a:chExt cx="3153065" cy="734991"/>
          </a:xfrm>
        </p:grpSpPr>
        <p:grpSp>
          <p:nvGrpSpPr>
            <p:cNvPr id="16" name="+">
              <a:extLst>
                <a:ext uri="{FF2B5EF4-FFF2-40B4-BE49-F238E27FC236}">
                  <a16:creationId xmlns:a16="http://schemas.microsoft.com/office/drawing/2014/main" id="{A20D9458-8057-E285-127B-D50E16D7907A}"/>
                </a:ext>
              </a:extLst>
            </p:cNvPr>
            <p:cNvGrpSpPr/>
            <p:nvPr/>
          </p:nvGrpSpPr>
          <p:grpSpPr>
            <a:xfrm>
              <a:off x="10268403" y="475239"/>
              <a:ext cx="270385" cy="270385"/>
              <a:chOff x="10031709" y="405695"/>
              <a:chExt cx="270385" cy="270385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FB6EF3A-6E80-7DEE-84E1-D1AD156BBA34}"/>
                  </a:ext>
                </a:extLst>
              </p:cNvPr>
              <p:cNvSpPr/>
              <p:nvPr/>
            </p:nvSpPr>
            <p:spPr>
              <a:xfrm>
                <a:off x="10031709" y="512135"/>
                <a:ext cx="270385" cy="5750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A6B480B-F1A4-17C9-8623-328293B0F36A}"/>
                  </a:ext>
                </a:extLst>
              </p:cNvPr>
              <p:cNvSpPr/>
              <p:nvPr/>
            </p:nvSpPr>
            <p:spPr>
              <a:xfrm rot="16200000">
                <a:off x="10031709" y="509748"/>
                <a:ext cx="270385" cy="6227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i="0" dirty="0"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17" name="pulsara logo">
              <a:extLst>
                <a:ext uri="{FF2B5EF4-FFF2-40B4-BE49-F238E27FC236}">
                  <a16:creationId xmlns:a16="http://schemas.microsoft.com/office/drawing/2014/main" id="{74E0A204-444C-ECF5-A6E2-3757EDBDF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56980" y="406713"/>
              <a:ext cx="1483784" cy="391594"/>
            </a:xfrm>
            <a:prstGeom prst="rect">
              <a:avLst/>
            </a:prstGeom>
          </p:spPr>
        </p:pic>
        <p:pic>
          <p:nvPicPr>
            <p:cNvPr id="18" name="setrac">
              <a:extLst>
                <a:ext uri="{FF2B5EF4-FFF2-40B4-BE49-F238E27FC236}">
                  <a16:creationId xmlns:a16="http://schemas.microsoft.com/office/drawing/2014/main" id="{6C73262A-F6C1-65AE-8ABE-07FBBA5822E5}"/>
                </a:ext>
              </a:extLst>
            </p:cNvPr>
            <p:cNvPicPr preferRelativeResize="0"/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33482" y="202143"/>
              <a:ext cx="1276563" cy="73499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945442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2" r:id="rId3"/>
    <p:sldLayoutId id="2147483653" r:id="rId4"/>
    <p:sldLayoutId id="2147483655" r:id="rId5"/>
    <p:sldLayoutId id="2147483651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ts val="1200"/>
        </a:spcBef>
        <a:buNone/>
        <a:defRPr sz="3600" b="1" i="0" kern="1200">
          <a:solidFill>
            <a:schemeClr val="bg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buFontTx/>
        <a:buNone/>
        <a:defRPr sz="2100" b="0" i="0" kern="1200">
          <a:solidFill>
            <a:schemeClr val="bg1"/>
          </a:solidFill>
          <a:latin typeface="Roboto Light" panose="02000000000000000000" pitchFamily="2" charset="0"/>
          <a:ea typeface="+mn-ea"/>
          <a:cs typeface="Roboto Light" panose="02000000000000000000" pitchFamily="2" charset="0"/>
        </a:defRPr>
      </a:lvl1pPr>
      <a:lvl2pPr marL="409575" indent="-236538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tabLst/>
        <a:defRPr sz="1800" b="0" i="0" kern="1200">
          <a:solidFill>
            <a:schemeClr val="bg1"/>
          </a:solidFill>
          <a:latin typeface="Roboto Light" panose="02000000000000000000" pitchFamily="2" charset="0"/>
          <a:ea typeface="+mn-ea"/>
          <a:cs typeface="Roboto Light" panose="02000000000000000000" pitchFamily="2" charset="0"/>
        </a:defRPr>
      </a:lvl2pPr>
      <a:lvl3pPr marL="858838" indent="-223838" algn="l" defTabSz="914400" rtl="0" eaLnBrk="1" latinLnBrk="0" hangingPunct="1">
        <a:lnSpc>
          <a:spcPct val="90000"/>
        </a:lnSpc>
        <a:spcBef>
          <a:spcPts val="300"/>
        </a:spcBef>
        <a:buClr>
          <a:schemeClr val="bg1"/>
        </a:buClr>
        <a:buFont typeface="System Font Regular"/>
        <a:buChar char="-"/>
        <a:tabLst/>
        <a:defRPr sz="1700" b="0" i="0" kern="1200">
          <a:solidFill>
            <a:schemeClr val="bg1"/>
          </a:solidFill>
          <a:latin typeface="Roboto Light" panose="02000000000000000000" pitchFamily="2" charset="0"/>
          <a:ea typeface="+mn-ea"/>
          <a:cs typeface="Roboto Light" panose="02000000000000000000" pitchFamily="2" charset="0"/>
        </a:defRPr>
      </a:lvl3pPr>
      <a:lvl4pPr marL="1257300" indent="-225425" algn="l" defTabSz="914400" rtl="0" eaLnBrk="1" latinLnBrk="0" hangingPunct="1">
        <a:lnSpc>
          <a:spcPct val="90000"/>
        </a:lnSpc>
        <a:spcBef>
          <a:spcPts val="300"/>
        </a:spcBef>
        <a:buClr>
          <a:schemeClr val="bg1"/>
        </a:buClr>
        <a:buFont typeface="System Font Regular"/>
        <a:buChar char="-"/>
        <a:tabLst/>
        <a:defRPr sz="1600" b="0" i="0" kern="1200">
          <a:solidFill>
            <a:schemeClr val="bg1"/>
          </a:solidFill>
          <a:latin typeface="Roboto Light" panose="02000000000000000000" pitchFamily="2" charset="0"/>
          <a:ea typeface="+mn-ea"/>
          <a:cs typeface="Roboto Light" panose="02000000000000000000" pitchFamily="2" charset="0"/>
        </a:defRPr>
      </a:lvl4pPr>
      <a:lvl5pPr marL="1604963" indent="-174625" algn="l" defTabSz="914400" rtl="0" eaLnBrk="1" latinLnBrk="0" hangingPunct="1">
        <a:lnSpc>
          <a:spcPct val="90000"/>
        </a:lnSpc>
        <a:spcBef>
          <a:spcPts val="300"/>
        </a:spcBef>
        <a:buClr>
          <a:schemeClr val="bg1"/>
        </a:buClr>
        <a:buFont typeface="System Font Regular"/>
        <a:buChar char="-"/>
        <a:tabLst/>
        <a:defRPr sz="1500" b="0" i="0" kern="1200">
          <a:solidFill>
            <a:schemeClr val="bg1"/>
          </a:solidFill>
          <a:latin typeface="Roboto Light" panose="02000000000000000000" pitchFamily="2" charset="0"/>
          <a:ea typeface="+mn-ea"/>
          <a:cs typeface="Roboto Light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938348443/171b75335c?share=copy" TargetMode="External"/><Relationship Id="rId2" Type="http://schemas.openxmlformats.org/officeDocument/2006/relationships/hyperlink" Target="https://vimeo.com/937969498/7d40241855?share=copy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939620998/2e54ace566?share=copy" TargetMode="External"/><Relationship Id="rId2" Type="http://schemas.openxmlformats.org/officeDocument/2006/relationships/hyperlink" Target="https://vimeo.com/937969498/7d40241855?share=copy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vimeo.com/939682929/f3ba28477d?share=copy" TargetMode="External"/><Relationship Id="rId3" Type="http://schemas.openxmlformats.org/officeDocument/2006/relationships/hyperlink" Target="https://vimeo.com/user/25969264/folder/20453073" TargetMode="External"/><Relationship Id="rId7" Type="http://schemas.openxmlformats.org/officeDocument/2006/relationships/hyperlink" Target="https://vimeo.com/938322192/dbefcc3a9d?share=copy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vimeo.com/937969112/7dca872e38?share=copy" TargetMode="External"/><Relationship Id="rId11" Type="http://schemas.openxmlformats.org/officeDocument/2006/relationships/hyperlink" Target="https://vimeo.com/939620998/2e54ace566?share=copy" TargetMode="External"/><Relationship Id="rId5" Type="http://schemas.openxmlformats.org/officeDocument/2006/relationships/image" Target="../media/image28.png"/><Relationship Id="rId10" Type="http://schemas.openxmlformats.org/officeDocument/2006/relationships/hyperlink" Target="https://vimeo.com/938348443/171b75335c?share=copy" TargetMode="External"/><Relationship Id="rId4" Type="http://schemas.openxmlformats.org/officeDocument/2006/relationships/hyperlink" Target="https://vimeo.com/937969498/7d40241855?share=copy" TargetMode="External"/><Relationship Id="rId9" Type="http://schemas.openxmlformats.org/officeDocument/2006/relationships/hyperlink" Target="https://vimeo.com/938328471/ab98b95afa?share=copy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2.png"/><Relationship Id="rId10" Type="http://schemas.openxmlformats.org/officeDocument/2006/relationships/image" Target="../media/image21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937969498/7d40241855?share=copy" TargetMode="External"/><Relationship Id="rId2" Type="http://schemas.openxmlformats.org/officeDocument/2006/relationships/hyperlink" Target="https://www.pulsara.com/texas-resources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937969112/7dca872e38?share=copy" TargetMode="External"/><Relationship Id="rId2" Type="http://schemas.openxmlformats.org/officeDocument/2006/relationships/hyperlink" Target="https://vimeo.com/937969498/7d40241855?share=copy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938322192/dbefcc3a9d?share=copy" TargetMode="External"/><Relationship Id="rId2" Type="http://schemas.openxmlformats.org/officeDocument/2006/relationships/hyperlink" Target="https://vimeo.com/937969498/7d40241855?share=copy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939682929/f3ba28477d?share=copy" TargetMode="External"/><Relationship Id="rId2" Type="http://schemas.openxmlformats.org/officeDocument/2006/relationships/hyperlink" Target="https://vimeo.com/937969498/7d40241855?share=copy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938328471/ab98b95afa?share=copy" TargetMode="External"/><Relationship Id="rId2" Type="http://schemas.openxmlformats.org/officeDocument/2006/relationships/hyperlink" Target="https://vimeo.com/937969498/7d40241855?share=copy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1ECDD6-B8F0-AB07-4519-FA38885D4A65}"/>
              </a:ext>
            </a:extLst>
          </p:cNvPr>
          <p:cNvSpPr txBox="1"/>
          <p:nvPr/>
        </p:nvSpPr>
        <p:spPr>
          <a:xfrm>
            <a:off x="5948855" y="104052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3BD7F2-8EE0-7B96-E988-D77E2A965088}"/>
              </a:ext>
            </a:extLst>
          </p:cNvPr>
          <p:cNvSpPr txBox="1"/>
          <p:nvPr/>
        </p:nvSpPr>
        <p:spPr>
          <a:xfrm>
            <a:off x="6211614" y="124022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1991E6-B5F2-3B03-371D-7056DD8B26AD}"/>
              </a:ext>
            </a:extLst>
          </p:cNvPr>
          <p:cNvSpPr txBox="1"/>
          <p:nvPr/>
        </p:nvSpPr>
        <p:spPr>
          <a:xfrm>
            <a:off x="6726621" y="12192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81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5BE17-D364-BCDD-D770-92E214B5D7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841" y="1104900"/>
            <a:ext cx="4425538" cy="978729"/>
          </a:xfrm>
        </p:spPr>
        <p:txBody>
          <a:bodyPr/>
          <a:lstStyle/>
          <a:p>
            <a:r>
              <a:rPr lang="en-US" dirty="0">
                <a:effectLst>
                  <a:outerShdw blurRad="63500" dist="38100" dir="2700000" algn="tl" rotWithShape="0">
                    <a:prstClr val="black">
                      <a:alpha val="50000"/>
                    </a:prstClr>
                  </a:outerShdw>
                </a:effectLst>
              </a:rPr>
              <a:t>Hospitals: Receiving Patients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B04B1CE-5A51-82AC-5567-BE4C0874A3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0841" y="2121175"/>
            <a:ext cx="4425538" cy="4236169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  <a:spcAft>
                <a:spcPts val="1000"/>
              </a:spcAft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This module will give you a comprehensive understanding of receiving patients with: 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Pre alerting vs. no alert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Wristband vs. no wristband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Mobile vs. Web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EMS arrival vs. POV arrival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Adding patient images</a:t>
            </a:r>
          </a:p>
        </p:txBody>
      </p:sp>
      <p:grpSp>
        <p:nvGrpSpPr>
          <p:cNvPr id="12" name="Group 11" hidden="1">
            <a:extLst>
              <a:ext uri="{FF2B5EF4-FFF2-40B4-BE49-F238E27FC236}">
                <a16:creationId xmlns:a16="http://schemas.microsoft.com/office/drawing/2014/main" id="{E67DBA72-5EA7-A7A5-7BFF-05DEFBAC9F5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76447" y="557493"/>
            <a:ext cx="11389651" cy="4572349"/>
            <a:chOff x="276447" y="557493"/>
            <a:chExt cx="11389651" cy="4572349"/>
          </a:xfrm>
        </p:grpSpPr>
        <p:sp>
          <p:nvSpPr>
            <p:cNvPr id="5" name="Rounded Rectangle 4">
              <a:hlinkClick r:id="rId2"/>
              <a:extLst>
                <a:ext uri="{FF2B5EF4-FFF2-40B4-BE49-F238E27FC236}">
                  <a16:creationId xmlns:a16="http://schemas.microsoft.com/office/drawing/2014/main" id="{EEE99F5B-71F8-B9DB-03B9-AB50DBAB383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6447" y="557493"/>
              <a:ext cx="2445488" cy="322794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457200" rtlCol="0" anchor="ctr"/>
            <a:lstStyle/>
            <a:p>
              <a:r>
                <a:rPr lang="en-US" dirty="0">
                  <a:latin typeface="Calibri" panose="020F0502020204030204" pitchFamily="34" charset="0"/>
                </a:rPr>
                <a:t>MODULE #1  </a:t>
              </a:r>
              <a:r>
                <a:rPr lang="en-US" sz="1200" dirty="0">
                  <a:latin typeface="Calibri" panose="020F0502020204030204" pitchFamily="34" charset="0"/>
                </a:rPr>
                <a:t>04:49 min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076B1211-7690-AC6C-8121-75D4066ACA1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80000" y="3749615"/>
              <a:ext cx="2051169" cy="1380227"/>
            </a:xfrm>
            <a:prstGeom prst="roundRect">
              <a:avLst>
                <a:gd name="adj" fmla="val 15834"/>
              </a:avLst>
            </a:prstGeom>
            <a:solidFill>
              <a:schemeClr val="accent4">
                <a:lumMod val="20000"/>
                <a:lumOff val="80000"/>
                <a:alpha val="802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F3CC6475-2172-61B6-C95B-99817B59B3C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41286" y="3749615"/>
              <a:ext cx="2051169" cy="1380227"/>
            </a:xfrm>
            <a:prstGeom prst="roundRect">
              <a:avLst>
                <a:gd name="adj" fmla="val 15834"/>
              </a:avLst>
            </a:prstGeom>
            <a:solidFill>
              <a:schemeClr val="accent4">
                <a:lumMod val="20000"/>
                <a:lumOff val="80000"/>
                <a:alpha val="802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FB312516-3F35-A482-ED9A-43C03D54367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14929" y="3749615"/>
              <a:ext cx="2051169" cy="1380227"/>
            </a:xfrm>
            <a:prstGeom prst="roundRect">
              <a:avLst>
                <a:gd name="adj" fmla="val 15834"/>
              </a:avLst>
            </a:prstGeom>
            <a:solidFill>
              <a:schemeClr val="accent4">
                <a:lumMod val="20000"/>
                <a:lumOff val="80000"/>
                <a:alpha val="802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55664678-43EB-D680-AB28-CCAB8441047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80000" y="1488329"/>
              <a:ext cx="2051169" cy="1380227"/>
            </a:xfrm>
            <a:prstGeom prst="roundRect">
              <a:avLst>
                <a:gd name="adj" fmla="val 15834"/>
              </a:avLst>
            </a:prstGeom>
            <a:solidFill>
              <a:schemeClr val="accent4">
                <a:lumMod val="20000"/>
                <a:lumOff val="80000"/>
                <a:alpha val="802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7CA62AF-05DE-BEF8-9E4D-AE57581E726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41286" y="1488329"/>
              <a:ext cx="2051169" cy="1380227"/>
            </a:xfrm>
            <a:prstGeom prst="roundRect">
              <a:avLst>
                <a:gd name="adj" fmla="val 15834"/>
              </a:avLst>
            </a:prstGeom>
            <a:solidFill>
              <a:schemeClr val="accent4">
                <a:lumMod val="20000"/>
                <a:lumOff val="80000"/>
                <a:alpha val="802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AAE8712E-32F0-B340-3293-5EB8CC16896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14929" y="1488329"/>
              <a:ext cx="2051169" cy="1380227"/>
            </a:xfrm>
            <a:prstGeom prst="roundRect">
              <a:avLst>
                <a:gd name="adj" fmla="val 15834"/>
              </a:avLst>
            </a:prstGeom>
            <a:solidFill>
              <a:schemeClr val="accent4">
                <a:lumMod val="20000"/>
                <a:lumOff val="80000"/>
                <a:alpha val="802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</p:grpSp>
      <p:sp>
        <p:nvSpPr>
          <p:cNvPr id="13" name="Rounded Rectangle 12">
            <a:hlinkClick r:id="rId3"/>
            <a:extLst>
              <a:ext uri="{FF2B5EF4-FFF2-40B4-BE49-F238E27FC236}">
                <a16:creationId xmlns:a16="http://schemas.microsoft.com/office/drawing/2014/main" id="{D85F7748-760F-8043-7DB8-D12C82540BEE}"/>
              </a:ext>
            </a:extLst>
          </p:cNvPr>
          <p:cNvSpPr/>
          <p:nvPr/>
        </p:nvSpPr>
        <p:spPr>
          <a:xfrm>
            <a:off x="0" y="551230"/>
            <a:ext cx="2884713" cy="322794"/>
          </a:xfrm>
          <a:prstGeom prst="roundRect">
            <a:avLst>
              <a:gd name="adj" fmla="val 0"/>
            </a:avLst>
          </a:prstGeom>
          <a:noFill/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57200" rtlCol="0" anchor="ctr"/>
          <a:lstStyle/>
          <a:p>
            <a:r>
              <a:rPr lang="en-US" dirty="0">
                <a:latin typeface="Calibri" panose="020F0502020204030204" pitchFamily="34" charset="0"/>
              </a:rPr>
              <a:t>MODULE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#6 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(12:52 min)</a:t>
            </a:r>
          </a:p>
        </p:txBody>
      </p:sp>
      <p:pic>
        <p:nvPicPr>
          <p:cNvPr id="17" name="video screenshot">
            <a:hlinkClick r:id="rId3"/>
            <a:extLst>
              <a:ext uri="{FF2B5EF4-FFF2-40B4-BE49-F238E27FC236}">
                <a16:creationId xmlns:a16="http://schemas.microsoft.com/office/drawing/2014/main" id="{646CE675-8E2F-1B42-0433-DCABE59F93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2" r="92"/>
          <a:stretch/>
        </p:blipFill>
        <p:spPr>
          <a:xfrm>
            <a:off x="4902392" y="1476643"/>
            <a:ext cx="6928955" cy="3904715"/>
          </a:xfrm>
          <a:prstGeom prst="roundRect">
            <a:avLst>
              <a:gd name="adj" fmla="val 2158"/>
            </a:avLst>
          </a:prstGeom>
          <a:ln w="9525">
            <a:noFill/>
          </a:ln>
          <a:effectLst>
            <a:outerShdw blurRad="238860" dist="72510" dir="2700000" algn="tl" rotWithShape="0">
              <a:prstClr val="black">
                <a:alpha val="17962"/>
              </a:prstClr>
            </a:outerShdw>
          </a:effectLst>
        </p:spPr>
      </p:pic>
      <p:pic>
        <p:nvPicPr>
          <p:cNvPr id="18" name="blue play button">
            <a:hlinkClick r:id="rId3"/>
            <a:extLst>
              <a:ext uri="{FF2B5EF4-FFF2-40B4-BE49-F238E27FC236}">
                <a16:creationId xmlns:a16="http://schemas.microsoft.com/office/drawing/2014/main" id="{C12AF6C8-498B-66BD-3F63-E5CDB836F1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9164" y="2937337"/>
            <a:ext cx="1375411" cy="983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082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5BE17-D364-BCDD-D770-92E214B5D7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841" y="1104900"/>
            <a:ext cx="4425538" cy="978729"/>
          </a:xfrm>
        </p:spPr>
        <p:txBody>
          <a:bodyPr/>
          <a:lstStyle/>
          <a:p>
            <a:r>
              <a:rPr lang="en-US" dirty="0">
                <a:effectLst>
                  <a:outerShdw blurRad="63500" dist="38100" dir="2700000" algn="tl" rotWithShape="0">
                    <a:prstClr val="black">
                      <a:alpha val="50000"/>
                    </a:prstClr>
                  </a:outerShdw>
                </a:effectLst>
              </a:rPr>
              <a:t>Hospitals: </a:t>
            </a:r>
            <a:br>
              <a:rPr lang="en-US" dirty="0">
                <a:effectLst>
                  <a:outerShdw blurRad="63500" dist="38100" dir="2700000" algn="tl" rotWithShape="0">
                    <a:prstClr val="black">
                      <a:alpha val="50000"/>
                    </a:prstClr>
                  </a:outerShdw>
                </a:effectLst>
              </a:rPr>
            </a:br>
            <a:r>
              <a:rPr lang="en-US" dirty="0">
                <a:effectLst>
                  <a:outerShdw blurRad="63500" dist="38100" dir="2700000" algn="tl" rotWithShape="0">
                    <a:prstClr val="black">
                      <a:alpha val="50000"/>
                    </a:prstClr>
                  </a:outerShdw>
                </a:effectLst>
              </a:rPr>
              <a:t>Creating Patients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B04B1CE-5A51-82AC-5567-BE4C0874A3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0841" y="2083629"/>
            <a:ext cx="4425538" cy="395511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  <a:spcAft>
                <a:spcPts val="1000"/>
              </a:spcAft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This module will show you how to create patients using both the </a:t>
            </a:r>
            <a:r>
              <a:rPr lang="en-US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Pulsara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mobile app and the browser version.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Adding a walk-in patient to </a:t>
            </a:r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an Incident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>
              <a:spcAft>
                <a:spcPts val="1200"/>
              </a:spcAf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Creating a new patient from the browser using the Incident view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Creating a new patient from the browser using the HQ view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Wristband options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Adding Images</a:t>
            </a:r>
          </a:p>
        </p:txBody>
      </p:sp>
      <p:grpSp>
        <p:nvGrpSpPr>
          <p:cNvPr id="12" name="Group 11" hidden="1">
            <a:extLst>
              <a:ext uri="{FF2B5EF4-FFF2-40B4-BE49-F238E27FC236}">
                <a16:creationId xmlns:a16="http://schemas.microsoft.com/office/drawing/2014/main" id="{E67DBA72-5EA7-A7A5-7BFF-05DEFBAC9F5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76447" y="557493"/>
            <a:ext cx="11389651" cy="4572349"/>
            <a:chOff x="276447" y="557493"/>
            <a:chExt cx="11389651" cy="4572349"/>
          </a:xfrm>
        </p:grpSpPr>
        <p:sp>
          <p:nvSpPr>
            <p:cNvPr id="5" name="Rounded Rectangle 4">
              <a:hlinkClick r:id="rId2"/>
              <a:extLst>
                <a:ext uri="{FF2B5EF4-FFF2-40B4-BE49-F238E27FC236}">
                  <a16:creationId xmlns:a16="http://schemas.microsoft.com/office/drawing/2014/main" id="{EEE99F5B-71F8-B9DB-03B9-AB50DBAB383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6447" y="557493"/>
              <a:ext cx="2445488" cy="322794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457200" rtlCol="0" anchor="ctr"/>
            <a:lstStyle/>
            <a:p>
              <a:r>
                <a:rPr lang="en-US" dirty="0">
                  <a:latin typeface="Calibri" panose="020F0502020204030204" pitchFamily="34" charset="0"/>
                </a:rPr>
                <a:t>MODULE #1  </a:t>
              </a:r>
              <a:r>
                <a:rPr lang="en-US" sz="1200" dirty="0">
                  <a:latin typeface="Calibri" panose="020F0502020204030204" pitchFamily="34" charset="0"/>
                </a:rPr>
                <a:t>04:49 min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076B1211-7690-AC6C-8121-75D4066ACA1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80000" y="3749615"/>
              <a:ext cx="2051169" cy="1380227"/>
            </a:xfrm>
            <a:prstGeom prst="roundRect">
              <a:avLst>
                <a:gd name="adj" fmla="val 15834"/>
              </a:avLst>
            </a:prstGeom>
            <a:solidFill>
              <a:schemeClr val="accent4">
                <a:lumMod val="20000"/>
                <a:lumOff val="80000"/>
                <a:alpha val="802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F3CC6475-2172-61B6-C95B-99817B59B3C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41286" y="3749615"/>
              <a:ext cx="2051169" cy="1380227"/>
            </a:xfrm>
            <a:prstGeom prst="roundRect">
              <a:avLst>
                <a:gd name="adj" fmla="val 15834"/>
              </a:avLst>
            </a:prstGeom>
            <a:solidFill>
              <a:schemeClr val="accent4">
                <a:lumMod val="20000"/>
                <a:lumOff val="80000"/>
                <a:alpha val="802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FB312516-3F35-A482-ED9A-43C03D54367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14929" y="3749615"/>
              <a:ext cx="2051169" cy="1380227"/>
            </a:xfrm>
            <a:prstGeom prst="roundRect">
              <a:avLst>
                <a:gd name="adj" fmla="val 15834"/>
              </a:avLst>
            </a:prstGeom>
            <a:solidFill>
              <a:schemeClr val="accent4">
                <a:lumMod val="20000"/>
                <a:lumOff val="80000"/>
                <a:alpha val="802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55664678-43EB-D680-AB28-CCAB8441047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80000" y="1488329"/>
              <a:ext cx="2051169" cy="1380227"/>
            </a:xfrm>
            <a:prstGeom prst="roundRect">
              <a:avLst>
                <a:gd name="adj" fmla="val 15834"/>
              </a:avLst>
            </a:prstGeom>
            <a:solidFill>
              <a:schemeClr val="accent4">
                <a:lumMod val="20000"/>
                <a:lumOff val="80000"/>
                <a:alpha val="802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7CA62AF-05DE-BEF8-9E4D-AE57581E726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41286" y="1488329"/>
              <a:ext cx="2051169" cy="1380227"/>
            </a:xfrm>
            <a:prstGeom prst="roundRect">
              <a:avLst>
                <a:gd name="adj" fmla="val 15834"/>
              </a:avLst>
            </a:prstGeom>
            <a:solidFill>
              <a:schemeClr val="accent4">
                <a:lumMod val="20000"/>
                <a:lumOff val="80000"/>
                <a:alpha val="802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AAE8712E-32F0-B340-3293-5EB8CC16896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14929" y="1488329"/>
              <a:ext cx="2051169" cy="1380227"/>
            </a:xfrm>
            <a:prstGeom prst="roundRect">
              <a:avLst>
                <a:gd name="adj" fmla="val 15834"/>
              </a:avLst>
            </a:prstGeom>
            <a:solidFill>
              <a:schemeClr val="accent4">
                <a:lumMod val="20000"/>
                <a:lumOff val="80000"/>
                <a:alpha val="802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</p:grpSp>
      <p:sp>
        <p:nvSpPr>
          <p:cNvPr id="13" name="Rounded Rectangle 12">
            <a:hlinkClick r:id="rId3"/>
            <a:extLst>
              <a:ext uri="{FF2B5EF4-FFF2-40B4-BE49-F238E27FC236}">
                <a16:creationId xmlns:a16="http://schemas.microsoft.com/office/drawing/2014/main" id="{D85F7748-760F-8043-7DB8-D12C82540BEE}"/>
              </a:ext>
            </a:extLst>
          </p:cNvPr>
          <p:cNvSpPr/>
          <p:nvPr/>
        </p:nvSpPr>
        <p:spPr>
          <a:xfrm>
            <a:off x="0" y="551230"/>
            <a:ext cx="2884713" cy="322794"/>
          </a:xfrm>
          <a:prstGeom prst="roundRect">
            <a:avLst>
              <a:gd name="adj" fmla="val 0"/>
            </a:avLst>
          </a:prstGeom>
          <a:noFill/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57200" rtlCol="0" anchor="ctr"/>
          <a:lstStyle/>
          <a:p>
            <a:r>
              <a:rPr lang="en-US" dirty="0">
                <a:latin typeface="Calibri" panose="020F0502020204030204" pitchFamily="34" charset="0"/>
              </a:rPr>
              <a:t>MODULE #7 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(09:35 min)</a:t>
            </a:r>
          </a:p>
        </p:txBody>
      </p:sp>
      <p:pic>
        <p:nvPicPr>
          <p:cNvPr id="17" name="video screenshot">
            <a:hlinkClick r:id="rId3"/>
            <a:extLst>
              <a:ext uri="{FF2B5EF4-FFF2-40B4-BE49-F238E27FC236}">
                <a16:creationId xmlns:a16="http://schemas.microsoft.com/office/drawing/2014/main" id="{646CE675-8E2F-1B42-0433-DCABE59F93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2" r="92"/>
          <a:stretch/>
        </p:blipFill>
        <p:spPr>
          <a:xfrm>
            <a:off x="4902392" y="1476643"/>
            <a:ext cx="6928955" cy="3904715"/>
          </a:xfrm>
          <a:prstGeom prst="roundRect">
            <a:avLst>
              <a:gd name="adj" fmla="val 2158"/>
            </a:avLst>
          </a:prstGeom>
          <a:ln w="9525">
            <a:noFill/>
          </a:ln>
          <a:effectLst>
            <a:outerShdw blurRad="238860" dist="72510" dir="2700000" algn="tl" rotWithShape="0">
              <a:prstClr val="black">
                <a:alpha val="17962"/>
              </a:prstClr>
            </a:outerShdw>
          </a:effectLst>
        </p:spPr>
      </p:pic>
      <p:pic>
        <p:nvPicPr>
          <p:cNvPr id="18" name="blue play button">
            <a:hlinkClick r:id="rId3"/>
            <a:extLst>
              <a:ext uri="{FF2B5EF4-FFF2-40B4-BE49-F238E27FC236}">
                <a16:creationId xmlns:a16="http://schemas.microsoft.com/office/drawing/2014/main" id="{C12AF6C8-498B-66BD-3F63-E5CDB836F1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9164" y="2937337"/>
            <a:ext cx="1375411" cy="983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024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2E0E84-A3EE-765A-CD73-97B45E916B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5" t="2" r="524" b="-529"/>
          <a:stretch/>
        </p:blipFill>
        <p:spPr>
          <a:xfrm>
            <a:off x="4928649" y="1160493"/>
            <a:ext cx="6928955" cy="5030266"/>
          </a:xfrm>
          <a:prstGeom prst="roundRect">
            <a:avLst>
              <a:gd name="adj" fmla="val 3461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5885243-A486-D2FD-257A-8E00E2DCF8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841" y="1548098"/>
            <a:ext cx="4425538" cy="535531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US" dirty="0">
                <a:effectLst>
                  <a:outerShdw blurRad="63500" dist="38100" dir="2700000" algn="tl" rotWithShape="0">
                    <a:prstClr val="black">
                      <a:alpha val="50000"/>
                    </a:prstClr>
                  </a:outerShdw>
                </a:effectLst>
              </a:rPr>
              <a:t>Video Playlist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3BBE794-6214-084D-9D58-007B89FFF2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841" y="2033819"/>
            <a:ext cx="4425538" cy="180634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View all the videos in one place, or easily migrate to each video from this slide by clicking on the thumbnail image.</a:t>
            </a:r>
          </a:p>
        </p:txBody>
      </p:sp>
      <p:sp>
        <p:nvSpPr>
          <p:cNvPr id="14" name="Rounded Rectangle 13">
            <a:hlinkClick r:id="rId3"/>
            <a:extLst>
              <a:ext uri="{FF2B5EF4-FFF2-40B4-BE49-F238E27FC236}">
                <a16:creationId xmlns:a16="http://schemas.microsoft.com/office/drawing/2014/main" id="{12A9420F-0EE7-9987-389B-F5CB08404119}"/>
              </a:ext>
            </a:extLst>
          </p:cNvPr>
          <p:cNvSpPr/>
          <p:nvPr/>
        </p:nvSpPr>
        <p:spPr>
          <a:xfrm>
            <a:off x="41275" y="551230"/>
            <a:ext cx="2847974" cy="322794"/>
          </a:xfrm>
          <a:prstGeom prst="roundRect">
            <a:avLst>
              <a:gd name="adj" fmla="val 0"/>
            </a:avLst>
          </a:prstGeom>
          <a:noFill/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57200" rtlCol="0" anchor="ctr"/>
          <a:lstStyle/>
          <a:p>
            <a:r>
              <a:rPr lang="en-US" dirty="0">
                <a:latin typeface="Calibri" panose="020F0502020204030204" pitchFamily="34" charset="0"/>
              </a:rPr>
              <a:t>ALL MODULES PLAYLIST</a:t>
            </a:r>
          </a:p>
        </p:txBody>
      </p:sp>
      <p:pic>
        <p:nvPicPr>
          <p:cNvPr id="20" name="blue play button">
            <a:hlinkClick r:id="rId4"/>
            <a:extLst>
              <a:ext uri="{FF2B5EF4-FFF2-40B4-BE49-F238E27FC236}">
                <a16:creationId xmlns:a16="http://schemas.microsoft.com/office/drawing/2014/main" id="{6964DCA9-27DD-62D0-E572-3C66B4BD294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771129" y="1632972"/>
            <a:ext cx="687706" cy="491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blue play button">
            <a:hlinkClick r:id="rId6"/>
            <a:extLst>
              <a:ext uri="{FF2B5EF4-FFF2-40B4-BE49-F238E27FC236}">
                <a16:creationId xmlns:a16="http://schemas.microsoft.com/office/drawing/2014/main" id="{E6C1794C-12A0-867A-FA35-315445D56D3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60368" y="1632972"/>
            <a:ext cx="685800" cy="4903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blue play button">
            <a:hlinkClick r:id="rId7"/>
            <a:extLst>
              <a:ext uri="{FF2B5EF4-FFF2-40B4-BE49-F238E27FC236}">
                <a16:creationId xmlns:a16="http://schemas.microsoft.com/office/drawing/2014/main" id="{35A8020D-ABBB-AA72-D70D-4060699190E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62735" y="1632972"/>
            <a:ext cx="685800" cy="4903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blue play button">
            <a:hlinkClick r:id="rId8"/>
            <a:extLst>
              <a:ext uri="{FF2B5EF4-FFF2-40B4-BE49-F238E27FC236}">
                <a16:creationId xmlns:a16="http://schemas.microsoft.com/office/drawing/2014/main" id="{9A41C6A7-1671-1633-0DCE-65537571AE6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772082" y="3359548"/>
            <a:ext cx="685800" cy="4903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blue play button">
            <a:hlinkClick r:id="rId9"/>
            <a:extLst>
              <a:ext uri="{FF2B5EF4-FFF2-40B4-BE49-F238E27FC236}">
                <a16:creationId xmlns:a16="http://schemas.microsoft.com/office/drawing/2014/main" id="{87A0AF89-F738-B204-92AA-C7996962B65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23723" y="3359548"/>
            <a:ext cx="685800" cy="4903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blue play button">
            <a:hlinkClick r:id="rId10"/>
            <a:extLst>
              <a:ext uri="{FF2B5EF4-FFF2-40B4-BE49-F238E27FC236}">
                <a16:creationId xmlns:a16="http://schemas.microsoft.com/office/drawing/2014/main" id="{414AE3FC-C331-7034-ECD3-FB7DBDDE638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62735" y="3359548"/>
            <a:ext cx="685800" cy="4903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blue play button">
            <a:hlinkClick r:id="rId11"/>
            <a:extLst>
              <a:ext uri="{FF2B5EF4-FFF2-40B4-BE49-F238E27FC236}">
                <a16:creationId xmlns:a16="http://schemas.microsoft.com/office/drawing/2014/main" id="{3E451F92-6236-5973-B588-22D0B85B275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772082" y="5096406"/>
            <a:ext cx="685800" cy="4903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390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bkgd"/>
          <p:cNvPicPr preferRelativeResize="0"/>
          <p:nvPr/>
        </p:nvPicPr>
        <p:blipFill rotWithShape="1">
          <a:blip r:embed="rId3">
            <a:alphaModFix/>
          </a:blip>
          <a:srcRect t="13879" b="13425"/>
          <a:stretch/>
        </p:blipFill>
        <p:spPr>
          <a:xfrm>
            <a:off x="0" y="0"/>
            <a:ext cx="12211804" cy="5197732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darken"/>
          <p:cNvSpPr/>
          <p:nvPr/>
        </p:nvSpPr>
        <p:spPr>
          <a:xfrm>
            <a:off x="0" y="0"/>
            <a:ext cx="12192000" cy="5097162"/>
          </a:xfrm>
          <a:prstGeom prst="rect">
            <a:avLst/>
          </a:prstGeom>
          <a:solidFill>
            <a:srgbClr val="00001D">
              <a:alpha val="474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activate">
            <a:extLst>
              <a:ext uri="{FF2B5EF4-FFF2-40B4-BE49-F238E27FC236}">
                <a16:creationId xmlns:a16="http://schemas.microsoft.com/office/drawing/2014/main" id="{A61F6B08-EF43-1720-FF4C-E47776DB6E94}"/>
              </a:ext>
            </a:extLst>
          </p:cNvPr>
          <p:cNvGrpSpPr/>
          <p:nvPr/>
        </p:nvGrpSpPr>
        <p:grpSpPr>
          <a:xfrm>
            <a:off x="4718806" y="2105048"/>
            <a:ext cx="2754388" cy="1753282"/>
            <a:chOff x="5058944" y="1799448"/>
            <a:chExt cx="2074112" cy="1320258"/>
          </a:xfrm>
        </p:grpSpPr>
        <p:sp>
          <p:nvSpPr>
            <p:cNvPr id="254" name="Google Shape;254;p32"/>
            <p:cNvSpPr/>
            <p:nvPr/>
          </p:nvSpPr>
          <p:spPr>
            <a:xfrm>
              <a:off x="5182738" y="2210751"/>
              <a:ext cx="1800579" cy="908955"/>
            </a:xfrm>
            <a:prstGeom prst="diamond">
              <a:avLst/>
            </a:prstGeom>
            <a:solidFill>
              <a:srgbClr val="0B6B69">
                <a:alpha val="94117"/>
              </a:srgbClr>
            </a:solidFill>
            <a:ln>
              <a:noFill/>
            </a:ln>
            <a:effectLst>
              <a:outerShdw blurRad="1905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32"/>
            <p:cNvSpPr/>
            <p:nvPr/>
          </p:nvSpPr>
          <p:spPr>
            <a:xfrm>
              <a:off x="5182738" y="2055992"/>
              <a:ext cx="1800579" cy="908955"/>
            </a:xfrm>
            <a:prstGeom prst="diamond">
              <a:avLst/>
            </a:prstGeom>
            <a:solidFill>
              <a:srgbClr val="ED6706">
                <a:alpha val="92156"/>
              </a:srgbClr>
            </a:solidFill>
            <a:ln>
              <a:noFill/>
            </a:ln>
            <a:effectLst>
              <a:outerShdw blurRad="1397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6" name="Google Shape;256;p3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058944" y="1799448"/>
              <a:ext cx="2074112" cy="12444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8" name="Google Shape;258;p32"/>
          <p:cNvSpPr/>
          <p:nvPr/>
        </p:nvSpPr>
        <p:spPr>
          <a:xfrm>
            <a:off x="1905466" y="4619501"/>
            <a:ext cx="8381068" cy="23770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2953" dist="25400" dir="11220000" algn="tl" rotWithShape="0">
              <a:srgbClr val="000000">
                <a:alpha val="2431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title"/>
          <p:cNvSpPr txBox="1">
            <a:spLocks noGrp="1"/>
          </p:cNvSpPr>
          <p:nvPr>
            <p:ph type="ctrTitle" idx="4294967295"/>
          </p:nvPr>
        </p:nvSpPr>
        <p:spPr>
          <a:xfrm>
            <a:off x="1179513" y="3894078"/>
            <a:ext cx="9832975" cy="801688"/>
          </a:xfrm>
          <a:prstGeom prst="rect">
            <a:avLst/>
          </a:prstGeom>
          <a:noFill/>
          <a:ln>
            <a:noFill/>
          </a:ln>
          <a:effectLst>
            <a:outerShdw blurRad="151572" dist="38100" dir="2700000" algn="tl" rotWithShape="0">
              <a:srgbClr val="000000">
                <a:alpha val="60784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F4D361"/>
                </a:solidFill>
                <a:latin typeface="Arial"/>
                <a:ea typeface="Arial"/>
                <a:cs typeface="Arial"/>
                <a:sym typeface="Arial"/>
              </a:rPr>
              <a:t>Patient Tracking Education</a:t>
            </a:r>
            <a:endParaRPr sz="4400" b="1" i="0" u="none" strike="noStrike" cap="none" dirty="0">
              <a:solidFill>
                <a:srgbClr val="F4D36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" name="logos">
            <a:extLst>
              <a:ext uri="{FF2B5EF4-FFF2-40B4-BE49-F238E27FC236}">
                <a16:creationId xmlns:a16="http://schemas.microsoft.com/office/drawing/2014/main" id="{87CEF005-13C3-5F96-4822-D727FF791582}"/>
              </a:ext>
            </a:extLst>
          </p:cNvPr>
          <p:cNvGrpSpPr/>
          <p:nvPr/>
        </p:nvGrpSpPr>
        <p:grpSpPr>
          <a:xfrm>
            <a:off x="3248182" y="5035138"/>
            <a:ext cx="5695635" cy="1538851"/>
            <a:chOff x="3966382" y="5386653"/>
            <a:chExt cx="4559363" cy="1231852"/>
          </a:xfrm>
        </p:grpSpPr>
        <p:pic>
          <p:nvPicPr>
            <p:cNvPr id="4" name="Google Shape;98;p1" descr="Pulsara">
              <a:extLst>
                <a:ext uri="{FF2B5EF4-FFF2-40B4-BE49-F238E27FC236}">
                  <a16:creationId xmlns:a16="http://schemas.microsoft.com/office/drawing/2014/main" id="{3DC4D129-9226-7856-3C70-973EE817211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966382" y="5386653"/>
              <a:ext cx="1217934" cy="12179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99;p1">
              <a:extLst>
                <a:ext uri="{FF2B5EF4-FFF2-40B4-BE49-F238E27FC236}">
                  <a16:creationId xmlns:a16="http://schemas.microsoft.com/office/drawing/2014/main" id="{E4BE7F27-D2B3-5765-9F13-F0BE43495C88}"/>
                </a:ext>
              </a:extLst>
            </p:cNvPr>
            <p:cNvPicPr preferRelativeResize="0"/>
            <p:nvPr/>
          </p:nvPicPr>
          <p:blipFill>
            <a:blip r:embed="rId6"/>
            <a:srcRect/>
            <a:stretch/>
          </p:blipFill>
          <p:spPr>
            <a:xfrm>
              <a:off x="6410386" y="5400571"/>
              <a:ext cx="2115359" cy="121793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7F8A59-1171-EFFE-44AA-EA31D13BBCA0}"/>
                </a:ext>
              </a:extLst>
            </p:cNvPr>
            <p:cNvGrpSpPr/>
            <p:nvPr/>
          </p:nvGrpSpPr>
          <p:grpSpPr>
            <a:xfrm>
              <a:off x="5573327" y="5788478"/>
              <a:ext cx="448048" cy="448048"/>
              <a:chOff x="5486945" y="5685372"/>
              <a:chExt cx="610691" cy="610691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F40227E-1565-178F-CA65-81554AE39A54}"/>
                  </a:ext>
                </a:extLst>
              </p:cNvPr>
              <p:cNvSpPr/>
              <p:nvPr/>
            </p:nvSpPr>
            <p:spPr>
              <a:xfrm>
                <a:off x="5486945" y="5925779"/>
                <a:ext cx="610691" cy="12987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C168522-0508-5223-2CA4-3BEFC8572216}"/>
                  </a:ext>
                </a:extLst>
              </p:cNvPr>
              <p:cNvSpPr/>
              <p:nvPr/>
            </p:nvSpPr>
            <p:spPr>
              <a:xfrm rot="16200000">
                <a:off x="5486945" y="5920387"/>
                <a:ext cx="610691" cy="14066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</p:grpSp>
      </p:grpSp>
      <p:pic>
        <p:nvPicPr>
          <p:cNvPr id="9" name="people white">
            <a:extLst>
              <a:ext uri="{FF2B5EF4-FFF2-40B4-BE49-F238E27FC236}">
                <a16:creationId xmlns:a16="http://schemas.microsoft.com/office/drawing/2014/main" id="{95065CAE-616F-2CA8-03CD-5EC1239497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81000"/>
                    </a14:imgEffect>
                    <a14:imgEffect>
                      <a14:brightnessContrast bright="18000" contras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5087" y="700474"/>
            <a:ext cx="3261826" cy="3902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mage">
            <a:extLst>
              <a:ext uri="{FF2B5EF4-FFF2-40B4-BE49-F238E27FC236}">
                <a16:creationId xmlns:a16="http://schemas.microsoft.com/office/drawing/2014/main" id="{46163CBB-8556-B9F8-63B5-1F593BCBC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00000"/>
                    </a14:imgEffect>
                    <a14:imgEffect>
                      <a14:saturation sat="89000"/>
                    </a14:imgEffect>
                    <a14:imgEffect>
                      <a14:brightnessContrast bright="-43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mage">
            <a:extLst>
              <a:ext uri="{FF2B5EF4-FFF2-40B4-BE49-F238E27FC236}">
                <a16:creationId xmlns:a16="http://schemas.microsoft.com/office/drawing/2014/main" id="{1EF81F81-F48D-64D2-4749-C82187D82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00000"/>
                    </a14:imgEffect>
                    <a14:imgEffect>
                      <a14:saturation sat="89000"/>
                    </a14:imgEffect>
                    <a14:imgEffect>
                      <a14:brightnessContrast bright="-17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687"/>
          <a:stretch/>
        </p:blipFill>
        <p:spPr bwMode="auto">
          <a:xfrm>
            <a:off x="1" y="0"/>
            <a:ext cx="6134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logo">
            <a:extLst>
              <a:ext uri="{FF2B5EF4-FFF2-40B4-BE49-F238E27FC236}">
                <a16:creationId xmlns:a16="http://schemas.microsoft.com/office/drawing/2014/main" id="{F67674E2-CBB3-61F4-D528-9FEE93E5C5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02808" y="568495"/>
            <a:ext cx="2516934" cy="56834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7F0523E-897D-F993-EC37-D82474DA2404}"/>
              </a:ext>
            </a:extLst>
          </p:cNvPr>
          <p:cNvGrpSpPr/>
          <p:nvPr/>
        </p:nvGrpSpPr>
        <p:grpSpPr>
          <a:xfrm>
            <a:off x="1052345" y="1581150"/>
            <a:ext cx="10363174" cy="861646"/>
            <a:chOff x="355625" y="2809600"/>
            <a:chExt cx="10363174" cy="861646"/>
          </a:xfrm>
        </p:grpSpPr>
        <p:sp>
          <p:nvSpPr>
            <p:cNvPr id="6" name="subhead">
              <a:extLst>
                <a:ext uri="{FF2B5EF4-FFF2-40B4-BE49-F238E27FC236}">
                  <a16:creationId xmlns:a16="http://schemas.microsoft.com/office/drawing/2014/main" id="{37B870F0-0E09-789D-4D1B-7A5DE15DB7B5}"/>
                </a:ext>
              </a:extLst>
            </p:cNvPr>
            <p:cNvSpPr txBox="1"/>
            <p:nvPr/>
          </p:nvSpPr>
          <p:spPr>
            <a:xfrm>
              <a:off x="355625" y="3048319"/>
              <a:ext cx="5562576" cy="622927"/>
            </a:xfrm>
            <a:prstGeom prst="rect">
              <a:avLst/>
            </a:prstGeom>
            <a:noFill/>
            <a:effectLst>
              <a:outerShdw blurRad="88900" dist="76200" dir="2700000" algn="tl" rotWithShape="0">
                <a:srgbClr val="000923">
                  <a:alpha val="47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999"/>
                </a:lnSpc>
              </a:pPr>
              <a:r>
                <a:rPr lang="en-US" sz="4999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65000"/>
                      </a:prstClr>
                    </a:outerShdw>
                  </a:effectLst>
                  <a:latin typeface="+mj-lt"/>
                  <a:cs typeface="Calibri Light" panose="020F0302020204030204" pitchFamily="34" charset="0"/>
                </a:rPr>
                <a:t>EVERY DAY IS A</a:t>
              </a:r>
              <a:endParaRPr lang="en-US" sz="4999" b="1" spc="6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7" name="scales">
              <a:extLst>
                <a:ext uri="{FF2B5EF4-FFF2-40B4-BE49-F238E27FC236}">
                  <a16:creationId xmlns:a16="http://schemas.microsoft.com/office/drawing/2014/main" id="{CDACBBD0-7203-8393-F3AD-673B32CBB663}"/>
                </a:ext>
              </a:extLst>
            </p:cNvPr>
            <p:cNvSpPr/>
            <p:nvPr/>
          </p:nvSpPr>
          <p:spPr>
            <a:xfrm>
              <a:off x="5614720" y="2809600"/>
              <a:ext cx="5104079" cy="861646"/>
            </a:xfrm>
            <a:prstGeom prst="rect">
              <a:avLst/>
            </a:prstGeom>
            <a:effectLst>
              <a:outerShdw blurRad="88900" dist="76200" dir="2700000" algn="tl" rotWithShape="0">
                <a:srgbClr val="000923">
                  <a:alpha val="47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4999" b="1" dirty="0">
                  <a:solidFill>
                    <a:srgbClr val="FFC000"/>
                  </a:solidFill>
                  <a:effectLst>
                    <a:outerShdw blurRad="50800" dist="38100" dir="2700000" algn="tl" rotWithShape="0">
                      <a:prstClr val="black">
                        <a:alpha val="65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DISASTER DAY</a:t>
              </a:r>
              <a:endParaRPr lang="en-US" sz="4999" b="1" dirty="0">
                <a:latin typeface="+mj-lt"/>
              </a:endParaRPr>
            </a:p>
          </p:txBody>
        </p:sp>
      </p:grpSp>
      <p:sp>
        <p:nvSpPr>
          <p:cNvPr id="4" name="Google Shape;108;p2">
            <a:extLst>
              <a:ext uri="{FF2B5EF4-FFF2-40B4-BE49-F238E27FC236}">
                <a16:creationId xmlns:a16="http://schemas.microsoft.com/office/drawing/2014/main" id="{50F0F6F8-53F2-CE83-FCEC-1E193E8D3B46}"/>
              </a:ext>
            </a:extLst>
          </p:cNvPr>
          <p:cNvSpPr/>
          <p:nvPr/>
        </p:nvSpPr>
        <p:spPr>
          <a:xfrm>
            <a:off x="3980035" y="3807853"/>
            <a:ext cx="659718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700"/>
              <a:buFont typeface="Calibri"/>
              <a:buNone/>
            </a:pPr>
            <a:r>
              <a:rPr lang="en-US" sz="3600" u="none" strike="noStrike" cap="none" dirty="0">
                <a:solidFill>
                  <a:srgbClr val="F2F2F2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SVP – Strategic Accounts</a:t>
            </a:r>
            <a:endParaRPr dirty="0">
              <a:latin typeface="Calibri" panose="020F0502020204030204" pitchFamily="34" charset="0"/>
            </a:endParaRPr>
          </a:p>
        </p:txBody>
      </p:sp>
      <p:sp>
        <p:nvSpPr>
          <p:cNvPr id="8" name="Google Shape;109;p2">
            <a:extLst>
              <a:ext uri="{FF2B5EF4-FFF2-40B4-BE49-F238E27FC236}">
                <a16:creationId xmlns:a16="http://schemas.microsoft.com/office/drawing/2014/main" id="{73D1494B-6781-27A8-24A9-510D7DF463D5}"/>
              </a:ext>
            </a:extLst>
          </p:cNvPr>
          <p:cNvSpPr txBox="1"/>
          <p:nvPr/>
        </p:nvSpPr>
        <p:spPr>
          <a:xfrm>
            <a:off x="3606177" y="2980375"/>
            <a:ext cx="8964761" cy="1120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18287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Corey Ricketson, EMT-P (R)</a:t>
            </a:r>
            <a:endParaRPr sz="4400" b="0" i="0" u="none" strike="noStrike" cap="none" dirty="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111;p2" descr="Lazy load image">
            <a:extLst>
              <a:ext uri="{FF2B5EF4-FFF2-40B4-BE49-F238E27FC236}">
                <a16:creationId xmlns:a16="http://schemas.microsoft.com/office/drawing/2014/main" id="{FEB338D8-B522-12B7-0D0D-94FC115F1E7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21795" y="2702944"/>
            <a:ext cx="2573906" cy="2573906"/>
          </a:xfrm>
          <a:prstGeom prst="ellipse">
            <a:avLst/>
          </a:prstGeom>
          <a:noFill/>
          <a:ln w="28575">
            <a:solidFill>
              <a:srgbClr val="FFC000"/>
            </a:solidFill>
          </a:ln>
          <a:effectLst>
            <a:outerShdw blurRad="380053" dist="50800" dir="2700000" sx="102085" sy="102085" algn="tl" rotWithShape="0">
              <a:prstClr val="black">
                <a:alpha val="74000"/>
              </a:prstClr>
            </a:outerShdw>
          </a:effectLst>
        </p:spPr>
      </p:pic>
      <p:pic>
        <p:nvPicPr>
          <p:cNvPr id="2" name="Audio Recording Apr 17, 2024 at 2:03:17 PM">
            <a:hlinkClick r:id="" action="ppaction://media"/>
            <a:extLst>
              <a:ext uri="{FF2B5EF4-FFF2-40B4-BE49-F238E27FC236}">
                <a16:creationId xmlns:a16="http://schemas.microsoft.com/office/drawing/2014/main" id="{6355BE14-7EC2-D19F-BAD8-B64090FEE4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89600" y="495891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4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3"/>
          <p:cNvSpPr/>
          <p:nvPr/>
        </p:nvSpPr>
        <p:spPr>
          <a:xfrm>
            <a:off x="200565" y="1715852"/>
            <a:ext cx="1639019" cy="914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9050" cap="flat" cmpd="sng">
            <a:solidFill>
              <a:srgbClr val="0F465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Regional MCI/Evac Management</a:t>
            </a:r>
            <a:endParaRPr dirty="0">
              <a:latin typeface="Calibri" panose="020F0502020204030204" pitchFamily="34" charset="0"/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191511" y="4087661"/>
            <a:ext cx="1639019" cy="10423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9050" cap="flat" cmpd="sng">
            <a:solidFill>
              <a:srgbClr val="0F465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Lead EMS</a:t>
            </a:r>
            <a:endParaRPr dirty="0">
              <a:latin typeface="Calibri" panose="020F050202020403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Agency</a:t>
            </a:r>
            <a:endParaRPr dirty="0">
              <a:latin typeface="Calibri" panose="020F0502020204030204" pitchFamily="34" charset="0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8993" y="3426199"/>
            <a:ext cx="1804958" cy="17886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" name="Google Shape;122;p3"/>
          <p:cNvCxnSpPr/>
          <p:nvPr/>
        </p:nvCxnSpPr>
        <p:spPr>
          <a:xfrm>
            <a:off x="412187" y="2781993"/>
            <a:ext cx="0" cy="1202574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3" name="Google Shape;123;p3"/>
          <p:cNvCxnSpPr/>
          <p:nvPr/>
        </p:nvCxnSpPr>
        <p:spPr>
          <a:xfrm rot="10800000" flipH="1">
            <a:off x="1610889" y="2713370"/>
            <a:ext cx="10878" cy="1208054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24" name="Google Shape;124;p3"/>
          <p:cNvSpPr txBox="1"/>
          <p:nvPr/>
        </p:nvSpPr>
        <p:spPr>
          <a:xfrm>
            <a:off x="465927" y="3130622"/>
            <a:ext cx="1236179" cy="577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Creates Incident           and co-ownership</a:t>
            </a:r>
            <a:endParaRPr sz="1600" dirty="0">
              <a:latin typeface="Calibri" panose="020F0502020204030204" pitchFamily="34" charset="0"/>
            </a:endParaRPr>
          </a:p>
        </p:txBody>
      </p:sp>
      <p:sp>
        <p:nvSpPr>
          <p:cNvPr id="126" name="Google Shape;126;p3"/>
          <p:cNvSpPr/>
          <p:nvPr/>
        </p:nvSpPr>
        <p:spPr>
          <a:xfrm>
            <a:off x="200564" y="382173"/>
            <a:ext cx="1639019" cy="1167442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19050" cap="flat" cmpd="sng">
            <a:solidFill>
              <a:srgbClr val="0F465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Reunification</a:t>
            </a:r>
            <a:endParaRPr dirty="0">
              <a:latin typeface="Calibri" panose="020F050202020403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Center</a:t>
            </a:r>
            <a:endParaRPr dirty="0">
              <a:latin typeface="Calibri" panose="020F0502020204030204" pitchFamily="34" charset="0"/>
            </a:endParaRPr>
          </a:p>
        </p:txBody>
      </p:sp>
      <p:sp>
        <p:nvSpPr>
          <p:cNvPr id="129" name="Google Shape;129;p3"/>
          <p:cNvSpPr txBox="1"/>
          <p:nvPr/>
        </p:nvSpPr>
        <p:spPr>
          <a:xfrm>
            <a:off x="7697377" y="5619089"/>
            <a:ext cx="397109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 sz="4400" dirty="0">
                <a:solidFill>
                  <a:schemeClr val="lt1"/>
                </a:solidFill>
                <a:latin typeface="Arial" panose="020B0604020202020204" pitchFamily="34" charset="0"/>
                <a:ea typeface="Play"/>
                <a:cs typeface="Arial" panose="020B0604020202020204" pitchFamily="34" charset="0"/>
                <a:sym typeface="Play"/>
              </a:rPr>
              <a:t>Acute Event </a:t>
            </a:r>
            <a:endParaRPr dirty="0">
              <a:latin typeface="Calibri" panose="020F0502020204030204" pitchFamily="34" charset="0"/>
            </a:endParaRPr>
          </a:p>
        </p:txBody>
      </p:sp>
      <p:cxnSp>
        <p:nvCxnSpPr>
          <p:cNvPr id="132" name="Google Shape;132;p3"/>
          <p:cNvCxnSpPr>
            <a:cxnSpLocks/>
          </p:cNvCxnSpPr>
          <p:nvPr/>
        </p:nvCxnSpPr>
        <p:spPr>
          <a:xfrm flipV="1">
            <a:off x="4277317" y="2840197"/>
            <a:ext cx="5748440" cy="3423443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4" name="Google Shape;134;p3"/>
          <p:cNvCxnSpPr>
            <a:cxnSpLocks/>
          </p:cNvCxnSpPr>
          <p:nvPr/>
        </p:nvCxnSpPr>
        <p:spPr>
          <a:xfrm flipV="1">
            <a:off x="4015575" y="2311118"/>
            <a:ext cx="5906233" cy="625216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35" name="Google Shape;135;p3"/>
          <p:cNvPicPr preferRelativeResize="0"/>
          <p:nvPr/>
        </p:nvPicPr>
        <p:blipFill rotWithShape="1">
          <a:blip r:embed="rId4">
            <a:alphaModFix/>
          </a:blip>
          <a:srcRect t="25170" b="19818"/>
          <a:stretch/>
        </p:blipFill>
        <p:spPr>
          <a:xfrm>
            <a:off x="4531872" y="155050"/>
            <a:ext cx="2168519" cy="120341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" name="Google Shape;137;p3"/>
          <p:cNvCxnSpPr>
            <a:cxnSpLocks/>
          </p:cNvCxnSpPr>
          <p:nvPr/>
        </p:nvCxnSpPr>
        <p:spPr>
          <a:xfrm flipH="1" flipV="1">
            <a:off x="1806915" y="2153702"/>
            <a:ext cx="8196176" cy="37778"/>
          </a:xfrm>
          <a:prstGeom prst="straightConnector1">
            <a:avLst/>
          </a:prstGeom>
          <a:noFill/>
          <a:ln w="57150" cap="flat" cmpd="sng">
            <a:solidFill>
              <a:srgbClr val="FFFF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82CA729-F41D-9F28-60F0-4881E65755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9043" y="2606888"/>
            <a:ext cx="2003163" cy="1949023"/>
          </a:xfrm>
          <a:prstGeom prst="rect">
            <a:avLst/>
          </a:prstGeom>
        </p:spPr>
      </p:pic>
      <p:pic>
        <p:nvPicPr>
          <p:cNvPr id="127" name="Google Shape;12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82922" y="1272925"/>
            <a:ext cx="1804958" cy="17886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6" name="Google Shape;136;p3"/>
          <p:cNvCxnSpPr>
            <a:cxnSpLocks/>
          </p:cNvCxnSpPr>
          <p:nvPr/>
        </p:nvCxnSpPr>
        <p:spPr>
          <a:xfrm>
            <a:off x="6540307" y="817068"/>
            <a:ext cx="3462784" cy="96179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25" name="Google Shape;125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25857" y="2409459"/>
            <a:ext cx="2003163" cy="8671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" name="Google Shape;133;p3"/>
          <p:cNvCxnSpPr>
            <a:cxnSpLocks/>
          </p:cNvCxnSpPr>
          <p:nvPr/>
        </p:nvCxnSpPr>
        <p:spPr>
          <a:xfrm>
            <a:off x="4251960" y="4558081"/>
            <a:ext cx="5574527" cy="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31" name="Google Shape;131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14763" y="5715558"/>
            <a:ext cx="2003163" cy="867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48013" y="4050569"/>
            <a:ext cx="2003163" cy="867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5BE17-D364-BCDD-D770-92E214B5D7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841" y="1104900"/>
            <a:ext cx="4425538" cy="535531"/>
          </a:xfrm>
        </p:spPr>
        <p:txBody>
          <a:bodyPr/>
          <a:lstStyle/>
          <a:p>
            <a:r>
              <a:rPr lang="en-US" dirty="0">
                <a:effectLst>
                  <a:outerShdw blurRad="63500" dist="38100" dir="2700000" algn="tl" rotWithShape="0">
                    <a:prstClr val="black">
                      <a:alpha val="50000"/>
                    </a:prstClr>
                  </a:outerShdw>
                </a:effectLst>
              </a:rPr>
              <a:t>Getting Started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B04B1CE-5A51-82AC-5567-BE4C0874A3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0841" y="1802578"/>
            <a:ext cx="4425538" cy="4236169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  <a:spcAft>
                <a:spcPts val="1000"/>
              </a:spcAft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Are you new to Pulsara? This module will give you an overview of the basics, including: 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Texas resources located on </a:t>
            </a:r>
            <a:r>
              <a:rPr lang="en-US" u="sng" dirty="0" err="1">
                <a:latin typeface="Calibri Light" panose="020F0302020204030204" pitchFamily="34" charset="0"/>
                <a:cs typeface="Calibri Light" panose="020F03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pulsara.com</a:t>
            </a:r>
            <a:r>
              <a:rPr lang="en-US" u="sng" dirty="0">
                <a:latin typeface="Calibri Light" panose="020F0302020204030204" pitchFamily="34" charset="0"/>
                <a:cs typeface="Calibri Light" panose="020F03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u="sng" dirty="0" err="1">
                <a:latin typeface="Calibri Light" panose="020F0302020204030204" pitchFamily="34" charset="0"/>
                <a:cs typeface="Calibri Light" panose="020F03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texas</a:t>
            </a:r>
            <a:r>
              <a:rPr lang="en-US" u="sng" dirty="0">
                <a:latin typeface="Calibri Light" panose="020F0302020204030204" pitchFamily="34" charset="0"/>
                <a:cs typeface="Calibri Light" panose="020F03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-resources</a:t>
            </a:r>
            <a:endParaRPr lang="en-US" u="sng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>
              <a:spcAft>
                <a:spcPts val="1200"/>
              </a:spcAf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How to sign up your organization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Where to send your IT department for guidance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Business Associates Agreements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How to set up User Accounts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Additional training opportunities</a:t>
            </a:r>
          </a:p>
        </p:txBody>
      </p:sp>
      <p:grpSp>
        <p:nvGrpSpPr>
          <p:cNvPr id="12" name="Group 11" hidden="1">
            <a:extLst>
              <a:ext uri="{FF2B5EF4-FFF2-40B4-BE49-F238E27FC236}">
                <a16:creationId xmlns:a16="http://schemas.microsoft.com/office/drawing/2014/main" id="{E67DBA72-5EA7-A7A5-7BFF-05DEFBAC9F5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76447" y="557493"/>
            <a:ext cx="11389651" cy="4572349"/>
            <a:chOff x="276447" y="557493"/>
            <a:chExt cx="11389651" cy="4572349"/>
          </a:xfrm>
        </p:grpSpPr>
        <p:sp>
          <p:nvSpPr>
            <p:cNvPr id="5" name="Rounded Rectangle 4">
              <a:hlinkClick r:id="rId3"/>
              <a:extLst>
                <a:ext uri="{FF2B5EF4-FFF2-40B4-BE49-F238E27FC236}">
                  <a16:creationId xmlns:a16="http://schemas.microsoft.com/office/drawing/2014/main" id="{EEE99F5B-71F8-B9DB-03B9-AB50DBAB383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6447" y="557493"/>
              <a:ext cx="2445488" cy="322794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457200" rtlCol="0" anchor="ctr"/>
            <a:lstStyle/>
            <a:p>
              <a:r>
                <a:rPr lang="en-US" dirty="0">
                  <a:latin typeface="Calibri" panose="020F0502020204030204" pitchFamily="34" charset="0"/>
                </a:rPr>
                <a:t>MODULE #1  </a:t>
              </a:r>
              <a:r>
                <a:rPr lang="en-US" sz="1200" dirty="0">
                  <a:latin typeface="Calibri" panose="020F0502020204030204" pitchFamily="34" charset="0"/>
                </a:rPr>
                <a:t>04:49 min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076B1211-7690-AC6C-8121-75D4066ACA1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80000" y="3749615"/>
              <a:ext cx="2051169" cy="1380227"/>
            </a:xfrm>
            <a:prstGeom prst="roundRect">
              <a:avLst>
                <a:gd name="adj" fmla="val 15834"/>
              </a:avLst>
            </a:prstGeom>
            <a:solidFill>
              <a:schemeClr val="accent4">
                <a:lumMod val="20000"/>
                <a:lumOff val="80000"/>
                <a:alpha val="802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F3CC6475-2172-61B6-C95B-99817B59B3C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41286" y="3749615"/>
              <a:ext cx="2051169" cy="1380227"/>
            </a:xfrm>
            <a:prstGeom prst="roundRect">
              <a:avLst>
                <a:gd name="adj" fmla="val 15834"/>
              </a:avLst>
            </a:prstGeom>
            <a:solidFill>
              <a:schemeClr val="accent4">
                <a:lumMod val="20000"/>
                <a:lumOff val="80000"/>
                <a:alpha val="802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FB312516-3F35-A482-ED9A-43C03D54367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14929" y="3749615"/>
              <a:ext cx="2051169" cy="1380227"/>
            </a:xfrm>
            <a:prstGeom prst="roundRect">
              <a:avLst>
                <a:gd name="adj" fmla="val 15834"/>
              </a:avLst>
            </a:prstGeom>
            <a:solidFill>
              <a:schemeClr val="accent4">
                <a:lumMod val="20000"/>
                <a:lumOff val="80000"/>
                <a:alpha val="802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55664678-43EB-D680-AB28-CCAB8441047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80000" y="1488329"/>
              <a:ext cx="2051169" cy="1380227"/>
            </a:xfrm>
            <a:prstGeom prst="roundRect">
              <a:avLst>
                <a:gd name="adj" fmla="val 15834"/>
              </a:avLst>
            </a:prstGeom>
            <a:solidFill>
              <a:schemeClr val="accent4">
                <a:lumMod val="20000"/>
                <a:lumOff val="80000"/>
                <a:alpha val="802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7CA62AF-05DE-BEF8-9E4D-AE57581E726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41286" y="1488329"/>
              <a:ext cx="2051169" cy="1380227"/>
            </a:xfrm>
            <a:prstGeom prst="roundRect">
              <a:avLst>
                <a:gd name="adj" fmla="val 15834"/>
              </a:avLst>
            </a:prstGeom>
            <a:solidFill>
              <a:schemeClr val="accent4">
                <a:lumMod val="20000"/>
                <a:lumOff val="80000"/>
                <a:alpha val="802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AAE8712E-32F0-B340-3293-5EB8CC16896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14929" y="1488329"/>
              <a:ext cx="2051169" cy="1380227"/>
            </a:xfrm>
            <a:prstGeom prst="roundRect">
              <a:avLst>
                <a:gd name="adj" fmla="val 15834"/>
              </a:avLst>
            </a:prstGeom>
            <a:solidFill>
              <a:schemeClr val="accent4">
                <a:lumMod val="20000"/>
                <a:lumOff val="80000"/>
                <a:alpha val="802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</p:grpSp>
      <p:sp>
        <p:nvSpPr>
          <p:cNvPr id="13" name="Rounded Rectangle 12">
            <a:hlinkClick r:id="rId3"/>
            <a:extLst>
              <a:ext uri="{FF2B5EF4-FFF2-40B4-BE49-F238E27FC236}">
                <a16:creationId xmlns:a16="http://schemas.microsoft.com/office/drawing/2014/main" id="{D85F7748-760F-8043-7DB8-D12C82540BEE}"/>
              </a:ext>
            </a:extLst>
          </p:cNvPr>
          <p:cNvSpPr/>
          <p:nvPr/>
        </p:nvSpPr>
        <p:spPr>
          <a:xfrm>
            <a:off x="0" y="551230"/>
            <a:ext cx="2876689" cy="322794"/>
          </a:xfrm>
          <a:prstGeom prst="roundRect">
            <a:avLst>
              <a:gd name="adj" fmla="val 0"/>
            </a:avLst>
          </a:prstGeom>
          <a:noFill/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57200" rtlCol="0" anchor="ctr"/>
          <a:lstStyle/>
          <a:p>
            <a:r>
              <a:rPr lang="en-US" dirty="0">
                <a:latin typeface="Calibri" panose="020F0502020204030204" pitchFamily="34" charset="0"/>
              </a:rPr>
              <a:t>MODULE #1 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(04:49 min) </a:t>
            </a:r>
          </a:p>
        </p:txBody>
      </p:sp>
      <p:pic>
        <p:nvPicPr>
          <p:cNvPr id="17" name="video screenshot">
            <a:hlinkClick r:id="rId3"/>
            <a:extLst>
              <a:ext uri="{FF2B5EF4-FFF2-40B4-BE49-F238E27FC236}">
                <a16:creationId xmlns:a16="http://schemas.microsoft.com/office/drawing/2014/main" id="{646CE675-8E2F-1B42-0433-DCABE59F9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2392" y="1476643"/>
            <a:ext cx="6928955" cy="3904715"/>
          </a:xfrm>
          <a:prstGeom prst="roundRect">
            <a:avLst>
              <a:gd name="adj" fmla="val 2158"/>
            </a:avLst>
          </a:prstGeom>
          <a:ln w="9525">
            <a:noFill/>
          </a:ln>
          <a:effectLst>
            <a:outerShdw blurRad="238860" dist="72510" dir="2700000" algn="tl" rotWithShape="0">
              <a:prstClr val="black">
                <a:alpha val="17962"/>
              </a:prstClr>
            </a:outerShdw>
          </a:effectLst>
        </p:spPr>
      </p:pic>
      <p:pic>
        <p:nvPicPr>
          <p:cNvPr id="18" name="blue play button">
            <a:hlinkClick r:id="rId3"/>
            <a:extLst>
              <a:ext uri="{FF2B5EF4-FFF2-40B4-BE49-F238E27FC236}">
                <a16:creationId xmlns:a16="http://schemas.microsoft.com/office/drawing/2014/main" id="{C12AF6C8-498B-66BD-3F63-E5CDB836F1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9164" y="2937337"/>
            <a:ext cx="1375411" cy="983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334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5BE17-D364-BCDD-D770-92E214B5D7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841" y="1104900"/>
            <a:ext cx="4425538" cy="978729"/>
          </a:xfrm>
        </p:spPr>
        <p:txBody>
          <a:bodyPr/>
          <a:lstStyle/>
          <a:p>
            <a:r>
              <a:rPr lang="en-US" dirty="0">
                <a:effectLst>
                  <a:outerShdw blurRad="63500" dist="38100" dir="2700000" algn="tl" rotWithShape="0">
                    <a:prstClr val="black">
                      <a:alpha val="50000"/>
                    </a:prstClr>
                  </a:outerShdw>
                </a:effectLst>
              </a:rPr>
              <a:t>Teams &amp; User Accounts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B04B1CE-5A51-82AC-5567-BE4C0874A3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0841" y="2064338"/>
            <a:ext cx="4425538" cy="4236169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  <a:spcAft>
                <a:spcPts val="1000"/>
              </a:spcAft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This module will discuss teams and user accounts, including: 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How to set up standard teams for hospitals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difference between Administrator and standard User Accounts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How to use On and Off Call Status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Web browser vs. mobile app examples</a:t>
            </a:r>
          </a:p>
        </p:txBody>
      </p:sp>
      <p:grpSp>
        <p:nvGrpSpPr>
          <p:cNvPr id="12" name="Group 11" hidden="1">
            <a:extLst>
              <a:ext uri="{FF2B5EF4-FFF2-40B4-BE49-F238E27FC236}">
                <a16:creationId xmlns:a16="http://schemas.microsoft.com/office/drawing/2014/main" id="{E67DBA72-5EA7-A7A5-7BFF-05DEFBAC9F5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76447" y="557493"/>
            <a:ext cx="11389651" cy="4572349"/>
            <a:chOff x="276447" y="557493"/>
            <a:chExt cx="11389651" cy="4572349"/>
          </a:xfrm>
        </p:grpSpPr>
        <p:sp>
          <p:nvSpPr>
            <p:cNvPr id="5" name="Rounded Rectangle 4">
              <a:hlinkClick r:id="rId2"/>
              <a:extLst>
                <a:ext uri="{FF2B5EF4-FFF2-40B4-BE49-F238E27FC236}">
                  <a16:creationId xmlns:a16="http://schemas.microsoft.com/office/drawing/2014/main" id="{EEE99F5B-71F8-B9DB-03B9-AB50DBAB383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6447" y="557493"/>
              <a:ext cx="2445488" cy="322794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457200" rtlCol="0" anchor="ctr"/>
            <a:lstStyle/>
            <a:p>
              <a:r>
                <a:rPr lang="en-US" dirty="0">
                  <a:latin typeface="Calibri" panose="020F0502020204030204" pitchFamily="34" charset="0"/>
                </a:rPr>
                <a:t>MODULE #1  </a:t>
              </a:r>
              <a:r>
                <a:rPr lang="en-US" sz="1200" dirty="0">
                  <a:latin typeface="Calibri" panose="020F0502020204030204" pitchFamily="34" charset="0"/>
                </a:rPr>
                <a:t>04:49 min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076B1211-7690-AC6C-8121-75D4066ACA1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80000" y="3749615"/>
              <a:ext cx="2051169" cy="1380227"/>
            </a:xfrm>
            <a:prstGeom prst="roundRect">
              <a:avLst>
                <a:gd name="adj" fmla="val 15834"/>
              </a:avLst>
            </a:prstGeom>
            <a:solidFill>
              <a:schemeClr val="accent4">
                <a:lumMod val="20000"/>
                <a:lumOff val="80000"/>
                <a:alpha val="802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F3CC6475-2172-61B6-C95B-99817B59B3C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41286" y="3749615"/>
              <a:ext cx="2051169" cy="1380227"/>
            </a:xfrm>
            <a:prstGeom prst="roundRect">
              <a:avLst>
                <a:gd name="adj" fmla="val 15834"/>
              </a:avLst>
            </a:prstGeom>
            <a:solidFill>
              <a:schemeClr val="accent4">
                <a:lumMod val="20000"/>
                <a:lumOff val="80000"/>
                <a:alpha val="802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FB312516-3F35-A482-ED9A-43C03D54367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14929" y="3749615"/>
              <a:ext cx="2051169" cy="1380227"/>
            </a:xfrm>
            <a:prstGeom prst="roundRect">
              <a:avLst>
                <a:gd name="adj" fmla="val 15834"/>
              </a:avLst>
            </a:prstGeom>
            <a:solidFill>
              <a:schemeClr val="accent4">
                <a:lumMod val="20000"/>
                <a:lumOff val="80000"/>
                <a:alpha val="802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55664678-43EB-D680-AB28-CCAB8441047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80000" y="1488329"/>
              <a:ext cx="2051169" cy="1380227"/>
            </a:xfrm>
            <a:prstGeom prst="roundRect">
              <a:avLst>
                <a:gd name="adj" fmla="val 15834"/>
              </a:avLst>
            </a:prstGeom>
            <a:solidFill>
              <a:schemeClr val="accent4">
                <a:lumMod val="20000"/>
                <a:lumOff val="80000"/>
                <a:alpha val="802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7CA62AF-05DE-BEF8-9E4D-AE57581E726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41286" y="1488329"/>
              <a:ext cx="2051169" cy="1380227"/>
            </a:xfrm>
            <a:prstGeom prst="roundRect">
              <a:avLst>
                <a:gd name="adj" fmla="val 15834"/>
              </a:avLst>
            </a:prstGeom>
            <a:solidFill>
              <a:schemeClr val="accent4">
                <a:lumMod val="20000"/>
                <a:lumOff val="80000"/>
                <a:alpha val="802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AAE8712E-32F0-B340-3293-5EB8CC16896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14929" y="1488329"/>
              <a:ext cx="2051169" cy="1380227"/>
            </a:xfrm>
            <a:prstGeom prst="roundRect">
              <a:avLst>
                <a:gd name="adj" fmla="val 15834"/>
              </a:avLst>
            </a:prstGeom>
            <a:solidFill>
              <a:schemeClr val="accent4">
                <a:lumMod val="20000"/>
                <a:lumOff val="80000"/>
                <a:alpha val="802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</p:grpSp>
      <p:sp>
        <p:nvSpPr>
          <p:cNvPr id="13" name="Rounded Rectangle 12">
            <a:hlinkClick r:id="rId3"/>
            <a:extLst>
              <a:ext uri="{FF2B5EF4-FFF2-40B4-BE49-F238E27FC236}">
                <a16:creationId xmlns:a16="http://schemas.microsoft.com/office/drawing/2014/main" id="{D85F7748-760F-8043-7DB8-D12C82540BEE}"/>
              </a:ext>
            </a:extLst>
          </p:cNvPr>
          <p:cNvSpPr/>
          <p:nvPr/>
        </p:nvSpPr>
        <p:spPr>
          <a:xfrm>
            <a:off x="0" y="551230"/>
            <a:ext cx="2884713" cy="322794"/>
          </a:xfrm>
          <a:prstGeom prst="roundRect">
            <a:avLst>
              <a:gd name="adj" fmla="val 0"/>
            </a:avLst>
          </a:prstGeom>
          <a:noFill/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57200" rtlCol="0" anchor="ctr"/>
          <a:lstStyle/>
          <a:p>
            <a:r>
              <a:rPr lang="en-US" dirty="0">
                <a:latin typeface="Calibri" panose="020F0502020204030204" pitchFamily="34" charset="0"/>
              </a:rPr>
              <a:t>MODULE #2  (07:03 min)</a:t>
            </a:r>
          </a:p>
        </p:txBody>
      </p:sp>
      <p:pic>
        <p:nvPicPr>
          <p:cNvPr id="17" name="video screenshot">
            <a:hlinkClick r:id="rId3"/>
            <a:extLst>
              <a:ext uri="{FF2B5EF4-FFF2-40B4-BE49-F238E27FC236}">
                <a16:creationId xmlns:a16="http://schemas.microsoft.com/office/drawing/2014/main" id="{646CE675-8E2F-1B42-0433-DCABE59F93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2" r="92"/>
          <a:stretch/>
        </p:blipFill>
        <p:spPr>
          <a:xfrm>
            <a:off x="4902392" y="1476643"/>
            <a:ext cx="6928955" cy="3904715"/>
          </a:xfrm>
          <a:prstGeom prst="roundRect">
            <a:avLst>
              <a:gd name="adj" fmla="val 2158"/>
            </a:avLst>
          </a:prstGeom>
          <a:ln w="9525">
            <a:noFill/>
          </a:ln>
          <a:effectLst>
            <a:outerShdw blurRad="238860" dist="72510" dir="2700000" algn="tl" rotWithShape="0">
              <a:prstClr val="black">
                <a:alpha val="17962"/>
              </a:prstClr>
            </a:outerShdw>
          </a:effectLst>
        </p:spPr>
      </p:pic>
      <p:pic>
        <p:nvPicPr>
          <p:cNvPr id="18" name="blue play button">
            <a:hlinkClick r:id="rId3"/>
            <a:extLst>
              <a:ext uri="{FF2B5EF4-FFF2-40B4-BE49-F238E27FC236}">
                <a16:creationId xmlns:a16="http://schemas.microsoft.com/office/drawing/2014/main" id="{C12AF6C8-498B-66BD-3F63-E5CDB836F1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9164" y="2937337"/>
            <a:ext cx="1375411" cy="983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315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5BE17-D364-BCDD-D770-92E214B5D7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841" y="1104900"/>
            <a:ext cx="4425538" cy="978729"/>
          </a:xfrm>
        </p:spPr>
        <p:txBody>
          <a:bodyPr/>
          <a:lstStyle/>
          <a:p>
            <a:r>
              <a:rPr lang="en-US" dirty="0">
                <a:effectLst>
                  <a:outerShdw blurRad="63500" dist="38100" dir="2700000" algn="tl" rotWithShape="0">
                    <a:prstClr val="black">
                      <a:alpha val="50000"/>
                    </a:prstClr>
                  </a:outerShdw>
                </a:effectLst>
              </a:rPr>
              <a:t>How to Create Incidents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B04B1CE-5A51-82AC-5567-BE4C0874A3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0841" y="2064338"/>
            <a:ext cx="4425538" cy="4236169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  <a:spcAft>
                <a:spcPts val="1000"/>
              </a:spcAft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In this module, learn about incidents. It includes: 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EMS agency vs. SETRAC created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Sharing privileges and ownership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Adding entities to an incident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Alerting capabilities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Summary vs. Patient views</a:t>
            </a:r>
          </a:p>
        </p:txBody>
      </p:sp>
      <p:grpSp>
        <p:nvGrpSpPr>
          <p:cNvPr id="12" name="Group 11" hidden="1">
            <a:extLst>
              <a:ext uri="{FF2B5EF4-FFF2-40B4-BE49-F238E27FC236}">
                <a16:creationId xmlns:a16="http://schemas.microsoft.com/office/drawing/2014/main" id="{E67DBA72-5EA7-A7A5-7BFF-05DEFBAC9F5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76447" y="557493"/>
            <a:ext cx="11389651" cy="4572349"/>
            <a:chOff x="276447" y="557493"/>
            <a:chExt cx="11389651" cy="4572349"/>
          </a:xfrm>
        </p:grpSpPr>
        <p:sp>
          <p:nvSpPr>
            <p:cNvPr id="5" name="Rounded Rectangle 4">
              <a:hlinkClick r:id="rId2"/>
              <a:extLst>
                <a:ext uri="{FF2B5EF4-FFF2-40B4-BE49-F238E27FC236}">
                  <a16:creationId xmlns:a16="http://schemas.microsoft.com/office/drawing/2014/main" id="{EEE99F5B-71F8-B9DB-03B9-AB50DBAB383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6447" y="557493"/>
              <a:ext cx="2445488" cy="322794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457200" rtlCol="0" anchor="ctr"/>
            <a:lstStyle/>
            <a:p>
              <a:r>
                <a:rPr lang="en-US" dirty="0">
                  <a:latin typeface="Calibri" panose="020F0502020204030204" pitchFamily="34" charset="0"/>
                </a:rPr>
                <a:t>MODULE #1  </a:t>
              </a:r>
              <a:r>
                <a:rPr lang="en-US" sz="1200" dirty="0">
                  <a:latin typeface="Calibri" panose="020F0502020204030204" pitchFamily="34" charset="0"/>
                </a:rPr>
                <a:t>04:49 min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076B1211-7690-AC6C-8121-75D4066ACA1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80000" y="3749615"/>
              <a:ext cx="2051169" cy="1380227"/>
            </a:xfrm>
            <a:prstGeom prst="roundRect">
              <a:avLst>
                <a:gd name="adj" fmla="val 15834"/>
              </a:avLst>
            </a:prstGeom>
            <a:solidFill>
              <a:schemeClr val="accent4">
                <a:lumMod val="20000"/>
                <a:lumOff val="80000"/>
                <a:alpha val="802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F3CC6475-2172-61B6-C95B-99817B59B3C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41286" y="3749615"/>
              <a:ext cx="2051169" cy="1380227"/>
            </a:xfrm>
            <a:prstGeom prst="roundRect">
              <a:avLst>
                <a:gd name="adj" fmla="val 15834"/>
              </a:avLst>
            </a:prstGeom>
            <a:solidFill>
              <a:schemeClr val="accent4">
                <a:lumMod val="20000"/>
                <a:lumOff val="80000"/>
                <a:alpha val="802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FB312516-3F35-A482-ED9A-43C03D54367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14929" y="3749615"/>
              <a:ext cx="2051169" cy="1380227"/>
            </a:xfrm>
            <a:prstGeom prst="roundRect">
              <a:avLst>
                <a:gd name="adj" fmla="val 15834"/>
              </a:avLst>
            </a:prstGeom>
            <a:solidFill>
              <a:schemeClr val="accent4">
                <a:lumMod val="20000"/>
                <a:lumOff val="80000"/>
                <a:alpha val="802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55664678-43EB-D680-AB28-CCAB8441047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80000" y="1488329"/>
              <a:ext cx="2051169" cy="1380227"/>
            </a:xfrm>
            <a:prstGeom prst="roundRect">
              <a:avLst>
                <a:gd name="adj" fmla="val 15834"/>
              </a:avLst>
            </a:prstGeom>
            <a:solidFill>
              <a:schemeClr val="accent4">
                <a:lumMod val="20000"/>
                <a:lumOff val="80000"/>
                <a:alpha val="802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7CA62AF-05DE-BEF8-9E4D-AE57581E726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41286" y="1488329"/>
              <a:ext cx="2051169" cy="1380227"/>
            </a:xfrm>
            <a:prstGeom prst="roundRect">
              <a:avLst>
                <a:gd name="adj" fmla="val 15834"/>
              </a:avLst>
            </a:prstGeom>
            <a:solidFill>
              <a:schemeClr val="accent4">
                <a:lumMod val="20000"/>
                <a:lumOff val="80000"/>
                <a:alpha val="802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AAE8712E-32F0-B340-3293-5EB8CC16896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14929" y="1488329"/>
              <a:ext cx="2051169" cy="1380227"/>
            </a:xfrm>
            <a:prstGeom prst="roundRect">
              <a:avLst>
                <a:gd name="adj" fmla="val 15834"/>
              </a:avLst>
            </a:prstGeom>
            <a:solidFill>
              <a:schemeClr val="accent4">
                <a:lumMod val="20000"/>
                <a:lumOff val="80000"/>
                <a:alpha val="802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</p:grpSp>
      <p:sp>
        <p:nvSpPr>
          <p:cNvPr id="13" name="Rounded Rectangle 12">
            <a:hlinkClick r:id="rId3"/>
            <a:extLst>
              <a:ext uri="{FF2B5EF4-FFF2-40B4-BE49-F238E27FC236}">
                <a16:creationId xmlns:a16="http://schemas.microsoft.com/office/drawing/2014/main" id="{D85F7748-760F-8043-7DB8-D12C82540BEE}"/>
              </a:ext>
            </a:extLst>
          </p:cNvPr>
          <p:cNvSpPr/>
          <p:nvPr/>
        </p:nvSpPr>
        <p:spPr>
          <a:xfrm>
            <a:off x="0" y="551230"/>
            <a:ext cx="2862943" cy="322794"/>
          </a:xfrm>
          <a:prstGeom prst="roundRect">
            <a:avLst>
              <a:gd name="adj" fmla="val 0"/>
            </a:avLst>
          </a:prstGeom>
          <a:noFill/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57200" rtlCol="0" anchor="ctr"/>
          <a:lstStyle/>
          <a:p>
            <a:r>
              <a:rPr lang="en-US" dirty="0">
                <a:latin typeface="Calibri" panose="020F0502020204030204" pitchFamily="34" charset="0"/>
              </a:rPr>
              <a:t>MODULE #3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(06:29 min)</a:t>
            </a:r>
          </a:p>
        </p:txBody>
      </p:sp>
      <p:pic>
        <p:nvPicPr>
          <p:cNvPr id="17" name="video screenshot">
            <a:hlinkClick r:id="rId3"/>
            <a:extLst>
              <a:ext uri="{FF2B5EF4-FFF2-40B4-BE49-F238E27FC236}">
                <a16:creationId xmlns:a16="http://schemas.microsoft.com/office/drawing/2014/main" id="{646CE675-8E2F-1B42-0433-DCABE59F93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2" r="92"/>
          <a:stretch/>
        </p:blipFill>
        <p:spPr>
          <a:xfrm>
            <a:off x="4902392" y="1476643"/>
            <a:ext cx="6928955" cy="3904715"/>
          </a:xfrm>
          <a:prstGeom prst="roundRect">
            <a:avLst>
              <a:gd name="adj" fmla="val 2158"/>
            </a:avLst>
          </a:prstGeom>
          <a:ln w="9525">
            <a:noFill/>
          </a:ln>
          <a:effectLst>
            <a:outerShdw blurRad="238860" dist="72510" dir="2700000" algn="tl" rotWithShape="0">
              <a:prstClr val="black">
                <a:alpha val="17962"/>
              </a:prstClr>
            </a:outerShdw>
          </a:effectLst>
        </p:spPr>
      </p:pic>
      <p:pic>
        <p:nvPicPr>
          <p:cNvPr id="18" name="blue play button">
            <a:hlinkClick r:id="rId3"/>
            <a:extLst>
              <a:ext uri="{FF2B5EF4-FFF2-40B4-BE49-F238E27FC236}">
                <a16:creationId xmlns:a16="http://schemas.microsoft.com/office/drawing/2014/main" id="{C12AF6C8-498B-66BD-3F63-E5CDB836F1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9164" y="2937337"/>
            <a:ext cx="1375411" cy="983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197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5BE17-D364-BCDD-D770-92E214B5D7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841" y="1104900"/>
            <a:ext cx="4425538" cy="978729"/>
          </a:xfrm>
        </p:spPr>
        <p:txBody>
          <a:bodyPr/>
          <a:lstStyle/>
          <a:p>
            <a:r>
              <a:rPr lang="en-US" dirty="0">
                <a:effectLst>
                  <a:outerShdw blurRad="63500" dist="38100" dir="2700000" algn="tl" rotWithShape="0">
                    <a:prstClr val="black">
                      <a:alpha val="50000"/>
                    </a:prstClr>
                  </a:outerShdw>
                </a:effectLst>
              </a:rPr>
              <a:t>The Importance of Wristbands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B04B1CE-5A51-82AC-5567-BE4C0874A3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0841" y="2064338"/>
            <a:ext cx="4425538" cy="4236169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  <a:spcAft>
                <a:spcPts val="1000"/>
              </a:spcAft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Patient wristbands make all the difference. See how they work and learn the basic use guidelines: 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How wristbands work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See a patient with no band? Add one.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See a patient with a band? Scan it.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No info? Add some!</a:t>
            </a:r>
          </a:p>
        </p:txBody>
      </p:sp>
      <p:grpSp>
        <p:nvGrpSpPr>
          <p:cNvPr id="12" name="Group 11" hidden="1">
            <a:extLst>
              <a:ext uri="{FF2B5EF4-FFF2-40B4-BE49-F238E27FC236}">
                <a16:creationId xmlns:a16="http://schemas.microsoft.com/office/drawing/2014/main" id="{E67DBA72-5EA7-A7A5-7BFF-05DEFBAC9F5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76447" y="557493"/>
            <a:ext cx="11389651" cy="4572349"/>
            <a:chOff x="276447" y="557493"/>
            <a:chExt cx="11389651" cy="4572349"/>
          </a:xfrm>
        </p:grpSpPr>
        <p:sp>
          <p:nvSpPr>
            <p:cNvPr id="5" name="Rounded Rectangle 4">
              <a:hlinkClick r:id="rId2"/>
              <a:extLst>
                <a:ext uri="{FF2B5EF4-FFF2-40B4-BE49-F238E27FC236}">
                  <a16:creationId xmlns:a16="http://schemas.microsoft.com/office/drawing/2014/main" id="{EEE99F5B-71F8-B9DB-03B9-AB50DBAB383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6447" y="557493"/>
              <a:ext cx="2445488" cy="322794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457200" rtlCol="0" anchor="ctr"/>
            <a:lstStyle/>
            <a:p>
              <a:r>
                <a:rPr lang="en-US" dirty="0">
                  <a:latin typeface="Calibri" panose="020F0502020204030204" pitchFamily="34" charset="0"/>
                </a:rPr>
                <a:t>MODULE #1  </a:t>
              </a:r>
              <a:r>
                <a:rPr lang="en-US" sz="1200" dirty="0">
                  <a:latin typeface="Calibri" panose="020F0502020204030204" pitchFamily="34" charset="0"/>
                </a:rPr>
                <a:t>04:49 min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076B1211-7690-AC6C-8121-75D4066ACA1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80000" y="3749615"/>
              <a:ext cx="2051169" cy="1380227"/>
            </a:xfrm>
            <a:prstGeom prst="roundRect">
              <a:avLst>
                <a:gd name="adj" fmla="val 15834"/>
              </a:avLst>
            </a:prstGeom>
            <a:solidFill>
              <a:schemeClr val="accent4">
                <a:lumMod val="20000"/>
                <a:lumOff val="80000"/>
                <a:alpha val="802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F3CC6475-2172-61B6-C95B-99817B59B3C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41286" y="3749615"/>
              <a:ext cx="2051169" cy="1380227"/>
            </a:xfrm>
            <a:prstGeom prst="roundRect">
              <a:avLst>
                <a:gd name="adj" fmla="val 15834"/>
              </a:avLst>
            </a:prstGeom>
            <a:solidFill>
              <a:schemeClr val="accent4">
                <a:lumMod val="20000"/>
                <a:lumOff val="80000"/>
                <a:alpha val="802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FB312516-3F35-A482-ED9A-43C03D54367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14929" y="3749615"/>
              <a:ext cx="2051169" cy="1380227"/>
            </a:xfrm>
            <a:prstGeom prst="roundRect">
              <a:avLst>
                <a:gd name="adj" fmla="val 15834"/>
              </a:avLst>
            </a:prstGeom>
            <a:solidFill>
              <a:schemeClr val="accent4">
                <a:lumMod val="20000"/>
                <a:lumOff val="80000"/>
                <a:alpha val="802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55664678-43EB-D680-AB28-CCAB8441047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80000" y="1488329"/>
              <a:ext cx="2051169" cy="1380227"/>
            </a:xfrm>
            <a:prstGeom prst="roundRect">
              <a:avLst>
                <a:gd name="adj" fmla="val 15834"/>
              </a:avLst>
            </a:prstGeom>
            <a:solidFill>
              <a:schemeClr val="accent4">
                <a:lumMod val="20000"/>
                <a:lumOff val="80000"/>
                <a:alpha val="802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7CA62AF-05DE-BEF8-9E4D-AE57581E726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41286" y="1488329"/>
              <a:ext cx="2051169" cy="1380227"/>
            </a:xfrm>
            <a:prstGeom prst="roundRect">
              <a:avLst>
                <a:gd name="adj" fmla="val 15834"/>
              </a:avLst>
            </a:prstGeom>
            <a:solidFill>
              <a:schemeClr val="accent4">
                <a:lumMod val="20000"/>
                <a:lumOff val="80000"/>
                <a:alpha val="802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AAE8712E-32F0-B340-3293-5EB8CC16896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14929" y="1488329"/>
              <a:ext cx="2051169" cy="1380227"/>
            </a:xfrm>
            <a:prstGeom prst="roundRect">
              <a:avLst>
                <a:gd name="adj" fmla="val 15834"/>
              </a:avLst>
            </a:prstGeom>
            <a:solidFill>
              <a:schemeClr val="accent4">
                <a:lumMod val="20000"/>
                <a:lumOff val="80000"/>
                <a:alpha val="802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</p:grpSp>
      <p:sp>
        <p:nvSpPr>
          <p:cNvPr id="13" name="Rounded Rectangle 12">
            <a:hlinkClick r:id="rId3"/>
            <a:extLst>
              <a:ext uri="{FF2B5EF4-FFF2-40B4-BE49-F238E27FC236}">
                <a16:creationId xmlns:a16="http://schemas.microsoft.com/office/drawing/2014/main" id="{D85F7748-760F-8043-7DB8-D12C82540BEE}"/>
              </a:ext>
            </a:extLst>
          </p:cNvPr>
          <p:cNvSpPr/>
          <p:nvPr/>
        </p:nvSpPr>
        <p:spPr>
          <a:xfrm>
            <a:off x="0" y="551230"/>
            <a:ext cx="2873829" cy="322794"/>
          </a:xfrm>
          <a:prstGeom prst="roundRect">
            <a:avLst>
              <a:gd name="adj" fmla="val 0"/>
            </a:avLst>
          </a:prstGeom>
          <a:noFill/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57200" rtlCol="0" anchor="ctr"/>
          <a:lstStyle/>
          <a:p>
            <a:r>
              <a:rPr lang="en-US" dirty="0">
                <a:latin typeface="Calibri" panose="020F0502020204030204" pitchFamily="34" charset="0"/>
              </a:rPr>
              <a:t>MODULE #4 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(03:53 min)</a:t>
            </a:r>
          </a:p>
        </p:txBody>
      </p:sp>
      <p:pic>
        <p:nvPicPr>
          <p:cNvPr id="17" name="video screenshot">
            <a:hlinkClick r:id="rId3"/>
            <a:extLst>
              <a:ext uri="{FF2B5EF4-FFF2-40B4-BE49-F238E27FC236}">
                <a16:creationId xmlns:a16="http://schemas.microsoft.com/office/drawing/2014/main" id="{646CE675-8E2F-1B42-0433-DCABE59F93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2" r="92"/>
          <a:stretch/>
        </p:blipFill>
        <p:spPr>
          <a:xfrm>
            <a:off x="4902392" y="1476643"/>
            <a:ext cx="6928955" cy="3904715"/>
          </a:xfrm>
          <a:prstGeom prst="roundRect">
            <a:avLst>
              <a:gd name="adj" fmla="val 2158"/>
            </a:avLst>
          </a:prstGeom>
          <a:ln w="9525">
            <a:noFill/>
          </a:ln>
          <a:effectLst>
            <a:outerShdw blurRad="238860" dist="72510" dir="2700000" algn="tl" rotWithShape="0">
              <a:prstClr val="black">
                <a:alpha val="17962"/>
              </a:prstClr>
            </a:outerShdw>
          </a:effectLst>
        </p:spPr>
      </p:pic>
      <p:pic>
        <p:nvPicPr>
          <p:cNvPr id="18" name="blue play button">
            <a:hlinkClick r:id="rId3"/>
            <a:extLst>
              <a:ext uri="{FF2B5EF4-FFF2-40B4-BE49-F238E27FC236}">
                <a16:creationId xmlns:a16="http://schemas.microsoft.com/office/drawing/2014/main" id="{C12AF6C8-498B-66BD-3F63-E5CDB836F1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9164" y="2937337"/>
            <a:ext cx="1375411" cy="983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049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5BE17-D364-BCDD-D770-92E214B5D7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841" y="1104900"/>
            <a:ext cx="4425538" cy="978729"/>
          </a:xfrm>
        </p:spPr>
        <p:txBody>
          <a:bodyPr/>
          <a:lstStyle/>
          <a:p>
            <a:r>
              <a:rPr lang="en-US" dirty="0">
                <a:effectLst>
                  <a:outerShdw blurRad="63500" dist="38100" dir="2700000" algn="tl" rotWithShape="0">
                    <a:prstClr val="black">
                      <a:alpha val="50000"/>
                    </a:prstClr>
                  </a:outerShdw>
                </a:effectLst>
              </a:rPr>
              <a:t>How EMS Adds Patients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B04B1CE-5A51-82AC-5567-BE4C0874A3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0841" y="2064338"/>
            <a:ext cx="4425538" cy="4236169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  <a:spcAft>
                <a:spcPts val="1000"/>
              </a:spcAft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Using the same tool, every day, regardless of event.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Quick data entry during triage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Handing off from triage to treatment to transport, etc.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How to alert hospitals</a:t>
            </a:r>
          </a:p>
        </p:txBody>
      </p:sp>
      <p:grpSp>
        <p:nvGrpSpPr>
          <p:cNvPr id="12" name="Group 11" hidden="1">
            <a:extLst>
              <a:ext uri="{FF2B5EF4-FFF2-40B4-BE49-F238E27FC236}">
                <a16:creationId xmlns:a16="http://schemas.microsoft.com/office/drawing/2014/main" id="{E67DBA72-5EA7-A7A5-7BFF-05DEFBAC9F5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76447" y="557493"/>
            <a:ext cx="11389651" cy="4572349"/>
            <a:chOff x="276447" y="557493"/>
            <a:chExt cx="11389651" cy="4572349"/>
          </a:xfrm>
        </p:grpSpPr>
        <p:sp>
          <p:nvSpPr>
            <p:cNvPr id="5" name="Rounded Rectangle 4">
              <a:hlinkClick r:id="rId2"/>
              <a:extLst>
                <a:ext uri="{FF2B5EF4-FFF2-40B4-BE49-F238E27FC236}">
                  <a16:creationId xmlns:a16="http://schemas.microsoft.com/office/drawing/2014/main" id="{EEE99F5B-71F8-B9DB-03B9-AB50DBAB383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6447" y="557493"/>
              <a:ext cx="2445488" cy="322794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457200" rtlCol="0" anchor="ctr"/>
            <a:lstStyle/>
            <a:p>
              <a:r>
                <a:rPr lang="en-US" dirty="0">
                  <a:latin typeface="Calibri" panose="020F0502020204030204" pitchFamily="34" charset="0"/>
                </a:rPr>
                <a:t>MODULE #1  </a:t>
              </a:r>
              <a:r>
                <a:rPr lang="en-US" sz="1200" dirty="0">
                  <a:latin typeface="Calibri" panose="020F0502020204030204" pitchFamily="34" charset="0"/>
                </a:rPr>
                <a:t>04:49 min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076B1211-7690-AC6C-8121-75D4066ACA1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80000" y="3749615"/>
              <a:ext cx="2051169" cy="1380227"/>
            </a:xfrm>
            <a:prstGeom prst="roundRect">
              <a:avLst>
                <a:gd name="adj" fmla="val 15834"/>
              </a:avLst>
            </a:prstGeom>
            <a:solidFill>
              <a:schemeClr val="accent4">
                <a:lumMod val="20000"/>
                <a:lumOff val="80000"/>
                <a:alpha val="802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F3CC6475-2172-61B6-C95B-99817B59B3C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41286" y="3749615"/>
              <a:ext cx="2051169" cy="1380227"/>
            </a:xfrm>
            <a:prstGeom prst="roundRect">
              <a:avLst>
                <a:gd name="adj" fmla="val 15834"/>
              </a:avLst>
            </a:prstGeom>
            <a:solidFill>
              <a:schemeClr val="accent4">
                <a:lumMod val="20000"/>
                <a:lumOff val="80000"/>
                <a:alpha val="802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FB312516-3F35-A482-ED9A-43C03D54367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14929" y="3749615"/>
              <a:ext cx="2051169" cy="1380227"/>
            </a:xfrm>
            <a:prstGeom prst="roundRect">
              <a:avLst>
                <a:gd name="adj" fmla="val 15834"/>
              </a:avLst>
            </a:prstGeom>
            <a:solidFill>
              <a:schemeClr val="accent4">
                <a:lumMod val="20000"/>
                <a:lumOff val="80000"/>
                <a:alpha val="802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55664678-43EB-D680-AB28-CCAB8441047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80000" y="1488329"/>
              <a:ext cx="2051169" cy="1380227"/>
            </a:xfrm>
            <a:prstGeom prst="roundRect">
              <a:avLst>
                <a:gd name="adj" fmla="val 15834"/>
              </a:avLst>
            </a:prstGeom>
            <a:solidFill>
              <a:schemeClr val="accent4">
                <a:lumMod val="20000"/>
                <a:lumOff val="80000"/>
                <a:alpha val="802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7CA62AF-05DE-BEF8-9E4D-AE57581E726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41286" y="1488329"/>
              <a:ext cx="2051169" cy="1380227"/>
            </a:xfrm>
            <a:prstGeom prst="roundRect">
              <a:avLst>
                <a:gd name="adj" fmla="val 15834"/>
              </a:avLst>
            </a:prstGeom>
            <a:solidFill>
              <a:schemeClr val="accent4">
                <a:lumMod val="20000"/>
                <a:lumOff val="80000"/>
                <a:alpha val="802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AAE8712E-32F0-B340-3293-5EB8CC16896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14929" y="1488329"/>
              <a:ext cx="2051169" cy="1380227"/>
            </a:xfrm>
            <a:prstGeom prst="roundRect">
              <a:avLst>
                <a:gd name="adj" fmla="val 15834"/>
              </a:avLst>
            </a:prstGeom>
            <a:solidFill>
              <a:schemeClr val="accent4">
                <a:lumMod val="20000"/>
                <a:lumOff val="80000"/>
                <a:alpha val="802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</p:grpSp>
      <p:sp>
        <p:nvSpPr>
          <p:cNvPr id="13" name="Rounded Rectangle 12">
            <a:hlinkClick r:id="rId3"/>
            <a:extLst>
              <a:ext uri="{FF2B5EF4-FFF2-40B4-BE49-F238E27FC236}">
                <a16:creationId xmlns:a16="http://schemas.microsoft.com/office/drawing/2014/main" id="{D85F7748-760F-8043-7DB8-D12C82540BEE}"/>
              </a:ext>
            </a:extLst>
          </p:cNvPr>
          <p:cNvSpPr/>
          <p:nvPr/>
        </p:nvSpPr>
        <p:spPr>
          <a:xfrm>
            <a:off x="0" y="551230"/>
            <a:ext cx="2906485" cy="322794"/>
          </a:xfrm>
          <a:prstGeom prst="roundRect">
            <a:avLst>
              <a:gd name="adj" fmla="val 0"/>
            </a:avLst>
          </a:prstGeom>
          <a:noFill/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57200" rtlCol="0" anchor="ctr"/>
          <a:lstStyle/>
          <a:p>
            <a:r>
              <a:rPr lang="en-US" dirty="0">
                <a:latin typeface="Calibri" panose="020F0502020204030204" pitchFamily="34" charset="0"/>
              </a:rPr>
              <a:t>MODULE #5 </a:t>
            </a:r>
            <a:r>
              <a:rPr lang="en-US" sz="1200" dirty="0">
                <a:latin typeface="Calibri" panose="020F0502020204030204" pitchFamily="34" charset="0"/>
              </a:rPr>
              <a:t> 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(02:41 min)</a:t>
            </a:r>
          </a:p>
        </p:txBody>
      </p:sp>
      <p:pic>
        <p:nvPicPr>
          <p:cNvPr id="17" name="video screenshot">
            <a:hlinkClick r:id="rId3"/>
            <a:extLst>
              <a:ext uri="{FF2B5EF4-FFF2-40B4-BE49-F238E27FC236}">
                <a16:creationId xmlns:a16="http://schemas.microsoft.com/office/drawing/2014/main" id="{646CE675-8E2F-1B42-0433-DCABE59F93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2" r="92"/>
          <a:stretch/>
        </p:blipFill>
        <p:spPr>
          <a:xfrm>
            <a:off x="4902392" y="1476643"/>
            <a:ext cx="6928955" cy="3904715"/>
          </a:xfrm>
          <a:prstGeom prst="roundRect">
            <a:avLst>
              <a:gd name="adj" fmla="val 2158"/>
            </a:avLst>
          </a:prstGeom>
          <a:ln w="9525">
            <a:noFill/>
          </a:ln>
          <a:effectLst>
            <a:outerShdw blurRad="238860" dist="72510" dir="2700000" algn="tl" rotWithShape="0">
              <a:prstClr val="black">
                <a:alpha val="17962"/>
              </a:prstClr>
            </a:outerShdw>
          </a:effectLst>
        </p:spPr>
      </p:pic>
      <p:pic>
        <p:nvPicPr>
          <p:cNvPr id="18" name="blue play button">
            <a:hlinkClick r:id="rId3"/>
            <a:extLst>
              <a:ext uri="{FF2B5EF4-FFF2-40B4-BE49-F238E27FC236}">
                <a16:creationId xmlns:a16="http://schemas.microsoft.com/office/drawing/2014/main" id="{C12AF6C8-498B-66BD-3F63-E5CDB836F1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9164" y="2937337"/>
            <a:ext cx="1375411" cy="983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079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SETRAC TRAINING 2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B12028"/>
      </a:accent1>
      <a:accent2>
        <a:srgbClr val="052B45"/>
      </a:accent2>
      <a:accent3>
        <a:srgbClr val="FF9300"/>
      </a:accent3>
      <a:accent4>
        <a:srgbClr val="0F9ED5"/>
      </a:accent4>
      <a:accent5>
        <a:srgbClr val="A02B93"/>
      </a:accent5>
      <a:accent6>
        <a:srgbClr val="FEFB6A"/>
      </a:accent6>
      <a:hlink>
        <a:srgbClr val="73C8E0"/>
      </a:hlink>
      <a:folHlink>
        <a:srgbClr val="C0C0C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rm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1643</TotalTime>
  <Words>514</Words>
  <Application>Microsoft Macintosh PowerPoint</Application>
  <PresentationFormat>Widescreen</PresentationFormat>
  <Paragraphs>79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Play</vt:lpstr>
      <vt:lpstr>Roboto Light</vt:lpstr>
      <vt:lpstr>System Font Regular</vt:lpstr>
      <vt:lpstr>Office Theme</vt:lpstr>
      <vt:lpstr>PowerPoint Presentation</vt:lpstr>
      <vt:lpstr>Patient Tracking Education</vt:lpstr>
      <vt:lpstr>PowerPoint Presentation</vt:lpstr>
      <vt:lpstr>PowerPoint Presentation</vt:lpstr>
      <vt:lpstr>Getting Started</vt:lpstr>
      <vt:lpstr>Teams &amp; User Accounts</vt:lpstr>
      <vt:lpstr>How to Create Incidents</vt:lpstr>
      <vt:lpstr>The Importance of Wristbands</vt:lpstr>
      <vt:lpstr>How EMS Adds Patients</vt:lpstr>
      <vt:lpstr>Hospitals: Receiving Patients</vt:lpstr>
      <vt:lpstr>Hospitals:  Creating Patients</vt:lpstr>
      <vt:lpstr>Video Playlist</vt:lpstr>
    </vt:vector>
  </TitlesOfParts>
  <Manager/>
  <Company>Pulsara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SETRAC PULSARA TRAINING</dc:title>
  <dc:subject>Patient Tracking Education</dc:subject>
  <dc:creator>Michele M. Miller</dc:creator>
  <cp:keywords/>
  <dc:description/>
  <cp:lastModifiedBy>Corey Ricketson</cp:lastModifiedBy>
  <cp:revision>13</cp:revision>
  <dcterms:created xsi:type="dcterms:W3CDTF">2024-04-25T15:14:33Z</dcterms:created>
  <dcterms:modified xsi:type="dcterms:W3CDTF">2024-04-29T17:59:58Z</dcterms:modified>
  <cp:category/>
</cp:coreProperties>
</file>