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334" r:id="rId2"/>
    <p:sldId id="4520" r:id="rId3"/>
    <p:sldId id="4548" r:id="rId4"/>
    <p:sldId id="454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6DA6E-D4A6-564E-90DF-E153693F928F}" type="datetimeFigureOut">
              <a:rPr lang="en-US" smtClean="0"/>
              <a:t>3/18/25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B5905-CAC1-BC48-990D-19D785E9B3B3}" type="slidenum">
              <a:rPr lang="en-US" smtClean="0"/>
              <a:t>‹#›</a:t>
            </a:fld>
            <a:endParaRPr lang="en-US"/>
          </a:p>
        </p:txBody>
      </p:sp>
    </p:spTree>
    <p:extLst>
      <p:ext uri="{BB962C8B-B14F-4D97-AF65-F5344CB8AC3E}">
        <p14:creationId xmlns:p14="http://schemas.microsoft.com/office/powerpoint/2010/main" val="199061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Calibri Light" panose="020F0302020204030204" pitchFamily="34" charset="0"/>
                <a:cs typeface="Calibri Light" panose="020F0302020204030204" pitchFamily="34" charset="0"/>
              </a:rPr>
              <a:t>To add a virtual or physical Reunification Center, Incident Command invites the Reunification Center and grants access to all patients. Most regions will choose to have a single Reunification Center that can have representatives from multiple organizations, or access is provided via liaisons, but Pulsara can support multiple reunification centers in a region. Initially, individual patient channels may contain few details or identifying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Calibri Light" panose="020F0302020204030204" pitchFamily="34" charset="0"/>
                <a:cs typeface="Calibri Light" panose="020F0302020204030204" pitchFamily="34" charset="0"/>
              </a:rPr>
              <a:t>As receiving hospitals are added and the patient’s care team expands, more patient-identifying information is added to the individual channels. While clinicians will use patient channels to coordinate care, other hospital staff can assist with workflows aiding patient identification and reunification at the appropriate time.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59526-A686-1C42-B9BD-EDD391DC3772}"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6570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F56D1-9D94-C3CC-8A58-03F16D323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35E115-7A3B-3906-1DD1-2136BC34D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25660-A918-D21D-CE01-98C18956E69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latin typeface="Calibri Light" panose="020F0302020204030204" pitchFamily="34" charset="0"/>
                <a:cs typeface="Calibri Light" panose="020F0302020204030204" pitchFamily="34" charset="0"/>
              </a:rPr>
              <a:t>Occasionally, there is a source of truth for potential victims. An example is an airline incident where the airline can upload a manifest and now use this as the source of truth for souls on board to help them reconcile against the main incident for reunification and reconciliation purposes. Similar roster uploads can be used to aid mass evacuations. Some communities will also create a single source of truth for missing persons, which can simplify access to this information and decrease the number of calls from people looking for duplicate missing persons.</a:t>
            </a:r>
          </a:p>
        </p:txBody>
      </p:sp>
      <p:sp>
        <p:nvSpPr>
          <p:cNvPr id="4" name="Slide Number Placeholder 3">
            <a:extLst>
              <a:ext uri="{FF2B5EF4-FFF2-40B4-BE49-F238E27FC236}">
                <a16:creationId xmlns:a16="http://schemas.microsoft.com/office/drawing/2014/main" id="{BD7E2709-DFE2-07A4-A5D3-532F3035C01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559526-A686-1C42-B9BD-EDD391DC3772}" type="slidenum">
              <a:rPr kumimoji="0" lang="en-US" sz="120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5607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schemeClr val="tx1"/>
                </a:solidFill>
                <a:latin typeface="Calibri Light" panose="020F0302020204030204" pitchFamily="34" charset="0"/>
                <a:ea typeface="Roboto Light" panose="02000000000000000000" pitchFamily="2" charset="0"/>
                <a:cs typeface="Calibri Light" panose="020F0302020204030204" pitchFamily="34" charset="0"/>
              </a:rPr>
              <a:t>A physical Reunification Center can be chaotic. To streamline the flow, we find it helpful to create several stations where individuals have limited responsibilities and simple workflows. Pulsara can also help optimize a hybrid environment where virtual team members can provide support.</a:t>
            </a:r>
          </a:p>
        </p:txBody>
      </p:sp>
      <p:sp>
        <p:nvSpPr>
          <p:cNvPr id="4" name="Slide Number Placeholder 3"/>
          <p:cNvSpPr>
            <a:spLocks noGrp="1"/>
          </p:cNvSpPr>
          <p:nvPr>
            <p:ph type="sldNum" sz="quarter" idx="5"/>
          </p:nvPr>
        </p:nvSpPr>
        <p:spPr/>
        <p:txBody>
          <a:bodyPr/>
          <a:lstStyle/>
          <a:p>
            <a:fld id="{76ADBB74-3F42-8A4E-BB9A-385F404577B7}" type="slidenum">
              <a:rPr lang="en-US" smtClean="0"/>
              <a:pPr/>
              <a:t>3</a:t>
            </a:fld>
            <a:endParaRPr lang="en-US"/>
          </a:p>
        </p:txBody>
      </p:sp>
    </p:spTree>
    <p:extLst>
      <p:ext uri="{BB962C8B-B14F-4D97-AF65-F5344CB8AC3E}">
        <p14:creationId xmlns:p14="http://schemas.microsoft.com/office/powerpoint/2010/main" val="48257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kern="1200" dirty="0">
                <a:solidFill>
                  <a:schemeClr val="tx1"/>
                </a:solidFill>
                <a:latin typeface="Calibri Light" panose="020F0302020204030204" pitchFamily="34" charset="0"/>
                <a:ea typeface="Roboto Light" panose="02000000000000000000" pitchFamily="2" charset="0"/>
                <a:cs typeface="Calibri Light" panose="020F0302020204030204" pitchFamily="34" charset="0"/>
              </a:rPr>
              <a:t>The same lessons can be applied to the physical Survivor Center.</a:t>
            </a:r>
          </a:p>
          <a:p>
            <a:pPr marL="0" indent="0">
              <a:buFont typeface="Arial" panose="020B0604020202020204" pitchFamily="34" charset="0"/>
              <a:buNone/>
            </a:pPr>
            <a:br>
              <a:rPr lang="en-US" dirty="0"/>
            </a:br>
            <a:endParaRPr lang="en-US" dirty="0"/>
          </a:p>
        </p:txBody>
      </p:sp>
      <p:sp>
        <p:nvSpPr>
          <p:cNvPr id="4" name="Slide Number Placeholder 3"/>
          <p:cNvSpPr>
            <a:spLocks noGrp="1"/>
          </p:cNvSpPr>
          <p:nvPr>
            <p:ph type="sldNum" sz="quarter" idx="5"/>
          </p:nvPr>
        </p:nvSpPr>
        <p:spPr/>
        <p:txBody>
          <a:bodyPr/>
          <a:lstStyle/>
          <a:p>
            <a:fld id="{1A559526-A686-1C42-B9BD-EDD391DC3772}" type="slidenum">
              <a:rPr lang="en-US" smtClean="0"/>
              <a:pPr/>
              <a:t>4</a:t>
            </a:fld>
            <a:endParaRPr lang="en-US"/>
          </a:p>
        </p:txBody>
      </p:sp>
    </p:spTree>
    <p:extLst>
      <p:ext uri="{BB962C8B-B14F-4D97-AF65-F5344CB8AC3E}">
        <p14:creationId xmlns:p14="http://schemas.microsoft.com/office/powerpoint/2010/main" val="279178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114B-952D-0BFA-A1B6-232064B11C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00226F-E8DE-930F-B80E-C87E5EE55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6A1D05-CEDB-3C3A-4F7E-17E70EC46D2C}"/>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5" name="Footer Placeholder 4">
            <a:extLst>
              <a:ext uri="{FF2B5EF4-FFF2-40B4-BE49-F238E27FC236}">
                <a16:creationId xmlns:a16="http://schemas.microsoft.com/office/drawing/2014/main" id="{C2916A0D-1377-CEDE-8349-99B0D10A9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0B08D-9F72-F066-1F82-9A53BEBFD581}"/>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265096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E80F1-1243-0D7B-8778-576A8EC526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C78CCE-D750-82B7-7D64-DBD1277444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422A7-365B-286E-5AA1-77E0FF9A1DAF}"/>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5" name="Footer Placeholder 4">
            <a:extLst>
              <a:ext uri="{FF2B5EF4-FFF2-40B4-BE49-F238E27FC236}">
                <a16:creationId xmlns:a16="http://schemas.microsoft.com/office/drawing/2014/main" id="{D9BE127C-71A1-EF81-7D96-A7C8F93C6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4F291-F617-6D69-9289-0111BD80F023}"/>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3004472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331E69-C1AC-1525-F80F-CC07F6773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E9E141-B0AB-452C-78FC-8BFE251D4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BA2F0-46C3-9B55-8B2F-51D3A2FBF739}"/>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5" name="Footer Placeholder 4">
            <a:extLst>
              <a:ext uri="{FF2B5EF4-FFF2-40B4-BE49-F238E27FC236}">
                <a16:creationId xmlns:a16="http://schemas.microsoft.com/office/drawing/2014/main" id="{0926598D-3F2C-C7D4-6F5F-0549FD908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C4BEB-9DCD-BD04-6F7C-910599D9EB16}"/>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3313625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with Logo, Title, &amp; Text Box">
    <p:bg>
      <p:bgRef idx="1001">
        <a:schemeClr val="bg1"/>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AA70FFF-B7E8-BB6F-5763-06FFC7126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14274" y="262748"/>
            <a:ext cx="1189305" cy="268588"/>
          </a:xfrm>
          <a:prstGeom prst="rect">
            <a:avLst/>
          </a:prstGeom>
        </p:spPr>
      </p:pic>
      <p:sp>
        <p:nvSpPr>
          <p:cNvPr id="4" name="Title 3">
            <a:extLst>
              <a:ext uri="{FF2B5EF4-FFF2-40B4-BE49-F238E27FC236}">
                <a16:creationId xmlns:a16="http://schemas.microsoft.com/office/drawing/2014/main" id="{EF9720D6-A13A-AA00-8849-8EAFFD080BD5}"/>
              </a:ext>
            </a:extLst>
          </p:cNvPr>
          <p:cNvSpPr>
            <a:spLocks noGrp="1"/>
          </p:cNvSpPr>
          <p:nvPr>
            <p:ph type="title"/>
          </p:nvPr>
        </p:nvSpPr>
        <p:spPr>
          <a:xfrm>
            <a:off x="296030" y="344032"/>
            <a:ext cx="11599940" cy="497941"/>
          </a:xfrm>
        </p:spPr>
        <p:txBody>
          <a:bodyPr/>
          <a:lstStyle>
            <a:lvl1pPr algn="ctr">
              <a:defRPr/>
            </a:lvl1pPr>
          </a:lstStyle>
          <a:p>
            <a:r>
              <a:rPr lang="en-US"/>
              <a:t>Click to edit Master title style</a:t>
            </a:r>
          </a:p>
        </p:txBody>
      </p:sp>
      <p:sp>
        <p:nvSpPr>
          <p:cNvPr id="3" name="Text Placeholder 4">
            <a:extLst>
              <a:ext uri="{FF2B5EF4-FFF2-40B4-BE49-F238E27FC236}">
                <a16:creationId xmlns:a16="http://schemas.microsoft.com/office/drawing/2014/main" id="{B5E962EA-93A3-3864-0BDF-03EC0AF2F5A2}"/>
              </a:ext>
            </a:extLst>
          </p:cNvPr>
          <p:cNvSpPr>
            <a:spLocks noGrp="1"/>
          </p:cNvSpPr>
          <p:nvPr>
            <p:ph type="body" sz="quarter" idx="11"/>
          </p:nvPr>
        </p:nvSpPr>
        <p:spPr>
          <a:xfrm>
            <a:off x="296030" y="841973"/>
            <a:ext cx="11590416" cy="5844543"/>
          </a:xfrm>
          <a:prstGeom prst="rect">
            <a:avLst/>
          </a:prstGeom>
        </p:spPr>
        <p:txBody>
          <a:bodyPr/>
          <a:lstStyle>
            <a:lvl1pPr marL="228554" indent="-228554">
              <a:lnSpc>
                <a:spcPct val="90000"/>
              </a:lnSpc>
              <a:spcBef>
                <a:spcPts val="750"/>
              </a:spcBef>
              <a:spcAft>
                <a:spcPts val="600"/>
              </a:spcAft>
              <a:buFont typeface="Arial" panose="020B0604020202020204" pitchFamily="34" charset="0"/>
              <a:buChar char="•"/>
              <a:defRPr sz="1600" b="0" i="0">
                <a:latin typeface="Calibri Light" panose="020F0302020204030204" pitchFamily="34" charset="0"/>
                <a:cs typeface="Calibri Light" panose="020F0302020204030204" pitchFamily="34" charset="0"/>
              </a:defRPr>
            </a:lvl1pPr>
            <a:lvl2pPr marL="435682" indent="-174590">
              <a:lnSpc>
                <a:spcPct val="90000"/>
              </a:lnSpc>
              <a:spcAft>
                <a:spcPts val="600"/>
              </a:spcAft>
              <a:buFont typeface="System Font Regular"/>
              <a:buChar char="-"/>
              <a:tabLst/>
              <a:defRPr sz="1600" b="0" i="0">
                <a:latin typeface="Calibri Light" panose="020F0302020204030204" pitchFamily="34" charset="0"/>
                <a:cs typeface="Calibri Light" panose="020F0302020204030204" pitchFamily="34" charset="0"/>
              </a:defRPr>
            </a:lvl2pPr>
            <a:lvl3pPr marL="696773" indent="-174590">
              <a:lnSpc>
                <a:spcPct val="90000"/>
              </a:lnSpc>
              <a:spcAft>
                <a:spcPts val="600"/>
              </a:spcAft>
              <a:buFont typeface="System Font Regular"/>
              <a:buChar char="+"/>
              <a:tabLst/>
              <a:defRPr sz="1600" b="0" i="0">
                <a:latin typeface="Calibri Light" panose="020F0302020204030204" pitchFamily="34" charset="0"/>
                <a:cs typeface="Calibri Light" panose="020F0302020204030204" pitchFamily="34" charset="0"/>
              </a:defRPr>
            </a:lvl3pPr>
            <a:lvl4pPr marL="920566" indent="-149195">
              <a:lnSpc>
                <a:spcPct val="90000"/>
              </a:lnSpc>
              <a:spcAft>
                <a:spcPts val="600"/>
              </a:spcAft>
              <a:buFont typeface="System Font Regular"/>
              <a:buChar char="-"/>
              <a:tabLst/>
              <a:defRPr sz="1600" b="0" i="0">
                <a:latin typeface="Calibri Light" panose="020F0302020204030204" pitchFamily="34" charset="0"/>
                <a:cs typeface="Calibri Light" panose="020F0302020204030204" pitchFamily="34" charset="0"/>
              </a:defRPr>
            </a:lvl4pPr>
            <a:lvl5pPr marL="1145152" indent="-161893">
              <a:lnSpc>
                <a:spcPct val="90000"/>
              </a:lnSpc>
              <a:spcAft>
                <a:spcPts val="600"/>
              </a:spcAft>
              <a:buFont typeface="System Font Regular"/>
              <a:buChar char="-"/>
              <a:tabLst/>
              <a:defRPr sz="1600" b="0" i="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3436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04C6F-2001-7C92-FE2F-BFE7B44342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9F4AE-8267-BA63-0DCC-4CABAEBF90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D1E766-8350-1274-82D6-5803ED0EB773}"/>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5" name="Footer Placeholder 4">
            <a:extLst>
              <a:ext uri="{FF2B5EF4-FFF2-40B4-BE49-F238E27FC236}">
                <a16:creationId xmlns:a16="http://schemas.microsoft.com/office/drawing/2014/main" id="{A85ECF43-47B2-EB2A-4252-5ACE846E2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6B082-98CB-AA7E-4F9E-4E8B877BFE85}"/>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101841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AB3A6-57A3-8473-572E-181FA4D226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1236DD-AC48-8354-4564-9E1F7B179E1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12989-4906-C805-9DFD-AFFB6F140520}"/>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5" name="Footer Placeholder 4">
            <a:extLst>
              <a:ext uri="{FF2B5EF4-FFF2-40B4-BE49-F238E27FC236}">
                <a16:creationId xmlns:a16="http://schemas.microsoft.com/office/drawing/2014/main" id="{8B07686E-D7FB-B4A7-894B-682B454F4C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77917-74E2-A022-9456-06A78FC4B3A8}"/>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192066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AF028-9EDB-A2D8-B718-D030D24753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17E32E-7EFE-513B-B6DC-00CD830EA2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C1BD9-5C81-CF84-2AA1-997E50B6FA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D2D070-A561-3C1F-C3FD-0635FC89C81B}"/>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6" name="Footer Placeholder 5">
            <a:extLst>
              <a:ext uri="{FF2B5EF4-FFF2-40B4-BE49-F238E27FC236}">
                <a16:creationId xmlns:a16="http://schemas.microsoft.com/office/drawing/2014/main" id="{E520FB5A-AE21-119B-255B-17D3F76873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F5BB0-F4B3-E2C6-EB55-2DC87C5B9979}"/>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589743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C11DA-28FF-548D-8B80-6E4338911E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C67E9C-3FA4-8D70-8D2E-1C21DB501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7D2EB8-23FD-8B26-5DE2-464826C7D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DA6396-D875-DEB6-78F0-B380FE0217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309176-76BE-7147-D402-169009DEAF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43EA2-F598-4BA8-919A-47760EC2205D}"/>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8" name="Footer Placeholder 7">
            <a:extLst>
              <a:ext uri="{FF2B5EF4-FFF2-40B4-BE49-F238E27FC236}">
                <a16:creationId xmlns:a16="http://schemas.microsoft.com/office/drawing/2014/main" id="{1623BD83-6571-FCC5-4481-B5A74D4B4C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2ABD99-2E3C-8EE2-7FDE-42BEA7E951DB}"/>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30280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39F1-3434-BE1D-5A40-23A49E70AA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95D6B1-B50C-6DB8-8551-C2E2251C6FDD}"/>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4" name="Footer Placeholder 3">
            <a:extLst>
              <a:ext uri="{FF2B5EF4-FFF2-40B4-BE49-F238E27FC236}">
                <a16:creationId xmlns:a16="http://schemas.microsoft.com/office/drawing/2014/main" id="{CAA249CB-62DB-3AB4-DCD1-0E06378E3A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709B43-E588-5ED5-229E-559F7A65818E}"/>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347937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E50B2A-9B5F-1E73-8498-EEF7ADB03804}"/>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3" name="Footer Placeholder 2">
            <a:extLst>
              <a:ext uri="{FF2B5EF4-FFF2-40B4-BE49-F238E27FC236}">
                <a16:creationId xmlns:a16="http://schemas.microsoft.com/office/drawing/2014/main" id="{A42A0A8C-2F7A-5D70-18B6-43D8E0E099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C5E032-FE09-1B1E-A2DB-74C48DE3BE05}"/>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2125126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1013-32D7-5F01-1E18-61BCD3A8C9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C10771-4F80-A582-8EE9-41E52423B2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85D8D9-3ED4-7E1A-E94F-AA15D0EDA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440B03-715B-9F94-1243-D16EB7571C16}"/>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6" name="Footer Placeholder 5">
            <a:extLst>
              <a:ext uri="{FF2B5EF4-FFF2-40B4-BE49-F238E27FC236}">
                <a16:creationId xmlns:a16="http://schemas.microsoft.com/office/drawing/2014/main" id="{137021EE-5F21-E405-F6C3-66E60178E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8477C-B70F-FD14-BD6F-B9E95799FAA4}"/>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224269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C903-A079-1835-FA99-35D461CE7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EFC457-15D9-34F2-F545-59E89C0817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2AD448-B440-6B6F-F4A6-C99272083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7294D-C7C1-6AF8-906F-79B986FB5BCB}"/>
              </a:ext>
            </a:extLst>
          </p:cNvPr>
          <p:cNvSpPr>
            <a:spLocks noGrp="1"/>
          </p:cNvSpPr>
          <p:nvPr>
            <p:ph type="dt" sz="half" idx="10"/>
          </p:nvPr>
        </p:nvSpPr>
        <p:spPr/>
        <p:txBody>
          <a:bodyPr/>
          <a:lstStyle/>
          <a:p>
            <a:fld id="{0C41D567-A60F-6843-AEEA-75E0575962D3}" type="datetimeFigureOut">
              <a:rPr lang="en-US" smtClean="0"/>
              <a:t>3/18/25</a:t>
            </a:fld>
            <a:endParaRPr lang="en-US"/>
          </a:p>
        </p:txBody>
      </p:sp>
      <p:sp>
        <p:nvSpPr>
          <p:cNvPr id="6" name="Footer Placeholder 5">
            <a:extLst>
              <a:ext uri="{FF2B5EF4-FFF2-40B4-BE49-F238E27FC236}">
                <a16:creationId xmlns:a16="http://schemas.microsoft.com/office/drawing/2014/main" id="{1F04806C-832C-3A36-E62E-5B7A04208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1FDBB-659E-4F34-E218-90761249A921}"/>
              </a:ext>
            </a:extLst>
          </p:cNvPr>
          <p:cNvSpPr>
            <a:spLocks noGrp="1"/>
          </p:cNvSpPr>
          <p:nvPr>
            <p:ph type="sldNum" sz="quarter" idx="12"/>
          </p:nvPr>
        </p:nvSpPr>
        <p:spPr/>
        <p:txBody>
          <a:bodyPr/>
          <a:lstStyle/>
          <a:p>
            <a:fld id="{34794479-F974-3346-A33D-F35D01FA4407}" type="slidenum">
              <a:rPr lang="en-US" smtClean="0"/>
              <a:t>‹#›</a:t>
            </a:fld>
            <a:endParaRPr lang="en-US"/>
          </a:p>
        </p:txBody>
      </p:sp>
    </p:spTree>
    <p:extLst>
      <p:ext uri="{BB962C8B-B14F-4D97-AF65-F5344CB8AC3E}">
        <p14:creationId xmlns:p14="http://schemas.microsoft.com/office/powerpoint/2010/main" val="139106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2C5C6-CB42-21B1-E180-8A9A4177F6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8192E-D09E-9716-7742-12ED6D04A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C3BB5-6C35-9BE8-F778-D7A6B631AE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41D567-A60F-6843-AEEA-75E0575962D3}" type="datetimeFigureOut">
              <a:rPr lang="en-US" smtClean="0"/>
              <a:t>3/18/25</a:t>
            </a:fld>
            <a:endParaRPr lang="en-US"/>
          </a:p>
        </p:txBody>
      </p:sp>
      <p:sp>
        <p:nvSpPr>
          <p:cNvPr id="5" name="Footer Placeholder 4">
            <a:extLst>
              <a:ext uri="{FF2B5EF4-FFF2-40B4-BE49-F238E27FC236}">
                <a16:creationId xmlns:a16="http://schemas.microsoft.com/office/drawing/2014/main" id="{027676A7-418F-7F5B-48D8-CDC65F701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C292A63-5759-A953-943B-A91A91954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794479-F974-3346-A33D-F35D01FA4407}" type="slidenum">
              <a:rPr lang="en-US" smtClean="0"/>
              <a:t>‹#›</a:t>
            </a:fld>
            <a:endParaRPr lang="en-US"/>
          </a:p>
        </p:txBody>
      </p:sp>
    </p:spTree>
    <p:extLst>
      <p:ext uri="{BB962C8B-B14F-4D97-AF65-F5344CB8AC3E}">
        <p14:creationId xmlns:p14="http://schemas.microsoft.com/office/powerpoint/2010/main" val="3250567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ain red arrow">
            <a:extLst>
              <a:ext uri="{FF2B5EF4-FFF2-40B4-BE49-F238E27FC236}">
                <a16:creationId xmlns:a16="http://schemas.microsoft.com/office/drawing/2014/main" id="{F84FE7B9-4373-3835-BC71-0C6CCB928137}"/>
              </a:ext>
            </a:extLst>
          </p:cNvPr>
          <p:cNvSpPr/>
          <p:nvPr/>
        </p:nvSpPr>
        <p:spPr>
          <a:xfrm>
            <a:off x="-52322" y="3405543"/>
            <a:ext cx="12244322" cy="696079"/>
          </a:xfrm>
          <a:prstGeom prst="rightArrow">
            <a:avLst>
              <a:gd name="adj1" fmla="val 50000"/>
              <a:gd name="adj2" fmla="val 77572"/>
            </a:avLst>
          </a:prstGeom>
          <a:solidFill>
            <a:srgbClr val="B12028"/>
          </a:solidFill>
          <a:ln>
            <a:noFill/>
          </a:ln>
          <a:effectLst>
            <a:outerShdw blurRad="169807" dist="76181" dir="27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r>
              <a:rPr lang="en-US" b="1" spc="150" dirty="0">
                <a:solidFill>
                  <a:srgbClr val="FFFFFF"/>
                </a:solidFill>
                <a:effectLst>
                  <a:outerShdw blurRad="50800" dist="38100" dir="5400000" algn="t" rotWithShape="0">
                    <a:prstClr val="black">
                      <a:alpha val="40000"/>
                    </a:prstClr>
                  </a:outerShdw>
                </a:effectLst>
                <a:latin typeface="Arial" panose="020B0604020202020204"/>
              </a:rPr>
              <a:t>MAIN INCIDENT – Source of Truth for Patient Encounters</a:t>
            </a:r>
          </a:p>
        </p:txBody>
      </p:sp>
      <p:cxnSp>
        <p:nvCxnSpPr>
          <p:cNvPr id="5" name="Red to blue line down">
            <a:extLst>
              <a:ext uri="{FF2B5EF4-FFF2-40B4-BE49-F238E27FC236}">
                <a16:creationId xmlns:a16="http://schemas.microsoft.com/office/drawing/2014/main" id="{79E42043-5388-36CE-60C8-7264D61A92FA}"/>
              </a:ext>
            </a:extLst>
          </p:cNvPr>
          <p:cNvCxnSpPr>
            <a:cxnSpLocks/>
          </p:cNvCxnSpPr>
          <p:nvPr/>
        </p:nvCxnSpPr>
        <p:spPr>
          <a:xfrm>
            <a:off x="6241502" y="3937313"/>
            <a:ext cx="0" cy="479771"/>
          </a:xfrm>
          <a:prstGeom prst="straightConnector1">
            <a:avLst/>
          </a:prstGeom>
          <a:ln w="92075">
            <a:solidFill>
              <a:srgbClr val="B12028"/>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1" name="frc view summary">
            <a:extLst>
              <a:ext uri="{FF2B5EF4-FFF2-40B4-BE49-F238E27FC236}">
                <a16:creationId xmlns:a16="http://schemas.microsoft.com/office/drawing/2014/main" id="{1A0690F6-DA70-9C66-5736-ED79280D35C8}"/>
              </a:ext>
            </a:extLst>
          </p:cNvPr>
          <p:cNvGrpSpPr/>
          <p:nvPr/>
        </p:nvGrpSpPr>
        <p:grpSpPr>
          <a:xfrm>
            <a:off x="5438822" y="4419526"/>
            <a:ext cx="1887266" cy="1058655"/>
            <a:chOff x="8025328" y="9410823"/>
            <a:chExt cx="3775023" cy="2117585"/>
          </a:xfrm>
        </p:grpSpPr>
        <p:sp>
          <p:nvSpPr>
            <p:cNvPr id="94" name="Freeform 6">
              <a:extLst>
                <a:ext uri="{FF2B5EF4-FFF2-40B4-BE49-F238E27FC236}">
                  <a16:creationId xmlns:a16="http://schemas.microsoft.com/office/drawing/2014/main" id="{78A90132-572F-A956-32FB-C6D51C876699}"/>
                </a:ext>
              </a:extLst>
            </p:cNvPr>
            <p:cNvSpPr>
              <a:spLocks/>
            </p:cNvSpPr>
            <p:nvPr/>
          </p:nvSpPr>
          <p:spPr bwMode="auto">
            <a:xfrm>
              <a:off x="8025328" y="9428238"/>
              <a:ext cx="3775023" cy="2072957"/>
            </a:xfrm>
            <a:custGeom>
              <a:avLst/>
              <a:gdLst>
                <a:gd name="T0" fmla="*/ 2399 w 2909"/>
                <a:gd name="T1" fmla="*/ 0 h 2108"/>
                <a:gd name="T2" fmla="*/ 222 w 2909"/>
                <a:gd name="T3" fmla="*/ 0 h 2108"/>
                <a:gd name="T4" fmla="*/ 0 w 2909"/>
                <a:gd name="T5" fmla="*/ 0 h 2108"/>
                <a:gd name="T6" fmla="*/ 510 w 2909"/>
                <a:gd name="T7" fmla="*/ 1054 h 2108"/>
                <a:gd name="T8" fmla="*/ 0 w 2909"/>
                <a:gd name="T9" fmla="*/ 2108 h 2108"/>
                <a:gd name="T10" fmla="*/ 222 w 2909"/>
                <a:gd name="T11" fmla="*/ 2108 h 2108"/>
                <a:gd name="T12" fmla="*/ 2399 w 2909"/>
                <a:gd name="T13" fmla="*/ 2108 h 2108"/>
                <a:gd name="T14" fmla="*/ 2909 w 2909"/>
                <a:gd name="T15" fmla="*/ 1054 h 2108"/>
                <a:gd name="T16" fmla="*/ 2399 w 2909"/>
                <a:gd name="T17" fmla="*/ 0 h 2108"/>
                <a:gd name="connsiteX0" fmla="*/ 8247 w 10000"/>
                <a:gd name="connsiteY0" fmla="*/ 0 h 10000"/>
                <a:gd name="connsiteX1" fmla="*/ 763 w 10000"/>
                <a:gd name="connsiteY1" fmla="*/ 0 h 10000"/>
                <a:gd name="connsiteX2" fmla="*/ 0 w 10000"/>
                <a:gd name="connsiteY2" fmla="*/ 0 h 10000"/>
                <a:gd name="connsiteX3" fmla="*/ 0 w 10000"/>
                <a:gd name="connsiteY3" fmla="*/ 10000 h 10000"/>
                <a:gd name="connsiteX4" fmla="*/ 763 w 10000"/>
                <a:gd name="connsiteY4" fmla="*/ 10000 h 10000"/>
                <a:gd name="connsiteX5" fmla="*/ 8247 w 10000"/>
                <a:gd name="connsiteY5" fmla="*/ 10000 h 10000"/>
                <a:gd name="connsiteX6" fmla="*/ 10000 w 10000"/>
                <a:gd name="connsiteY6" fmla="*/ 5000 h 10000"/>
                <a:gd name="connsiteX7" fmla="*/ 8247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8247" y="0"/>
                  </a:moveTo>
                  <a:lnTo>
                    <a:pt x="763" y="0"/>
                  </a:lnTo>
                  <a:lnTo>
                    <a:pt x="0" y="0"/>
                  </a:lnTo>
                  <a:lnTo>
                    <a:pt x="0" y="10000"/>
                  </a:lnTo>
                  <a:lnTo>
                    <a:pt x="763" y="10000"/>
                  </a:lnTo>
                  <a:lnTo>
                    <a:pt x="8247" y="10000"/>
                  </a:lnTo>
                  <a:lnTo>
                    <a:pt x="10000" y="5000"/>
                  </a:lnTo>
                  <a:lnTo>
                    <a:pt x="8247" y="0"/>
                  </a:lnTo>
                  <a:close/>
                </a:path>
              </a:pathLst>
            </a:custGeom>
            <a:noFill/>
            <a:ln w="50800">
              <a:solidFill>
                <a:srgbClr val="B12028"/>
              </a:solidFill>
            </a:ln>
          </p:spPr>
          <p:txBody>
            <a:bodyPr vert="horz" wrap="square" lIns="182856" tIns="91428" rIns="228570" bIns="60952" numCol="1" anchor="ctr" anchorCtr="0" compatLnSpc="1">
              <a:prstTxWarp prst="textNoShape">
                <a:avLst/>
              </a:prstTxWarp>
            </a:bodyPr>
            <a:lstStyle/>
            <a:p>
              <a:pPr defTabSz="228554">
                <a:defRPr/>
              </a:pPr>
              <a:r>
                <a:rPr lang="en-US" sz="1400" dirty="0">
                  <a:latin typeface="Arial" panose="020B0604020202020204"/>
                  <a:cs typeface="Arial" panose="020B0604020202020204" pitchFamily="34" charset="0"/>
                </a:rPr>
                <a:t>View Summary and all patients for Main Incident</a:t>
              </a:r>
            </a:p>
          </p:txBody>
        </p:sp>
        <p:sp>
          <p:nvSpPr>
            <p:cNvPr id="93" name="Freeform 5">
              <a:extLst>
                <a:ext uri="{FF2B5EF4-FFF2-40B4-BE49-F238E27FC236}">
                  <a16:creationId xmlns:a16="http://schemas.microsoft.com/office/drawing/2014/main" id="{EE57F202-1480-FD51-4F3A-46B671A4CFA1}"/>
                </a:ext>
              </a:extLst>
            </p:cNvPr>
            <p:cNvSpPr>
              <a:spLocks/>
            </p:cNvSpPr>
            <p:nvPr/>
          </p:nvSpPr>
          <p:spPr bwMode="auto">
            <a:xfrm>
              <a:off x="10926669" y="9410823"/>
              <a:ext cx="873682" cy="2117585"/>
            </a:xfrm>
            <a:custGeom>
              <a:avLst/>
              <a:gdLst>
                <a:gd name="T0" fmla="*/ 222 w 733"/>
                <a:gd name="T1" fmla="*/ 0 h 2108"/>
                <a:gd name="T2" fmla="*/ 0 w 733"/>
                <a:gd name="T3" fmla="*/ 0 h 2108"/>
                <a:gd name="T4" fmla="*/ 510 w 733"/>
                <a:gd name="T5" fmla="*/ 1054 h 2108"/>
                <a:gd name="T6" fmla="*/ 0 w 733"/>
                <a:gd name="T7" fmla="*/ 2108 h 2108"/>
                <a:gd name="T8" fmla="*/ 222 w 733"/>
                <a:gd name="T9" fmla="*/ 2108 h 2108"/>
                <a:gd name="T10" fmla="*/ 733 w 733"/>
                <a:gd name="T11" fmla="*/ 1054 h 2108"/>
                <a:gd name="T12" fmla="*/ 222 w 733"/>
                <a:gd name="T13" fmla="*/ 0 h 2108"/>
              </a:gdLst>
              <a:ahLst/>
              <a:cxnLst>
                <a:cxn ang="0">
                  <a:pos x="T0" y="T1"/>
                </a:cxn>
                <a:cxn ang="0">
                  <a:pos x="T2" y="T3"/>
                </a:cxn>
                <a:cxn ang="0">
                  <a:pos x="T4" y="T5"/>
                </a:cxn>
                <a:cxn ang="0">
                  <a:pos x="T6" y="T7"/>
                </a:cxn>
                <a:cxn ang="0">
                  <a:pos x="T8" y="T9"/>
                </a:cxn>
                <a:cxn ang="0">
                  <a:pos x="T10" y="T11"/>
                </a:cxn>
                <a:cxn ang="0">
                  <a:pos x="T12" y="T13"/>
                </a:cxn>
              </a:cxnLst>
              <a:rect l="0" t="0" r="r" b="b"/>
              <a:pathLst>
                <a:path w="733" h="2108">
                  <a:moveTo>
                    <a:pt x="222" y="0"/>
                  </a:moveTo>
                  <a:lnTo>
                    <a:pt x="0" y="0"/>
                  </a:lnTo>
                  <a:lnTo>
                    <a:pt x="510" y="1054"/>
                  </a:lnTo>
                  <a:lnTo>
                    <a:pt x="0" y="2108"/>
                  </a:lnTo>
                  <a:lnTo>
                    <a:pt x="222" y="2108"/>
                  </a:lnTo>
                  <a:lnTo>
                    <a:pt x="733" y="1054"/>
                  </a:lnTo>
                  <a:lnTo>
                    <a:pt x="222" y="0"/>
                  </a:lnTo>
                  <a:close/>
                </a:path>
              </a:pathLst>
            </a:custGeom>
            <a:solidFill>
              <a:srgbClr val="B12028"/>
            </a:solidFill>
            <a:ln>
              <a:solidFill>
                <a:srgbClr val="D7191C"/>
              </a:solidFill>
            </a:ln>
          </p:spPr>
          <p:txBody>
            <a:bodyPr vert="horz" wrap="square" lIns="121904" tIns="60952" rIns="121904" bIns="60952" numCol="1" anchor="t" anchorCtr="0" compatLnSpc="1">
              <a:prstTxWarp prst="textNoShape">
                <a:avLst/>
              </a:prstTxWarp>
            </a:bodyPr>
            <a:lstStyle/>
            <a:p>
              <a:pPr defTabSz="228554">
                <a:defRPr/>
              </a:pPr>
              <a:endParaRPr lang="en-US" sz="2400" dirty="0">
                <a:solidFill>
                  <a:srgbClr val="FFFFFF"/>
                </a:solidFill>
                <a:latin typeface="Arial" panose="020B0604020202020204"/>
              </a:endParaRPr>
            </a:p>
          </p:txBody>
        </p:sp>
      </p:grpSp>
      <p:grpSp>
        <p:nvGrpSpPr>
          <p:cNvPr id="30" name="FRC">
            <a:extLst>
              <a:ext uri="{FF2B5EF4-FFF2-40B4-BE49-F238E27FC236}">
                <a16:creationId xmlns:a16="http://schemas.microsoft.com/office/drawing/2014/main" id="{C530A0A3-92B7-577B-950A-622D26918BEE}"/>
              </a:ext>
            </a:extLst>
          </p:cNvPr>
          <p:cNvGrpSpPr/>
          <p:nvPr/>
        </p:nvGrpSpPr>
        <p:grpSpPr>
          <a:xfrm>
            <a:off x="1723206" y="4101622"/>
            <a:ext cx="1927746" cy="1597562"/>
            <a:chOff x="465365" y="8636797"/>
            <a:chExt cx="3855994" cy="3195540"/>
          </a:xfrm>
        </p:grpSpPr>
        <p:sp>
          <p:nvSpPr>
            <p:cNvPr id="12" name="Rounded Rectangle 11">
              <a:extLst>
                <a:ext uri="{FF2B5EF4-FFF2-40B4-BE49-F238E27FC236}">
                  <a16:creationId xmlns:a16="http://schemas.microsoft.com/office/drawing/2014/main" id="{42ADEF8C-0457-33CA-A059-D5E3DB2330FF}"/>
                </a:ext>
              </a:extLst>
            </p:cNvPr>
            <p:cNvSpPr/>
            <p:nvPr/>
          </p:nvSpPr>
          <p:spPr>
            <a:xfrm>
              <a:off x="465365" y="8636797"/>
              <a:ext cx="3855994" cy="3195540"/>
            </a:xfrm>
            <a:prstGeom prst="roundRect">
              <a:avLst>
                <a:gd name="adj" fmla="val 12225"/>
              </a:avLst>
            </a:prstGeom>
            <a:noFill/>
            <a:ln w="60325">
              <a:solidFill>
                <a:srgbClr val="C00000"/>
              </a:solidFill>
            </a:ln>
          </p:spPr>
          <p:txBody>
            <a:bodyPr vert="horz" wrap="square" lIns="0" tIns="182856" rIns="0" bIns="0" numCol="1" anchor="b" anchorCtr="0" compatLnSpc="1">
              <a:prstTxWarp prst="textNoShape">
                <a:avLst/>
              </a:prstTxWarp>
            </a:bodyPr>
            <a:lstStyle/>
            <a:p>
              <a:pPr algn="ctr" defTabSz="228554">
                <a:defRPr/>
              </a:pPr>
              <a:r>
                <a:rPr lang="en-US" sz="1200" b="1" dirty="0">
                  <a:latin typeface="Arial" panose="020B0604020202020204"/>
                </a:rPr>
                <a:t>REUNIFICATION</a:t>
              </a:r>
              <a:br>
                <a:rPr lang="en-US" sz="1200" b="1" dirty="0">
                  <a:latin typeface="Arial" panose="020B0604020202020204"/>
                </a:rPr>
              </a:br>
              <a:r>
                <a:rPr lang="en-US" sz="1200" b="1" dirty="0">
                  <a:latin typeface="Arial" panose="020B0604020202020204"/>
                </a:rPr>
                <a:t>CENTER(S)</a:t>
              </a:r>
            </a:p>
          </p:txBody>
        </p:sp>
        <p:pic>
          <p:nvPicPr>
            <p:cNvPr id="23" name="center">
              <a:extLst>
                <a:ext uri="{FF2B5EF4-FFF2-40B4-BE49-F238E27FC236}">
                  <a16:creationId xmlns:a16="http://schemas.microsoft.com/office/drawing/2014/main" id="{561905C4-BA60-F90C-BD50-76BB05CEFEDC}"/>
                </a:ext>
              </a:extLst>
            </p:cNvPr>
            <p:cNvPicPr>
              <a:picLocks noChangeAspect="1"/>
            </p:cNvPicPr>
            <p:nvPr/>
          </p:nvPicPr>
          <p:blipFill rotWithShape="1">
            <a:blip r:embed="rId3">
              <a:alphaModFix/>
            </a:blip>
            <a:srcRect l="10057" t="20006" r="29455" b="26584"/>
            <a:stretch/>
          </p:blipFill>
          <p:spPr>
            <a:xfrm>
              <a:off x="573545" y="8776355"/>
              <a:ext cx="3622898" cy="2142031"/>
            </a:xfrm>
            <a:prstGeom prst="round2SameRect">
              <a:avLst/>
            </a:prstGeom>
            <a:ln w="15875">
              <a:noFill/>
            </a:ln>
            <a:effectLst>
              <a:innerShdw blurRad="63500" dist="76200" dir="13500000">
                <a:prstClr val="black">
                  <a:alpha val="50000"/>
                </a:prstClr>
              </a:innerShdw>
            </a:effectLst>
          </p:spPr>
        </p:pic>
      </p:grpSp>
      <p:grpSp>
        <p:nvGrpSpPr>
          <p:cNvPr id="9" name="Group 8">
            <a:extLst>
              <a:ext uri="{FF2B5EF4-FFF2-40B4-BE49-F238E27FC236}">
                <a16:creationId xmlns:a16="http://schemas.microsoft.com/office/drawing/2014/main" id="{3E2D1899-1CC3-7579-A931-D669D7876AFE}"/>
              </a:ext>
            </a:extLst>
          </p:cNvPr>
          <p:cNvGrpSpPr/>
          <p:nvPr/>
        </p:nvGrpSpPr>
        <p:grpSpPr>
          <a:xfrm>
            <a:off x="1723206" y="1623464"/>
            <a:ext cx="7949795" cy="1965853"/>
            <a:chOff x="3446859" y="3246458"/>
            <a:chExt cx="15901661" cy="3932217"/>
          </a:xfrm>
        </p:grpSpPr>
        <p:grpSp>
          <p:nvGrpSpPr>
            <p:cNvPr id="29" name="EMS">
              <a:extLst>
                <a:ext uri="{FF2B5EF4-FFF2-40B4-BE49-F238E27FC236}">
                  <a16:creationId xmlns:a16="http://schemas.microsoft.com/office/drawing/2014/main" id="{F48A31CB-79D7-74F0-70A5-EFBEC1EC79B3}"/>
                </a:ext>
              </a:extLst>
            </p:cNvPr>
            <p:cNvGrpSpPr/>
            <p:nvPr/>
          </p:nvGrpSpPr>
          <p:grpSpPr>
            <a:xfrm>
              <a:off x="3446859" y="3246458"/>
              <a:ext cx="3855995" cy="3558431"/>
              <a:chOff x="465364" y="863172"/>
              <a:chExt cx="3855995" cy="3558431"/>
            </a:xfrm>
          </p:grpSpPr>
          <p:sp>
            <p:nvSpPr>
              <p:cNvPr id="6" name="Rounded Rectangle 5">
                <a:extLst>
                  <a:ext uri="{FF2B5EF4-FFF2-40B4-BE49-F238E27FC236}">
                    <a16:creationId xmlns:a16="http://schemas.microsoft.com/office/drawing/2014/main" id="{EE2D3209-08AE-8A35-7E05-E6ECE8CF41A4}"/>
                  </a:ext>
                </a:extLst>
              </p:cNvPr>
              <p:cNvSpPr/>
              <p:nvPr/>
            </p:nvSpPr>
            <p:spPr>
              <a:xfrm>
                <a:off x="465364" y="1226063"/>
                <a:ext cx="3855995" cy="3195540"/>
              </a:xfrm>
              <a:prstGeom prst="roundRect">
                <a:avLst>
                  <a:gd name="adj" fmla="val 12225"/>
                </a:avLst>
              </a:prstGeom>
              <a:noFill/>
              <a:ln w="60325">
                <a:solidFill>
                  <a:srgbClr val="B12028"/>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defTabSz="228554">
                  <a:defRPr/>
                </a:pPr>
                <a:r>
                  <a:rPr lang="en-US" sz="1200" b="1" dirty="0">
                    <a:solidFill>
                      <a:schemeClr val="tx1"/>
                    </a:solidFill>
                    <a:latin typeface="Arial" panose="020B0604020202020204"/>
                  </a:rPr>
                  <a:t>INCIDENT</a:t>
                </a:r>
                <a:br>
                  <a:rPr lang="en-US" sz="1200" b="1" dirty="0">
                    <a:solidFill>
                      <a:schemeClr val="tx1"/>
                    </a:solidFill>
                    <a:latin typeface="Arial" panose="020B0604020202020204"/>
                  </a:rPr>
                </a:br>
                <a:r>
                  <a:rPr lang="en-US" sz="1200" b="1" dirty="0">
                    <a:solidFill>
                      <a:schemeClr val="tx1"/>
                    </a:solidFill>
                    <a:latin typeface="Arial" panose="020B0604020202020204"/>
                  </a:rPr>
                  <a:t>COMMAND</a:t>
                </a:r>
                <a:endParaRPr lang="en-US" sz="1400" dirty="0">
                  <a:solidFill>
                    <a:schemeClr val="tx1"/>
                  </a:solidFill>
                  <a:latin typeface="Arial" panose="020B0604020202020204"/>
                </a:endParaRPr>
              </a:p>
            </p:txBody>
          </p:sp>
          <p:sp>
            <p:nvSpPr>
              <p:cNvPr id="16" name="Rectangle 15">
                <a:extLst>
                  <a:ext uri="{FF2B5EF4-FFF2-40B4-BE49-F238E27FC236}">
                    <a16:creationId xmlns:a16="http://schemas.microsoft.com/office/drawing/2014/main" id="{261300A2-E944-5BEB-3552-155C08B98015}"/>
                  </a:ext>
                </a:extLst>
              </p:cNvPr>
              <p:cNvSpPr/>
              <p:nvPr/>
            </p:nvSpPr>
            <p:spPr>
              <a:xfrm>
                <a:off x="1867677" y="863172"/>
                <a:ext cx="1248709" cy="554070"/>
              </a:xfrm>
              <a:prstGeom prst="rect">
                <a:avLst/>
              </a:prstGeom>
            </p:spPr>
            <p:txBody>
              <a:bodyPr wrap="square" lIns="0" tIns="0" rIns="0" bIns="0">
                <a:spAutoFit/>
              </a:bodyPr>
              <a:lstStyle/>
              <a:p>
                <a:pPr defTabSz="228554">
                  <a:lnSpc>
                    <a:spcPct val="90000"/>
                  </a:lnSpc>
                  <a:defRPr/>
                </a:pPr>
                <a:r>
                  <a:rPr lang="en-US" sz="2000" b="1" dirty="0">
                    <a:solidFill>
                      <a:srgbClr val="FFFFFF"/>
                    </a:solidFill>
                    <a:latin typeface="Arial" panose="020B0604020202020204"/>
                  </a:rPr>
                  <a:t> </a:t>
                </a:r>
              </a:p>
            </p:txBody>
          </p:sp>
          <p:pic>
            <p:nvPicPr>
              <p:cNvPr id="2" name="Picture 1">
                <a:extLst>
                  <a:ext uri="{FF2B5EF4-FFF2-40B4-BE49-F238E27FC236}">
                    <a16:creationId xmlns:a16="http://schemas.microsoft.com/office/drawing/2014/main" id="{18020B1A-4F1D-0B40-A3F2-53ECB3B5C6AD}"/>
                  </a:ext>
                </a:extLst>
              </p:cNvPr>
              <p:cNvPicPr>
                <a:picLocks noChangeAspect="1"/>
              </p:cNvPicPr>
              <p:nvPr/>
            </p:nvPicPr>
            <p:blipFill>
              <a:blip r:embed="rId4"/>
              <a:srcRect t="5517" b="5517"/>
              <a:stretch/>
            </p:blipFill>
            <p:spPr>
              <a:xfrm>
                <a:off x="573545" y="1353323"/>
                <a:ext cx="3622898" cy="2142030"/>
              </a:xfrm>
              <a:prstGeom prst="round2SameRect">
                <a:avLst/>
              </a:prstGeom>
              <a:ln w="15875">
                <a:noFill/>
              </a:ln>
              <a:effectLst>
                <a:innerShdw blurRad="63500" dist="101600" dir="13500000">
                  <a:prstClr val="black">
                    <a:alpha val="50000"/>
                  </a:prstClr>
                </a:innerShdw>
              </a:effectLst>
            </p:spPr>
          </p:pic>
        </p:grpSp>
        <p:grpSp>
          <p:nvGrpSpPr>
            <p:cNvPr id="26" name="main step 1">
              <a:extLst>
                <a:ext uri="{FF2B5EF4-FFF2-40B4-BE49-F238E27FC236}">
                  <a16:creationId xmlns:a16="http://schemas.microsoft.com/office/drawing/2014/main" id="{F9C52B8C-AC3A-AA15-2332-3314713E5511}"/>
                </a:ext>
              </a:extLst>
            </p:cNvPr>
            <p:cNvGrpSpPr/>
            <p:nvPr/>
          </p:nvGrpSpPr>
          <p:grpSpPr>
            <a:xfrm>
              <a:off x="9854237" y="4114800"/>
              <a:ext cx="3916551" cy="2103119"/>
              <a:chOff x="3905857" y="4114800"/>
              <a:chExt cx="3916551" cy="2103119"/>
            </a:xfrm>
          </p:grpSpPr>
          <p:sp>
            <p:nvSpPr>
              <p:cNvPr id="45" name="Freeform 5">
                <a:extLst>
                  <a:ext uri="{FF2B5EF4-FFF2-40B4-BE49-F238E27FC236}">
                    <a16:creationId xmlns:a16="http://schemas.microsoft.com/office/drawing/2014/main" id="{0378DDC3-D095-6E3B-DD6E-26A3C6B0DCD2}"/>
                  </a:ext>
                </a:extLst>
              </p:cNvPr>
              <p:cNvSpPr>
                <a:spLocks/>
              </p:cNvSpPr>
              <p:nvPr/>
            </p:nvSpPr>
            <p:spPr bwMode="auto">
              <a:xfrm>
                <a:off x="6932206" y="4114800"/>
                <a:ext cx="890202" cy="2103119"/>
              </a:xfrm>
              <a:custGeom>
                <a:avLst/>
                <a:gdLst>
                  <a:gd name="T0" fmla="*/ 222 w 733"/>
                  <a:gd name="T1" fmla="*/ 0 h 2108"/>
                  <a:gd name="T2" fmla="*/ 0 w 733"/>
                  <a:gd name="T3" fmla="*/ 0 h 2108"/>
                  <a:gd name="T4" fmla="*/ 510 w 733"/>
                  <a:gd name="T5" fmla="*/ 1054 h 2108"/>
                  <a:gd name="T6" fmla="*/ 0 w 733"/>
                  <a:gd name="T7" fmla="*/ 2108 h 2108"/>
                  <a:gd name="T8" fmla="*/ 222 w 733"/>
                  <a:gd name="T9" fmla="*/ 2108 h 2108"/>
                  <a:gd name="T10" fmla="*/ 733 w 733"/>
                  <a:gd name="T11" fmla="*/ 1054 h 2108"/>
                  <a:gd name="T12" fmla="*/ 222 w 733"/>
                  <a:gd name="T13" fmla="*/ 0 h 2108"/>
                </a:gdLst>
                <a:ahLst/>
                <a:cxnLst>
                  <a:cxn ang="0">
                    <a:pos x="T0" y="T1"/>
                  </a:cxn>
                  <a:cxn ang="0">
                    <a:pos x="T2" y="T3"/>
                  </a:cxn>
                  <a:cxn ang="0">
                    <a:pos x="T4" y="T5"/>
                  </a:cxn>
                  <a:cxn ang="0">
                    <a:pos x="T6" y="T7"/>
                  </a:cxn>
                  <a:cxn ang="0">
                    <a:pos x="T8" y="T9"/>
                  </a:cxn>
                  <a:cxn ang="0">
                    <a:pos x="T10" y="T11"/>
                  </a:cxn>
                  <a:cxn ang="0">
                    <a:pos x="T12" y="T13"/>
                  </a:cxn>
                </a:cxnLst>
                <a:rect l="0" t="0" r="r" b="b"/>
                <a:pathLst>
                  <a:path w="733" h="2108">
                    <a:moveTo>
                      <a:pt x="222" y="0"/>
                    </a:moveTo>
                    <a:lnTo>
                      <a:pt x="0" y="0"/>
                    </a:lnTo>
                    <a:lnTo>
                      <a:pt x="510" y="1054"/>
                    </a:lnTo>
                    <a:lnTo>
                      <a:pt x="0" y="2108"/>
                    </a:lnTo>
                    <a:lnTo>
                      <a:pt x="222" y="2108"/>
                    </a:lnTo>
                    <a:lnTo>
                      <a:pt x="733" y="1054"/>
                    </a:lnTo>
                    <a:lnTo>
                      <a:pt x="222" y="0"/>
                    </a:lnTo>
                    <a:close/>
                  </a:path>
                </a:pathLst>
              </a:cu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Arial" panose="020B0604020202020204"/>
                </a:endParaRPr>
              </a:p>
            </p:txBody>
          </p:sp>
          <p:sp>
            <p:nvSpPr>
              <p:cNvPr id="46" name="Freeform 6">
                <a:extLst>
                  <a:ext uri="{FF2B5EF4-FFF2-40B4-BE49-F238E27FC236}">
                    <a16:creationId xmlns:a16="http://schemas.microsoft.com/office/drawing/2014/main" id="{90636C8D-F021-6D81-0C7B-E1912A529938}"/>
                  </a:ext>
                </a:extLst>
              </p:cNvPr>
              <p:cNvSpPr>
                <a:spLocks/>
              </p:cNvSpPr>
              <p:nvPr/>
            </p:nvSpPr>
            <p:spPr bwMode="auto">
              <a:xfrm>
                <a:off x="3905857" y="4132417"/>
                <a:ext cx="3669715" cy="2061072"/>
              </a:xfrm>
              <a:custGeom>
                <a:avLst/>
                <a:gdLst>
                  <a:gd name="T0" fmla="*/ 2399 w 2909"/>
                  <a:gd name="T1" fmla="*/ 0 h 2108"/>
                  <a:gd name="T2" fmla="*/ 222 w 2909"/>
                  <a:gd name="T3" fmla="*/ 0 h 2108"/>
                  <a:gd name="T4" fmla="*/ 0 w 2909"/>
                  <a:gd name="T5" fmla="*/ 0 h 2108"/>
                  <a:gd name="T6" fmla="*/ 510 w 2909"/>
                  <a:gd name="T7" fmla="*/ 1054 h 2108"/>
                  <a:gd name="T8" fmla="*/ 0 w 2909"/>
                  <a:gd name="T9" fmla="*/ 2108 h 2108"/>
                  <a:gd name="T10" fmla="*/ 222 w 2909"/>
                  <a:gd name="T11" fmla="*/ 2108 h 2108"/>
                  <a:gd name="T12" fmla="*/ 2399 w 2909"/>
                  <a:gd name="T13" fmla="*/ 2108 h 2108"/>
                  <a:gd name="T14" fmla="*/ 2909 w 2909"/>
                  <a:gd name="T15" fmla="*/ 1054 h 2108"/>
                  <a:gd name="T16" fmla="*/ 2399 w 2909"/>
                  <a:gd name="T17" fmla="*/ 0 h 2108"/>
                  <a:gd name="connsiteX0" fmla="*/ 8247 w 10000"/>
                  <a:gd name="connsiteY0" fmla="*/ 0 h 10000"/>
                  <a:gd name="connsiteX1" fmla="*/ 763 w 10000"/>
                  <a:gd name="connsiteY1" fmla="*/ 0 h 10000"/>
                  <a:gd name="connsiteX2" fmla="*/ 0 w 10000"/>
                  <a:gd name="connsiteY2" fmla="*/ 0 h 10000"/>
                  <a:gd name="connsiteX3" fmla="*/ 0 w 10000"/>
                  <a:gd name="connsiteY3" fmla="*/ 10000 h 10000"/>
                  <a:gd name="connsiteX4" fmla="*/ 763 w 10000"/>
                  <a:gd name="connsiteY4" fmla="*/ 10000 h 10000"/>
                  <a:gd name="connsiteX5" fmla="*/ 8247 w 10000"/>
                  <a:gd name="connsiteY5" fmla="*/ 10000 h 10000"/>
                  <a:gd name="connsiteX6" fmla="*/ 10000 w 10000"/>
                  <a:gd name="connsiteY6" fmla="*/ 5000 h 10000"/>
                  <a:gd name="connsiteX7" fmla="*/ 8247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8247" y="0"/>
                    </a:moveTo>
                    <a:lnTo>
                      <a:pt x="763" y="0"/>
                    </a:lnTo>
                    <a:lnTo>
                      <a:pt x="0" y="0"/>
                    </a:lnTo>
                    <a:lnTo>
                      <a:pt x="0" y="10000"/>
                    </a:lnTo>
                    <a:lnTo>
                      <a:pt x="763" y="10000"/>
                    </a:lnTo>
                    <a:lnTo>
                      <a:pt x="8247" y="10000"/>
                    </a:lnTo>
                    <a:lnTo>
                      <a:pt x="10000" y="5000"/>
                    </a:lnTo>
                    <a:lnTo>
                      <a:pt x="8247" y="0"/>
                    </a:lnTo>
                    <a:close/>
                  </a:path>
                </a:pathLst>
              </a:custGeom>
              <a:noFill/>
              <a:ln w="50800">
                <a:solidFill>
                  <a:srgbClr val="B12028"/>
                </a:solidFill>
              </a:ln>
            </p:spPr>
            <p:txBody>
              <a:bodyPr vert="horz" wrap="square" lIns="121904" tIns="60952" rIns="121904" bIns="60952" numCol="1" anchor="t" anchorCtr="0" compatLnSpc="1">
                <a:prstTxWarp prst="textNoShape">
                  <a:avLst/>
                </a:prstTxWarp>
              </a:bodyPr>
              <a:lstStyle/>
              <a:p>
                <a:pPr defTabSz="228554">
                  <a:defRPr/>
                </a:pPr>
                <a:endParaRPr lang="en-US" sz="2400">
                  <a:solidFill>
                    <a:srgbClr val="FFFFFF"/>
                  </a:solidFill>
                  <a:latin typeface="Arial" panose="020B0604020202020204"/>
                </a:endParaRPr>
              </a:p>
            </p:txBody>
          </p:sp>
          <p:sp>
            <p:nvSpPr>
              <p:cNvPr id="50" name="Rectangle 49">
                <a:extLst>
                  <a:ext uri="{FF2B5EF4-FFF2-40B4-BE49-F238E27FC236}">
                    <a16:creationId xmlns:a16="http://schemas.microsoft.com/office/drawing/2014/main" id="{E387711D-ECDC-B8EF-E430-D5D6AD22FD7F}"/>
                  </a:ext>
                </a:extLst>
              </p:cNvPr>
              <p:cNvSpPr/>
              <p:nvPr/>
            </p:nvSpPr>
            <p:spPr>
              <a:xfrm>
                <a:off x="4171844" y="4555717"/>
                <a:ext cx="2625353" cy="1292830"/>
              </a:xfrm>
              <a:prstGeom prst="rect">
                <a:avLst/>
              </a:prstGeom>
            </p:spPr>
            <p:txBody>
              <a:bodyPr wrap="square" lIns="0" tIns="0" rIns="0" bIns="0">
                <a:spAutoFit/>
              </a:bodyPr>
              <a:lstStyle/>
              <a:p>
                <a:pPr algn="ctr" defTabSz="228554">
                  <a:defRPr/>
                </a:pPr>
                <a:r>
                  <a:rPr lang="en-US" sz="1400" dirty="0">
                    <a:latin typeface="Arial" panose="020B0604020202020204"/>
                  </a:rPr>
                  <a:t>Add Reunification Center(s)</a:t>
                </a:r>
              </a:p>
            </p:txBody>
          </p:sp>
        </p:grpSp>
        <p:cxnSp>
          <p:nvCxnSpPr>
            <p:cNvPr id="57" name="main step 1 line">
              <a:extLst>
                <a:ext uri="{FF2B5EF4-FFF2-40B4-BE49-F238E27FC236}">
                  <a16:creationId xmlns:a16="http://schemas.microsoft.com/office/drawing/2014/main" id="{43B62F1A-2E1B-CD61-E4F6-362D22FE8ACB}"/>
                </a:ext>
              </a:extLst>
            </p:cNvPr>
            <p:cNvCxnSpPr>
              <a:cxnSpLocks/>
            </p:cNvCxnSpPr>
            <p:nvPr/>
          </p:nvCxnSpPr>
          <p:spPr>
            <a:xfrm>
              <a:off x="11622223" y="6192963"/>
              <a:ext cx="0" cy="985712"/>
            </a:xfrm>
            <a:prstGeom prst="straightConnector1">
              <a:avLst/>
            </a:prstGeom>
            <a:ln w="92075">
              <a:solidFill>
                <a:srgbClr val="B12028"/>
              </a:solidFill>
              <a:tailEnd type="triangle"/>
            </a:ln>
          </p:spPr>
          <p:style>
            <a:lnRef idx="1">
              <a:schemeClr val="accent1"/>
            </a:lnRef>
            <a:fillRef idx="0">
              <a:schemeClr val="accent1"/>
            </a:fillRef>
            <a:effectRef idx="0">
              <a:schemeClr val="accent1"/>
            </a:effectRef>
            <a:fontRef idx="minor">
              <a:schemeClr val="tx1"/>
            </a:fontRef>
          </p:style>
        </p:cxnSp>
        <p:grpSp>
          <p:nvGrpSpPr>
            <p:cNvPr id="8" name="main step 3">
              <a:extLst>
                <a:ext uri="{FF2B5EF4-FFF2-40B4-BE49-F238E27FC236}">
                  <a16:creationId xmlns:a16="http://schemas.microsoft.com/office/drawing/2014/main" id="{9081EE07-218E-871B-FA07-5EF1C77DB044}"/>
                </a:ext>
              </a:extLst>
            </p:cNvPr>
            <p:cNvGrpSpPr/>
            <p:nvPr/>
          </p:nvGrpSpPr>
          <p:grpSpPr>
            <a:xfrm>
              <a:off x="15169677" y="4148807"/>
              <a:ext cx="4178843" cy="2055510"/>
              <a:chOff x="13228884" y="4113898"/>
              <a:chExt cx="4178843" cy="2055510"/>
            </a:xfrm>
          </p:grpSpPr>
          <p:sp>
            <p:nvSpPr>
              <p:cNvPr id="84" name="Freeform 6">
                <a:extLst>
                  <a:ext uri="{FF2B5EF4-FFF2-40B4-BE49-F238E27FC236}">
                    <a16:creationId xmlns:a16="http://schemas.microsoft.com/office/drawing/2014/main" id="{172D7BBE-0CD4-3CA9-533B-08B11363ADA6}"/>
                  </a:ext>
                </a:extLst>
              </p:cNvPr>
              <p:cNvSpPr>
                <a:spLocks/>
              </p:cNvSpPr>
              <p:nvPr/>
            </p:nvSpPr>
            <p:spPr bwMode="auto">
              <a:xfrm>
                <a:off x="13228884" y="4131891"/>
                <a:ext cx="4043833" cy="2013274"/>
              </a:xfrm>
              <a:custGeom>
                <a:avLst/>
                <a:gdLst>
                  <a:gd name="T0" fmla="*/ 2399 w 2909"/>
                  <a:gd name="T1" fmla="*/ 0 h 2108"/>
                  <a:gd name="T2" fmla="*/ 222 w 2909"/>
                  <a:gd name="T3" fmla="*/ 0 h 2108"/>
                  <a:gd name="T4" fmla="*/ 0 w 2909"/>
                  <a:gd name="T5" fmla="*/ 0 h 2108"/>
                  <a:gd name="T6" fmla="*/ 510 w 2909"/>
                  <a:gd name="T7" fmla="*/ 1054 h 2108"/>
                  <a:gd name="T8" fmla="*/ 0 w 2909"/>
                  <a:gd name="T9" fmla="*/ 2108 h 2108"/>
                  <a:gd name="T10" fmla="*/ 222 w 2909"/>
                  <a:gd name="T11" fmla="*/ 2108 h 2108"/>
                  <a:gd name="T12" fmla="*/ 2399 w 2909"/>
                  <a:gd name="T13" fmla="*/ 2108 h 2108"/>
                  <a:gd name="T14" fmla="*/ 2909 w 2909"/>
                  <a:gd name="T15" fmla="*/ 1054 h 2108"/>
                  <a:gd name="T16" fmla="*/ 2399 w 2909"/>
                  <a:gd name="T17" fmla="*/ 0 h 2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9" h="2108">
                    <a:moveTo>
                      <a:pt x="2399" y="0"/>
                    </a:moveTo>
                    <a:lnTo>
                      <a:pt x="222" y="0"/>
                    </a:lnTo>
                    <a:lnTo>
                      <a:pt x="0" y="0"/>
                    </a:lnTo>
                    <a:lnTo>
                      <a:pt x="510" y="1054"/>
                    </a:lnTo>
                    <a:lnTo>
                      <a:pt x="0" y="2108"/>
                    </a:lnTo>
                    <a:lnTo>
                      <a:pt x="222" y="2108"/>
                    </a:lnTo>
                    <a:lnTo>
                      <a:pt x="2399" y="2108"/>
                    </a:lnTo>
                    <a:lnTo>
                      <a:pt x="2909" y="1054"/>
                    </a:lnTo>
                    <a:lnTo>
                      <a:pt x="2399" y="0"/>
                    </a:lnTo>
                    <a:close/>
                  </a:path>
                </a:pathLst>
              </a:custGeom>
              <a:noFill/>
              <a:ln w="50800">
                <a:solidFill>
                  <a:srgbClr val="B12028"/>
                </a:solidFill>
              </a:ln>
            </p:spPr>
            <p:txBody>
              <a:bodyPr vert="horz" wrap="square" lIns="121904" tIns="274284" rIns="121904" bIns="60952" numCol="1" anchor="t" anchorCtr="0" compatLnSpc="1">
                <a:prstTxWarp prst="textNoShape">
                  <a:avLst/>
                </a:prstTxWarp>
              </a:bodyPr>
              <a:lstStyle/>
              <a:p>
                <a:pPr algn="ctr" defTabSz="228554">
                  <a:defRPr/>
                </a:pPr>
                <a:r>
                  <a:rPr lang="en-US" sz="1400" dirty="0">
                    <a:latin typeface="Arial" panose="020B0604020202020204"/>
                  </a:rPr>
                  <a:t>Add</a:t>
                </a:r>
              </a:p>
              <a:p>
                <a:pPr algn="ctr" defTabSz="228554">
                  <a:defRPr/>
                </a:pPr>
                <a:r>
                  <a:rPr lang="en-US" sz="1400" dirty="0">
                    <a:latin typeface="Arial" panose="020B0604020202020204"/>
                  </a:rPr>
                  <a:t>Hospital(s)</a:t>
                </a:r>
              </a:p>
            </p:txBody>
          </p:sp>
          <p:sp>
            <p:nvSpPr>
              <p:cNvPr id="83" name="Freeform 5">
                <a:extLst>
                  <a:ext uri="{FF2B5EF4-FFF2-40B4-BE49-F238E27FC236}">
                    <a16:creationId xmlns:a16="http://schemas.microsoft.com/office/drawing/2014/main" id="{FC38DAE3-FF03-314D-0B4B-4CE25651C72D}"/>
                  </a:ext>
                </a:extLst>
              </p:cNvPr>
              <p:cNvSpPr>
                <a:spLocks/>
              </p:cNvSpPr>
              <p:nvPr/>
            </p:nvSpPr>
            <p:spPr bwMode="auto">
              <a:xfrm>
                <a:off x="16544748" y="4113898"/>
                <a:ext cx="862979" cy="2055510"/>
              </a:xfrm>
              <a:custGeom>
                <a:avLst/>
                <a:gdLst>
                  <a:gd name="T0" fmla="*/ 222 w 733"/>
                  <a:gd name="T1" fmla="*/ 0 h 2108"/>
                  <a:gd name="T2" fmla="*/ 0 w 733"/>
                  <a:gd name="T3" fmla="*/ 0 h 2108"/>
                  <a:gd name="T4" fmla="*/ 510 w 733"/>
                  <a:gd name="T5" fmla="*/ 1054 h 2108"/>
                  <a:gd name="T6" fmla="*/ 0 w 733"/>
                  <a:gd name="T7" fmla="*/ 2108 h 2108"/>
                  <a:gd name="T8" fmla="*/ 222 w 733"/>
                  <a:gd name="T9" fmla="*/ 2108 h 2108"/>
                  <a:gd name="T10" fmla="*/ 733 w 733"/>
                  <a:gd name="T11" fmla="*/ 1054 h 2108"/>
                  <a:gd name="T12" fmla="*/ 222 w 733"/>
                  <a:gd name="T13" fmla="*/ 0 h 2108"/>
                </a:gdLst>
                <a:ahLst/>
                <a:cxnLst>
                  <a:cxn ang="0">
                    <a:pos x="T0" y="T1"/>
                  </a:cxn>
                  <a:cxn ang="0">
                    <a:pos x="T2" y="T3"/>
                  </a:cxn>
                  <a:cxn ang="0">
                    <a:pos x="T4" y="T5"/>
                  </a:cxn>
                  <a:cxn ang="0">
                    <a:pos x="T6" y="T7"/>
                  </a:cxn>
                  <a:cxn ang="0">
                    <a:pos x="T8" y="T9"/>
                  </a:cxn>
                  <a:cxn ang="0">
                    <a:pos x="T10" y="T11"/>
                  </a:cxn>
                  <a:cxn ang="0">
                    <a:pos x="T12" y="T13"/>
                  </a:cxn>
                </a:cxnLst>
                <a:rect l="0" t="0" r="r" b="b"/>
                <a:pathLst>
                  <a:path w="733" h="2108">
                    <a:moveTo>
                      <a:pt x="222" y="0"/>
                    </a:moveTo>
                    <a:lnTo>
                      <a:pt x="0" y="0"/>
                    </a:lnTo>
                    <a:lnTo>
                      <a:pt x="510" y="1054"/>
                    </a:lnTo>
                    <a:lnTo>
                      <a:pt x="0" y="2108"/>
                    </a:lnTo>
                    <a:lnTo>
                      <a:pt x="222" y="2108"/>
                    </a:lnTo>
                    <a:lnTo>
                      <a:pt x="733" y="1054"/>
                    </a:lnTo>
                    <a:lnTo>
                      <a:pt x="222" y="0"/>
                    </a:lnTo>
                    <a:close/>
                  </a:path>
                </a:pathLst>
              </a:custGeom>
              <a:solidFill>
                <a:srgbClr val="B12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Arial" panose="020B0604020202020204"/>
                </a:endParaRPr>
              </a:p>
            </p:txBody>
          </p:sp>
        </p:grpSp>
        <p:cxnSp>
          <p:nvCxnSpPr>
            <p:cNvPr id="60" name="main step 3 arrow down">
              <a:extLst>
                <a:ext uri="{FF2B5EF4-FFF2-40B4-BE49-F238E27FC236}">
                  <a16:creationId xmlns:a16="http://schemas.microsoft.com/office/drawing/2014/main" id="{158C8503-AB36-36A4-659C-D2D90196899A}"/>
                </a:ext>
              </a:extLst>
            </p:cNvPr>
            <p:cNvCxnSpPr>
              <a:cxnSpLocks/>
            </p:cNvCxnSpPr>
            <p:nvPr/>
          </p:nvCxnSpPr>
          <p:spPr>
            <a:xfrm>
              <a:off x="17517182" y="6180073"/>
              <a:ext cx="0" cy="998602"/>
            </a:xfrm>
            <a:prstGeom prst="straightConnector1">
              <a:avLst/>
            </a:prstGeom>
            <a:ln w="92075">
              <a:solidFill>
                <a:srgbClr val="B12028"/>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itle 2">
            <a:extLst>
              <a:ext uri="{FF2B5EF4-FFF2-40B4-BE49-F238E27FC236}">
                <a16:creationId xmlns:a16="http://schemas.microsoft.com/office/drawing/2014/main" id="{0B69F287-6D6F-CE57-5221-F35A44EFB9B0}"/>
              </a:ext>
            </a:extLst>
          </p:cNvPr>
          <p:cNvSpPr>
            <a:spLocks noGrp="1"/>
          </p:cNvSpPr>
          <p:nvPr>
            <p:ph type="title"/>
          </p:nvPr>
        </p:nvSpPr>
        <p:spPr>
          <a:xfrm>
            <a:off x="0" y="365525"/>
            <a:ext cx="12192000" cy="870003"/>
          </a:xfrm>
        </p:spPr>
        <p:txBody>
          <a:bodyPr/>
          <a:lstStyle/>
          <a:p>
            <a:r>
              <a:rPr lang="en-US" dirty="0"/>
              <a:t>Reunification Workflow</a:t>
            </a:r>
          </a:p>
        </p:txBody>
      </p:sp>
      <p:sp>
        <p:nvSpPr>
          <p:cNvPr id="7" name="Google Shape;1325;p50">
            <a:extLst>
              <a:ext uri="{FF2B5EF4-FFF2-40B4-BE49-F238E27FC236}">
                <a16:creationId xmlns:a16="http://schemas.microsoft.com/office/drawing/2014/main" id="{DECDE2FD-A9A0-5409-EE7C-F93409E37255}"/>
              </a:ext>
            </a:extLst>
          </p:cNvPr>
          <p:cNvSpPr/>
          <p:nvPr/>
        </p:nvSpPr>
        <p:spPr>
          <a:xfrm>
            <a:off x="7630307" y="4063367"/>
            <a:ext cx="3841600" cy="2533170"/>
          </a:xfrm>
          <a:prstGeom prst="roundRect">
            <a:avLst>
              <a:gd name="adj" fmla="val 12225"/>
            </a:avLst>
          </a:prstGeom>
          <a:solidFill>
            <a:schemeClr val="lt1"/>
          </a:solidFill>
          <a:ln w="76200" cap="flat" cmpd="sng">
            <a:solidFill>
              <a:srgbClr val="FFC000"/>
            </a:solidFill>
            <a:prstDash val="solid"/>
            <a:miter lim="800000"/>
            <a:headEnd type="none" w="sm" len="sm"/>
            <a:tailEnd type="none" w="sm" len="sm"/>
          </a:ln>
        </p:spPr>
        <p:txBody>
          <a:bodyPr spcFirstLastPara="1" wrap="square" lIns="0" tIns="22847" rIns="0" bIns="0" anchor="t" anchorCtr="0">
            <a:noAutofit/>
          </a:bodyPr>
          <a:lstStyle/>
          <a:p>
            <a:pPr algn="ctr">
              <a:lnSpc>
                <a:spcPct val="90000"/>
              </a:lnSpc>
            </a:pPr>
            <a:r>
              <a:rPr lang="en-US" dirty="0">
                <a:solidFill>
                  <a:schemeClr val="dk1"/>
                </a:solidFill>
                <a:latin typeface="Calibri Light" panose="020F0302020204030204" pitchFamily="34" charset="0"/>
                <a:ea typeface="Roboto"/>
                <a:cs typeface="Calibri Light" panose="020F0302020204030204" pitchFamily="34" charset="0"/>
                <a:sym typeface="Roboto"/>
              </a:rPr>
              <a:t>Key Reunification Features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Arial"/>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Photos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457109" lvl="1" indent="-190462">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ID, Patient, Family, Belongings, Documents…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Arial"/>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Driver License Scan</a:t>
            </a:r>
            <a:endParaRPr sz="900" dirty="0">
              <a:latin typeface="Calibri Light" panose="020F0302020204030204" pitchFamily="34" charset="0"/>
              <a:cs typeface="Calibri Light" panose="020F0302020204030204" pitchFamily="34" charset="0"/>
            </a:endParaRPr>
          </a:p>
          <a:p>
            <a:pPr marL="171416" indent="-171416">
              <a:lnSpc>
                <a:spcPct val="90000"/>
              </a:lnSpc>
              <a:buClr>
                <a:schemeClr val="dk1"/>
              </a:buClr>
              <a:buSzPts val="2400"/>
              <a:buFont typeface="Arial"/>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Contacts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457109" lvl="1" indent="-190462">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Pulsara Patient video calls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Arial"/>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Template Forms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Arial"/>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Labels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Status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Filtering</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Search</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171416" indent="-171416">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Communication</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457109" lvl="1" indent="-190462">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Chat</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a:p>
            <a:pPr marL="457109" lvl="1" indent="-190462">
              <a:lnSpc>
                <a:spcPct val="90000"/>
              </a:lnSpc>
              <a:buClr>
                <a:schemeClr val="dk1"/>
              </a:buClr>
              <a:buSzPts val="2400"/>
              <a:buFont typeface="Roboto"/>
              <a:buChar char="-"/>
            </a:pPr>
            <a:r>
              <a:rPr lang="en-US" sz="1200" dirty="0">
                <a:solidFill>
                  <a:schemeClr val="dk1"/>
                </a:solidFill>
                <a:latin typeface="Calibri Light" panose="020F0302020204030204" pitchFamily="34" charset="0"/>
                <a:ea typeface="Roboto"/>
                <a:cs typeface="Calibri Light" panose="020F0302020204030204" pitchFamily="34" charset="0"/>
                <a:sym typeface="Roboto"/>
              </a:rPr>
              <a:t>Video or Phone Calls</a:t>
            </a:r>
            <a:endParaRPr sz="1200" dirty="0">
              <a:solidFill>
                <a:schemeClr val="dk1"/>
              </a:solidFill>
              <a:latin typeface="Calibri Light" panose="020F0302020204030204" pitchFamily="34" charset="0"/>
              <a:ea typeface="Roboto"/>
              <a:cs typeface="Calibri Light" panose="020F0302020204030204" pitchFamily="34" charset="0"/>
              <a:sym typeface="Roboto"/>
            </a:endParaRPr>
          </a:p>
        </p:txBody>
      </p:sp>
    </p:spTree>
    <p:extLst>
      <p:ext uri="{BB962C8B-B14F-4D97-AF65-F5344CB8AC3E}">
        <p14:creationId xmlns:p14="http://schemas.microsoft.com/office/powerpoint/2010/main" val="29994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00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1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fltVal val="0"/>
                                          </p:val>
                                        </p:tav>
                                        <p:tav tm="100000">
                                          <p:val>
                                            <p:strVal val="#ppt_w"/>
                                          </p:val>
                                        </p:tav>
                                      </p:tavLst>
                                    </p:anim>
                                    <p:anim calcmode="lin" valueType="num">
                                      <p:cBhvr>
                                        <p:cTn id="13" dur="1000" fill="hold"/>
                                        <p:tgtEl>
                                          <p:spTgt spid="30"/>
                                        </p:tgtEl>
                                        <p:attrNameLst>
                                          <p:attrName>ppt_h</p:attrName>
                                        </p:attrNameLst>
                                      </p:cBhvr>
                                      <p:tavLst>
                                        <p:tav tm="0">
                                          <p:val>
                                            <p:fltVal val="0"/>
                                          </p:val>
                                        </p:tav>
                                        <p:tav tm="100000">
                                          <p:val>
                                            <p:strVal val="#ppt_h"/>
                                          </p:val>
                                        </p:tav>
                                      </p:tavLst>
                                    </p:anim>
                                    <p:animEffect transition="in" filter="fade">
                                      <p:cBhvr>
                                        <p:cTn id="14" dur="1000"/>
                                        <p:tgtEl>
                                          <p:spTgt spid="30"/>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up)">
                                      <p:cBhvr>
                                        <p:cTn id="2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3C0E-B34F-A39D-E68A-F6848A829DCA}"/>
            </a:ext>
          </a:extLst>
        </p:cNvPr>
        <p:cNvGrpSpPr/>
        <p:nvPr/>
      </p:nvGrpSpPr>
      <p:grpSpPr>
        <a:xfrm>
          <a:off x="0" y="0"/>
          <a:ext cx="0" cy="0"/>
          <a:chOff x="0" y="0"/>
          <a:chExt cx="0" cy="0"/>
        </a:xfrm>
      </p:grpSpPr>
      <p:cxnSp>
        <p:nvCxnSpPr>
          <p:cNvPr id="4" name="main step 1 line">
            <a:extLst>
              <a:ext uri="{FF2B5EF4-FFF2-40B4-BE49-F238E27FC236}">
                <a16:creationId xmlns:a16="http://schemas.microsoft.com/office/drawing/2014/main" id="{2BDF63B6-A040-18E4-1D3E-312CB1892AEE}"/>
              </a:ext>
            </a:extLst>
          </p:cNvPr>
          <p:cNvCxnSpPr>
            <a:cxnSpLocks/>
          </p:cNvCxnSpPr>
          <p:nvPr/>
        </p:nvCxnSpPr>
        <p:spPr>
          <a:xfrm>
            <a:off x="8757451" y="4238433"/>
            <a:ext cx="0" cy="492792"/>
          </a:xfrm>
          <a:prstGeom prst="straightConnector1">
            <a:avLst/>
          </a:prstGeom>
          <a:ln w="92075">
            <a:solidFill>
              <a:srgbClr val="B12028"/>
            </a:solidFill>
            <a:tailEnd type="triangle"/>
          </a:ln>
        </p:spPr>
        <p:style>
          <a:lnRef idx="1">
            <a:schemeClr val="accent1"/>
          </a:lnRef>
          <a:fillRef idx="0">
            <a:schemeClr val="accent1"/>
          </a:fillRef>
          <a:effectRef idx="0">
            <a:schemeClr val="accent1"/>
          </a:effectRef>
          <a:fontRef idx="minor">
            <a:schemeClr val="tx1"/>
          </a:fontRef>
        </p:style>
      </p:cxnSp>
      <p:cxnSp>
        <p:nvCxnSpPr>
          <p:cNvPr id="2" name="main step 1 line">
            <a:extLst>
              <a:ext uri="{FF2B5EF4-FFF2-40B4-BE49-F238E27FC236}">
                <a16:creationId xmlns:a16="http://schemas.microsoft.com/office/drawing/2014/main" id="{B151F2C4-FABF-F87E-C5C0-826AAEEA6915}"/>
              </a:ext>
            </a:extLst>
          </p:cNvPr>
          <p:cNvCxnSpPr>
            <a:cxnSpLocks/>
          </p:cNvCxnSpPr>
          <p:nvPr/>
        </p:nvCxnSpPr>
        <p:spPr>
          <a:xfrm>
            <a:off x="5810355" y="4238433"/>
            <a:ext cx="0" cy="492792"/>
          </a:xfrm>
          <a:prstGeom prst="straightConnector1">
            <a:avLst/>
          </a:prstGeom>
          <a:ln w="92075">
            <a:solidFill>
              <a:srgbClr val="B12028"/>
            </a:solidFill>
            <a:tailEnd type="triangle"/>
          </a:ln>
        </p:spPr>
        <p:style>
          <a:lnRef idx="1">
            <a:schemeClr val="accent1"/>
          </a:lnRef>
          <a:fillRef idx="0">
            <a:schemeClr val="accent1"/>
          </a:fillRef>
          <a:effectRef idx="0">
            <a:schemeClr val="accent1"/>
          </a:effectRef>
          <a:fontRef idx="minor">
            <a:schemeClr val="tx1"/>
          </a:fontRef>
        </p:style>
      </p:cxnSp>
      <p:sp>
        <p:nvSpPr>
          <p:cNvPr id="51" name="FRC BLUE LINE">
            <a:extLst>
              <a:ext uri="{FF2B5EF4-FFF2-40B4-BE49-F238E27FC236}">
                <a16:creationId xmlns:a16="http://schemas.microsoft.com/office/drawing/2014/main" id="{F95BB995-D1BB-98DB-791B-41E9DF9B500A}"/>
              </a:ext>
            </a:extLst>
          </p:cNvPr>
          <p:cNvSpPr/>
          <p:nvPr/>
        </p:nvSpPr>
        <p:spPr>
          <a:xfrm>
            <a:off x="4254188" y="3635508"/>
            <a:ext cx="7927050" cy="837208"/>
          </a:xfrm>
          <a:prstGeom prst="rightArrow">
            <a:avLst>
              <a:gd name="adj1" fmla="val 50000"/>
              <a:gd name="adj2" fmla="val 69946"/>
            </a:avLst>
          </a:prstGeom>
          <a:solidFill>
            <a:srgbClr val="0070C0"/>
          </a:solidFill>
          <a:ln>
            <a:noFill/>
          </a:ln>
          <a:effectLst/>
        </p:spPr>
        <p:txBody>
          <a:bodyPr vert="horz" wrap="square" lIns="137142" tIns="127999" rIns="0" bIns="59428" numCol="1" anchor="ctr" anchorCtr="0" compatLnSpc="1">
            <a:prstTxWarp prst="textNoShape">
              <a:avLst/>
            </a:prstTxWarp>
          </a:bodyPr>
          <a:lstStyle/>
          <a:p>
            <a:pPr defTabSz="228554">
              <a:defRPr/>
            </a:pPr>
            <a:r>
              <a:rPr lang="en-US" sz="1500" dirty="0">
                <a:solidFill>
                  <a:schemeClr val="bg1"/>
                </a:solidFill>
                <a:ea typeface="Roboto" panose="02000000000000000000" pitchFamily="2" charset="0"/>
                <a:cs typeface="Arial" panose="020B0604020202020204" pitchFamily="34" charset="0"/>
              </a:rPr>
              <a:t>MANIFEST – Source of Truth for Souls on Board, Evacuees, or Missing Persons</a:t>
            </a:r>
          </a:p>
        </p:txBody>
      </p:sp>
      <p:sp>
        <p:nvSpPr>
          <p:cNvPr id="3" name="Title 2">
            <a:extLst>
              <a:ext uri="{FF2B5EF4-FFF2-40B4-BE49-F238E27FC236}">
                <a16:creationId xmlns:a16="http://schemas.microsoft.com/office/drawing/2014/main" id="{42964A19-034F-2A70-A714-67CDA8AAB1F6}"/>
              </a:ext>
            </a:extLst>
          </p:cNvPr>
          <p:cNvSpPr>
            <a:spLocks noGrp="1"/>
          </p:cNvSpPr>
          <p:nvPr>
            <p:ph type="title"/>
          </p:nvPr>
        </p:nvSpPr>
        <p:spPr>
          <a:xfrm>
            <a:off x="838200" y="365525"/>
            <a:ext cx="10515600" cy="870003"/>
          </a:xfrm>
        </p:spPr>
        <p:txBody>
          <a:bodyPr/>
          <a:lstStyle/>
          <a:p>
            <a:r>
              <a:rPr lang="en-US" dirty="0"/>
              <a:t>Reunification Workflow</a:t>
            </a:r>
          </a:p>
        </p:txBody>
      </p:sp>
      <p:grpSp>
        <p:nvGrpSpPr>
          <p:cNvPr id="15" name="EMS">
            <a:extLst>
              <a:ext uri="{FF2B5EF4-FFF2-40B4-BE49-F238E27FC236}">
                <a16:creationId xmlns:a16="http://schemas.microsoft.com/office/drawing/2014/main" id="{4A45CC39-F54F-6A91-B0F7-A3E6E12173A8}"/>
              </a:ext>
            </a:extLst>
          </p:cNvPr>
          <p:cNvGrpSpPr/>
          <p:nvPr/>
        </p:nvGrpSpPr>
        <p:grpSpPr>
          <a:xfrm>
            <a:off x="1723206" y="1623464"/>
            <a:ext cx="1927746" cy="1778984"/>
            <a:chOff x="465364" y="863172"/>
            <a:chExt cx="3855995" cy="3558431"/>
          </a:xfrm>
        </p:grpSpPr>
        <p:sp>
          <p:nvSpPr>
            <p:cNvPr id="33" name="Rounded Rectangle 32">
              <a:extLst>
                <a:ext uri="{FF2B5EF4-FFF2-40B4-BE49-F238E27FC236}">
                  <a16:creationId xmlns:a16="http://schemas.microsoft.com/office/drawing/2014/main" id="{D2B1154E-0A21-F5DC-42AD-A8DFC8305836}"/>
                </a:ext>
              </a:extLst>
            </p:cNvPr>
            <p:cNvSpPr/>
            <p:nvPr/>
          </p:nvSpPr>
          <p:spPr>
            <a:xfrm>
              <a:off x="465364" y="1226063"/>
              <a:ext cx="3855995" cy="3195540"/>
            </a:xfrm>
            <a:prstGeom prst="roundRect">
              <a:avLst>
                <a:gd name="adj" fmla="val 12225"/>
              </a:avLst>
            </a:prstGeom>
            <a:noFill/>
            <a:ln w="101600">
              <a:solidFill>
                <a:srgbClr val="B12028"/>
              </a:solidFill>
            </a:ln>
          </p:spPr>
          <p:style>
            <a:lnRef idx="2">
              <a:schemeClr val="accent1">
                <a:shade val="50000"/>
              </a:schemeClr>
            </a:lnRef>
            <a:fillRef idx="1">
              <a:schemeClr val="accent1"/>
            </a:fillRef>
            <a:effectRef idx="0">
              <a:schemeClr val="accent1"/>
            </a:effectRef>
            <a:fontRef idx="minor">
              <a:schemeClr val="lt1"/>
            </a:fontRef>
          </p:style>
          <p:txBody>
            <a:bodyPr lIns="0" rIns="0" bIns="0" rtlCol="0" anchor="b" anchorCtr="0"/>
            <a:lstStyle/>
            <a:p>
              <a:pPr algn="ctr" defTabSz="228554">
                <a:defRPr/>
              </a:pPr>
              <a:r>
                <a:rPr lang="en-US" sz="1200" b="1" dirty="0">
                  <a:solidFill>
                    <a:schemeClr val="tx1"/>
                  </a:solidFill>
                  <a:latin typeface="Arial" panose="020B0604020202020204"/>
                </a:rPr>
                <a:t>INCIDENT</a:t>
              </a:r>
              <a:br>
                <a:rPr lang="en-US" sz="1200" b="1" dirty="0">
                  <a:solidFill>
                    <a:schemeClr val="tx1"/>
                  </a:solidFill>
                  <a:latin typeface="Arial" panose="020B0604020202020204"/>
                </a:rPr>
              </a:br>
              <a:r>
                <a:rPr lang="en-US" sz="1200" b="1" dirty="0">
                  <a:solidFill>
                    <a:schemeClr val="tx1"/>
                  </a:solidFill>
                  <a:latin typeface="Arial" panose="020B0604020202020204"/>
                </a:rPr>
                <a:t>COMMAND</a:t>
              </a:r>
              <a:endParaRPr lang="en-US" sz="1400" dirty="0">
                <a:solidFill>
                  <a:schemeClr val="tx1"/>
                </a:solidFill>
                <a:latin typeface="Arial" panose="020B0604020202020204"/>
              </a:endParaRPr>
            </a:p>
          </p:txBody>
        </p:sp>
        <p:sp>
          <p:nvSpPr>
            <p:cNvPr id="34" name="Rectangle 33">
              <a:extLst>
                <a:ext uri="{FF2B5EF4-FFF2-40B4-BE49-F238E27FC236}">
                  <a16:creationId xmlns:a16="http://schemas.microsoft.com/office/drawing/2014/main" id="{FDE27EB0-42C5-1559-06E9-9D44C6FA3603}"/>
                </a:ext>
              </a:extLst>
            </p:cNvPr>
            <p:cNvSpPr/>
            <p:nvPr/>
          </p:nvSpPr>
          <p:spPr>
            <a:xfrm>
              <a:off x="1867677" y="863172"/>
              <a:ext cx="1248709" cy="554070"/>
            </a:xfrm>
            <a:prstGeom prst="rect">
              <a:avLst/>
            </a:prstGeom>
          </p:spPr>
          <p:txBody>
            <a:bodyPr wrap="square" lIns="0" tIns="0" rIns="0" bIns="0">
              <a:spAutoFit/>
            </a:bodyPr>
            <a:lstStyle/>
            <a:p>
              <a:pPr defTabSz="228554">
                <a:lnSpc>
                  <a:spcPct val="90000"/>
                </a:lnSpc>
                <a:defRPr/>
              </a:pPr>
              <a:r>
                <a:rPr lang="en-US" sz="2000" b="1" dirty="0">
                  <a:solidFill>
                    <a:srgbClr val="FFFFFF"/>
                  </a:solidFill>
                  <a:latin typeface="Arial" panose="020B0604020202020204"/>
                </a:rPr>
                <a:t> </a:t>
              </a:r>
            </a:p>
          </p:txBody>
        </p:sp>
        <p:pic>
          <p:nvPicPr>
            <p:cNvPr id="35" name="Picture 34">
              <a:extLst>
                <a:ext uri="{FF2B5EF4-FFF2-40B4-BE49-F238E27FC236}">
                  <a16:creationId xmlns:a16="http://schemas.microsoft.com/office/drawing/2014/main" id="{683C84B5-31C4-67A4-8839-188151DD3B07}"/>
                </a:ext>
              </a:extLst>
            </p:cNvPr>
            <p:cNvPicPr>
              <a:picLocks noChangeAspect="1"/>
            </p:cNvPicPr>
            <p:nvPr/>
          </p:nvPicPr>
          <p:blipFill>
            <a:blip r:embed="rId3"/>
            <a:srcRect t="5517" b="5517"/>
            <a:stretch/>
          </p:blipFill>
          <p:spPr>
            <a:xfrm>
              <a:off x="573545" y="1353323"/>
              <a:ext cx="3622898" cy="2142030"/>
            </a:xfrm>
            <a:prstGeom prst="round2SameRect">
              <a:avLst/>
            </a:prstGeom>
            <a:ln w="15875">
              <a:noFill/>
            </a:ln>
            <a:effectLst>
              <a:innerShdw blurRad="63500" dist="101600" dir="13500000">
                <a:prstClr val="black">
                  <a:alpha val="50000"/>
                </a:prstClr>
              </a:innerShdw>
            </a:effectLst>
          </p:spPr>
        </p:pic>
      </p:grpSp>
      <p:grpSp>
        <p:nvGrpSpPr>
          <p:cNvPr id="17" name="main step 1">
            <a:extLst>
              <a:ext uri="{FF2B5EF4-FFF2-40B4-BE49-F238E27FC236}">
                <a16:creationId xmlns:a16="http://schemas.microsoft.com/office/drawing/2014/main" id="{1EAD0993-BDF0-BBDD-75C7-97D362F587EE}"/>
              </a:ext>
            </a:extLst>
          </p:cNvPr>
          <p:cNvGrpSpPr/>
          <p:nvPr/>
        </p:nvGrpSpPr>
        <p:grpSpPr>
          <a:xfrm>
            <a:off x="4926477" y="2065690"/>
            <a:ext cx="1958021" cy="1030402"/>
            <a:chOff x="3905857" y="4131026"/>
            <a:chExt cx="3916551" cy="2061072"/>
          </a:xfrm>
        </p:grpSpPr>
        <p:sp>
          <p:nvSpPr>
            <p:cNvPr id="27" name="Freeform 5">
              <a:extLst>
                <a:ext uri="{FF2B5EF4-FFF2-40B4-BE49-F238E27FC236}">
                  <a16:creationId xmlns:a16="http://schemas.microsoft.com/office/drawing/2014/main" id="{CDD69547-6FBF-75ED-A6F3-270113A2F2CA}"/>
                </a:ext>
              </a:extLst>
            </p:cNvPr>
            <p:cNvSpPr>
              <a:spLocks/>
            </p:cNvSpPr>
            <p:nvPr/>
          </p:nvSpPr>
          <p:spPr bwMode="auto">
            <a:xfrm>
              <a:off x="6932206" y="4131026"/>
              <a:ext cx="890202" cy="2061072"/>
            </a:xfrm>
            <a:custGeom>
              <a:avLst/>
              <a:gdLst>
                <a:gd name="T0" fmla="*/ 222 w 733"/>
                <a:gd name="T1" fmla="*/ 0 h 2108"/>
                <a:gd name="T2" fmla="*/ 0 w 733"/>
                <a:gd name="T3" fmla="*/ 0 h 2108"/>
                <a:gd name="T4" fmla="*/ 510 w 733"/>
                <a:gd name="T5" fmla="*/ 1054 h 2108"/>
                <a:gd name="T6" fmla="*/ 0 w 733"/>
                <a:gd name="T7" fmla="*/ 2108 h 2108"/>
                <a:gd name="T8" fmla="*/ 222 w 733"/>
                <a:gd name="T9" fmla="*/ 2108 h 2108"/>
                <a:gd name="T10" fmla="*/ 733 w 733"/>
                <a:gd name="T11" fmla="*/ 1054 h 2108"/>
                <a:gd name="T12" fmla="*/ 222 w 733"/>
                <a:gd name="T13" fmla="*/ 0 h 2108"/>
              </a:gdLst>
              <a:ahLst/>
              <a:cxnLst>
                <a:cxn ang="0">
                  <a:pos x="T0" y="T1"/>
                </a:cxn>
                <a:cxn ang="0">
                  <a:pos x="T2" y="T3"/>
                </a:cxn>
                <a:cxn ang="0">
                  <a:pos x="T4" y="T5"/>
                </a:cxn>
                <a:cxn ang="0">
                  <a:pos x="T6" y="T7"/>
                </a:cxn>
                <a:cxn ang="0">
                  <a:pos x="T8" y="T9"/>
                </a:cxn>
                <a:cxn ang="0">
                  <a:pos x="T10" y="T11"/>
                </a:cxn>
                <a:cxn ang="0">
                  <a:pos x="T12" y="T13"/>
                </a:cxn>
              </a:cxnLst>
              <a:rect l="0" t="0" r="r" b="b"/>
              <a:pathLst>
                <a:path w="733" h="2108">
                  <a:moveTo>
                    <a:pt x="222" y="0"/>
                  </a:moveTo>
                  <a:lnTo>
                    <a:pt x="0" y="0"/>
                  </a:lnTo>
                  <a:lnTo>
                    <a:pt x="510" y="1054"/>
                  </a:lnTo>
                  <a:lnTo>
                    <a:pt x="0" y="2108"/>
                  </a:lnTo>
                  <a:lnTo>
                    <a:pt x="222" y="2108"/>
                  </a:lnTo>
                  <a:lnTo>
                    <a:pt x="733" y="1054"/>
                  </a:lnTo>
                  <a:lnTo>
                    <a:pt x="222" y="0"/>
                  </a:lnTo>
                  <a:close/>
                </a:path>
              </a:pathLst>
            </a:custGeom>
            <a:solidFill>
              <a:srgbClr val="B12028"/>
            </a:solidFill>
            <a:ln w="95250">
              <a:solidFill>
                <a:srgbClr val="B1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Arial" panose="020B0604020202020204"/>
              </a:endParaRPr>
            </a:p>
          </p:txBody>
        </p:sp>
        <p:sp>
          <p:nvSpPr>
            <p:cNvPr id="28" name="Freeform 6">
              <a:extLst>
                <a:ext uri="{FF2B5EF4-FFF2-40B4-BE49-F238E27FC236}">
                  <a16:creationId xmlns:a16="http://schemas.microsoft.com/office/drawing/2014/main" id="{A9A8B1A4-57C9-27F5-EE32-DB01D25AA06F}"/>
                </a:ext>
              </a:extLst>
            </p:cNvPr>
            <p:cNvSpPr>
              <a:spLocks/>
            </p:cNvSpPr>
            <p:nvPr/>
          </p:nvSpPr>
          <p:spPr bwMode="auto">
            <a:xfrm>
              <a:off x="3905857" y="4131026"/>
              <a:ext cx="3669715" cy="2061072"/>
            </a:xfrm>
            <a:custGeom>
              <a:avLst/>
              <a:gdLst>
                <a:gd name="T0" fmla="*/ 2399 w 2909"/>
                <a:gd name="T1" fmla="*/ 0 h 2108"/>
                <a:gd name="T2" fmla="*/ 222 w 2909"/>
                <a:gd name="T3" fmla="*/ 0 h 2108"/>
                <a:gd name="T4" fmla="*/ 0 w 2909"/>
                <a:gd name="T5" fmla="*/ 0 h 2108"/>
                <a:gd name="T6" fmla="*/ 510 w 2909"/>
                <a:gd name="T7" fmla="*/ 1054 h 2108"/>
                <a:gd name="T8" fmla="*/ 0 w 2909"/>
                <a:gd name="T9" fmla="*/ 2108 h 2108"/>
                <a:gd name="T10" fmla="*/ 222 w 2909"/>
                <a:gd name="T11" fmla="*/ 2108 h 2108"/>
                <a:gd name="T12" fmla="*/ 2399 w 2909"/>
                <a:gd name="T13" fmla="*/ 2108 h 2108"/>
                <a:gd name="T14" fmla="*/ 2909 w 2909"/>
                <a:gd name="T15" fmla="*/ 1054 h 2108"/>
                <a:gd name="T16" fmla="*/ 2399 w 2909"/>
                <a:gd name="T17" fmla="*/ 0 h 2108"/>
                <a:gd name="connsiteX0" fmla="*/ 8247 w 10000"/>
                <a:gd name="connsiteY0" fmla="*/ 0 h 10000"/>
                <a:gd name="connsiteX1" fmla="*/ 763 w 10000"/>
                <a:gd name="connsiteY1" fmla="*/ 0 h 10000"/>
                <a:gd name="connsiteX2" fmla="*/ 0 w 10000"/>
                <a:gd name="connsiteY2" fmla="*/ 0 h 10000"/>
                <a:gd name="connsiteX3" fmla="*/ 0 w 10000"/>
                <a:gd name="connsiteY3" fmla="*/ 10000 h 10000"/>
                <a:gd name="connsiteX4" fmla="*/ 763 w 10000"/>
                <a:gd name="connsiteY4" fmla="*/ 10000 h 10000"/>
                <a:gd name="connsiteX5" fmla="*/ 8247 w 10000"/>
                <a:gd name="connsiteY5" fmla="*/ 10000 h 10000"/>
                <a:gd name="connsiteX6" fmla="*/ 10000 w 10000"/>
                <a:gd name="connsiteY6" fmla="*/ 5000 h 10000"/>
                <a:gd name="connsiteX7" fmla="*/ 8247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8247" y="0"/>
                  </a:moveTo>
                  <a:lnTo>
                    <a:pt x="763" y="0"/>
                  </a:lnTo>
                  <a:lnTo>
                    <a:pt x="0" y="0"/>
                  </a:lnTo>
                  <a:lnTo>
                    <a:pt x="0" y="10000"/>
                  </a:lnTo>
                  <a:lnTo>
                    <a:pt x="763" y="10000"/>
                  </a:lnTo>
                  <a:lnTo>
                    <a:pt x="8247" y="10000"/>
                  </a:lnTo>
                  <a:lnTo>
                    <a:pt x="10000" y="5000"/>
                  </a:lnTo>
                  <a:lnTo>
                    <a:pt x="8247" y="0"/>
                  </a:lnTo>
                  <a:close/>
                </a:path>
              </a:pathLst>
            </a:custGeom>
            <a:noFill/>
            <a:ln w="95250">
              <a:solidFill>
                <a:srgbClr val="B12028"/>
              </a:solidFill>
            </a:ln>
          </p:spPr>
          <p:txBody>
            <a:bodyPr vert="horz" wrap="square" lIns="121904" tIns="60952" rIns="121904" bIns="60952" numCol="1" anchor="t" anchorCtr="0" compatLnSpc="1">
              <a:prstTxWarp prst="textNoShape">
                <a:avLst/>
              </a:prstTxWarp>
            </a:bodyPr>
            <a:lstStyle/>
            <a:p>
              <a:pPr defTabSz="228554">
                <a:defRPr/>
              </a:pPr>
              <a:endParaRPr lang="en-US" sz="2400">
                <a:solidFill>
                  <a:srgbClr val="FFFFFF"/>
                </a:solidFill>
                <a:latin typeface="Arial" panose="020B0604020202020204"/>
              </a:endParaRPr>
            </a:p>
          </p:txBody>
        </p:sp>
        <p:sp>
          <p:nvSpPr>
            <p:cNvPr id="32" name="Rectangle 31">
              <a:extLst>
                <a:ext uri="{FF2B5EF4-FFF2-40B4-BE49-F238E27FC236}">
                  <a16:creationId xmlns:a16="http://schemas.microsoft.com/office/drawing/2014/main" id="{4A325A27-90BD-4246-7E81-9767EC690F71}"/>
                </a:ext>
              </a:extLst>
            </p:cNvPr>
            <p:cNvSpPr/>
            <p:nvPr/>
          </p:nvSpPr>
          <p:spPr>
            <a:xfrm>
              <a:off x="4171844" y="4555717"/>
              <a:ext cx="2625351" cy="1292830"/>
            </a:xfrm>
            <a:prstGeom prst="rect">
              <a:avLst/>
            </a:prstGeom>
          </p:spPr>
          <p:txBody>
            <a:bodyPr wrap="square" lIns="0" tIns="0" rIns="0" bIns="0">
              <a:spAutoFit/>
            </a:bodyPr>
            <a:lstStyle/>
            <a:p>
              <a:pPr algn="ctr" defTabSz="228554">
                <a:defRPr/>
              </a:pPr>
              <a:r>
                <a:rPr lang="en-US" sz="1400" dirty="0">
                  <a:latin typeface="Arial" panose="020B0604020202020204"/>
                </a:rPr>
                <a:t>Add Reunification Center(s)</a:t>
              </a:r>
            </a:p>
          </p:txBody>
        </p:sp>
      </p:grpSp>
      <p:cxnSp>
        <p:nvCxnSpPr>
          <p:cNvPr id="18" name="main step 1 line">
            <a:extLst>
              <a:ext uri="{FF2B5EF4-FFF2-40B4-BE49-F238E27FC236}">
                <a16:creationId xmlns:a16="http://schemas.microsoft.com/office/drawing/2014/main" id="{8EE23EF9-FEB3-9A1E-397D-513CB685ECB3}"/>
              </a:ext>
            </a:extLst>
          </p:cNvPr>
          <p:cNvCxnSpPr>
            <a:cxnSpLocks/>
          </p:cNvCxnSpPr>
          <p:nvPr/>
        </p:nvCxnSpPr>
        <p:spPr>
          <a:xfrm>
            <a:off x="5810355" y="3096525"/>
            <a:ext cx="0" cy="492792"/>
          </a:xfrm>
          <a:prstGeom prst="straightConnector1">
            <a:avLst/>
          </a:prstGeom>
          <a:ln w="92075">
            <a:solidFill>
              <a:srgbClr val="B1202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main step 3 arrow down">
            <a:extLst>
              <a:ext uri="{FF2B5EF4-FFF2-40B4-BE49-F238E27FC236}">
                <a16:creationId xmlns:a16="http://schemas.microsoft.com/office/drawing/2014/main" id="{17152DB1-F680-BCD9-1198-43609B84CBA0}"/>
              </a:ext>
            </a:extLst>
          </p:cNvPr>
          <p:cNvCxnSpPr>
            <a:cxnSpLocks/>
          </p:cNvCxnSpPr>
          <p:nvPr/>
        </p:nvCxnSpPr>
        <p:spPr>
          <a:xfrm>
            <a:off x="8757451" y="3090081"/>
            <a:ext cx="0" cy="499236"/>
          </a:xfrm>
          <a:prstGeom prst="straightConnector1">
            <a:avLst/>
          </a:prstGeom>
          <a:ln w="92075">
            <a:solidFill>
              <a:srgbClr val="B12028"/>
            </a:solidFill>
            <a:tailEnd type="triangle"/>
          </a:ln>
        </p:spPr>
        <p:style>
          <a:lnRef idx="1">
            <a:schemeClr val="accent1"/>
          </a:lnRef>
          <a:fillRef idx="0">
            <a:schemeClr val="accent1"/>
          </a:fillRef>
          <a:effectRef idx="0">
            <a:schemeClr val="accent1"/>
          </a:effectRef>
          <a:fontRef idx="minor">
            <a:schemeClr val="tx1"/>
          </a:fontRef>
        </p:style>
      </p:cxnSp>
      <p:sp>
        <p:nvSpPr>
          <p:cNvPr id="36" name="Main red arrow">
            <a:extLst>
              <a:ext uri="{FF2B5EF4-FFF2-40B4-BE49-F238E27FC236}">
                <a16:creationId xmlns:a16="http://schemas.microsoft.com/office/drawing/2014/main" id="{31B53FDE-307C-9E4A-ABD5-94FD028501C7}"/>
              </a:ext>
            </a:extLst>
          </p:cNvPr>
          <p:cNvSpPr/>
          <p:nvPr/>
        </p:nvSpPr>
        <p:spPr>
          <a:xfrm>
            <a:off x="-52322" y="3405543"/>
            <a:ext cx="12244322" cy="696079"/>
          </a:xfrm>
          <a:prstGeom prst="rightArrow">
            <a:avLst>
              <a:gd name="adj1" fmla="val 50000"/>
              <a:gd name="adj2" fmla="val 77572"/>
            </a:avLst>
          </a:prstGeom>
          <a:solidFill>
            <a:srgbClr val="B12028"/>
          </a:solidFill>
          <a:ln>
            <a:noFill/>
          </a:ln>
          <a:effectLst>
            <a:outerShdw blurRad="169807" dist="76181" dir="2700000" algn="tl"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r>
              <a:rPr lang="en-US" b="1" spc="150" dirty="0">
                <a:solidFill>
                  <a:srgbClr val="FFFFFF"/>
                </a:solidFill>
                <a:effectLst>
                  <a:outerShdw blurRad="50800" dist="38100" dir="5400000" algn="t" rotWithShape="0">
                    <a:prstClr val="black">
                      <a:alpha val="40000"/>
                    </a:prstClr>
                  </a:outerShdw>
                </a:effectLst>
                <a:latin typeface="Arial" panose="020B0604020202020204"/>
              </a:rPr>
              <a:t>MAIN INCIDENT – Source of Truth for Patient Encounters</a:t>
            </a:r>
          </a:p>
        </p:txBody>
      </p:sp>
      <p:grpSp>
        <p:nvGrpSpPr>
          <p:cNvPr id="42" name="FRC">
            <a:extLst>
              <a:ext uri="{FF2B5EF4-FFF2-40B4-BE49-F238E27FC236}">
                <a16:creationId xmlns:a16="http://schemas.microsoft.com/office/drawing/2014/main" id="{05B59377-4105-DC75-830F-39138A1BFD07}"/>
              </a:ext>
            </a:extLst>
          </p:cNvPr>
          <p:cNvGrpSpPr/>
          <p:nvPr/>
        </p:nvGrpSpPr>
        <p:grpSpPr>
          <a:xfrm>
            <a:off x="1723206" y="4101622"/>
            <a:ext cx="1927746" cy="1597562"/>
            <a:chOff x="465365" y="8636797"/>
            <a:chExt cx="3855994" cy="3195540"/>
          </a:xfrm>
        </p:grpSpPr>
        <p:sp>
          <p:nvSpPr>
            <p:cNvPr id="43" name="Rounded Rectangle 42">
              <a:extLst>
                <a:ext uri="{FF2B5EF4-FFF2-40B4-BE49-F238E27FC236}">
                  <a16:creationId xmlns:a16="http://schemas.microsoft.com/office/drawing/2014/main" id="{936A88B7-D415-E7A7-4122-14873406E2A7}"/>
                </a:ext>
              </a:extLst>
            </p:cNvPr>
            <p:cNvSpPr/>
            <p:nvPr/>
          </p:nvSpPr>
          <p:spPr>
            <a:xfrm>
              <a:off x="465365" y="8636797"/>
              <a:ext cx="3855994" cy="3195540"/>
            </a:xfrm>
            <a:prstGeom prst="roundRect">
              <a:avLst>
                <a:gd name="adj" fmla="val 12225"/>
              </a:avLst>
            </a:prstGeom>
            <a:noFill/>
            <a:ln w="101600">
              <a:gradFill>
                <a:gsLst>
                  <a:gs pos="0">
                    <a:srgbClr val="00B0F0"/>
                  </a:gs>
                  <a:gs pos="36000">
                    <a:srgbClr val="C00000"/>
                  </a:gs>
                  <a:gs pos="59000">
                    <a:srgbClr val="00B0F0"/>
                  </a:gs>
                  <a:gs pos="100000">
                    <a:srgbClr val="C00000"/>
                  </a:gs>
                </a:gsLst>
                <a:lin ang="5400000" scaled="1"/>
              </a:gradFill>
            </a:ln>
          </p:spPr>
          <p:txBody>
            <a:bodyPr vert="horz" wrap="square" lIns="0" tIns="182856" rIns="0" bIns="0" numCol="1" anchor="b" anchorCtr="0" compatLnSpc="1">
              <a:prstTxWarp prst="textNoShape">
                <a:avLst/>
              </a:prstTxWarp>
            </a:bodyPr>
            <a:lstStyle/>
            <a:p>
              <a:pPr algn="ctr" defTabSz="228554">
                <a:defRPr/>
              </a:pPr>
              <a:r>
                <a:rPr lang="en-US" sz="1200" b="1" dirty="0">
                  <a:latin typeface="Arial" panose="020B0604020202020204"/>
                </a:rPr>
                <a:t>REUNIFICATION</a:t>
              </a:r>
              <a:br>
                <a:rPr lang="en-US" sz="1200" b="1" dirty="0">
                  <a:latin typeface="Arial" panose="020B0604020202020204"/>
                </a:rPr>
              </a:br>
              <a:r>
                <a:rPr lang="en-US" sz="1200" b="1" dirty="0">
                  <a:latin typeface="Arial" panose="020B0604020202020204"/>
                </a:rPr>
                <a:t>CENTER(S)</a:t>
              </a:r>
            </a:p>
          </p:txBody>
        </p:sp>
        <p:pic>
          <p:nvPicPr>
            <p:cNvPr id="44" name="center">
              <a:extLst>
                <a:ext uri="{FF2B5EF4-FFF2-40B4-BE49-F238E27FC236}">
                  <a16:creationId xmlns:a16="http://schemas.microsoft.com/office/drawing/2014/main" id="{53F3826E-649E-C51F-81E7-0A6B7C5556E9}"/>
                </a:ext>
              </a:extLst>
            </p:cNvPr>
            <p:cNvPicPr>
              <a:picLocks noChangeAspect="1"/>
            </p:cNvPicPr>
            <p:nvPr/>
          </p:nvPicPr>
          <p:blipFill rotWithShape="1">
            <a:blip r:embed="rId4">
              <a:alphaModFix/>
            </a:blip>
            <a:srcRect l="10057" t="20006" r="29455" b="26584"/>
            <a:stretch/>
          </p:blipFill>
          <p:spPr>
            <a:xfrm>
              <a:off x="573545" y="8776355"/>
              <a:ext cx="3622898" cy="2142031"/>
            </a:xfrm>
            <a:prstGeom prst="round2SameRect">
              <a:avLst/>
            </a:prstGeom>
            <a:ln w="15875">
              <a:noFill/>
            </a:ln>
            <a:effectLst>
              <a:innerShdw blurRad="63500" dist="76200" dir="13500000">
                <a:prstClr val="black">
                  <a:alpha val="50000"/>
                </a:prstClr>
              </a:innerShdw>
            </a:effectLst>
          </p:spPr>
        </p:pic>
      </p:grpSp>
      <p:grpSp>
        <p:nvGrpSpPr>
          <p:cNvPr id="92" name="main step 1">
            <a:extLst>
              <a:ext uri="{FF2B5EF4-FFF2-40B4-BE49-F238E27FC236}">
                <a16:creationId xmlns:a16="http://schemas.microsoft.com/office/drawing/2014/main" id="{2728F6A6-7399-6D3A-DF2C-5A84CFAD0FC2}"/>
              </a:ext>
            </a:extLst>
          </p:cNvPr>
          <p:cNvGrpSpPr/>
          <p:nvPr/>
        </p:nvGrpSpPr>
        <p:grpSpPr>
          <a:xfrm>
            <a:off x="7854491" y="2065690"/>
            <a:ext cx="1958021" cy="1030402"/>
            <a:chOff x="3905857" y="4131026"/>
            <a:chExt cx="3916551" cy="2061072"/>
          </a:xfrm>
        </p:grpSpPr>
        <p:sp>
          <p:nvSpPr>
            <p:cNvPr id="95" name="Freeform 5">
              <a:extLst>
                <a:ext uri="{FF2B5EF4-FFF2-40B4-BE49-F238E27FC236}">
                  <a16:creationId xmlns:a16="http://schemas.microsoft.com/office/drawing/2014/main" id="{6568827B-D847-E9A2-A474-CC25EBF050F3}"/>
                </a:ext>
              </a:extLst>
            </p:cNvPr>
            <p:cNvSpPr>
              <a:spLocks/>
            </p:cNvSpPr>
            <p:nvPr/>
          </p:nvSpPr>
          <p:spPr bwMode="auto">
            <a:xfrm>
              <a:off x="6932206" y="4131026"/>
              <a:ext cx="890202" cy="2061072"/>
            </a:xfrm>
            <a:custGeom>
              <a:avLst/>
              <a:gdLst>
                <a:gd name="T0" fmla="*/ 222 w 733"/>
                <a:gd name="T1" fmla="*/ 0 h 2108"/>
                <a:gd name="T2" fmla="*/ 0 w 733"/>
                <a:gd name="T3" fmla="*/ 0 h 2108"/>
                <a:gd name="T4" fmla="*/ 510 w 733"/>
                <a:gd name="T5" fmla="*/ 1054 h 2108"/>
                <a:gd name="T6" fmla="*/ 0 w 733"/>
                <a:gd name="T7" fmla="*/ 2108 h 2108"/>
                <a:gd name="T8" fmla="*/ 222 w 733"/>
                <a:gd name="T9" fmla="*/ 2108 h 2108"/>
                <a:gd name="T10" fmla="*/ 733 w 733"/>
                <a:gd name="T11" fmla="*/ 1054 h 2108"/>
                <a:gd name="T12" fmla="*/ 222 w 733"/>
                <a:gd name="T13" fmla="*/ 0 h 2108"/>
              </a:gdLst>
              <a:ahLst/>
              <a:cxnLst>
                <a:cxn ang="0">
                  <a:pos x="T0" y="T1"/>
                </a:cxn>
                <a:cxn ang="0">
                  <a:pos x="T2" y="T3"/>
                </a:cxn>
                <a:cxn ang="0">
                  <a:pos x="T4" y="T5"/>
                </a:cxn>
                <a:cxn ang="0">
                  <a:pos x="T6" y="T7"/>
                </a:cxn>
                <a:cxn ang="0">
                  <a:pos x="T8" y="T9"/>
                </a:cxn>
                <a:cxn ang="0">
                  <a:pos x="T10" y="T11"/>
                </a:cxn>
                <a:cxn ang="0">
                  <a:pos x="T12" y="T13"/>
                </a:cxn>
              </a:cxnLst>
              <a:rect l="0" t="0" r="r" b="b"/>
              <a:pathLst>
                <a:path w="733" h="2108">
                  <a:moveTo>
                    <a:pt x="222" y="0"/>
                  </a:moveTo>
                  <a:lnTo>
                    <a:pt x="0" y="0"/>
                  </a:lnTo>
                  <a:lnTo>
                    <a:pt x="510" y="1054"/>
                  </a:lnTo>
                  <a:lnTo>
                    <a:pt x="0" y="2108"/>
                  </a:lnTo>
                  <a:lnTo>
                    <a:pt x="222" y="2108"/>
                  </a:lnTo>
                  <a:lnTo>
                    <a:pt x="733" y="1054"/>
                  </a:lnTo>
                  <a:lnTo>
                    <a:pt x="222" y="0"/>
                  </a:lnTo>
                  <a:close/>
                </a:path>
              </a:pathLst>
            </a:custGeom>
            <a:solidFill>
              <a:srgbClr val="B12028"/>
            </a:solidFill>
            <a:ln w="95250">
              <a:solidFill>
                <a:srgbClr val="B1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Arial" panose="020B0604020202020204"/>
              </a:endParaRPr>
            </a:p>
          </p:txBody>
        </p:sp>
        <p:sp>
          <p:nvSpPr>
            <p:cNvPr id="96" name="Freeform 6">
              <a:extLst>
                <a:ext uri="{FF2B5EF4-FFF2-40B4-BE49-F238E27FC236}">
                  <a16:creationId xmlns:a16="http://schemas.microsoft.com/office/drawing/2014/main" id="{93C0C8E3-4D9C-DE08-58C9-2CBF51BA9846}"/>
                </a:ext>
              </a:extLst>
            </p:cNvPr>
            <p:cNvSpPr>
              <a:spLocks/>
            </p:cNvSpPr>
            <p:nvPr/>
          </p:nvSpPr>
          <p:spPr bwMode="auto">
            <a:xfrm>
              <a:off x="3905857" y="4131026"/>
              <a:ext cx="3669715" cy="2061072"/>
            </a:xfrm>
            <a:custGeom>
              <a:avLst/>
              <a:gdLst>
                <a:gd name="T0" fmla="*/ 2399 w 2909"/>
                <a:gd name="T1" fmla="*/ 0 h 2108"/>
                <a:gd name="T2" fmla="*/ 222 w 2909"/>
                <a:gd name="T3" fmla="*/ 0 h 2108"/>
                <a:gd name="T4" fmla="*/ 0 w 2909"/>
                <a:gd name="T5" fmla="*/ 0 h 2108"/>
                <a:gd name="T6" fmla="*/ 510 w 2909"/>
                <a:gd name="T7" fmla="*/ 1054 h 2108"/>
                <a:gd name="T8" fmla="*/ 0 w 2909"/>
                <a:gd name="T9" fmla="*/ 2108 h 2108"/>
                <a:gd name="T10" fmla="*/ 222 w 2909"/>
                <a:gd name="T11" fmla="*/ 2108 h 2108"/>
                <a:gd name="T12" fmla="*/ 2399 w 2909"/>
                <a:gd name="T13" fmla="*/ 2108 h 2108"/>
                <a:gd name="T14" fmla="*/ 2909 w 2909"/>
                <a:gd name="T15" fmla="*/ 1054 h 2108"/>
                <a:gd name="T16" fmla="*/ 2399 w 2909"/>
                <a:gd name="T17" fmla="*/ 0 h 2108"/>
                <a:gd name="connsiteX0" fmla="*/ 8247 w 10000"/>
                <a:gd name="connsiteY0" fmla="*/ 0 h 10000"/>
                <a:gd name="connsiteX1" fmla="*/ 763 w 10000"/>
                <a:gd name="connsiteY1" fmla="*/ 0 h 10000"/>
                <a:gd name="connsiteX2" fmla="*/ 0 w 10000"/>
                <a:gd name="connsiteY2" fmla="*/ 0 h 10000"/>
                <a:gd name="connsiteX3" fmla="*/ 0 w 10000"/>
                <a:gd name="connsiteY3" fmla="*/ 10000 h 10000"/>
                <a:gd name="connsiteX4" fmla="*/ 763 w 10000"/>
                <a:gd name="connsiteY4" fmla="*/ 10000 h 10000"/>
                <a:gd name="connsiteX5" fmla="*/ 8247 w 10000"/>
                <a:gd name="connsiteY5" fmla="*/ 10000 h 10000"/>
                <a:gd name="connsiteX6" fmla="*/ 10000 w 10000"/>
                <a:gd name="connsiteY6" fmla="*/ 5000 h 10000"/>
                <a:gd name="connsiteX7" fmla="*/ 8247 w 10000"/>
                <a:gd name="connsiteY7" fmla="*/ 0 h 10000"/>
                <a:gd name="connsiteX0" fmla="*/ 8247 w 10000"/>
                <a:gd name="connsiteY0" fmla="*/ 0 h 10000"/>
                <a:gd name="connsiteX1" fmla="*/ 0 w 10000"/>
                <a:gd name="connsiteY1" fmla="*/ 0 h 10000"/>
                <a:gd name="connsiteX2" fmla="*/ 0 w 10000"/>
                <a:gd name="connsiteY2" fmla="*/ 10000 h 10000"/>
                <a:gd name="connsiteX3" fmla="*/ 763 w 10000"/>
                <a:gd name="connsiteY3" fmla="*/ 10000 h 10000"/>
                <a:gd name="connsiteX4" fmla="*/ 8247 w 10000"/>
                <a:gd name="connsiteY4" fmla="*/ 10000 h 10000"/>
                <a:gd name="connsiteX5" fmla="*/ 10000 w 10000"/>
                <a:gd name="connsiteY5" fmla="*/ 5000 h 10000"/>
                <a:gd name="connsiteX6" fmla="*/ 8247 w 10000"/>
                <a:gd name="connsiteY6" fmla="*/ 0 h 10000"/>
                <a:gd name="connsiteX0" fmla="*/ 8247 w 10000"/>
                <a:gd name="connsiteY0" fmla="*/ 0 h 10000"/>
                <a:gd name="connsiteX1" fmla="*/ 0 w 10000"/>
                <a:gd name="connsiteY1" fmla="*/ 0 h 10000"/>
                <a:gd name="connsiteX2" fmla="*/ 0 w 10000"/>
                <a:gd name="connsiteY2" fmla="*/ 10000 h 10000"/>
                <a:gd name="connsiteX3" fmla="*/ 8247 w 10000"/>
                <a:gd name="connsiteY3" fmla="*/ 10000 h 10000"/>
                <a:gd name="connsiteX4" fmla="*/ 10000 w 10000"/>
                <a:gd name="connsiteY4" fmla="*/ 5000 h 10000"/>
                <a:gd name="connsiteX5" fmla="*/ 8247 w 10000"/>
                <a:gd name="connsiteY5" fmla="*/ 0 h 10000"/>
                <a:gd name="connsiteX0" fmla="*/ 8260 w 10013"/>
                <a:gd name="connsiteY0" fmla="*/ 0 h 10000"/>
                <a:gd name="connsiteX1" fmla="*/ 13 w 10013"/>
                <a:gd name="connsiteY1" fmla="*/ 0 h 10000"/>
                <a:gd name="connsiteX2" fmla="*/ 0 w 10013"/>
                <a:gd name="connsiteY2" fmla="*/ 4981 h 10000"/>
                <a:gd name="connsiteX3" fmla="*/ 13 w 10013"/>
                <a:gd name="connsiteY3" fmla="*/ 10000 h 10000"/>
                <a:gd name="connsiteX4" fmla="*/ 8260 w 10013"/>
                <a:gd name="connsiteY4" fmla="*/ 10000 h 10000"/>
                <a:gd name="connsiteX5" fmla="*/ 10013 w 10013"/>
                <a:gd name="connsiteY5" fmla="*/ 5000 h 10000"/>
                <a:gd name="connsiteX6" fmla="*/ 8260 w 10013"/>
                <a:gd name="connsiteY6" fmla="*/ 0 h 10000"/>
                <a:gd name="connsiteX0" fmla="*/ 8260 w 10013"/>
                <a:gd name="connsiteY0" fmla="*/ 0 h 10000"/>
                <a:gd name="connsiteX1" fmla="*/ 13 w 10013"/>
                <a:gd name="connsiteY1" fmla="*/ 0 h 10000"/>
                <a:gd name="connsiteX2" fmla="*/ 0 w 10013"/>
                <a:gd name="connsiteY2" fmla="*/ 4981 h 10000"/>
                <a:gd name="connsiteX3" fmla="*/ 13 w 10013"/>
                <a:gd name="connsiteY3" fmla="*/ 10000 h 10000"/>
                <a:gd name="connsiteX4" fmla="*/ 8260 w 10013"/>
                <a:gd name="connsiteY4" fmla="*/ 10000 h 10000"/>
                <a:gd name="connsiteX5" fmla="*/ 10013 w 10013"/>
                <a:gd name="connsiteY5" fmla="*/ 5000 h 10000"/>
                <a:gd name="connsiteX6" fmla="*/ 8260 w 10013"/>
                <a:gd name="connsiteY6" fmla="*/ 0 h 10000"/>
                <a:gd name="connsiteX0" fmla="*/ 8260 w 10013"/>
                <a:gd name="connsiteY0" fmla="*/ 0 h 10000"/>
                <a:gd name="connsiteX1" fmla="*/ 13 w 10013"/>
                <a:gd name="connsiteY1" fmla="*/ 0 h 10000"/>
                <a:gd name="connsiteX2" fmla="*/ 0 w 10013"/>
                <a:gd name="connsiteY2" fmla="*/ 4981 h 10000"/>
                <a:gd name="connsiteX3" fmla="*/ 13 w 10013"/>
                <a:gd name="connsiteY3" fmla="*/ 10000 h 10000"/>
                <a:gd name="connsiteX4" fmla="*/ 8260 w 10013"/>
                <a:gd name="connsiteY4" fmla="*/ 10000 h 10000"/>
                <a:gd name="connsiteX5" fmla="*/ 10013 w 10013"/>
                <a:gd name="connsiteY5" fmla="*/ 5000 h 10000"/>
                <a:gd name="connsiteX6" fmla="*/ 8260 w 10013"/>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7 w 10000"/>
                <a:gd name="connsiteY0" fmla="*/ 0 h 10000"/>
                <a:gd name="connsiteX1" fmla="*/ 0 w 10000"/>
                <a:gd name="connsiteY1" fmla="*/ 0 h 10000"/>
                <a:gd name="connsiteX2" fmla="*/ 1225 w 10000"/>
                <a:gd name="connsiteY2" fmla="*/ 5039 h 10000"/>
                <a:gd name="connsiteX3" fmla="*/ 0 w 10000"/>
                <a:gd name="connsiteY3" fmla="*/ 10000 h 10000"/>
                <a:gd name="connsiteX4" fmla="*/ 8247 w 10000"/>
                <a:gd name="connsiteY4" fmla="*/ 10000 h 10000"/>
                <a:gd name="connsiteX5" fmla="*/ 10000 w 10000"/>
                <a:gd name="connsiteY5" fmla="*/ 5000 h 10000"/>
                <a:gd name="connsiteX6" fmla="*/ 824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8247" y="0"/>
                  </a:moveTo>
                  <a:lnTo>
                    <a:pt x="0" y="0"/>
                  </a:lnTo>
                  <a:lnTo>
                    <a:pt x="1225" y="5039"/>
                  </a:lnTo>
                  <a:cubicBezTo>
                    <a:pt x="1229" y="5088"/>
                    <a:pt x="139" y="9432"/>
                    <a:pt x="0" y="10000"/>
                  </a:cubicBezTo>
                  <a:lnTo>
                    <a:pt x="8247" y="10000"/>
                  </a:lnTo>
                  <a:lnTo>
                    <a:pt x="10000" y="5000"/>
                  </a:lnTo>
                  <a:lnTo>
                    <a:pt x="8247" y="0"/>
                  </a:lnTo>
                  <a:close/>
                </a:path>
              </a:pathLst>
            </a:custGeom>
            <a:noFill/>
            <a:ln w="95250">
              <a:solidFill>
                <a:srgbClr val="B12028"/>
              </a:solidFill>
            </a:ln>
          </p:spPr>
          <p:txBody>
            <a:bodyPr vert="horz" wrap="square" lIns="121904" tIns="60952" rIns="121904" bIns="60952" numCol="1" anchor="t" anchorCtr="0" compatLnSpc="1">
              <a:prstTxWarp prst="textNoShape">
                <a:avLst/>
              </a:prstTxWarp>
            </a:bodyPr>
            <a:lstStyle/>
            <a:p>
              <a:pPr defTabSz="228554">
                <a:defRPr/>
              </a:pPr>
              <a:endParaRPr lang="en-US" sz="2400">
                <a:solidFill>
                  <a:srgbClr val="FFFFFF"/>
                </a:solidFill>
                <a:latin typeface="Arial" panose="020B0604020202020204"/>
              </a:endParaRPr>
            </a:p>
          </p:txBody>
        </p:sp>
        <p:sp>
          <p:nvSpPr>
            <p:cNvPr id="97" name="Rectangle 96">
              <a:extLst>
                <a:ext uri="{FF2B5EF4-FFF2-40B4-BE49-F238E27FC236}">
                  <a16:creationId xmlns:a16="http://schemas.microsoft.com/office/drawing/2014/main" id="{C1C99840-D1C5-54A2-E9B3-7F610A336301}"/>
                </a:ext>
              </a:extLst>
            </p:cNvPr>
            <p:cNvSpPr/>
            <p:nvPr/>
          </p:nvSpPr>
          <p:spPr>
            <a:xfrm>
              <a:off x="4171844" y="4674397"/>
              <a:ext cx="2625351" cy="861886"/>
            </a:xfrm>
            <a:prstGeom prst="rect">
              <a:avLst/>
            </a:prstGeom>
          </p:spPr>
          <p:txBody>
            <a:bodyPr wrap="square" lIns="0" tIns="0" rIns="0" bIns="0">
              <a:spAutoFit/>
            </a:bodyPr>
            <a:lstStyle/>
            <a:p>
              <a:pPr algn="ctr" defTabSz="228554">
                <a:defRPr/>
              </a:pPr>
              <a:r>
                <a:rPr lang="en-US" sz="1400" dirty="0">
                  <a:latin typeface="Arial" panose="020B0604020202020204"/>
                </a:rPr>
                <a:t>Add </a:t>
              </a:r>
            </a:p>
            <a:p>
              <a:pPr algn="ctr" defTabSz="228554">
                <a:defRPr/>
              </a:pPr>
              <a:r>
                <a:rPr lang="en-US" sz="1400" dirty="0">
                  <a:latin typeface="Arial" panose="020B0604020202020204"/>
                </a:rPr>
                <a:t>Hospital(s)</a:t>
              </a:r>
            </a:p>
          </p:txBody>
        </p:sp>
      </p:grpSp>
      <p:grpSp>
        <p:nvGrpSpPr>
          <p:cNvPr id="98" name="main step 1">
            <a:extLst>
              <a:ext uri="{FF2B5EF4-FFF2-40B4-BE49-F238E27FC236}">
                <a16:creationId xmlns:a16="http://schemas.microsoft.com/office/drawing/2014/main" id="{F0E1AB76-1A89-8356-AC30-86E9C8E4FDB5}"/>
              </a:ext>
            </a:extLst>
          </p:cNvPr>
          <p:cNvGrpSpPr/>
          <p:nvPr/>
        </p:nvGrpSpPr>
        <p:grpSpPr>
          <a:xfrm>
            <a:off x="4926477" y="4727067"/>
            <a:ext cx="1958021" cy="1030402"/>
            <a:chOff x="3905857" y="4131026"/>
            <a:chExt cx="3916551" cy="2061072"/>
          </a:xfrm>
        </p:grpSpPr>
        <p:sp>
          <p:nvSpPr>
            <p:cNvPr id="99" name="Freeform 5">
              <a:extLst>
                <a:ext uri="{FF2B5EF4-FFF2-40B4-BE49-F238E27FC236}">
                  <a16:creationId xmlns:a16="http://schemas.microsoft.com/office/drawing/2014/main" id="{B3B85165-57CB-27B6-1EA0-1C685EAB883E}"/>
                </a:ext>
              </a:extLst>
            </p:cNvPr>
            <p:cNvSpPr>
              <a:spLocks/>
            </p:cNvSpPr>
            <p:nvPr/>
          </p:nvSpPr>
          <p:spPr bwMode="auto">
            <a:xfrm>
              <a:off x="6932206" y="4131026"/>
              <a:ext cx="890202" cy="2061072"/>
            </a:xfrm>
            <a:custGeom>
              <a:avLst/>
              <a:gdLst>
                <a:gd name="T0" fmla="*/ 222 w 733"/>
                <a:gd name="T1" fmla="*/ 0 h 2108"/>
                <a:gd name="T2" fmla="*/ 0 w 733"/>
                <a:gd name="T3" fmla="*/ 0 h 2108"/>
                <a:gd name="T4" fmla="*/ 510 w 733"/>
                <a:gd name="T5" fmla="*/ 1054 h 2108"/>
                <a:gd name="T6" fmla="*/ 0 w 733"/>
                <a:gd name="T7" fmla="*/ 2108 h 2108"/>
                <a:gd name="T8" fmla="*/ 222 w 733"/>
                <a:gd name="T9" fmla="*/ 2108 h 2108"/>
                <a:gd name="T10" fmla="*/ 733 w 733"/>
                <a:gd name="T11" fmla="*/ 1054 h 2108"/>
                <a:gd name="T12" fmla="*/ 222 w 733"/>
                <a:gd name="T13" fmla="*/ 0 h 2108"/>
              </a:gdLst>
              <a:ahLst/>
              <a:cxnLst>
                <a:cxn ang="0">
                  <a:pos x="T0" y="T1"/>
                </a:cxn>
                <a:cxn ang="0">
                  <a:pos x="T2" y="T3"/>
                </a:cxn>
                <a:cxn ang="0">
                  <a:pos x="T4" y="T5"/>
                </a:cxn>
                <a:cxn ang="0">
                  <a:pos x="T6" y="T7"/>
                </a:cxn>
                <a:cxn ang="0">
                  <a:pos x="T8" y="T9"/>
                </a:cxn>
                <a:cxn ang="0">
                  <a:pos x="T10" y="T11"/>
                </a:cxn>
                <a:cxn ang="0">
                  <a:pos x="T12" y="T13"/>
                </a:cxn>
              </a:cxnLst>
              <a:rect l="0" t="0" r="r" b="b"/>
              <a:pathLst>
                <a:path w="733" h="2108">
                  <a:moveTo>
                    <a:pt x="222" y="0"/>
                  </a:moveTo>
                  <a:lnTo>
                    <a:pt x="0" y="0"/>
                  </a:lnTo>
                  <a:lnTo>
                    <a:pt x="510" y="1054"/>
                  </a:lnTo>
                  <a:lnTo>
                    <a:pt x="0" y="2108"/>
                  </a:lnTo>
                  <a:lnTo>
                    <a:pt x="222" y="2108"/>
                  </a:lnTo>
                  <a:lnTo>
                    <a:pt x="733" y="1054"/>
                  </a:lnTo>
                  <a:lnTo>
                    <a:pt x="222" y="0"/>
                  </a:lnTo>
                  <a:close/>
                </a:path>
              </a:pathLst>
            </a:custGeom>
            <a:solidFill>
              <a:srgbClr val="B12028"/>
            </a:solidFill>
            <a:ln w="95250">
              <a:solidFill>
                <a:srgbClr val="B1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Arial" panose="020B0604020202020204"/>
              </a:endParaRPr>
            </a:p>
          </p:txBody>
        </p:sp>
        <p:sp>
          <p:nvSpPr>
            <p:cNvPr id="100" name="Freeform 6">
              <a:extLst>
                <a:ext uri="{FF2B5EF4-FFF2-40B4-BE49-F238E27FC236}">
                  <a16:creationId xmlns:a16="http://schemas.microsoft.com/office/drawing/2014/main" id="{79C5479B-2A20-93B4-CA22-44789BB74E49}"/>
                </a:ext>
              </a:extLst>
            </p:cNvPr>
            <p:cNvSpPr>
              <a:spLocks/>
            </p:cNvSpPr>
            <p:nvPr/>
          </p:nvSpPr>
          <p:spPr bwMode="auto">
            <a:xfrm>
              <a:off x="3905857" y="4131026"/>
              <a:ext cx="3669715" cy="2061072"/>
            </a:xfrm>
            <a:custGeom>
              <a:avLst/>
              <a:gdLst>
                <a:gd name="T0" fmla="*/ 2399 w 2909"/>
                <a:gd name="T1" fmla="*/ 0 h 2108"/>
                <a:gd name="T2" fmla="*/ 222 w 2909"/>
                <a:gd name="T3" fmla="*/ 0 h 2108"/>
                <a:gd name="T4" fmla="*/ 0 w 2909"/>
                <a:gd name="T5" fmla="*/ 0 h 2108"/>
                <a:gd name="T6" fmla="*/ 510 w 2909"/>
                <a:gd name="T7" fmla="*/ 1054 h 2108"/>
                <a:gd name="T8" fmla="*/ 0 w 2909"/>
                <a:gd name="T9" fmla="*/ 2108 h 2108"/>
                <a:gd name="T10" fmla="*/ 222 w 2909"/>
                <a:gd name="T11" fmla="*/ 2108 h 2108"/>
                <a:gd name="T12" fmla="*/ 2399 w 2909"/>
                <a:gd name="T13" fmla="*/ 2108 h 2108"/>
                <a:gd name="T14" fmla="*/ 2909 w 2909"/>
                <a:gd name="T15" fmla="*/ 1054 h 2108"/>
                <a:gd name="T16" fmla="*/ 2399 w 2909"/>
                <a:gd name="T17" fmla="*/ 0 h 2108"/>
                <a:gd name="connsiteX0" fmla="*/ 8247 w 10000"/>
                <a:gd name="connsiteY0" fmla="*/ 0 h 10000"/>
                <a:gd name="connsiteX1" fmla="*/ 763 w 10000"/>
                <a:gd name="connsiteY1" fmla="*/ 0 h 10000"/>
                <a:gd name="connsiteX2" fmla="*/ 0 w 10000"/>
                <a:gd name="connsiteY2" fmla="*/ 0 h 10000"/>
                <a:gd name="connsiteX3" fmla="*/ 0 w 10000"/>
                <a:gd name="connsiteY3" fmla="*/ 10000 h 10000"/>
                <a:gd name="connsiteX4" fmla="*/ 763 w 10000"/>
                <a:gd name="connsiteY4" fmla="*/ 10000 h 10000"/>
                <a:gd name="connsiteX5" fmla="*/ 8247 w 10000"/>
                <a:gd name="connsiteY5" fmla="*/ 10000 h 10000"/>
                <a:gd name="connsiteX6" fmla="*/ 10000 w 10000"/>
                <a:gd name="connsiteY6" fmla="*/ 5000 h 10000"/>
                <a:gd name="connsiteX7" fmla="*/ 8247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8247" y="0"/>
                  </a:moveTo>
                  <a:lnTo>
                    <a:pt x="763" y="0"/>
                  </a:lnTo>
                  <a:lnTo>
                    <a:pt x="0" y="0"/>
                  </a:lnTo>
                  <a:lnTo>
                    <a:pt x="0" y="10000"/>
                  </a:lnTo>
                  <a:lnTo>
                    <a:pt x="763" y="10000"/>
                  </a:lnTo>
                  <a:lnTo>
                    <a:pt x="8247" y="10000"/>
                  </a:lnTo>
                  <a:lnTo>
                    <a:pt x="10000" y="5000"/>
                  </a:lnTo>
                  <a:lnTo>
                    <a:pt x="8247" y="0"/>
                  </a:lnTo>
                  <a:close/>
                </a:path>
              </a:pathLst>
            </a:custGeom>
            <a:noFill/>
            <a:ln w="95250">
              <a:solidFill>
                <a:srgbClr val="B12028"/>
              </a:solidFill>
            </a:ln>
          </p:spPr>
          <p:txBody>
            <a:bodyPr vert="horz" wrap="square" lIns="121904" tIns="45714" rIns="121904" bIns="60952" numCol="1" anchor="t" anchorCtr="0" compatLnSpc="1">
              <a:prstTxWarp prst="textNoShape">
                <a:avLst/>
              </a:prstTxWarp>
            </a:bodyPr>
            <a:lstStyle/>
            <a:p>
              <a:pPr defTabSz="228554">
                <a:defRPr/>
              </a:pPr>
              <a:endParaRPr lang="en-US" sz="2400">
                <a:solidFill>
                  <a:srgbClr val="FFFFFF"/>
                </a:solidFill>
                <a:latin typeface="Arial" panose="020B0604020202020204"/>
              </a:endParaRPr>
            </a:p>
          </p:txBody>
        </p:sp>
        <p:sp>
          <p:nvSpPr>
            <p:cNvPr id="101" name="Rectangle 100">
              <a:extLst>
                <a:ext uri="{FF2B5EF4-FFF2-40B4-BE49-F238E27FC236}">
                  <a16:creationId xmlns:a16="http://schemas.microsoft.com/office/drawing/2014/main" id="{F821FA98-6436-1A9C-5B4C-55A4027D7DC1}"/>
                </a:ext>
              </a:extLst>
            </p:cNvPr>
            <p:cNvSpPr/>
            <p:nvPr/>
          </p:nvSpPr>
          <p:spPr>
            <a:xfrm>
              <a:off x="4171844" y="4493371"/>
              <a:ext cx="2760363" cy="1292830"/>
            </a:xfrm>
            <a:prstGeom prst="rect">
              <a:avLst/>
            </a:prstGeom>
          </p:spPr>
          <p:txBody>
            <a:bodyPr wrap="square" lIns="0" tIns="0" rIns="0" bIns="0">
              <a:spAutoFit/>
            </a:bodyPr>
            <a:lstStyle/>
            <a:p>
              <a:pPr defTabSz="228554">
                <a:defRPr/>
              </a:pPr>
              <a:r>
                <a:rPr lang="en-US" sz="1400" dirty="0">
                  <a:latin typeface="Arial" panose="020B0604020202020204"/>
                  <a:cs typeface="Arial" panose="020B0604020202020204" pitchFamily="34" charset="0"/>
                </a:rPr>
                <a:t>View Summary and all patients for Main Incident</a:t>
              </a:r>
            </a:p>
          </p:txBody>
        </p:sp>
      </p:grpSp>
      <p:grpSp>
        <p:nvGrpSpPr>
          <p:cNvPr id="106" name="main step 1">
            <a:extLst>
              <a:ext uri="{FF2B5EF4-FFF2-40B4-BE49-F238E27FC236}">
                <a16:creationId xmlns:a16="http://schemas.microsoft.com/office/drawing/2014/main" id="{4B5D335A-AD18-A47F-5F3F-31B6895ECBB1}"/>
              </a:ext>
            </a:extLst>
          </p:cNvPr>
          <p:cNvGrpSpPr/>
          <p:nvPr/>
        </p:nvGrpSpPr>
        <p:grpSpPr>
          <a:xfrm>
            <a:off x="7854491" y="4747307"/>
            <a:ext cx="1958021" cy="1030402"/>
            <a:chOff x="3905857" y="4131026"/>
            <a:chExt cx="3916551" cy="2061072"/>
          </a:xfrm>
        </p:grpSpPr>
        <p:sp>
          <p:nvSpPr>
            <p:cNvPr id="107" name="Freeform 5">
              <a:extLst>
                <a:ext uri="{FF2B5EF4-FFF2-40B4-BE49-F238E27FC236}">
                  <a16:creationId xmlns:a16="http://schemas.microsoft.com/office/drawing/2014/main" id="{67D4E11A-A1C9-DF42-C93B-B885D19B4F59}"/>
                </a:ext>
              </a:extLst>
            </p:cNvPr>
            <p:cNvSpPr>
              <a:spLocks/>
            </p:cNvSpPr>
            <p:nvPr/>
          </p:nvSpPr>
          <p:spPr bwMode="auto">
            <a:xfrm>
              <a:off x="6932206" y="4131026"/>
              <a:ext cx="890202" cy="2061072"/>
            </a:xfrm>
            <a:custGeom>
              <a:avLst/>
              <a:gdLst>
                <a:gd name="T0" fmla="*/ 222 w 733"/>
                <a:gd name="T1" fmla="*/ 0 h 2108"/>
                <a:gd name="T2" fmla="*/ 0 w 733"/>
                <a:gd name="T3" fmla="*/ 0 h 2108"/>
                <a:gd name="T4" fmla="*/ 510 w 733"/>
                <a:gd name="T5" fmla="*/ 1054 h 2108"/>
                <a:gd name="T6" fmla="*/ 0 w 733"/>
                <a:gd name="T7" fmla="*/ 2108 h 2108"/>
                <a:gd name="T8" fmla="*/ 222 w 733"/>
                <a:gd name="T9" fmla="*/ 2108 h 2108"/>
                <a:gd name="T10" fmla="*/ 733 w 733"/>
                <a:gd name="T11" fmla="*/ 1054 h 2108"/>
                <a:gd name="T12" fmla="*/ 222 w 733"/>
                <a:gd name="T13" fmla="*/ 0 h 2108"/>
              </a:gdLst>
              <a:ahLst/>
              <a:cxnLst>
                <a:cxn ang="0">
                  <a:pos x="T0" y="T1"/>
                </a:cxn>
                <a:cxn ang="0">
                  <a:pos x="T2" y="T3"/>
                </a:cxn>
                <a:cxn ang="0">
                  <a:pos x="T4" y="T5"/>
                </a:cxn>
                <a:cxn ang="0">
                  <a:pos x="T6" y="T7"/>
                </a:cxn>
                <a:cxn ang="0">
                  <a:pos x="T8" y="T9"/>
                </a:cxn>
                <a:cxn ang="0">
                  <a:pos x="T10" y="T11"/>
                </a:cxn>
                <a:cxn ang="0">
                  <a:pos x="T12" y="T13"/>
                </a:cxn>
              </a:cxnLst>
              <a:rect l="0" t="0" r="r" b="b"/>
              <a:pathLst>
                <a:path w="733" h="2108">
                  <a:moveTo>
                    <a:pt x="222" y="0"/>
                  </a:moveTo>
                  <a:lnTo>
                    <a:pt x="0" y="0"/>
                  </a:lnTo>
                  <a:lnTo>
                    <a:pt x="510" y="1054"/>
                  </a:lnTo>
                  <a:lnTo>
                    <a:pt x="0" y="2108"/>
                  </a:lnTo>
                  <a:lnTo>
                    <a:pt x="222" y="2108"/>
                  </a:lnTo>
                  <a:lnTo>
                    <a:pt x="733" y="1054"/>
                  </a:lnTo>
                  <a:lnTo>
                    <a:pt x="222" y="0"/>
                  </a:lnTo>
                  <a:close/>
                </a:path>
              </a:pathLst>
            </a:custGeom>
            <a:solidFill>
              <a:srgbClr val="B12028"/>
            </a:solidFill>
            <a:ln w="95250">
              <a:solidFill>
                <a:srgbClr val="B12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Arial" panose="020B0604020202020204"/>
              </a:endParaRPr>
            </a:p>
          </p:txBody>
        </p:sp>
        <p:sp>
          <p:nvSpPr>
            <p:cNvPr id="108" name="Freeform 6">
              <a:extLst>
                <a:ext uri="{FF2B5EF4-FFF2-40B4-BE49-F238E27FC236}">
                  <a16:creationId xmlns:a16="http://schemas.microsoft.com/office/drawing/2014/main" id="{45CF920D-7800-523A-2225-D68735E2D138}"/>
                </a:ext>
              </a:extLst>
            </p:cNvPr>
            <p:cNvSpPr>
              <a:spLocks/>
            </p:cNvSpPr>
            <p:nvPr/>
          </p:nvSpPr>
          <p:spPr bwMode="auto">
            <a:xfrm>
              <a:off x="3905857" y="4131026"/>
              <a:ext cx="3669715" cy="2061072"/>
            </a:xfrm>
            <a:custGeom>
              <a:avLst/>
              <a:gdLst>
                <a:gd name="T0" fmla="*/ 2399 w 2909"/>
                <a:gd name="T1" fmla="*/ 0 h 2108"/>
                <a:gd name="T2" fmla="*/ 222 w 2909"/>
                <a:gd name="T3" fmla="*/ 0 h 2108"/>
                <a:gd name="T4" fmla="*/ 0 w 2909"/>
                <a:gd name="T5" fmla="*/ 0 h 2108"/>
                <a:gd name="T6" fmla="*/ 510 w 2909"/>
                <a:gd name="T7" fmla="*/ 1054 h 2108"/>
                <a:gd name="T8" fmla="*/ 0 w 2909"/>
                <a:gd name="T9" fmla="*/ 2108 h 2108"/>
                <a:gd name="T10" fmla="*/ 222 w 2909"/>
                <a:gd name="T11" fmla="*/ 2108 h 2108"/>
                <a:gd name="T12" fmla="*/ 2399 w 2909"/>
                <a:gd name="T13" fmla="*/ 2108 h 2108"/>
                <a:gd name="T14" fmla="*/ 2909 w 2909"/>
                <a:gd name="T15" fmla="*/ 1054 h 2108"/>
                <a:gd name="T16" fmla="*/ 2399 w 2909"/>
                <a:gd name="T17" fmla="*/ 0 h 2108"/>
                <a:gd name="connsiteX0" fmla="*/ 8247 w 10000"/>
                <a:gd name="connsiteY0" fmla="*/ 0 h 10000"/>
                <a:gd name="connsiteX1" fmla="*/ 763 w 10000"/>
                <a:gd name="connsiteY1" fmla="*/ 0 h 10000"/>
                <a:gd name="connsiteX2" fmla="*/ 0 w 10000"/>
                <a:gd name="connsiteY2" fmla="*/ 0 h 10000"/>
                <a:gd name="connsiteX3" fmla="*/ 0 w 10000"/>
                <a:gd name="connsiteY3" fmla="*/ 10000 h 10000"/>
                <a:gd name="connsiteX4" fmla="*/ 763 w 10000"/>
                <a:gd name="connsiteY4" fmla="*/ 10000 h 10000"/>
                <a:gd name="connsiteX5" fmla="*/ 8247 w 10000"/>
                <a:gd name="connsiteY5" fmla="*/ 10000 h 10000"/>
                <a:gd name="connsiteX6" fmla="*/ 10000 w 10000"/>
                <a:gd name="connsiteY6" fmla="*/ 5000 h 10000"/>
                <a:gd name="connsiteX7" fmla="*/ 8247 w 10000"/>
                <a:gd name="connsiteY7" fmla="*/ 0 h 10000"/>
                <a:gd name="connsiteX0" fmla="*/ 8247 w 10000"/>
                <a:gd name="connsiteY0" fmla="*/ 0 h 10000"/>
                <a:gd name="connsiteX1" fmla="*/ 0 w 10000"/>
                <a:gd name="connsiteY1" fmla="*/ 0 h 10000"/>
                <a:gd name="connsiteX2" fmla="*/ 0 w 10000"/>
                <a:gd name="connsiteY2" fmla="*/ 10000 h 10000"/>
                <a:gd name="connsiteX3" fmla="*/ 763 w 10000"/>
                <a:gd name="connsiteY3" fmla="*/ 10000 h 10000"/>
                <a:gd name="connsiteX4" fmla="*/ 8247 w 10000"/>
                <a:gd name="connsiteY4" fmla="*/ 10000 h 10000"/>
                <a:gd name="connsiteX5" fmla="*/ 10000 w 10000"/>
                <a:gd name="connsiteY5" fmla="*/ 5000 h 10000"/>
                <a:gd name="connsiteX6" fmla="*/ 8247 w 10000"/>
                <a:gd name="connsiteY6" fmla="*/ 0 h 10000"/>
                <a:gd name="connsiteX0" fmla="*/ 8247 w 10000"/>
                <a:gd name="connsiteY0" fmla="*/ 0 h 10000"/>
                <a:gd name="connsiteX1" fmla="*/ 0 w 10000"/>
                <a:gd name="connsiteY1" fmla="*/ 0 h 10000"/>
                <a:gd name="connsiteX2" fmla="*/ 0 w 10000"/>
                <a:gd name="connsiteY2" fmla="*/ 10000 h 10000"/>
                <a:gd name="connsiteX3" fmla="*/ 8247 w 10000"/>
                <a:gd name="connsiteY3" fmla="*/ 10000 h 10000"/>
                <a:gd name="connsiteX4" fmla="*/ 10000 w 10000"/>
                <a:gd name="connsiteY4" fmla="*/ 5000 h 10000"/>
                <a:gd name="connsiteX5" fmla="*/ 8247 w 10000"/>
                <a:gd name="connsiteY5" fmla="*/ 0 h 10000"/>
                <a:gd name="connsiteX0" fmla="*/ 8260 w 10013"/>
                <a:gd name="connsiteY0" fmla="*/ 0 h 10000"/>
                <a:gd name="connsiteX1" fmla="*/ 13 w 10013"/>
                <a:gd name="connsiteY1" fmla="*/ 0 h 10000"/>
                <a:gd name="connsiteX2" fmla="*/ 0 w 10013"/>
                <a:gd name="connsiteY2" fmla="*/ 4981 h 10000"/>
                <a:gd name="connsiteX3" fmla="*/ 13 w 10013"/>
                <a:gd name="connsiteY3" fmla="*/ 10000 h 10000"/>
                <a:gd name="connsiteX4" fmla="*/ 8260 w 10013"/>
                <a:gd name="connsiteY4" fmla="*/ 10000 h 10000"/>
                <a:gd name="connsiteX5" fmla="*/ 10013 w 10013"/>
                <a:gd name="connsiteY5" fmla="*/ 5000 h 10000"/>
                <a:gd name="connsiteX6" fmla="*/ 8260 w 10013"/>
                <a:gd name="connsiteY6" fmla="*/ 0 h 10000"/>
                <a:gd name="connsiteX0" fmla="*/ 8260 w 10013"/>
                <a:gd name="connsiteY0" fmla="*/ 0 h 10000"/>
                <a:gd name="connsiteX1" fmla="*/ 13 w 10013"/>
                <a:gd name="connsiteY1" fmla="*/ 0 h 10000"/>
                <a:gd name="connsiteX2" fmla="*/ 0 w 10013"/>
                <a:gd name="connsiteY2" fmla="*/ 4981 h 10000"/>
                <a:gd name="connsiteX3" fmla="*/ 13 w 10013"/>
                <a:gd name="connsiteY3" fmla="*/ 10000 h 10000"/>
                <a:gd name="connsiteX4" fmla="*/ 8260 w 10013"/>
                <a:gd name="connsiteY4" fmla="*/ 10000 h 10000"/>
                <a:gd name="connsiteX5" fmla="*/ 10013 w 10013"/>
                <a:gd name="connsiteY5" fmla="*/ 5000 h 10000"/>
                <a:gd name="connsiteX6" fmla="*/ 8260 w 10013"/>
                <a:gd name="connsiteY6" fmla="*/ 0 h 10000"/>
                <a:gd name="connsiteX0" fmla="*/ 8260 w 10013"/>
                <a:gd name="connsiteY0" fmla="*/ 0 h 10000"/>
                <a:gd name="connsiteX1" fmla="*/ 13 w 10013"/>
                <a:gd name="connsiteY1" fmla="*/ 0 h 10000"/>
                <a:gd name="connsiteX2" fmla="*/ 0 w 10013"/>
                <a:gd name="connsiteY2" fmla="*/ 4981 h 10000"/>
                <a:gd name="connsiteX3" fmla="*/ 13 w 10013"/>
                <a:gd name="connsiteY3" fmla="*/ 10000 h 10000"/>
                <a:gd name="connsiteX4" fmla="*/ 8260 w 10013"/>
                <a:gd name="connsiteY4" fmla="*/ 10000 h 10000"/>
                <a:gd name="connsiteX5" fmla="*/ 10013 w 10013"/>
                <a:gd name="connsiteY5" fmla="*/ 5000 h 10000"/>
                <a:gd name="connsiteX6" fmla="*/ 8260 w 10013"/>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8 w 10001"/>
                <a:gd name="connsiteY0" fmla="*/ 0 h 10000"/>
                <a:gd name="connsiteX1" fmla="*/ 1 w 10001"/>
                <a:gd name="connsiteY1" fmla="*/ 0 h 10000"/>
                <a:gd name="connsiteX2" fmla="*/ 1226 w 10001"/>
                <a:gd name="connsiteY2" fmla="*/ 5039 h 10000"/>
                <a:gd name="connsiteX3" fmla="*/ 1 w 10001"/>
                <a:gd name="connsiteY3" fmla="*/ 10000 h 10000"/>
                <a:gd name="connsiteX4" fmla="*/ 8248 w 10001"/>
                <a:gd name="connsiteY4" fmla="*/ 10000 h 10000"/>
                <a:gd name="connsiteX5" fmla="*/ 10001 w 10001"/>
                <a:gd name="connsiteY5" fmla="*/ 5000 h 10000"/>
                <a:gd name="connsiteX6" fmla="*/ 8248 w 10001"/>
                <a:gd name="connsiteY6" fmla="*/ 0 h 10000"/>
                <a:gd name="connsiteX0" fmla="*/ 8247 w 10000"/>
                <a:gd name="connsiteY0" fmla="*/ 0 h 10000"/>
                <a:gd name="connsiteX1" fmla="*/ 0 w 10000"/>
                <a:gd name="connsiteY1" fmla="*/ 0 h 10000"/>
                <a:gd name="connsiteX2" fmla="*/ 1225 w 10000"/>
                <a:gd name="connsiteY2" fmla="*/ 5039 h 10000"/>
                <a:gd name="connsiteX3" fmla="*/ 0 w 10000"/>
                <a:gd name="connsiteY3" fmla="*/ 10000 h 10000"/>
                <a:gd name="connsiteX4" fmla="*/ 8247 w 10000"/>
                <a:gd name="connsiteY4" fmla="*/ 10000 h 10000"/>
                <a:gd name="connsiteX5" fmla="*/ 10000 w 10000"/>
                <a:gd name="connsiteY5" fmla="*/ 5000 h 10000"/>
                <a:gd name="connsiteX6" fmla="*/ 8247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8247" y="0"/>
                  </a:moveTo>
                  <a:lnTo>
                    <a:pt x="0" y="0"/>
                  </a:lnTo>
                  <a:lnTo>
                    <a:pt x="1225" y="5039"/>
                  </a:lnTo>
                  <a:cubicBezTo>
                    <a:pt x="1229" y="5088"/>
                    <a:pt x="139" y="9432"/>
                    <a:pt x="0" y="10000"/>
                  </a:cubicBezTo>
                  <a:lnTo>
                    <a:pt x="8247" y="10000"/>
                  </a:lnTo>
                  <a:lnTo>
                    <a:pt x="10000" y="5000"/>
                  </a:lnTo>
                  <a:lnTo>
                    <a:pt x="8247" y="0"/>
                  </a:lnTo>
                  <a:close/>
                </a:path>
              </a:pathLst>
            </a:custGeom>
            <a:noFill/>
            <a:ln w="95250">
              <a:solidFill>
                <a:srgbClr val="B12028"/>
              </a:solidFill>
            </a:ln>
          </p:spPr>
          <p:txBody>
            <a:bodyPr vert="horz" wrap="square" lIns="121904" tIns="60952" rIns="121904" bIns="60952" numCol="1" anchor="t" anchorCtr="0" compatLnSpc="1">
              <a:prstTxWarp prst="textNoShape">
                <a:avLst/>
              </a:prstTxWarp>
            </a:bodyPr>
            <a:lstStyle/>
            <a:p>
              <a:pPr defTabSz="228554">
                <a:defRPr/>
              </a:pPr>
              <a:endParaRPr lang="en-US" sz="2400">
                <a:solidFill>
                  <a:srgbClr val="FFFFFF"/>
                </a:solidFill>
                <a:latin typeface="Arial" panose="020B0604020202020204"/>
              </a:endParaRPr>
            </a:p>
          </p:txBody>
        </p:sp>
        <p:sp>
          <p:nvSpPr>
            <p:cNvPr id="109" name="Rectangle 108">
              <a:extLst>
                <a:ext uri="{FF2B5EF4-FFF2-40B4-BE49-F238E27FC236}">
                  <a16:creationId xmlns:a16="http://schemas.microsoft.com/office/drawing/2014/main" id="{CCE9985C-5DE9-24E0-1632-37D20B85A39B}"/>
                </a:ext>
              </a:extLst>
            </p:cNvPr>
            <p:cNvSpPr/>
            <p:nvPr/>
          </p:nvSpPr>
          <p:spPr>
            <a:xfrm>
              <a:off x="4479144" y="4515232"/>
              <a:ext cx="2967072" cy="1292830"/>
            </a:xfrm>
            <a:prstGeom prst="rect">
              <a:avLst/>
            </a:prstGeom>
          </p:spPr>
          <p:txBody>
            <a:bodyPr wrap="square" lIns="0" tIns="0" rIns="0" bIns="0">
              <a:spAutoFit/>
            </a:bodyPr>
            <a:lstStyle/>
            <a:p>
              <a:pPr defTabSz="228554">
                <a:tabLst>
                  <a:tab pos="113484" algn="l"/>
                </a:tabLst>
                <a:defRPr/>
              </a:pPr>
              <a:r>
                <a:rPr lang="en-US" sz="1400" dirty="0">
                  <a:latin typeface="Arial" panose="020B0604020202020204"/>
                </a:rPr>
                <a:t>Upload (or 	manually enter) Manifest</a:t>
              </a:r>
            </a:p>
          </p:txBody>
        </p:sp>
      </p:grpSp>
    </p:spTree>
    <p:extLst>
      <p:ext uri="{BB962C8B-B14F-4D97-AF65-F5344CB8AC3E}">
        <p14:creationId xmlns:p14="http://schemas.microsoft.com/office/powerpoint/2010/main" val="129020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1000" fill="hold"/>
                                        <p:tgtEl>
                                          <p:spTgt spid="42"/>
                                        </p:tgtEl>
                                        <p:attrNameLst>
                                          <p:attrName>ppt_w</p:attrName>
                                        </p:attrNameLst>
                                      </p:cBhvr>
                                      <p:tavLst>
                                        <p:tav tm="0">
                                          <p:val>
                                            <p:fltVal val="0"/>
                                          </p:val>
                                        </p:tav>
                                        <p:tav tm="100000">
                                          <p:val>
                                            <p:strVal val="#ppt_w"/>
                                          </p:val>
                                        </p:tav>
                                      </p:tavLst>
                                    </p:anim>
                                    <p:anim calcmode="lin" valueType="num">
                                      <p:cBhvr>
                                        <p:cTn id="16" dur="1000" fill="hold"/>
                                        <p:tgtEl>
                                          <p:spTgt spid="42"/>
                                        </p:tgtEl>
                                        <p:attrNameLst>
                                          <p:attrName>ppt_h</p:attrName>
                                        </p:attrNameLst>
                                      </p:cBhvr>
                                      <p:tavLst>
                                        <p:tav tm="0">
                                          <p:val>
                                            <p:fltVal val="0"/>
                                          </p:val>
                                        </p:tav>
                                        <p:tav tm="100000">
                                          <p:val>
                                            <p:strVal val="#ppt_h"/>
                                          </p:val>
                                        </p:tav>
                                      </p:tavLst>
                                    </p:anim>
                                    <p:animEffect transition="in" filter="fade">
                                      <p:cBhvr>
                                        <p:cTn id="1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77A36B8-058D-0739-3356-204494DB72A3}"/>
              </a:ext>
            </a:extLst>
          </p:cNvPr>
          <p:cNvSpPr txBox="1"/>
          <p:nvPr/>
        </p:nvSpPr>
        <p:spPr>
          <a:xfrm>
            <a:off x="5319272" y="5534143"/>
            <a:ext cx="2457792" cy="667875"/>
          </a:xfrm>
          <a:prstGeom prst="rect">
            <a:avLst/>
          </a:prstGeom>
          <a:noFill/>
        </p:spPr>
        <p:txBody>
          <a:bodyPr wrap="none" lIns="228570" rIns="228570" rtlCol="0">
            <a:spAutoFit/>
          </a:bodyPr>
          <a:lstStyle/>
          <a:p>
            <a:pPr marL="286487" indent="-286487">
              <a:lnSpc>
                <a:spcPct val="90000"/>
              </a:lnSpc>
              <a:spcAft>
                <a:spcPts val="6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Assist Physical FRC</a:t>
            </a:r>
          </a:p>
          <a:p>
            <a:pPr marL="286487" indent="-286487">
              <a:lnSpc>
                <a:spcPct val="90000"/>
              </a:lnSpc>
              <a:spcAft>
                <a:spcPts val="6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RECONCILE</a:t>
            </a:r>
          </a:p>
        </p:txBody>
      </p:sp>
      <p:sp>
        <p:nvSpPr>
          <p:cNvPr id="11" name="Title 10">
            <a:extLst>
              <a:ext uri="{FF2B5EF4-FFF2-40B4-BE49-F238E27FC236}">
                <a16:creationId xmlns:a16="http://schemas.microsoft.com/office/drawing/2014/main" id="{16D9A344-6010-35E8-6E4A-E8131E29FB95}"/>
              </a:ext>
            </a:extLst>
          </p:cNvPr>
          <p:cNvSpPr>
            <a:spLocks noGrp="1"/>
          </p:cNvSpPr>
          <p:nvPr>
            <p:ph type="title"/>
          </p:nvPr>
        </p:nvSpPr>
        <p:spPr>
          <a:xfrm>
            <a:off x="0" y="672263"/>
            <a:ext cx="12192000" cy="870003"/>
          </a:xfrm>
        </p:spPr>
        <p:txBody>
          <a:bodyPr/>
          <a:lstStyle/>
          <a:p>
            <a:r>
              <a:rPr lang="en-US" dirty="0"/>
              <a:t>FRC Stations</a:t>
            </a:r>
          </a:p>
        </p:txBody>
      </p:sp>
      <p:sp>
        <p:nvSpPr>
          <p:cNvPr id="6" name="TextBox 5">
            <a:extLst>
              <a:ext uri="{FF2B5EF4-FFF2-40B4-BE49-F238E27FC236}">
                <a16:creationId xmlns:a16="http://schemas.microsoft.com/office/drawing/2014/main" id="{0419231E-A866-7A45-A424-19535FE52103}"/>
              </a:ext>
            </a:extLst>
          </p:cNvPr>
          <p:cNvSpPr txBox="1"/>
          <p:nvPr/>
        </p:nvSpPr>
        <p:spPr>
          <a:xfrm>
            <a:off x="739889" y="3091640"/>
            <a:ext cx="2927455" cy="2049792"/>
          </a:xfrm>
          <a:prstGeom prst="rect">
            <a:avLst/>
          </a:prstGeom>
          <a:noFill/>
        </p:spPr>
        <p:txBody>
          <a:bodyPr wrap="square" lIns="228570" rIns="228570" rtlCol="0">
            <a:spAutoFit/>
          </a:bodyPr>
          <a:lstStyle/>
          <a:p>
            <a:pPr marL="286487" indent="-28648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Ask Name</a:t>
            </a:r>
          </a:p>
          <a:p>
            <a:pPr marL="286487" indent="-28648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Search Manifest</a:t>
            </a:r>
          </a:p>
          <a:p>
            <a:pPr marL="286487" indent="-28648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Match – FRC Form and go to Intake</a:t>
            </a:r>
          </a:p>
          <a:p>
            <a:pPr marL="286487" indent="-28648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OPTION:  Scan to enter or leave</a:t>
            </a:r>
          </a:p>
        </p:txBody>
      </p:sp>
      <p:sp>
        <p:nvSpPr>
          <p:cNvPr id="7" name="TextBox 6">
            <a:extLst>
              <a:ext uri="{FF2B5EF4-FFF2-40B4-BE49-F238E27FC236}">
                <a16:creationId xmlns:a16="http://schemas.microsoft.com/office/drawing/2014/main" id="{69E7D65A-6E09-49B4-24DB-F1811CDC69BF}"/>
              </a:ext>
            </a:extLst>
          </p:cNvPr>
          <p:cNvSpPr txBox="1"/>
          <p:nvPr/>
        </p:nvSpPr>
        <p:spPr>
          <a:xfrm>
            <a:off x="3743815" y="3054950"/>
            <a:ext cx="2927455" cy="1917448"/>
          </a:xfrm>
          <a:prstGeom prst="rect">
            <a:avLst/>
          </a:prstGeom>
          <a:noFill/>
        </p:spPr>
        <p:txBody>
          <a:bodyPr wrap="square" lIns="228570" rIns="228570" rtlCol="0">
            <a:spAutoFit/>
          </a:bodyPr>
          <a:lstStyle/>
          <a:p>
            <a:pPr marL="286487" indent="-28648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Add Photo FRC Form in Manifest</a:t>
            </a:r>
          </a:p>
          <a:p>
            <a:pPr marL="286487" indent="-28648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Add Contact</a:t>
            </a:r>
          </a:p>
          <a:p>
            <a:pPr marL="286487" indent="-286487">
              <a:lnSpc>
                <a:spcPct val="90000"/>
              </a:lnSpc>
              <a:spcAft>
                <a:spcPts val="3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Add Labels</a:t>
            </a:r>
          </a:p>
          <a:p>
            <a:pPr marL="687250" lvl="2" indent="-309501">
              <a:lnSpc>
                <a:spcPct val="90000"/>
              </a:lnSpc>
              <a:spcAft>
                <a:spcPts val="300"/>
              </a:spcAft>
              <a:buFont typeface="Arial" panose="020B0604020202020204" pitchFamily="34" charset="0"/>
              <a:buChar char="•"/>
            </a:pPr>
            <a:r>
              <a:rPr lang="en-US" sz="1600" dirty="0">
                <a:latin typeface="Calibri Light" panose="020F0302020204030204" pitchFamily="34" charset="0"/>
                <a:ea typeface="Roboto Light" panose="02000000000000000000" pitchFamily="2" charset="0"/>
                <a:cs typeface="Calibri Light" panose="020F0302020204030204" pitchFamily="34" charset="0"/>
              </a:rPr>
              <a:t>Foreign National</a:t>
            </a:r>
          </a:p>
          <a:p>
            <a:pPr marL="687250" lvl="2" indent="-309501">
              <a:lnSpc>
                <a:spcPct val="90000"/>
              </a:lnSpc>
              <a:spcAft>
                <a:spcPts val="1200"/>
              </a:spcAft>
              <a:buFont typeface="Arial" panose="020B0604020202020204" pitchFamily="34" charset="0"/>
              <a:buChar char="•"/>
            </a:pPr>
            <a:r>
              <a:rPr lang="en-US" sz="1600" dirty="0">
                <a:latin typeface="Calibri Light" panose="020F0302020204030204" pitchFamily="34" charset="0"/>
                <a:ea typeface="Roboto Light" panose="02000000000000000000" pitchFamily="2" charset="0"/>
                <a:cs typeface="Calibri Light" panose="020F0302020204030204" pitchFamily="34" charset="0"/>
              </a:rPr>
              <a:t>Contact in FRC</a:t>
            </a:r>
          </a:p>
        </p:txBody>
      </p:sp>
      <p:sp>
        <p:nvSpPr>
          <p:cNvPr id="8" name="TextBox 7">
            <a:extLst>
              <a:ext uri="{FF2B5EF4-FFF2-40B4-BE49-F238E27FC236}">
                <a16:creationId xmlns:a16="http://schemas.microsoft.com/office/drawing/2014/main" id="{472417EB-8273-89A3-8596-25B209E741B9}"/>
              </a:ext>
            </a:extLst>
          </p:cNvPr>
          <p:cNvSpPr txBox="1"/>
          <p:nvPr/>
        </p:nvSpPr>
        <p:spPr>
          <a:xfrm>
            <a:off x="6937470" y="3076120"/>
            <a:ext cx="4514642" cy="2071336"/>
          </a:xfrm>
          <a:prstGeom prst="rect">
            <a:avLst/>
          </a:prstGeom>
          <a:noFill/>
        </p:spPr>
        <p:txBody>
          <a:bodyPr wrap="square" lIns="228570" rIns="228570" rtlCol="0">
            <a:spAutoFit/>
          </a:bodyPr>
          <a:lstStyle/>
          <a:p>
            <a:pPr marL="317437" indent="-31743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Monitor Active</a:t>
            </a:r>
          </a:p>
          <a:p>
            <a:pPr marL="317437" indent="-317437">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Compare with Manifest and FRC </a:t>
            </a:r>
          </a:p>
          <a:p>
            <a:pPr marL="317437" indent="-317437">
              <a:lnSpc>
                <a:spcPct val="90000"/>
              </a:lnSpc>
              <a:spcAft>
                <a:spcPts val="3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Labels</a:t>
            </a:r>
          </a:p>
          <a:p>
            <a:pPr marL="687250" lvl="2" indent="-339657">
              <a:lnSpc>
                <a:spcPct val="90000"/>
              </a:lnSpc>
              <a:spcAft>
                <a:spcPts val="300"/>
              </a:spcAft>
              <a:buFont typeface="Arial" panose="020B0604020202020204" pitchFamily="34" charset="0"/>
              <a:buChar char="•"/>
            </a:pPr>
            <a:r>
              <a:rPr lang="en-US" sz="1600" dirty="0">
                <a:latin typeface="Calibri Light" panose="020F0302020204030204" pitchFamily="34" charset="0"/>
                <a:ea typeface="Roboto Light" panose="02000000000000000000" pitchFamily="2" charset="0"/>
                <a:cs typeface="Calibri Light" panose="020F0302020204030204" pitchFamily="34" charset="0"/>
              </a:rPr>
              <a:t>REUNIFIED</a:t>
            </a:r>
          </a:p>
          <a:p>
            <a:pPr marL="687250" lvl="2" indent="-339657">
              <a:lnSpc>
                <a:spcPct val="90000"/>
              </a:lnSpc>
              <a:spcAft>
                <a:spcPts val="1200"/>
              </a:spcAft>
              <a:buFont typeface="Arial" panose="020B0604020202020204" pitchFamily="34" charset="0"/>
              <a:buChar char="•"/>
            </a:pPr>
            <a:r>
              <a:rPr lang="en-US" sz="1600" dirty="0">
                <a:latin typeface="Calibri Light" panose="020F0302020204030204" pitchFamily="34" charset="0"/>
                <a:ea typeface="Roboto Light" panose="02000000000000000000" pitchFamily="2" charset="0"/>
                <a:cs typeface="Calibri Light" panose="020F0302020204030204" pitchFamily="34" charset="0"/>
              </a:rPr>
              <a:t>Contacts Identified</a:t>
            </a:r>
          </a:p>
          <a:p>
            <a:pPr marL="347593" indent="-347593">
              <a:lnSpc>
                <a:spcPct val="90000"/>
              </a:lnSpc>
              <a:spcAft>
                <a:spcPts val="12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Manage Communication with F | R</a:t>
            </a:r>
          </a:p>
        </p:txBody>
      </p:sp>
      <p:sp>
        <p:nvSpPr>
          <p:cNvPr id="31" name="Rounded Rectangle 30">
            <a:extLst>
              <a:ext uri="{FF2B5EF4-FFF2-40B4-BE49-F238E27FC236}">
                <a16:creationId xmlns:a16="http://schemas.microsoft.com/office/drawing/2014/main" id="{91B3EC4A-F196-E7A7-80EF-AC60132D9731}"/>
              </a:ext>
            </a:extLst>
          </p:cNvPr>
          <p:cNvSpPr/>
          <p:nvPr/>
        </p:nvSpPr>
        <p:spPr>
          <a:xfrm>
            <a:off x="739889" y="1846344"/>
            <a:ext cx="2748351" cy="107067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Entrance</a:t>
            </a:r>
          </a:p>
        </p:txBody>
      </p:sp>
      <p:sp>
        <p:nvSpPr>
          <p:cNvPr id="32" name="Rounded Rectangle 31">
            <a:extLst>
              <a:ext uri="{FF2B5EF4-FFF2-40B4-BE49-F238E27FC236}">
                <a16:creationId xmlns:a16="http://schemas.microsoft.com/office/drawing/2014/main" id="{9EB692EA-621A-0569-4063-089D4861A478}"/>
              </a:ext>
            </a:extLst>
          </p:cNvPr>
          <p:cNvSpPr/>
          <p:nvPr/>
        </p:nvSpPr>
        <p:spPr>
          <a:xfrm>
            <a:off x="3743814" y="1846344"/>
            <a:ext cx="2927455" cy="107067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Intake</a:t>
            </a:r>
            <a:endParaRPr lang="en-US" dirty="0"/>
          </a:p>
        </p:txBody>
      </p:sp>
      <p:sp>
        <p:nvSpPr>
          <p:cNvPr id="33" name="Rounded Rectangle 32">
            <a:extLst>
              <a:ext uri="{FF2B5EF4-FFF2-40B4-BE49-F238E27FC236}">
                <a16:creationId xmlns:a16="http://schemas.microsoft.com/office/drawing/2014/main" id="{67679348-CF37-087E-2CBF-B4D80059EDAA}"/>
              </a:ext>
            </a:extLst>
          </p:cNvPr>
          <p:cNvSpPr/>
          <p:nvPr/>
        </p:nvSpPr>
        <p:spPr>
          <a:xfrm>
            <a:off x="7037978" y="1846344"/>
            <a:ext cx="4414133" cy="107067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Physical</a:t>
            </a:r>
            <a:br>
              <a:rPr lang="en-US" dirty="0">
                <a:solidFill>
                  <a:schemeClr val="bg1"/>
                </a:solidFill>
              </a:rPr>
            </a:br>
            <a:r>
              <a:rPr lang="en-US" dirty="0">
                <a:solidFill>
                  <a:schemeClr val="bg1"/>
                </a:solidFill>
              </a:rPr>
              <a:t>FRC</a:t>
            </a:r>
            <a:endParaRPr lang="en-US" dirty="0"/>
          </a:p>
        </p:txBody>
      </p:sp>
      <p:sp>
        <p:nvSpPr>
          <p:cNvPr id="34" name="Rounded Rectangle 33">
            <a:extLst>
              <a:ext uri="{FF2B5EF4-FFF2-40B4-BE49-F238E27FC236}">
                <a16:creationId xmlns:a16="http://schemas.microsoft.com/office/drawing/2014/main" id="{97458A84-4A82-B8DF-0344-31690B0D1FE6}"/>
              </a:ext>
            </a:extLst>
          </p:cNvPr>
          <p:cNvSpPr/>
          <p:nvPr/>
        </p:nvSpPr>
        <p:spPr>
          <a:xfrm>
            <a:off x="3815520" y="5309621"/>
            <a:ext cx="1503752" cy="107067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Virtual</a:t>
            </a:r>
          </a:p>
          <a:p>
            <a:pPr algn="ctr"/>
            <a:r>
              <a:rPr lang="en-US" dirty="0">
                <a:solidFill>
                  <a:schemeClr val="bg1"/>
                </a:solidFill>
              </a:rPr>
              <a:t>FRC</a:t>
            </a:r>
          </a:p>
        </p:txBody>
      </p:sp>
    </p:spTree>
    <p:extLst>
      <p:ext uri="{BB962C8B-B14F-4D97-AF65-F5344CB8AC3E}">
        <p14:creationId xmlns:p14="http://schemas.microsoft.com/office/powerpoint/2010/main" val="84593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19231E-A866-7A45-A424-19535FE52103}"/>
              </a:ext>
            </a:extLst>
          </p:cNvPr>
          <p:cNvSpPr txBox="1"/>
          <p:nvPr/>
        </p:nvSpPr>
        <p:spPr>
          <a:xfrm>
            <a:off x="638439" y="3069049"/>
            <a:ext cx="3015396" cy="2511457"/>
          </a:xfrm>
          <a:prstGeom prst="rect">
            <a:avLst/>
          </a:prstGeom>
          <a:noFill/>
        </p:spPr>
        <p:txBody>
          <a:bodyPr wrap="square" lIns="228570" rIns="228570" rtlCol="0">
            <a:spAutoFit/>
          </a:bodyPr>
          <a:lstStyle>
            <a:defPPr>
              <a:defRPr lang="en-US"/>
            </a:defPPr>
            <a:lvl1pPr marL="573088" indent="-573088">
              <a:lnSpc>
                <a:spcPct val="90000"/>
              </a:lnSpc>
              <a:spcAft>
                <a:spcPts val="2400"/>
              </a:spcAft>
              <a:buFont typeface="+mj-lt"/>
              <a:buAutoNum type="arabicPeriod"/>
              <a:defRPr sz="3600">
                <a:latin typeface="Roboto Light" panose="02000000000000000000" pitchFamily="2" charset="0"/>
                <a:ea typeface="Roboto Light" panose="02000000000000000000" pitchFamily="2" charset="0"/>
                <a:cs typeface="Roboto Light" panose="02000000000000000000" pitchFamily="2" charset="0"/>
              </a:defRPr>
            </a:lvl1pPr>
          </a:lstStyle>
          <a:p>
            <a:r>
              <a:rPr lang="en-US" sz="1800" dirty="0">
                <a:latin typeface="Calibri Light" panose="020F0302020204030204" pitchFamily="34" charset="0"/>
                <a:cs typeface="Calibri Light" panose="020F0302020204030204" pitchFamily="34" charset="0"/>
              </a:rPr>
              <a:t>Band</a:t>
            </a:r>
          </a:p>
          <a:p>
            <a:r>
              <a:rPr lang="en-US" sz="1800" dirty="0">
                <a:latin typeface="Calibri Light" panose="020F0302020204030204" pitchFamily="34" charset="0"/>
                <a:cs typeface="Calibri Light" panose="020F0302020204030204" pitchFamily="34" charset="0"/>
              </a:rPr>
              <a:t>Scan Band</a:t>
            </a:r>
          </a:p>
          <a:p>
            <a:r>
              <a:rPr lang="en-US" sz="1800" dirty="0">
                <a:latin typeface="Calibri Light" panose="020F0302020204030204" pitchFamily="34" charset="0"/>
                <a:cs typeface="Calibri Light" panose="020F0302020204030204" pitchFamily="34" charset="0"/>
              </a:rPr>
              <a:t>Enter Name</a:t>
            </a:r>
          </a:p>
          <a:p>
            <a:r>
              <a:rPr lang="en-US" sz="1800" dirty="0">
                <a:latin typeface="Calibri Light" panose="020F0302020204030204" pitchFamily="34" charset="0"/>
                <a:cs typeface="Calibri Light" panose="020F0302020204030204" pitchFamily="34" charset="0"/>
              </a:rPr>
              <a:t>Give Survivor Center Form and allow to enter</a:t>
            </a:r>
          </a:p>
        </p:txBody>
      </p:sp>
      <p:sp>
        <p:nvSpPr>
          <p:cNvPr id="7" name="TextBox 6">
            <a:extLst>
              <a:ext uri="{FF2B5EF4-FFF2-40B4-BE49-F238E27FC236}">
                <a16:creationId xmlns:a16="http://schemas.microsoft.com/office/drawing/2014/main" id="{69E7D65A-6E09-49B4-24DB-F1811CDC69BF}"/>
              </a:ext>
            </a:extLst>
          </p:cNvPr>
          <p:cNvSpPr txBox="1"/>
          <p:nvPr/>
        </p:nvSpPr>
        <p:spPr>
          <a:xfrm>
            <a:off x="3743814" y="3100277"/>
            <a:ext cx="3113294" cy="1954381"/>
          </a:xfrm>
          <a:prstGeom prst="rect">
            <a:avLst/>
          </a:prstGeom>
          <a:noFill/>
        </p:spPr>
        <p:txBody>
          <a:bodyPr wrap="square" lIns="228570" rIns="228570" rtlCol="0">
            <a:spAutoFit/>
          </a:bodyPr>
          <a:lstStyle>
            <a:defPPr>
              <a:defRPr lang="en-US"/>
            </a:defPPr>
            <a:lvl1pPr marL="573088" indent="-573088">
              <a:lnSpc>
                <a:spcPct val="90000"/>
              </a:lnSpc>
              <a:spcAft>
                <a:spcPts val="2400"/>
              </a:spcAft>
              <a:buFont typeface="+mj-lt"/>
              <a:buAutoNum type="arabicPeriod"/>
              <a:defRPr sz="3600">
                <a:latin typeface="Roboto Light" panose="02000000000000000000" pitchFamily="2" charset="0"/>
                <a:ea typeface="Roboto Light" panose="02000000000000000000" pitchFamily="2" charset="0"/>
                <a:cs typeface="Roboto Light" panose="02000000000000000000" pitchFamily="2" charset="0"/>
              </a:defRPr>
            </a:lvl1pPr>
            <a:lvl3pPr marL="1374775" lvl="2" indent="-619125">
              <a:lnSpc>
                <a:spcPct val="90000"/>
              </a:lnSpc>
              <a:spcAft>
                <a:spcPts val="600"/>
              </a:spcAft>
              <a:buFont typeface="Arial" panose="020B0604020202020204" pitchFamily="34" charset="0"/>
              <a:buChar char="•"/>
              <a:defRPr sz="3200">
                <a:latin typeface="Roboto Light" panose="02000000000000000000" pitchFamily="2" charset="0"/>
                <a:ea typeface="Roboto Light" panose="02000000000000000000" pitchFamily="2" charset="0"/>
                <a:cs typeface="Roboto Light" panose="02000000000000000000" pitchFamily="2" charset="0"/>
              </a:defRPr>
            </a:lvl3pPr>
          </a:lstStyle>
          <a:p>
            <a:r>
              <a:rPr lang="en-US" sz="1800" dirty="0">
                <a:latin typeface="Calibri Light" panose="020F0302020204030204" pitchFamily="34" charset="0"/>
                <a:cs typeface="Calibri Light" panose="020F0302020204030204" pitchFamily="34" charset="0"/>
              </a:rPr>
              <a:t>Scan Band</a:t>
            </a:r>
          </a:p>
          <a:p>
            <a:r>
              <a:rPr lang="en-US" sz="1800" dirty="0">
                <a:latin typeface="Calibri Light" panose="020F0302020204030204" pitchFamily="34" charset="0"/>
                <a:cs typeface="Calibri Light" panose="020F0302020204030204" pitchFamily="34" charset="0"/>
              </a:rPr>
              <a:t>Add Survivor Center Info (Photo and/or Note)</a:t>
            </a:r>
          </a:p>
          <a:p>
            <a:endParaRPr lang="en-US" sz="180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472417EB-8273-89A3-8596-25B209E741B9}"/>
              </a:ext>
            </a:extLst>
          </p:cNvPr>
          <p:cNvSpPr txBox="1"/>
          <p:nvPr/>
        </p:nvSpPr>
        <p:spPr>
          <a:xfrm>
            <a:off x="7037067" y="3100277"/>
            <a:ext cx="4414133" cy="2569934"/>
          </a:xfrm>
          <a:prstGeom prst="rect">
            <a:avLst/>
          </a:prstGeom>
          <a:noFill/>
        </p:spPr>
        <p:txBody>
          <a:bodyPr wrap="square" lIns="228570" rIns="228570" rtlCol="0">
            <a:spAutoFit/>
          </a:bodyPr>
          <a:lstStyle>
            <a:defPPr>
              <a:defRPr lang="en-US"/>
            </a:defPPr>
            <a:lvl1pPr marL="573088" indent="-573088">
              <a:lnSpc>
                <a:spcPct val="90000"/>
              </a:lnSpc>
              <a:spcAft>
                <a:spcPts val="2400"/>
              </a:spcAft>
              <a:buFont typeface="+mj-lt"/>
              <a:buAutoNum type="arabicPeriod"/>
              <a:defRPr sz="3600">
                <a:latin typeface="Roboto Light" panose="02000000000000000000" pitchFamily="2" charset="0"/>
                <a:ea typeface="Roboto Light" panose="02000000000000000000" pitchFamily="2" charset="0"/>
                <a:cs typeface="Roboto Light" panose="02000000000000000000" pitchFamily="2" charset="0"/>
              </a:defRPr>
            </a:lvl1pPr>
            <a:lvl3pPr marL="1374775" lvl="2" indent="-619125">
              <a:lnSpc>
                <a:spcPct val="90000"/>
              </a:lnSpc>
              <a:spcAft>
                <a:spcPts val="600"/>
              </a:spcAft>
              <a:buFont typeface="Arial" panose="020B0604020202020204" pitchFamily="34" charset="0"/>
              <a:buChar char="•"/>
              <a:defRPr sz="3200">
                <a:latin typeface="Roboto Light" panose="02000000000000000000" pitchFamily="2" charset="0"/>
                <a:ea typeface="Roboto Light" panose="02000000000000000000" pitchFamily="2" charset="0"/>
                <a:cs typeface="Roboto Light" panose="02000000000000000000" pitchFamily="2" charset="0"/>
              </a:defRPr>
            </a:lvl3pPr>
          </a:lstStyle>
          <a:p>
            <a:r>
              <a:rPr lang="en-US" sz="1800" dirty="0">
                <a:latin typeface="Calibri Light" panose="020F0302020204030204" pitchFamily="34" charset="0"/>
                <a:cs typeface="Calibri Light" panose="020F0302020204030204" pitchFamily="34" charset="0"/>
              </a:rPr>
              <a:t>Monitor Active &amp; Manifest</a:t>
            </a:r>
          </a:p>
          <a:p>
            <a:r>
              <a:rPr lang="en-US" sz="1800" dirty="0">
                <a:latin typeface="Calibri Light" panose="020F0302020204030204" pitchFamily="34" charset="0"/>
                <a:cs typeface="Calibri Light" panose="020F0302020204030204" pitchFamily="34" charset="0"/>
              </a:rPr>
              <a:t>Labels</a:t>
            </a:r>
          </a:p>
          <a:p>
            <a:r>
              <a:rPr lang="en-US" sz="1800" dirty="0">
                <a:latin typeface="Calibri Light" panose="020F0302020204030204" pitchFamily="34" charset="0"/>
                <a:cs typeface="Calibri Light" panose="020F0302020204030204" pitchFamily="34" charset="0"/>
              </a:rPr>
              <a:t>Manage Communication</a:t>
            </a:r>
          </a:p>
          <a:p>
            <a:r>
              <a:rPr lang="en-US" sz="1800" dirty="0">
                <a:latin typeface="Calibri Light" panose="020F0302020204030204" pitchFamily="34" charset="0"/>
                <a:cs typeface="Calibri Light" panose="020F0302020204030204" pitchFamily="34" charset="0"/>
              </a:rPr>
              <a:t>Reconcile / Reunify</a:t>
            </a:r>
          </a:p>
          <a:p>
            <a:r>
              <a:rPr lang="en-US" sz="1800" dirty="0">
                <a:latin typeface="Calibri Light" panose="020F0302020204030204" pitchFamily="34" charset="0"/>
                <a:cs typeface="Calibri Light" panose="020F0302020204030204" pitchFamily="34" charset="0"/>
              </a:rPr>
              <a:t>Document</a:t>
            </a:r>
          </a:p>
        </p:txBody>
      </p:sp>
      <p:sp>
        <p:nvSpPr>
          <p:cNvPr id="11" name="Title 10">
            <a:extLst>
              <a:ext uri="{FF2B5EF4-FFF2-40B4-BE49-F238E27FC236}">
                <a16:creationId xmlns:a16="http://schemas.microsoft.com/office/drawing/2014/main" id="{C2A7A9D6-1867-E36C-C1C7-6C9F9C255B03}"/>
              </a:ext>
            </a:extLst>
          </p:cNvPr>
          <p:cNvSpPr>
            <a:spLocks noGrp="1"/>
          </p:cNvSpPr>
          <p:nvPr>
            <p:ph type="title"/>
          </p:nvPr>
        </p:nvSpPr>
        <p:spPr>
          <a:xfrm>
            <a:off x="0" y="669338"/>
            <a:ext cx="12192000" cy="870003"/>
          </a:xfrm>
        </p:spPr>
        <p:txBody>
          <a:bodyPr/>
          <a:lstStyle/>
          <a:p>
            <a:r>
              <a:rPr lang="en-US" dirty="0"/>
              <a:t>Survivor Center Stations</a:t>
            </a:r>
          </a:p>
        </p:txBody>
      </p:sp>
      <p:sp>
        <p:nvSpPr>
          <p:cNvPr id="10" name="Rounded Rectangle 9">
            <a:extLst>
              <a:ext uri="{FF2B5EF4-FFF2-40B4-BE49-F238E27FC236}">
                <a16:creationId xmlns:a16="http://schemas.microsoft.com/office/drawing/2014/main" id="{58293D36-7ACA-6B20-7DE0-F8C6BD78DE9C}"/>
              </a:ext>
            </a:extLst>
          </p:cNvPr>
          <p:cNvSpPr/>
          <p:nvPr/>
        </p:nvSpPr>
        <p:spPr>
          <a:xfrm>
            <a:off x="739889" y="1846344"/>
            <a:ext cx="2748351" cy="107067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Entrance</a:t>
            </a:r>
          </a:p>
        </p:txBody>
      </p:sp>
      <p:sp>
        <p:nvSpPr>
          <p:cNvPr id="12" name="Rounded Rectangle 11">
            <a:extLst>
              <a:ext uri="{FF2B5EF4-FFF2-40B4-BE49-F238E27FC236}">
                <a16:creationId xmlns:a16="http://schemas.microsoft.com/office/drawing/2014/main" id="{7FB8B827-DAFF-9E2E-2AFA-171BA7221459}"/>
              </a:ext>
            </a:extLst>
          </p:cNvPr>
          <p:cNvSpPr/>
          <p:nvPr/>
        </p:nvSpPr>
        <p:spPr>
          <a:xfrm>
            <a:off x="3743814" y="1846344"/>
            <a:ext cx="2927455" cy="107067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Intake</a:t>
            </a:r>
            <a:endParaRPr lang="en-US" dirty="0"/>
          </a:p>
        </p:txBody>
      </p:sp>
      <p:sp>
        <p:nvSpPr>
          <p:cNvPr id="13" name="Rounded Rectangle 12">
            <a:extLst>
              <a:ext uri="{FF2B5EF4-FFF2-40B4-BE49-F238E27FC236}">
                <a16:creationId xmlns:a16="http://schemas.microsoft.com/office/drawing/2014/main" id="{6308F8C1-C286-FB5B-1CD0-2527DD8EC5D1}"/>
              </a:ext>
            </a:extLst>
          </p:cNvPr>
          <p:cNvSpPr/>
          <p:nvPr/>
        </p:nvSpPr>
        <p:spPr>
          <a:xfrm>
            <a:off x="7037978" y="1846344"/>
            <a:ext cx="4414133" cy="1070671"/>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Physical Survivor Center</a:t>
            </a:r>
            <a:endParaRPr lang="en-US" dirty="0"/>
          </a:p>
        </p:txBody>
      </p:sp>
      <p:sp>
        <p:nvSpPr>
          <p:cNvPr id="14" name="TextBox 13">
            <a:extLst>
              <a:ext uri="{FF2B5EF4-FFF2-40B4-BE49-F238E27FC236}">
                <a16:creationId xmlns:a16="http://schemas.microsoft.com/office/drawing/2014/main" id="{437CA379-D5B0-F4B4-5319-16A3F4882697}"/>
              </a:ext>
            </a:extLst>
          </p:cNvPr>
          <p:cNvSpPr txBox="1"/>
          <p:nvPr/>
        </p:nvSpPr>
        <p:spPr>
          <a:xfrm>
            <a:off x="5319271" y="5534143"/>
            <a:ext cx="2054476" cy="667875"/>
          </a:xfrm>
          <a:prstGeom prst="rect">
            <a:avLst/>
          </a:prstGeom>
          <a:noFill/>
        </p:spPr>
        <p:txBody>
          <a:bodyPr wrap="none" lIns="228570" rIns="228570" rtlCol="0">
            <a:spAutoFit/>
          </a:bodyPr>
          <a:lstStyle/>
          <a:p>
            <a:pPr marL="286487" indent="-286487">
              <a:lnSpc>
                <a:spcPct val="90000"/>
              </a:lnSpc>
              <a:spcAft>
                <a:spcPts val="6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Assist Physical</a:t>
            </a:r>
          </a:p>
          <a:p>
            <a:pPr marL="286487" indent="-286487">
              <a:lnSpc>
                <a:spcPct val="90000"/>
              </a:lnSpc>
              <a:spcAft>
                <a:spcPts val="600"/>
              </a:spcAft>
              <a:buFont typeface="+mj-lt"/>
              <a:buAutoNum type="arabicPeriod"/>
            </a:pPr>
            <a:r>
              <a:rPr lang="en-US" dirty="0">
                <a:latin typeface="Calibri Light" panose="020F0302020204030204" pitchFamily="34" charset="0"/>
                <a:ea typeface="Roboto Light" panose="02000000000000000000" pitchFamily="2" charset="0"/>
                <a:cs typeface="Calibri Light" panose="020F0302020204030204" pitchFamily="34" charset="0"/>
              </a:rPr>
              <a:t>RECONCILE</a:t>
            </a:r>
          </a:p>
        </p:txBody>
      </p:sp>
      <p:sp>
        <p:nvSpPr>
          <p:cNvPr id="15" name="Rounded Rectangle 14">
            <a:extLst>
              <a:ext uri="{FF2B5EF4-FFF2-40B4-BE49-F238E27FC236}">
                <a16:creationId xmlns:a16="http://schemas.microsoft.com/office/drawing/2014/main" id="{1C9A7AD9-DE8D-30B3-B196-5454F6AC85F3}"/>
              </a:ext>
            </a:extLst>
          </p:cNvPr>
          <p:cNvSpPr/>
          <p:nvPr/>
        </p:nvSpPr>
        <p:spPr>
          <a:xfrm>
            <a:off x="3815520" y="5309621"/>
            <a:ext cx="1503752" cy="1070671"/>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Virtual</a:t>
            </a:r>
          </a:p>
        </p:txBody>
      </p:sp>
    </p:spTree>
    <p:extLst>
      <p:ext uri="{BB962C8B-B14F-4D97-AF65-F5344CB8AC3E}">
        <p14:creationId xmlns:p14="http://schemas.microsoft.com/office/powerpoint/2010/main" val="142001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531</Words>
  <Application>Microsoft Macintosh PowerPoint</Application>
  <PresentationFormat>Widescreen</PresentationFormat>
  <Paragraphs>86</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 Light</vt:lpstr>
      <vt:lpstr>Roboto</vt:lpstr>
      <vt:lpstr>System Font Regular</vt:lpstr>
      <vt:lpstr>Office Theme</vt:lpstr>
      <vt:lpstr>Reunification Workflow</vt:lpstr>
      <vt:lpstr>Reunification Workflow</vt:lpstr>
      <vt:lpstr>FRC Stations</vt:lpstr>
      <vt:lpstr>Survivor Center Stations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Reunification Workflow</dc:title>
  <dc:creator>Kinsie Clarkson</dc:creator>
  <cp:lastModifiedBy>Kinsie Clarkson</cp:lastModifiedBy>
  <cp:revision>1</cp:revision>
  <dcterms:created xsi:type="dcterms:W3CDTF">2025-03-18T21:25:41Z</dcterms:created>
  <dcterms:modified xsi:type="dcterms:W3CDTF">2025-03-18T21:35:01Z</dcterms:modified>
</cp:coreProperties>
</file>