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80">
          <p15:clr>
            <a:srgbClr val="A4A3A4"/>
          </p15:clr>
        </p15:guide>
        <p15:guide id="2" orient="horz" pos="2448">
          <p15:clr>
            <a:srgbClr val="A4A3A4"/>
          </p15:clr>
        </p15:guide>
        <p15:guide id="3" orient="horz" pos="2568">
          <p15:clr>
            <a:srgbClr val="A4A3A4"/>
          </p15:clr>
        </p15:guide>
        <p15:guide id="4" orient="horz" pos="3936">
          <p15:clr>
            <a:srgbClr val="A4A3A4"/>
          </p15:clr>
        </p15:guide>
        <p15:guide id="5" pos="7320">
          <p15:clr>
            <a:srgbClr val="A4A3A4"/>
          </p15:clr>
        </p15:guide>
        <p15:guide id="6" pos="5745">
          <p15:clr>
            <a:srgbClr val="A4A3A4"/>
          </p15:clr>
        </p15:guide>
        <p15:guide id="7" pos="5544">
          <p15:clr>
            <a:srgbClr val="A4A3A4"/>
          </p15:clr>
        </p15:guide>
        <p15:guide id="8" pos="3960">
          <p15:clr>
            <a:srgbClr val="A4A3A4"/>
          </p15:clr>
        </p15:guide>
        <p15:guide id="9" orient="horz" pos="816">
          <p15:clr>
            <a:srgbClr val="A4A3A4"/>
          </p15:clr>
        </p15:guide>
        <p15:guide id="10" orient="horz" pos="576">
          <p15:clr>
            <a:srgbClr val="A4A3A4"/>
          </p15:clr>
        </p15:guide>
        <p15:guide id="11" pos="432">
          <p15:clr>
            <a:srgbClr val="A4A3A4"/>
          </p15:clr>
        </p15:guide>
        <p15:guide id="12" pos="744">
          <p15:clr>
            <a:srgbClr val="A4A3A4"/>
          </p15:clr>
        </p15:guide>
        <p15:guide id="13" pos="37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80" orient="horz"/>
        <p:guide pos="2448" orient="horz"/>
        <p:guide pos="2568" orient="horz"/>
        <p:guide pos="3936" orient="horz"/>
        <p:guide pos="7320"/>
        <p:guide pos="5745"/>
        <p:guide pos="5544"/>
        <p:guide pos="3960"/>
        <p:guide pos="816" orient="horz"/>
        <p:guide pos="576" orient="horz"/>
        <p:guide pos="432"/>
        <p:guide pos="744"/>
        <p:guide pos="372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Roboto-bold.fntdata"/><Relationship Id="rId10" Type="http://schemas.openxmlformats.org/officeDocument/2006/relationships/slide" Target="slides/slide5.xml"/><Relationship Id="rId21" Type="http://schemas.openxmlformats.org/officeDocument/2006/relationships/font" Target="fonts/Roboto-regular.fntdata"/><Relationship Id="rId13" Type="http://schemas.openxmlformats.org/officeDocument/2006/relationships/slide" Target="slides/slide8.xml"/><Relationship Id="rId24" Type="http://schemas.openxmlformats.org/officeDocument/2006/relationships/font" Target="fonts/Roboto-boldItalic.fntdata"/><Relationship Id="rId12" Type="http://schemas.openxmlformats.org/officeDocument/2006/relationships/slide" Target="slides/slide7.xml"/><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 name="Shape 9"/>
        <p:cNvGrpSpPr/>
        <p:nvPr/>
      </p:nvGrpSpPr>
      <p:grpSpPr>
        <a:xfrm>
          <a:off x="0" y="0"/>
          <a:ext cx="0" cy="0"/>
          <a:chOff x="0" y="0"/>
          <a:chExt cx="0" cy="0"/>
        </a:xfrm>
      </p:grpSpPr>
      <p:sp>
        <p:nvSpPr>
          <p:cNvPr id="10" name="Google Shape;1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Let’s go over the use of mobile devices, such as smartphones and tablets, during an incident.</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The main screen you use daily is the Patient List View. This screen provides access to My Patients, where you can view patients you are currently assigned, and All Patients, which includes all patients at your entity or multiple entities if you have privileges at different organizations.</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To access the Incident View, tap the menu and select “Incidents.” Here, you will see all incidents involving your entity. Note that you must be invited by Incident Command for the incident to appear in this view. Once you select the appropriate incident, you can view all patients en route to, </a:t>
            </a:r>
            <a:r>
              <a:rPr lang="en-ID" sz="1050">
                <a:solidFill>
                  <a:srgbClr val="0E0E0E"/>
                </a:solidFill>
              </a:rPr>
              <a:t>consulted</a:t>
            </a:r>
            <a:r>
              <a:rPr lang="en-ID" sz="1050">
                <a:solidFill>
                  <a:srgbClr val="0E0E0E"/>
                </a:solidFill>
              </a:rPr>
              <a:t>, or at your entity. Some entities, like a Reunification Center, may have privileges to see all patients associated with the incident. You can view all participating entities and their privileges by tapping Entities.</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You can always silence alerts for an individual patient by tapping the bell icon within that patient’s channel. However, you can also silence alerts for an entire incident by tapping the bell icon in the main Incident View. This a</a:t>
            </a:r>
            <a:r>
              <a:rPr lang="en-ID" sz="1050">
                <a:solidFill>
                  <a:srgbClr val="0E0E0E"/>
                </a:solidFill>
              </a:rPr>
              <a:t>lert management is done at the individual device and user level which</a:t>
            </a:r>
            <a:r>
              <a:rPr lang="en-ID" sz="1050">
                <a:solidFill>
                  <a:srgbClr val="0E0E0E"/>
                </a:solidFill>
              </a:rPr>
              <a:t> helps entities and departments manage alarm fatigue while ensuring critical alerts are not missed.</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The Incident Summary shows patient counts broken down by condition and general location. For a more detailed view, including breakdowns by destination facility, access the Command View via the web.</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Teams can be enabled to receive notifications about new incidents in the region which can supplement other established regional notifications. Entities can also enable teams to receive alerts regardless of their call status.</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In line with using the same tools daily that we use during an incident, receiving prehospital notifications about new inbound patients during an incident on mobile devices remains unchanged from the daily process.</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In larger Emergency Departments, a blended environment is common. Individuals needing broader situational awareness and responsible for receiving notifications about new patients typically access Pulsara via the web on a computer. Mobile users working in the Emergency Department might use Patient View, while those focused on the incident, especially those responsible for arriving patients or adding walk-in patients to an incident, may find Incident View more helpful.</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p:txBody>
      </p:sp>
      <p:sp>
        <p:nvSpPr>
          <p:cNvPr id="11" name="Google Shape;1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78433caa4b_0_3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However, you can also silence alerts for an entire incident by tapping the bell icon in the main Incident View. This alert management is done at the individual device and user level which helps entities and departments manage alarm fatigue while ensuring critical alerts are not missed.</a:t>
            </a:r>
            <a:endParaRPr sz="1050">
              <a:solidFill>
                <a:schemeClr val="dk1"/>
              </a:solidFill>
            </a:endParaRPr>
          </a:p>
        </p:txBody>
      </p:sp>
      <p:sp>
        <p:nvSpPr>
          <p:cNvPr id="143" name="Google Shape;143;g278433caa4b_0_3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78433caa4b_0_4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The Incident Summary shows patient counts broken down by condition and general location. For a more detailed view, including breakdowns by destination facility, access the Command View via the web.</a:t>
            </a:r>
            <a:endParaRPr sz="1050">
              <a:solidFill>
                <a:schemeClr val="dk1"/>
              </a:solidFill>
            </a:endParaRPr>
          </a:p>
        </p:txBody>
      </p:sp>
      <p:sp>
        <p:nvSpPr>
          <p:cNvPr id="159" name="Google Shape;159;g278433caa4b_0_4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78433caa4b_0_5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Teams can be enabled to receive notifications about new incidents in the region which can supplement other established regional notifications. Entities can also enable teams to receive alerts regardless of their call status.</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p:txBody>
      </p:sp>
      <p:sp>
        <p:nvSpPr>
          <p:cNvPr id="177" name="Google Shape;177;g278433caa4b_0_5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78433caa4b_0_6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In line with using the same tools daily that we use during an incident, receiving prehospital notifications about new inbound patients during an incident on mobile devices remains unchanged from the daily process.</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p:txBody>
      </p:sp>
      <p:sp>
        <p:nvSpPr>
          <p:cNvPr id="194" name="Google Shape;194;g278433caa4b_0_6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78433caa4b_0_6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In larger Emergency Departments, a blended environment is common. Individuals needing broader situational awareness and responsible for receiving notifications about new patients typically access Pulsara via the web on a computer. </a:t>
            </a:r>
            <a:endParaRPr sz="1050">
              <a:solidFill>
                <a:schemeClr val="dk1"/>
              </a:solidFill>
            </a:endParaRPr>
          </a:p>
        </p:txBody>
      </p:sp>
      <p:sp>
        <p:nvSpPr>
          <p:cNvPr id="211" name="Google Shape;211;g278433caa4b_0_6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ed2c4b04bc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Mobile users working in the emergency department might use Patient View, while those focused on the incident, especially those responsible for arriving patients or adding walk-in patients to an incident, may find Incident View more helpful.</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p:txBody>
      </p:sp>
      <p:sp>
        <p:nvSpPr>
          <p:cNvPr id="226" name="Google Shape;226;g2ed2c4b04bc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278433caa4b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The main screen you use daily is the Patients List View. This screen provides access to My Patients, where you can view patients you are currently assigned,</a:t>
            </a:r>
            <a:endParaRPr sz="1050">
              <a:solidFill>
                <a:schemeClr val="dk1"/>
              </a:solidFill>
            </a:endParaRPr>
          </a:p>
        </p:txBody>
      </p:sp>
      <p:sp>
        <p:nvSpPr>
          <p:cNvPr id="35" name="Google Shape;35;g278433caa4b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278433caa4b_0_7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and All Patients, which includes all patients at your entity or multiple entities if you have privileges at different organizations.</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p:txBody>
      </p:sp>
      <p:sp>
        <p:nvSpPr>
          <p:cNvPr id="46" name="Google Shape;46;g278433caa4b_0_7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78433caa4b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a:t>
            </a:r>
            <a:r>
              <a:rPr lang="en-ID" sz="1050">
                <a:solidFill>
                  <a:srgbClr val="0E0E0E"/>
                </a:solidFill>
              </a:rPr>
              <a:t>o access the Incident View, tap the menu</a:t>
            </a:r>
            <a:endParaRPr sz="1050">
              <a:solidFill>
                <a:schemeClr val="dk1"/>
              </a:solidFill>
            </a:endParaRPr>
          </a:p>
        </p:txBody>
      </p:sp>
      <p:sp>
        <p:nvSpPr>
          <p:cNvPr id="57" name="Google Shape;57;g278433caa4b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78433caa4b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and select Incidents. </a:t>
            </a:r>
            <a:endParaRPr sz="1050">
              <a:solidFill>
                <a:schemeClr val="dk1"/>
              </a:solidFill>
            </a:endParaRPr>
          </a:p>
        </p:txBody>
      </p:sp>
      <p:sp>
        <p:nvSpPr>
          <p:cNvPr id="70" name="Google Shape;70;g278433caa4b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78433caa4b_0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Here, you will see all incidents involving your entity. Note that you must be invited by Incident Command for the incident to appear in this view. Once you select the appropriate incident</a:t>
            </a:r>
            <a:endParaRPr sz="1050">
              <a:solidFill>
                <a:schemeClr val="dk1"/>
              </a:solidFill>
            </a:endParaRPr>
          </a:p>
        </p:txBody>
      </p:sp>
      <p:sp>
        <p:nvSpPr>
          <p:cNvPr id="83" name="Google Shape;83;g278433caa4b_0_1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78433caa4b_0_2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you can view all patients en route to, consulted, or at your entity. Some entities, like a Reunification Center, may have privileges to see all patients associated with the incident. </a:t>
            </a:r>
            <a:endParaRPr sz="1050">
              <a:solidFill>
                <a:schemeClr val="dk1"/>
              </a:solidFill>
            </a:endParaRPr>
          </a:p>
        </p:txBody>
      </p:sp>
      <p:sp>
        <p:nvSpPr>
          <p:cNvPr id="96" name="Google Shape;96;g278433caa4b_0_2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78433caa4b_0_3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You can view all participating entities and their privileges by tapping Entities.</a:t>
            </a:r>
            <a:endParaRPr sz="1050">
              <a:solidFill>
                <a:schemeClr val="dk1"/>
              </a:solidFill>
            </a:endParaRPr>
          </a:p>
        </p:txBody>
      </p:sp>
      <p:sp>
        <p:nvSpPr>
          <p:cNvPr id="110" name="Google Shape;110;g278433caa4b_0_3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78433caa4b_0_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Y</a:t>
            </a:r>
            <a:r>
              <a:rPr lang="en-ID" sz="1050">
                <a:solidFill>
                  <a:srgbClr val="0E0E0E"/>
                </a:solidFill>
              </a:rPr>
              <a:t>ou can always silence alerts for an individual patient by tapping the bell icon within that patient’s channel. </a:t>
            </a:r>
            <a:endParaRPr sz="1050">
              <a:solidFill>
                <a:schemeClr val="dk1"/>
              </a:solidFill>
            </a:endParaRPr>
          </a:p>
        </p:txBody>
      </p:sp>
      <p:sp>
        <p:nvSpPr>
          <p:cNvPr id="128" name="Google Shape;128;g278433caa4b_0_4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 name="Shape 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0" y="6607039"/>
            <a:ext cx="121920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ID" sz="1000" u="none" cap="none" strike="noStrike">
                <a:solidFill>
                  <a:srgbClr val="676767"/>
                </a:solidFill>
                <a:latin typeface="Calibri"/>
                <a:ea typeface="Calibri"/>
                <a:cs typeface="Calibri"/>
                <a:sym typeface="Calibri"/>
              </a:rPr>
              <a:t>© 2024 Pulsara. Confidential and proprietary. For information and training purposes only. Unauthorized use or distribution is prohibited</a:t>
            </a:r>
            <a:endParaRPr b="0" i="0" sz="1400"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10507713" y="458006"/>
            <a:ext cx="1277206" cy="337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6.jpg"/><Relationship Id="rId10" Type="http://schemas.openxmlformats.org/officeDocument/2006/relationships/image" Target="../media/image2.png"/><Relationship Id="rId9"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4.png"/><Relationship Id="rId9"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16.jpg"/><Relationship Id="rId10" Type="http://schemas.openxmlformats.org/officeDocument/2006/relationships/image" Target="../media/image2.png"/><Relationship Id="rId9"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4.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6.jp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 name="Shape 12"/>
        <p:cNvGrpSpPr/>
        <p:nvPr/>
      </p:nvGrpSpPr>
      <p:grpSpPr>
        <a:xfrm>
          <a:off x="0" y="0"/>
          <a:ext cx="0" cy="0"/>
          <a:chOff x="0" y="0"/>
          <a:chExt cx="0" cy="0"/>
        </a:xfrm>
      </p:grpSpPr>
      <p:sp>
        <p:nvSpPr>
          <p:cNvPr id="13" name="Google Shape;13;p3"/>
          <p:cNvSpPr txBox="1"/>
          <p:nvPr/>
        </p:nvSpPr>
        <p:spPr>
          <a:xfrm>
            <a:off x="290850" y="302650"/>
            <a:ext cx="10118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Using Mobile Devices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14" name="Google Shape;14;p3"/>
          <p:cNvSpPr txBox="1"/>
          <p:nvPr/>
        </p:nvSpPr>
        <p:spPr>
          <a:xfrm>
            <a:off x="889916" y="1058198"/>
            <a:ext cx="47109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Patient List</a:t>
            </a:r>
            <a:r>
              <a:rPr b="1" i="0" lang="en-ID" sz="2200" u="none" cap="none" strike="noStrike">
                <a:solidFill>
                  <a:srgbClr val="515151"/>
                </a:solidFill>
                <a:latin typeface="Roboto"/>
                <a:ea typeface="Roboto"/>
                <a:cs typeface="Roboto"/>
                <a:sym typeface="Roboto"/>
              </a:rPr>
              <a:t> View</a:t>
            </a:r>
            <a:endParaRPr b="0" i="0" sz="1200" u="none" cap="none" strike="noStrike">
              <a:solidFill>
                <a:srgbClr val="000000"/>
              </a:solidFill>
              <a:latin typeface="Arial"/>
              <a:ea typeface="Arial"/>
              <a:cs typeface="Arial"/>
              <a:sym typeface="Arial"/>
            </a:endParaRPr>
          </a:p>
          <a:p>
            <a:pPr indent="-165100" lvl="0" marL="171450" rtl="0" algn="l">
              <a:spcBef>
                <a:spcPts val="0"/>
              </a:spcBef>
              <a:spcAft>
                <a:spcPts val="0"/>
              </a:spcAft>
              <a:buClr>
                <a:srgbClr val="515151"/>
              </a:buClr>
              <a:buSzPts val="1500"/>
              <a:buChar char="•"/>
            </a:pPr>
            <a:r>
              <a:rPr lang="en-ID" sz="1500">
                <a:solidFill>
                  <a:srgbClr val="515151"/>
                </a:solidFill>
                <a:latin typeface="Roboto"/>
                <a:ea typeface="Roboto"/>
                <a:cs typeface="Roboto"/>
                <a:sym typeface="Roboto"/>
              </a:rPr>
              <a:t>Daily Use</a:t>
            </a:r>
            <a:endParaRPr sz="1500">
              <a:solidFill>
                <a:srgbClr val="515151"/>
              </a:solidFill>
              <a:latin typeface="Roboto"/>
              <a:ea typeface="Roboto"/>
              <a:cs typeface="Roboto"/>
              <a:sym typeface="Roboto"/>
            </a:endParaRPr>
          </a:p>
          <a:p>
            <a:pPr indent="-165100" lvl="0" marL="171450" rtl="0" algn="l">
              <a:spcBef>
                <a:spcPts val="600"/>
              </a:spcBef>
              <a:spcAft>
                <a:spcPts val="0"/>
              </a:spcAft>
              <a:buClr>
                <a:srgbClr val="515151"/>
              </a:buClr>
              <a:buSzPts val="1500"/>
              <a:buChar char="•"/>
            </a:pPr>
            <a:r>
              <a:rPr lang="en-ID" sz="1500">
                <a:solidFill>
                  <a:srgbClr val="515151"/>
                </a:solidFill>
                <a:latin typeface="Roboto"/>
                <a:ea typeface="Roboto"/>
                <a:cs typeface="Roboto"/>
                <a:sym typeface="Roboto"/>
              </a:rPr>
              <a:t>My Patients and All Patients at My Organization(s)</a:t>
            </a:r>
            <a:endParaRPr sz="1500">
              <a:solidFill>
                <a:srgbClr val="676767"/>
              </a:solidFill>
              <a:latin typeface="Roboto"/>
              <a:ea typeface="Roboto"/>
              <a:cs typeface="Roboto"/>
              <a:sym typeface="Roboto"/>
            </a:endParaRPr>
          </a:p>
        </p:txBody>
      </p:sp>
      <p:pic>
        <p:nvPicPr>
          <p:cNvPr id="15" name="Google Shape;15;p3"/>
          <p:cNvPicPr preferRelativeResize="0"/>
          <p:nvPr/>
        </p:nvPicPr>
        <p:blipFill rotWithShape="1">
          <a:blip r:embed="rId3">
            <a:alphaModFix/>
          </a:blip>
          <a:srcRect b="0" l="0" r="0" t="5132"/>
          <a:stretch/>
        </p:blipFill>
        <p:spPr>
          <a:xfrm>
            <a:off x="6326525" y="1369928"/>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6" name="Google Shape;16;p3"/>
          <p:cNvPicPr preferRelativeResize="0"/>
          <p:nvPr/>
        </p:nvPicPr>
        <p:blipFill rotWithShape="1">
          <a:blip r:embed="rId4">
            <a:alphaModFix/>
          </a:blip>
          <a:srcRect b="284" l="0" r="0" t="4847"/>
          <a:stretch/>
        </p:blipFill>
        <p:spPr>
          <a:xfrm>
            <a:off x="9041550" y="1363665"/>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7" name="Google Shape;17;p3"/>
          <p:cNvPicPr preferRelativeResize="0"/>
          <p:nvPr/>
        </p:nvPicPr>
        <p:blipFill rotWithShape="1">
          <a:blip r:embed="rId5">
            <a:alphaModFix/>
          </a:blip>
          <a:srcRect b="0" l="0" r="0" t="0"/>
          <a:stretch/>
        </p:blipFill>
        <p:spPr>
          <a:xfrm>
            <a:off x="535718" y="1098069"/>
            <a:ext cx="354196" cy="354196"/>
          </a:xfrm>
          <a:prstGeom prst="rect">
            <a:avLst/>
          </a:prstGeom>
          <a:noFill/>
          <a:ln>
            <a:noFill/>
          </a:ln>
          <a:effectLst>
            <a:outerShdw blurRad="50800" rotWithShape="0" algn="tl" dir="2700000" dist="38100">
              <a:srgbClr val="000000">
                <a:alpha val="40000"/>
              </a:srgbClr>
            </a:outerShdw>
          </a:effectLst>
        </p:spPr>
      </p:pic>
      <p:pic>
        <p:nvPicPr>
          <p:cNvPr id="18" name="Google Shape;18;p3"/>
          <p:cNvPicPr preferRelativeResize="0"/>
          <p:nvPr/>
        </p:nvPicPr>
        <p:blipFill rotWithShape="1">
          <a:blip r:embed="rId6">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sp>
        <p:nvSpPr>
          <p:cNvPr id="19" name="Google Shape;19;p3"/>
          <p:cNvSpPr txBox="1"/>
          <p:nvPr/>
        </p:nvSpPr>
        <p:spPr>
          <a:xfrm>
            <a:off x="889922" y="1941050"/>
            <a:ext cx="4710900" cy="227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Incident View</a:t>
            </a:r>
            <a:endParaRPr b="0" i="0" sz="1200" u="none" cap="none" strike="noStrike">
              <a:solidFill>
                <a:srgbClr val="000000"/>
              </a:solidFill>
              <a:latin typeface="Arial"/>
              <a:ea typeface="Arial"/>
              <a:cs typeface="Arial"/>
              <a:sym typeface="Arial"/>
            </a:endParaRPr>
          </a:p>
          <a:p>
            <a:pPr indent="-165100" lvl="0" marL="171450" marR="0" rtl="0" algn="l">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Tap </a:t>
            </a:r>
            <a:r>
              <a:rPr b="1" i="1" lang="en-ID" sz="1500">
                <a:solidFill>
                  <a:srgbClr val="515151"/>
                </a:solidFill>
                <a:latin typeface="Roboto"/>
                <a:ea typeface="Roboto"/>
                <a:cs typeface="Roboto"/>
                <a:sym typeface="Roboto"/>
              </a:rPr>
              <a:t>Menu</a:t>
            </a:r>
            <a:r>
              <a:rPr lang="en-ID" sz="1500">
                <a:solidFill>
                  <a:srgbClr val="515151"/>
                </a:solidFill>
                <a:latin typeface="Roboto"/>
                <a:ea typeface="Roboto"/>
                <a:cs typeface="Roboto"/>
                <a:sym typeface="Roboto"/>
              </a:rPr>
              <a:t>, then </a:t>
            </a:r>
            <a:r>
              <a:rPr b="1" i="1" lang="en-ID" sz="1500">
                <a:solidFill>
                  <a:srgbClr val="515151"/>
                </a:solidFill>
                <a:latin typeface="Roboto"/>
                <a:ea typeface="Roboto"/>
                <a:cs typeface="Roboto"/>
                <a:sym typeface="Roboto"/>
              </a:rPr>
              <a:t>Incidents</a:t>
            </a:r>
            <a:endParaRPr b="1" i="1" sz="1500">
              <a:solidFill>
                <a:srgbClr val="515151"/>
              </a:solidFill>
              <a:latin typeface="Roboto"/>
              <a:ea typeface="Roboto"/>
              <a:cs typeface="Roboto"/>
              <a:sym typeface="Roboto"/>
            </a:endParaRPr>
          </a:p>
          <a:p>
            <a:pPr indent="-165100" lvl="0" marL="171450" marR="0" rtl="0" algn="l">
              <a:lnSpc>
                <a:spcPct val="100000"/>
              </a:lnSpc>
              <a:spcBef>
                <a:spcPts val="0"/>
              </a:spcBef>
              <a:spcAft>
                <a:spcPts val="0"/>
              </a:spcAft>
              <a:buClr>
                <a:srgbClr val="515151"/>
              </a:buClr>
              <a:buSzPts val="1500"/>
              <a:buFont typeface="Arial"/>
              <a:buChar char="•"/>
            </a:pPr>
            <a:r>
              <a:rPr b="0" i="0" lang="en-ID" sz="1500" u="none" cap="none" strike="noStrike">
                <a:solidFill>
                  <a:srgbClr val="515151"/>
                </a:solidFill>
                <a:latin typeface="Roboto"/>
                <a:ea typeface="Roboto"/>
                <a:cs typeface="Roboto"/>
                <a:sym typeface="Roboto"/>
              </a:rPr>
              <a:t>Groups </a:t>
            </a:r>
            <a:r>
              <a:rPr lang="en-ID" sz="1500">
                <a:solidFill>
                  <a:srgbClr val="515151"/>
                </a:solidFill>
                <a:latin typeface="Roboto"/>
                <a:ea typeface="Roboto"/>
                <a:cs typeface="Roboto"/>
                <a:sym typeface="Roboto"/>
              </a:rPr>
              <a:t>p</a:t>
            </a:r>
            <a:r>
              <a:rPr b="0" i="0" lang="en-ID" sz="1500" u="none" cap="none" strike="noStrike">
                <a:solidFill>
                  <a:srgbClr val="515151"/>
                </a:solidFill>
                <a:latin typeface="Roboto"/>
                <a:ea typeface="Roboto"/>
                <a:cs typeface="Roboto"/>
                <a:sym typeface="Roboto"/>
              </a:rPr>
              <a:t>atient </a:t>
            </a:r>
            <a:r>
              <a:rPr lang="en-ID" sz="1500">
                <a:solidFill>
                  <a:srgbClr val="515151"/>
                </a:solidFill>
                <a:latin typeface="Roboto"/>
                <a:ea typeface="Roboto"/>
                <a:cs typeface="Roboto"/>
                <a:sym typeface="Roboto"/>
              </a:rPr>
              <a:t>c</a:t>
            </a:r>
            <a:r>
              <a:rPr b="0" i="0" lang="en-ID" sz="1500" u="none" cap="none" strike="noStrike">
                <a:solidFill>
                  <a:srgbClr val="515151"/>
                </a:solidFill>
                <a:latin typeface="Roboto"/>
                <a:ea typeface="Roboto"/>
                <a:cs typeface="Roboto"/>
                <a:sym typeface="Roboto"/>
              </a:rPr>
              <a:t>hannels </a:t>
            </a:r>
            <a:r>
              <a:rPr lang="en-ID" sz="1500">
                <a:solidFill>
                  <a:srgbClr val="515151"/>
                </a:solidFill>
                <a:latin typeface="Roboto"/>
                <a:ea typeface="Roboto"/>
                <a:cs typeface="Roboto"/>
                <a:sym typeface="Roboto"/>
              </a:rPr>
              <a:t>within an</a:t>
            </a:r>
            <a:r>
              <a:rPr b="0" i="0" lang="en-ID" sz="1500" u="none" cap="none" strike="noStrike">
                <a:solidFill>
                  <a:srgbClr val="515151"/>
                </a:solidFill>
                <a:latin typeface="Roboto"/>
                <a:ea typeface="Roboto"/>
                <a:cs typeface="Roboto"/>
                <a:sym typeface="Roboto"/>
              </a:rPr>
              <a:t> Incident</a:t>
            </a:r>
            <a:endParaRPr b="0" i="0" sz="1500" u="none" cap="none" strike="noStrike">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My entity’s patients</a:t>
            </a:r>
            <a:endParaRPr sz="1500">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All incident patients (Reunification Center)</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View participating entities and privileges</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Manage alerts for entire incident</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Summary (Command View located on Web)</a:t>
            </a:r>
            <a:endParaRPr sz="1500">
              <a:solidFill>
                <a:srgbClr val="515151"/>
              </a:solidFill>
              <a:latin typeface="Roboto"/>
              <a:ea typeface="Roboto"/>
              <a:cs typeface="Roboto"/>
              <a:sym typeface="Roboto"/>
            </a:endParaRPr>
          </a:p>
        </p:txBody>
      </p:sp>
      <p:sp>
        <p:nvSpPr>
          <p:cNvPr id="20" name="Google Shape;20;p3"/>
          <p:cNvSpPr txBox="1"/>
          <p:nvPr/>
        </p:nvSpPr>
        <p:spPr>
          <a:xfrm>
            <a:off x="827064" y="4209299"/>
            <a:ext cx="5446200" cy="248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Prehospital Notifications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515151"/>
              </a:buClr>
              <a:buSzPts val="1600"/>
              <a:buFont typeface="Roboto"/>
              <a:buNone/>
            </a:pPr>
            <a:r>
              <a:rPr b="1" i="1" lang="en-ID" sz="1500">
                <a:solidFill>
                  <a:schemeClr val="accent1"/>
                </a:solidFill>
                <a:latin typeface="Roboto"/>
                <a:ea typeface="Roboto"/>
                <a:cs typeface="Roboto"/>
                <a:sym typeface="Roboto"/>
              </a:rPr>
              <a:t>Notified about New Incident</a:t>
            </a:r>
            <a:endParaRPr b="0" i="0" sz="1300" u="none" cap="none" strike="noStrike">
              <a:solidFill>
                <a:schemeClr val="accent1"/>
              </a:solidFill>
              <a:latin typeface="Arial"/>
              <a:ea typeface="Arial"/>
              <a:cs typeface="Arial"/>
              <a:sym typeface="Arial"/>
            </a:endParaRPr>
          </a:p>
          <a:p>
            <a:pPr indent="-279400" lvl="0" marL="2857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Supplements other regional notifications if enabled</a:t>
            </a:r>
            <a:endParaRPr sz="1500">
              <a:solidFill>
                <a:srgbClr val="515151"/>
              </a:solidFill>
              <a:latin typeface="Roboto"/>
              <a:ea typeface="Roboto"/>
              <a:cs typeface="Roboto"/>
              <a:sym typeface="Roboto"/>
            </a:endParaRPr>
          </a:p>
          <a:p>
            <a:pPr indent="-279400" lvl="0" marL="285750" marR="0" rtl="0" algn="l">
              <a:lnSpc>
                <a:spcPct val="100000"/>
              </a:lnSpc>
              <a:spcBef>
                <a:spcPts val="60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Will receive notifications about new patients even if not added to incident</a:t>
            </a:r>
            <a:endParaRPr sz="1500">
              <a:solidFill>
                <a:srgbClr val="515151"/>
              </a:solidFill>
              <a:latin typeface="Roboto"/>
              <a:ea typeface="Roboto"/>
              <a:cs typeface="Roboto"/>
              <a:sym typeface="Roboto"/>
            </a:endParaRPr>
          </a:p>
          <a:p>
            <a:pPr indent="-279400" lvl="0" marL="2857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Option: Team is notified regardless of call status</a:t>
            </a:r>
            <a:endParaRPr b="0" i="0" sz="1500" u="none" cap="none" strike="noStrike">
              <a:solidFill>
                <a:srgbClr val="515151"/>
              </a:solidFill>
              <a:latin typeface="Roboto"/>
              <a:ea typeface="Roboto"/>
              <a:cs typeface="Roboto"/>
              <a:sym typeface="Roboto"/>
            </a:endParaRPr>
          </a:p>
          <a:p>
            <a:pPr indent="0" lvl="0" marL="0" marR="0" rtl="0" algn="l">
              <a:lnSpc>
                <a:spcPct val="100000"/>
              </a:lnSpc>
              <a:spcBef>
                <a:spcPts val="1000"/>
              </a:spcBef>
              <a:spcAft>
                <a:spcPts val="0"/>
              </a:spcAft>
              <a:buClr>
                <a:srgbClr val="000000"/>
              </a:buClr>
              <a:buSzPts val="1500"/>
              <a:buFont typeface="Arial"/>
              <a:buNone/>
            </a:pPr>
            <a:r>
              <a:rPr b="1" i="1" lang="en-ID" sz="1500">
                <a:solidFill>
                  <a:schemeClr val="accent1"/>
                </a:solidFill>
                <a:latin typeface="Roboto"/>
                <a:ea typeface="Roboto"/>
                <a:cs typeface="Roboto"/>
                <a:sym typeface="Roboto"/>
              </a:rPr>
              <a:t>Notified about New Inbound EMS</a:t>
            </a:r>
            <a:endParaRPr b="0" i="0" sz="1500" u="none" cap="none" strike="noStrike">
              <a:solidFill>
                <a:schemeClr val="accent1"/>
              </a:solidFill>
              <a:latin typeface="Arial"/>
              <a:ea typeface="Arial"/>
              <a:cs typeface="Arial"/>
              <a:sym typeface="Arial"/>
            </a:endParaRPr>
          </a:p>
          <a:p>
            <a:pPr indent="-279400" lvl="0" marL="285750" marR="0" rtl="0" algn="l">
              <a:lnSpc>
                <a:spcPct val="100000"/>
              </a:lnSpc>
              <a:spcBef>
                <a:spcPts val="600"/>
              </a:spcBef>
              <a:spcAft>
                <a:spcPts val="600"/>
              </a:spcAft>
              <a:buClr>
                <a:srgbClr val="515151"/>
              </a:buClr>
              <a:buSzPts val="1500"/>
              <a:buFont typeface="Arial"/>
              <a:buChar char="•"/>
            </a:pPr>
            <a:r>
              <a:rPr lang="en-ID" sz="1500">
                <a:solidFill>
                  <a:srgbClr val="515151"/>
                </a:solidFill>
                <a:latin typeface="Roboto"/>
                <a:ea typeface="Roboto"/>
                <a:cs typeface="Roboto"/>
                <a:sym typeface="Roboto"/>
              </a:rPr>
              <a:t>Unchanged from daily unless incident alerts are muted</a:t>
            </a:r>
            <a:endParaRPr b="0" i="0" sz="1500" u="none" cap="none" strike="noStrike">
              <a:solidFill>
                <a:srgbClr val="515151"/>
              </a:solidFill>
              <a:latin typeface="Roboto"/>
              <a:ea typeface="Roboto"/>
              <a:cs typeface="Roboto"/>
              <a:sym typeface="Roboto"/>
            </a:endParaRPr>
          </a:p>
        </p:txBody>
      </p:sp>
      <p:pic>
        <p:nvPicPr>
          <p:cNvPr id="21" name="Google Shape;21;p3"/>
          <p:cNvPicPr preferRelativeResize="0"/>
          <p:nvPr/>
        </p:nvPicPr>
        <p:blipFill rotWithShape="1">
          <a:blip r:embed="rId7">
            <a:alphaModFix/>
          </a:blip>
          <a:srcRect b="0" l="0" r="0" t="0"/>
          <a:stretch/>
        </p:blipFill>
        <p:spPr>
          <a:xfrm>
            <a:off x="865158" y="2525661"/>
            <a:ext cx="274320" cy="274320"/>
          </a:xfrm>
          <a:prstGeom prst="rect">
            <a:avLst/>
          </a:prstGeom>
          <a:noFill/>
          <a:ln>
            <a:noFill/>
          </a:ln>
          <a:effectLst>
            <a:outerShdw blurRad="50800" rotWithShape="0" algn="tl" dir="2700000" dist="38100">
              <a:srgbClr val="000000">
                <a:alpha val="40000"/>
              </a:srgbClr>
            </a:outerShdw>
          </a:effectLst>
        </p:spPr>
      </p:pic>
      <p:pic>
        <p:nvPicPr>
          <p:cNvPr id="22" name="Google Shape;22;p3"/>
          <p:cNvPicPr preferRelativeResize="0"/>
          <p:nvPr/>
        </p:nvPicPr>
        <p:blipFill rotWithShape="1">
          <a:blip r:embed="rId8">
            <a:alphaModFix/>
          </a:blip>
          <a:srcRect b="0" l="0" r="0" t="0"/>
          <a:stretch/>
        </p:blipFill>
        <p:spPr>
          <a:xfrm>
            <a:off x="865158" y="3297831"/>
            <a:ext cx="274320" cy="274320"/>
          </a:xfrm>
          <a:prstGeom prst="rect">
            <a:avLst/>
          </a:prstGeom>
          <a:noFill/>
          <a:ln>
            <a:noFill/>
          </a:ln>
          <a:effectLst>
            <a:outerShdw blurRad="50800" rotWithShape="0" algn="tl" dir="2700000" dist="38100">
              <a:srgbClr val="000000">
                <a:alpha val="40000"/>
              </a:srgbClr>
            </a:outerShdw>
          </a:effectLst>
        </p:spPr>
      </p:pic>
      <p:pic>
        <p:nvPicPr>
          <p:cNvPr id="23" name="Google Shape;23;p3"/>
          <p:cNvPicPr preferRelativeResize="0"/>
          <p:nvPr/>
        </p:nvPicPr>
        <p:blipFill rotWithShape="1">
          <a:blip r:embed="rId9">
            <a:alphaModFix/>
          </a:blip>
          <a:srcRect b="0" l="0" r="0" t="0"/>
          <a:stretch/>
        </p:blipFill>
        <p:spPr>
          <a:xfrm>
            <a:off x="865158" y="3584530"/>
            <a:ext cx="274320" cy="274320"/>
          </a:xfrm>
          <a:prstGeom prst="rect">
            <a:avLst/>
          </a:prstGeom>
          <a:noFill/>
          <a:ln>
            <a:noFill/>
          </a:ln>
          <a:effectLst>
            <a:outerShdw blurRad="50800" rotWithShape="0" algn="tl" dir="2700000" dist="38100">
              <a:srgbClr val="000000">
                <a:alpha val="40000"/>
              </a:srgbClr>
            </a:outerShdw>
          </a:effectLst>
        </p:spPr>
      </p:pic>
      <p:pic>
        <p:nvPicPr>
          <p:cNvPr id="24" name="Google Shape;24;p3"/>
          <p:cNvPicPr preferRelativeResize="0"/>
          <p:nvPr/>
        </p:nvPicPr>
        <p:blipFill rotWithShape="1">
          <a:blip r:embed="rId10">
            <a:alphaModFix/>
          </a:blip>
          <a:srcRect b="0" l="0" r="0" t="0"/>
          <a:stretch/>
        </p:blipFill>
        <p:spPr>
          <a:xfrm>
            <a:off x="865158" y="3890721"/>
            <a:ext cx="274320" cy="274320"/>
          </a:xfrm>
          <a:prstGeom prst="rect">
            <a:avLst/>
          </a:prstGeom>
          <a:noFill/>
          <a:ln>
            <a:noFill/>
          </a:ln>
          <a:effectLst>
            <a:outerShdw blurRad="50800" rotWithShape="0" algn="tl" dir="2700000" dist="38100">
              <a:srgbClr val="000000">
                <a:alpha val="40000"/>
              </a:srgbClr>
            </a:outerShdw>
          </a:effectLst>
        </p:spPr>
      </p:pic>
      <p:pic>
        <p:nvPicPr>
          <p:cNvPr id="25" name="Google Shape;25;p3"/>
          <p:cNvPicPr preferRelativeResize="0"/>
          <p:nvPr/>
        </p:nvPicPr>
        <p:blipFill rotWithShape="1">
          <a:blip r:embed="rId5">
            <a:alphaModFix/>
          </a:blip>
          <a:srcRect b="0" l="0" r="0" t="0"/>
          <a:stretch/>
        </p:blipFill>
        <p:spPr>
          <a:xfrm>
            <a:off x="6326518" y="951681"/>
            <a:ext cx="354196" cy="354196"/>
          </a:xfrm>
          <a:prstGeom prst="rect">
            <a:avLst/>
          </a:prstGeom>
          <a:noFill/>
          <a:ln>
            <a:noFill/>
          </a:ln>
          <a:effectLst>
            <a:outerShdw blurRad="50800" rotWithShape="0" algn="tl" dir="2700000" dist="38100">
              <a:srgbClr val="000000">
                <a:alpha val="40000"/>
              </a:srgbClr>
            </a:outerShdw>
          </a:effectLst>
        </p:spPr>
      </p:pic>
      <p:pic>
        <p:nvPicPr>
          <p:cNvPr id="26" name="Google Shape;26;p3"/>
          <p:cNvPicPr preferRelativeResize="0"/>
          <p:nvPr/>
        </p:nvPicPr>
        <p:blipFill rotWithShape="1">
          <a:blip r:embed="rId6">
            <a:alphaModFix/>
          </a:blip>
          <a:srcRect b="0" l="0" r="0" t="0"/>
          <a:stretch/>
        </p:blipFill>
        <p:spPr>
          <a:xfrm>
            <a:off x="9041560" y="951856"/>
            <a:ext cx="353886" cy="353886"/>
          </a:xfrm>
          <a:prstGeom prst="rect">
            <a:avLst/>
          </a:prstGeom>
          <a:noFill/>
          <a:ln>
            <a:noFill/>
          </a:ln>
          <a:effectLst>
            <a:outerShdw blurRad="50800" rotWithShape="0" algn="tl" dir="2700000" dist="38100">
              <a:srgbClr val="000000">
                <a:alpha val="40000"/>
              </a:srgbClr>
            </a:outerShdw>
          </a:effectLst>
        </p:spPr>
      </p:pic>
      <p:pic>
        <p:nvPicPr>
          <p:cNvPr id="27" name="Google Shape;27;p3"/>
          <p:cNvPicPr preferRelativeResize="0"/>
          <p:nvPr/>
        </p:nvPicPr>
        <p:blipFill rotWithShape="1">
          <a:blip r:embed="rId7">
            <a:alphaModFix/>
          </a:blip>
          <a:srcRect b="0" l="0" r="0" t="0"/>
          <a:stretch/>
        </p:blipFill>
        <p:spPr>
          <a:xfrm>
            <a:off x="9544616" y="2447461"/>
            <a:ext cx="274320" cy="274320"/>
          </a:xfrm>
          <a:prstGeom prst="rect">
            <a:avLst/>
          </a:prstGeom>
          <a:noFill/>
          <a:ln>
            <a:noFill/>
          </a:ln>
          <a:effectLst>
            <a:outerShdw blurRad="50800" rotWithShape="0" algn="tl" dir="2700000" dist="38100">
              <a:srgbClr val="000000">
                <a:alpha val="40000"/>
              </a:srgbClr>
            </a:outerShdw>
          </a:effectLst>
        </p:spPr>
      </p:pic>
      <p:pic>
        <p:nvPicPr>
          <p:cNvPr id="28" name="Google Shape;28;p3"/>
          <p:cNvPicPr preferRelativeResize="0"/>
          <p:nvPr/>
        </p:nvPicPr>
        <p:blipFill rotWithShape="1">
          <a:blip r:embed="rId8">
            <a:alphaModFix/>
          </a:blip>
          <a:srcRect b="0" l="0" r="0" t="0"/>
          <a:stretch/>
        </p:blipFill>
        <p:spPr>
          <a:xfrm>
            <a:off x="10464691" y="1727743"/>
            <a:ext cx="274320" cy="274320"/>
          </a:xfrm>
          <a:prstGeom prst="rect">
            <a:avLst/>
          </a:prstGeom>
          <a:noFill/>
          <a:ln>
            <a:noFill/>
          </a:ln>
          <a:effectLst>
            <a:outerShdw blurRad="50800" rotWithShape="0" algn="tl" dir="2700000" dist="38100">
              <a:srgbClr val="000000">
                <a:alpha val="40000"/>
              </a:srgbClr>
            </a:outerShdw>
          </a:effectLst>
        </p:spPr>
      </p:pic>
      <p:pic>
        <p:nvPicPr>
          <p:cNvPr id="29" name="Google Shape;29;p3"/>
          <p:cNvPicPr preferRelativeResize="0"/>
          <p:nvPr/>
        </p:nvPicPr>
        <p:blipFill rotWithShape="1">
          <a:blip r:embed="rId9">
            <a:alphaModFix/>
          </a:blip>
          <a:srcRect b="0" l="0" r="0" t="0"/>
          <a:stretch/>
        </p:blipFill>
        <p:spPr>
          <a:xfrm>
            <a:off x="11483341" y="1405839"/>
            <a:ext cx="274320" cy="274320"/>
          </a:xfrm>
          <a:prstGeom prst="rect">
            <a:avLst/>
          </a:prstGeom>
          <a:noFill/>
          <a:ln>
            <a:noFill/>
          </a:ln>
          <a:effectLst>
            <a:outerShdw blurRad="50800" rotWithShape="0" algn="tl" dir="2700000" dist="38100">
              <a:srgbClr val="000000">
                <a:alpha val="40000"/>
              </a:srgbClr>
            </a:outerShdw>
          </a:effectLst>
        </p:spPr>
      </p:pic>
      <p:pic>
        <p:nvPicPr>
          <p:cNvPr id="30" name="Google Shape;30;p3"/>
          <p:cNvPicPr preferRelativeResize="0"/>
          <p:nvPr/>
        </p:nvPicPr>
        <p:blipFill rotWithShape="1">
          <a:blip r:embed="rId10">
            <a:alphaModFix/>
          </a:blip>
          <a:srcRect b="0" l="0" r="0" t="0"/>
          <a:stretch/>
        </p:blipFill>
        <p:spPr>
          <a:xfrm>
            <a:off x="10409416" y="2173121"/>
            <a:ext cx="274320" cy="274320"/>
          </a:xfrm>
          <a:prstGeom prst="rect">
            <a:avLst/>
          </a:prstGeom>
          <a:noFill/>
          <a:ln>
            <a:noFill/>
          </a:ln>
          <a:effectLst>
            <a:outerShdw blurRad="50800" rotWithShape="0" algn="tl" dir="2700000" dist="38100">
              <a:srgbClr val="000000">
                <a:alpha val="40000"/>
              </a:srgbClr>
            </a:outerShdw>
          </a:effectLst>
        </p:spPr>
      </p:pic>
      <p:sp>
        <p:nvSpPr>
          <p:cNvPr id="31" name="Google Shape;31;p3"/>
          <p:cNvSpPr txBox="1"/>
          <p:nvPr/>
        </p:nvSpPr>
        <p:spPr>
          <a:xfrm>
            <a:off x="6648975" y="888175"/>
            <a:ext cx="2360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2000">
                <a:solidFill>
                  <a:schemeClr val="accent1"/>
                </a:solidFill>
                <a:latin typeface="Roboto"/>
                <a:ea typeface="Roboto"/>
                <a:cs typeface="Roboto"/>
                <a:sym typeface="Roboto"/>
              </a:rPr>
              <a:t>Patient List</a:t>
            </a:r>
            <a:r>
              <a:rPr b="1" lang="en-ID" sz="2000">
                <a:solidFill>
                  <a:schemeClr val="accent1"/>
                </a:solidFill>
                <a:latin typeface="Roboto"/>
                <a:ea typeface="Roboto"/>
                <a:cs typeface="Roboto"/>
                <a:sym typeface="Roboto"/>
              </a:rPr>
              <a:t> View</a:t>
            </a:r>
            <a:endParaRPr sz="2000">
              <a:solidFill>
                <a:schemeClr val="accent1"/>
              </a:solidFill>
            </a:endParaRPr>
          </a:p>
        </p:txBody>
      </p:sp>
      <p:sp>
        <p:nvSpPr>
          <p:cNvPr id="32" name="Google Shape;32;p3"/>
          <p:cNvSpPr txBox="1"/>
          <p:nvPr/>
        </p:nvSpPr>
        <p:spPr>
          <a:xfrm>
            <a:off x="9443200" y="880563"/>
            <a:ext cx="201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2000">
                <a:solidFill>
                  <a:schemeClr val="accent1"/>
                </a:solidFill>
                <a:latin typeface="Roboto"/>
                <a:ea typeface="Roboto"/>
                <a:cs typeface="Roboto"/>
                <a:sym typeface="Roboto"/>
              </a:rPr>
              <a:t>Incident View</a:t>
            </a:r>
            <a:endParaRPr sz="200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12"/>
          <p:cNvPicPr preferRelativeResize="0"/>
          <p:nvPr/>
        </p:nvPicPr>
        <p:blipFill rotWithShape="1">
          <a:blip r:embed="rId3">
            <a:alphaModFix/>
          </a:blip>
          <a:srcRect b="275" l="0" r="0" t="4857"/>
          <a:stretch/>
        </p:blipFill>
        <p:spPr>
          <a:xfrm>
            <a:off x="9041550" y="1363665"/>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46" name="Google Shape;146;p12"/>
          <p:cNvPicPr preferRelativeResize="0"/>
          <p:nvPr/>
        </p:nvPicPr>
        <p:blipFill rotWithShape="1">
          <a:blip r:embed="rId4">
            <a:alphaModFix/>
          </a:blip>
          <a:srcRect b="0" l="0" r="0" t="0"/>
          <a:stretch/>
        </p:blipFill>
        <p:spPr>
          <a:xfrm>
            <a:off x="11483341" y="1405839"/>
            <a:ext cx="274320" cy="274320"/>
          </a:xfrm>
          <a:prstGeom prst="rect">
            <a:avLst/>
          </a:prstGeom>
          <a:noFill/>
          <a:ln>
            <a:noFill/>
          </a:ln>
          <a:effectLst>
            <a:outerShdw blurRad="50800" rotWithShape="0" algn="tl" dir="2700000" dist="38100">
              <a:srgbClr val="000000">
                <a:alpha val="40000"/>
              </a:srgbClr>
            </a:outerShdw>
          </a:effectLst>
        </p:spPr>
      </p:pic>
      <p:sp>
        <p:nvSpPr>
          <p:cNvPr id="147" name="Google Shape;147;p12"/>
          <p:cNvSpPr txBox="1"/>
          <p:nvPr/>
        </p:nvSpPr>
        <p:spPr>
          <a:xfrm>
            <a:off x="9443200" y="880563"/>
            <a:ext cx="201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2000">
                <a:solidFill>
                  <a:schemeClr val="accent1"/>
                </a:solidFill>
                <a:latin typeface="Roboto"/>
                <a:ea typeface="Roboto"/>
                <a:cs typeface="Roboto"/>
                <a:sym typeface="Roboto"/>
              </a:rPr>
              <a:t>Incident View</a:t>
            </a:r>
            <a:endParaRPr sz="2000">
              <a:solidFill>
                <a:schemeClr val="accent1"/>
              </a:solidFill>
            </a:endParaRPr>
          </a:p>
        </p:txBody>
      </p:sp>
      <p:sp>
        <p:nvSpPr>
          <p:cNvPr id="148" name="Google Shape;148;p12"/>
          <p:cNvSpPr/>
          <p:nvPr/>
        </p:nvSpPr>
        <p:spPr>
          <a:xfrm>
            <a:off x="11130525" y="1402550"/>
            <a:ext cx="354300" cy="5850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12"/>
          <p:cNvSpPr txBox="1"/>
          <p:nvPr/>
        </p:nvSpPr>
        <p:spPr>
          <a:xfrm>
            <a:off x="889916" y="1058198"/>
            <a:ext cx="47109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Patient List View</a:t>
            </a:r>
            <a:endParaRPr b="0" i="0" sz="1200" u="none" cap="none" strike="noStrike">
              <a:solidFill>
                <a:srgbClr val="000000"/>
              </a:solidFill>
              <a:latin typeface="Arial"/>
              <a:ea typeface="Arial"/>
              <a:cs typeface="Arial"/>
              <a:sym typeface="Arial"/>
            </a:endParaRPr>
          </a:p>
          <a:p>
            <a:pPr indent="-165100" lvl="0" marL="171450" rtl="0" algn="l">
              <a:spcBef>
                <a:spcPts val="0"/>
              </a:spcBef>
              <a:spcAft>
                <a:spcPts val="0"/>
              </a:spcAft>
              <a:buClr>
                <a:srgbClr val="515151"/>
              </a:buClr>
              <a:buSzPts val="1500"/>
              <a:buChar char="•"/>
            </a:pPr>
            <a:r>
              <a:rPr lang="en-ID" sz="1500">
                <a:solidFill>
                  <a:srgbClr val="515151"/>
                </a:solidFill>
                <a:latin typeface="Roboto"/>
                <a:ea typeface="Roboto"/>
                <a:cs typeface="Roboto"/>
                <a:sym typeface="Roboto"/>
              </a:rPr>
              <a:t>Daily Use</a:t>
            </a:r>
            <a:endParaRPr sz="1500">
              <a:solidFill>
                <a:srgbClr val="515151"/>
              </a:solidFill>
              <a:latin typeface="Roboto"/>
              <a:ea typeface="Roboto"/>
              <a:cs typeface="Roboto"/>
              <a:sym typeface="Roboto"/>
            </a:endParaRPr>
          </a:p>
          <a:p>
            <a:pPr indent="-165100" lvl="0" marL="171450" rtl="0" algn="l">
              <a:spcBef>
                <a:spcPts val="600"/>
              </a:spcBef>
              <a:spcAft>
                <a:spcPts val="0"/>
              </a:spcAft>
              <a:buClr>
                <a:srgbClr val="515151"/>
              </a:buClr>
              <a:buSzPts val="1500"/>
              <a:buChar char="•"/>
            </a:pPr>
            <a:r>
              <a:rPr lang="en-ID" sz="1500">
                <a:solidFill>
                  <a:srgbClr val="515151"/>
                </a:solidFill>
                <a:latin typeface="Roboto"/>
                <a:ea typeface="Roboto"/>
                <a:cs typeface="Roboto"/>
                <a:sym typeface="Roboto"/>
              </a:rPr>
              <a:t>My Patients and All Patients at My Organization(s)</a:t>
            </a:r>
            <a:endParaRPr sz="1500">
              <a:solidFill>
                <a:srgbClr val="676767"/>
              </a:solidFill>
              <a:latin typeface="Roboto"/>
              <a:ea typeface="Roboto"/>
              <a:cs typeface="Roboto"/>
              <a:sym typeface="Roboto"/>
            </a:endParaRPr>
          </a:p>
        </p:txBody>
      </p:sp>
      <p:pic>
        <p:nvPicPr>
          <p:cNvPr id="150" name="Google Shape;150;p12"/>
          <p:cNvPicPr preferRelativeResize="0"/>
          <p:nvPr/>
        </p:nvPicPr>
        <p:blipFill rotWithShape="1">
          <a:blip r:embed="rId5">
            <a:alphaModFix/>
          </a:blip>
          <a:srcRect b="0" l="0" r="0" t="0"/>
          <a:stretch/>
        </p:blipFill>
        <p:spPr>
          <a:xfrm>
            <a:off x="535718" y="1098069"/>
            <a:ext cx="354196" cy="354196"/>
          </a:xfrm>
          <a:prstGeom prst="rect">
            <a:avLst/>
          </a:prstGeom>
          <a:noFill/>
          <a:ln>
            <a:noFill/>
          </a:ln>
          <a:effectLst>
            <a:outerShdw blurRad="50800" rotWithShape="0" algn="tl" dir="2700000" dist="38100">
              <a:srgbClr val="000000">
                <a:alpha val="40000"/>
              </a:srgbClr>
            </a:outerShdw>
          </a:effectLst>
        </p:spPr>
      </p:pic>
      <p:pic>
        <p:nvPicPr>
          <p:cNvPr id="151" name="Google Shape;151;p12"/>
          <p:cNvPicPr preferRelativeResize="0"/>
          <p:nvPr/>
        </p:nvPicPr>
        <p:blipFill rotWithShape="1">
          <a:blip r:embed="rId6">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sp>
        <p:nvSpPr>
          <p:cNvPr id="152" name="Google Shape;152;p12"/>
          <p:cNvSpPr txBox="1"/>
          <p:nvPr/>
        </p:nvSpPr>
        <p:spPr>
          <a:xfrm>
            <a:off x="889922" y="1941050"/>
            <a:ext cx="4710900" cy="197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Incident View</a:t>
            </a:r>
            <a:endParaRPr b="0" i="0" sz="1200" u="none" cap="none" strike="noStrike">
              <a:solidFill>
                <a:srgbClr val="000000"/>
              </a:solidFill>
              <a:latin typeface="Arial"/>
              <a:ea typeface="Arial"/>
              <a:cs typeface="Arial"/>
              <a:sym typeface="Arial"/>
            </a:endParaRPr>
          </a:p>
          <a:p>
            <a:pPr indent="-165100" lvl="0" marL="171450" marR="0" rtl="0" algn="l">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Tap </a:t>
            </a:r>
            <a:r>
              <a:rPr b="1" i="1" lang="en-ID" sz="1500">
                <a:solidFill>
                  <a:srgbClr val="515151"/>
                </a:solidFill>
                <a:latin typeface="Roboto"/>
                <a:ea typeface="Roboto"/>
                <a:cs typeface="Roboto"/>
                <a:sym typeface="Roboto"/>
              </a:rPr>
              <a:t>Menu</a:t>
            </a:r>
            <a:r>
              <a:rPr lang="en-ID" sz="1500">
                <a:solidFill>
                  <a:srgbClr val="515151"/>
                </a:solidFill>
                <a:latin typeface="Roboto"/>
                <a:ea typeface="Roboto"/>
                <a:cs typeface="Roboto"/>
                <a:sym typeface="Roboto"/>
              </a:rPr>
              <a:t>, then </a:t>
            </a:r>
            <a:r>
              <a:rPr b="1" i="1" lang="en-ID" sz="1500">
                <a:solidFill>
                  <a:srgbClr val="515151"/>
                </a:solidFill>
                <a:latin typeface="Roboto"/>
                <a:ea typeface="Roboto"/>
                <a:cs typeface="Roboto"/>
                <a:sym typeface="Roboto"/>
              </a:rPr>
              <a:t>Incidents</a:t>
            </a:r>
            <a:endParaRPr b="1" i="1" sz="1500">
              <a:solidFill>
                <a:srgbClr val="515151"/>
              </a:solidFill>
              <a:latin typeface="Roboto"/>
              <a:ea typeface="Roboto"/>
              <a:cs typeface="Roboto"/>
              <a:sym typeface="Roboto"/>
            </a:endParaRPr>
          </a:p>
          <a:p>
            <a:pPr indent="-165100" lvl="0" marL="171450" marR="0" rtl="0" algn="l">
              <a:lnSpc>
                <a:spcPct val="100000"/>
              </a:lnSpc>
              <a:spcBef>
                <a:spcPts val="0"/>
              </a:spcBef>
              <a:spcAft>
                <a:spcPts val="0"/>
              </a:spcAft>
              <a:buClr>
                <a:srgbClr val="515151"/>
              </a:buClr>
              <a:buSzPts val="1500"/>
              <a:buFont typeface="Arial"/>
              <a:buChar char="•"/>
            </a:pPr>
            <a:r>
              <a:rPr b="0" i="0" lang="en-ID" sz="1500" u="none" cap="none" strike="noStrike">
                <a:solidFill>
                  <a:srgbClr val="515151"/>
                </a:solidFill>
                <a:latin typeface="Roboto"/>
                <a:ea typeface="Roboto"/>
                <a:cs typeface="Roboto"/>
                <a:sym typeface="Roboto"/>
              </a:rPr>
              <a:t>Groups </a:t>
            </a:r>
            <a:r>
              <a:rPr lang="en-ID" sz="1500">
                <a:solidFill>
                  <a:srgbClr val="515151"/>
                </a:solidFill>
                <a:latin typeface="Roboto"/>
                <a:ea typeface="Roboto"/>
                <a:cs typeface="Roboto"/>
                <a:sym typeface="Roboto"/>
              </a:rPr>
              <a:t>p</a:t>
            </a:r>
            <a:r>
              <a:rPr b="0" i="0" lang="en-ID" sz="1500" u="none" cap="none" strike="noStrike">
                <a:solidFill>
                  <a:srgbClr val="515151"/>
                </a:solidFill>
                <a:latin typeface="Roboto"/>
                <a:ea typeface="Roboto"/>
                <a:cs typeface="Roboto"/>
                <a:sym typeface="Roboto"/>
              </a:rPr>
              <a:t>atient </a:t>
            </a:r>
            <a:r>
              <a:rPr lang="en-ID" sz="1500">
                <a:solidFill>
                  <a:srgbClr val="515151"/>
                </a:solidFill>
                <a:latin typeface="Roboto"/>
                <a:ea typeface="Roboto"/>
                <a:cs typeface="Roboto"/>
                <a:sym typeface="Roboto"/>
              </a:rPr>
              <a:t>c</a:t>
            </a:r>
            <a:r>
              <a:rPr b="0" i="0" lang="en-ID" sz="1500" u="none" cap="none" strike="noStrike">
                <a:solidFill>
                  <a:srgbClr val="515151"/>
                </a:solidFill>
                <a:latin typeface="Roboto"/>
                <a:ea typeface="Roboto"/>
                <a:cs typeface="Roboto"/>
                <a:sym typeface="Roboto"/>
              </a:rPr>
              <a:t>hannels </a:t>
            </a:r>
            <a:r>
              <a:rPr lang="en-ID" sz="1500">
                <a:solidFill>
                  <a:srgbClr val="515151"/>
                </a:solidFill>
                <a:latin typeface="Roboto"/>
                <a:ea typeface="Roboto"/>
                <a:cs typeface="Roboto"/>
                <a:sym typeface="Roboto"/>
              </a:rPr>
              <a:t>within an</a:t>
            </a:r>
            <a:r>
              <a:rPr b="0" i="0" lang="en-ID" sz="1500" u="none" cap="none" strike="noStrike">
                <a:solidFill>
                  <a:srgbClr val="515151"/>
                </a:solidFill>
                <a:latin typeface="Roboto"/>
                <a:ea typeface="Roboto"/>
                <a:cs typeface="Roboto"/>
                <a:sym typeface="Roboto"/>
              </a:rPr>
              <a:t> Incident</a:t>
            </a:r>
            <a:endParaRPr b="0" i="0" sz="1500" u="none" cap="none" strike="noStrike">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My entity’s patients</a:t>
            </a:r>
            <a:endParaRPr sz="1500">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All incident patients (Reunification Center)</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View participating entities and privileges</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Manage alerts for entire incident</a:t>
            </a:r>
            <a:endParaRPr sz="1500">
              <a:solidFill>
                <a:srgbClr val="515151"/>
              </a:solidFill>
              <a:latin typeface="Roboto"/>
              <a:ea typeface="Roboto"/>
              <a:cs typeface="Roboto"/>
              <a:sym typeface="Roboto"/>
            </a:endParaRPr>
          </a:p>
        </p:txBody>
      </p:sp>
      <p:pic>
        <p:nvPicPr>
          <p:cNvPr id="153" name="Google Shape;153;p12"/>
          <p:cNvPicPr preferRelativeResize="0"/>
          <p:nvPr/>
        </p:nvPicPr>
        <p:blipFill rotWithShape="1">
          <a:blip r:embed="rId7">
            <a:alphaModFix/>
          </a:blip>
          <a:srcRect b="0" l="0" r="0" t="0"/>
          <a:stretch/>
        </p:blipFill>
        <p:spPr>
          <a:xfrm>
            <a:off x="865158" y="2525661"/>
            <a:ext cx="274320" cy="274320"/>
          </a:xfrm>
          <a:prstGeom prst="rect">
            <a:avLst/>
          </a:prstGeom>
          <a:noFill/>
          <a:ln>
            <a:noFill/>
          </a:ln>
          <a:effectLst>
            <a:outerShdw blurRad="50800" rotWithShape="0" algn="tl" dir="2700000" dist="38100">
              <a:srgbClr val="000000">
                <a:alpha val="40000"/>
              </a:srgbClr>
            </a:outerShdw>
          </a:effectLst>
        </p:spPr>
      </p:pic>
      <p:pic>
        <p:nvPicPr>
          <p:cNvPr id="154" name="Google Shape;154;p12"/>
          <p:cNvPicPr preferRelativeResize="0"/>
          <p:nvPr/>
        </p:nvPicPr>
        <p:blipFill rotWithShape="1">
          <a:blip r:embed="rId8">
            <a:alphaModFix/>
          </a:blip>
          <a:srcRect b="0" l="0" r="0" t="0"/>
          <a:stretch/>
        </p:blipFill>
        <p:spPr>
          <a:xfrm>
            <a:off x="865158" y="3297831"/>
            <a:ext cx="274320" cy="274320"/>
          </a:xfrm>
          <a:prstGeom prst="rect">
            <a:avLst/>
          </a:prstGeom>
          <a:noFill/>
          <a:ln>
            <a:noFill/>
          </a:ln>
          <a:effectLst>
            <a:outerShdw blurRad="50800" rotWithShape="0" algn="tl" dir="2700000" dist="38100">
              <a:srgbClr val="000000">
                <a:alpha val="40000"/>
              </a:srgbClr>
            </a:outerShdw>
          </a:effectLst>
        </p:spPr>
      </p:pic>
      <p:pic>
        <p:nvPicPr>
          <p:cNvPr id="155" name="Google Shape;155;p12"/>
          <p:cNvPicPr preferRelativeResize="0"/>
          <p:nvPr/>
        </p:nvPicPr>
        <p:blipFill rotWithShape="1">
          <a:blip r:embed="rId4">
            <a:alphaModFix/>
          </a:blip>
          <a:srcRect b="0" l="0" r="0" t="0"/>
          <a:stretch/>
        </p:blipFill>
        <p:spPr>
          <a:xfrm>
            <a:off x="865158" y="3584530"/>
            <a:ext cx="274320" cy="274320"/>
          </a:xfrm>
          <a:prstGeom prst="rect">
            <a:avLst/>
          </a:prstGeom>
          <a:noFill/>
          <a:ln>
            <a:noFill/>
          </a:ln>
          <a:effectLst>
            <a:outerShdw blurRad="50800" rotWithShape="0" algn="tl" dir="2700000" dist="38100">
              <a:srgbClr val="000000">
                <a:alpha val="40000"/>
              </a:srgbClr>
            </a:outerShdw>
          </a:effectLst>
        </p:spPr>
      </p:pic>
      <p:sp>
        <p:nvSpPr>
          <p:cNvPr id="156" name="Google Shape;156;p12"/>
          <p:cNvSpPr txBox="1"/>
          <p:nvPr/>
        </p:nvSpPr>
        <p:spPr>
          <a:xfrm>
            <a:off x="290850" y="302650"/>
            <a:ext cx="10118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Using Mobile Devices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3"/>
          <p:cNvPicPr preferRelativeResize="0"/>
          <p:nvPr/>
        </p:nvPicPr>
        <p:blipFill rotWithShape="1">
          <a:blip r:embed="rId3">
            <a:alphaModFix/>
          </a:blip>
          <a:srcRect b="18" l="0" r="0" t="5113"/>
          <a:stretch/>
        </p:blipFill>
        <p:spPr>
          <a:xfrm>
            <a:off x="9041550" y="1363665"/>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62" name="Google Shape;162;p13"/>
          <p:cNvPicPr preferRelativeResize="0"/>
          <p:nvPr/>
        </p:nvPicPr>
        <p:blipFill rotWithShape="1">
          <a:blip r:embed="rId4">
            <a:alphaModFix/>
          </a:blip>
          <a:srcRect b="0" l="0" r="0" t="0"/>
          <a:stretch/>
        </p:blipFill>
        <p:spPr>
          <a:xfrm>
            <a:off x="10409416" y="2173121"/>
            <a:ext cx="274320" cy="274320"/>
          </a:xfrm>
          <a:prstGeom prst="rect">
            <a:avLst/>
          </a:prstGeom>
          <a:noFill/>
          <a:ln>
            <a:noFill/>
          </a:ln>
          <a:effectLst>
            <a:outerShdw blurRad="50800" rotWithShape="0" algn="tl" dir="2700000" dist="38100">
              <a:srgbClr val="000000">
                <a:alpha val="40000"/>
              </a:srgbClr>
            </a:outerShdw>
          </a:effectLst>
        </p:spPr>
      </p:pic>
      <p:sp>
        <p:nvSpPr>
          <p:cNvPr id="163" name="Google Shape;163;p13"/>
          <p:cNvSpPr txBox="1"/>
          <p:nvPr/>
        </p:nvSpPr>
        <p:spPr>
          <a:xfrm>
            <a:off x="9443200" y="880563"/>
            <a:ext cx="201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2000">
                <a:solidFill>
                  <a:schemeClr val="accent1"/>
                </a:solidFill>
                <a:latin typeface="Roboto"/>
                <a:ea typeface="Roboto"/>
                <a:cs typeface="Roboto"/>
                <a:sym typeface="Roboto"/>
              </a:rPr>
              <a:t>Incident View</a:t>
            </a:r>
            <a:endParaRPr sz="2000">
              <a:solidFill>
                <a:schemeClr val="accent1"/>
              </a:solidFill>
            </a:endParaRPr>
          </a:p>
        </p:txBody>
      </p:sp>
      <p:sp>
        <p:nvSpPr>
          <p:cNvPr id="164" name="Google Shape;164;p13"/>
          <p:cNvSpPr/>
          <p:nvPr/>
        </p:nvSpPr>
        <p:spPr>
          <a:xfrm>
            <a:off x="10202150" y="2435750"/>
            <a:ext cx="628800" cy="2097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5" name="Google Shape;165;p13"/>
          <p:cNvSpPr/>
          <p:nvPr/>
        </p:nvSpPr>
        <p:spPr>
          <a:xfrm>
            <a:off x="9049175" y="4517100"/>
            <a:ext cx="2492400" cy="18117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 name="Google Shape;166;p13"/>
          <p:cNvSpPr txBox="1"/>
          <p:nvPr/>
        </p:nvSpPr>
        <p:spPr>
          <a:xfrm>
            <a:off x="889916" y="1058198"/>
            <a:ext cx="47109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Patient List View</a:t>
            </a:r>
            <a:endParaRPr b="0" i="0" sz="1200" u="none" cap="none" strike="noStrike">
              <a:solidFill>
                <a:srgbClr val="000000"/>
              </a:solidFill>
              <a:latin typeface="Arial"/>
              <a:ea typeface="Arial"/>
              <a:cs typeface="Arial"/>
              <a:sym typeface="Arial"/>
            </a:endParaRPr>
          </a:p>
          <a:p>
            <a:pPr indent="-165100" lvl="0" marL="171450" rtl="0" algn="l">
              <a:spcBef>
                <a:spcPts val="0"/>
              </a:spcBef>
              <a:spcAft>
                <a:spcPts val="0"/>
              </a:spcAft>
              <a:buClr>
                <a:srgbClr val="515151"/>
              </a:buClr>
              <a:buSzPts val="1500"/>
              <a:buChar char="•"/>
            </a:pPr>
            <a:r>
              <a:rPr lang="en-ID" sz="1500">
                <a:solidFill>
                  <a:srgbClr val="515151"/>
                </a:solidFill>
                <a:latin typeface="Roboto"/>
                <a:ea typeface="Roboto"/>
                <a:cs typeface="Roboto"/>
                <a:sym typeface="Roboto"/>
              </a:rPr>
              <a:t>Daily Use</a:t>
            </a:r>
            <a:endParaRPr sz="1500">
              <a:solidFill>
                <a:srgbClr val="515151"/>
              </a:solidFill>
              <a:latin typeface="Roboto"/>
              <a:ea typeface="Roboto"/>
              <a:cs typeface="Roboto"/>
              <a:sym typeface="Roboto"/>
            </a:endParaRPr>
          </a:p>
          <a:p>
            <a:pPr indent="-165100" lvl="0" marL="171450" rtl="0" algn="l">
              <a:spcBef>
                <a:spcPts val="600"/>
              </a:spcBef>
              <a:spcAft>
                <a:spcPts val="0"/>
              </a:spcAft>
              <a:buClr>
                <a:srgbClr val="515151"/>
              </a:buClr>
              <a:buSzPts val="1500"/>
              <a:buChar char="•"/>
            </a:pPr>
            <a:r>
              <a:rPr lang="en-ID" sz="1500">
                <a:solidFill>
                  <a:srgbClr val="515151"/>
                </a:solidFill>
                <a:latin typeface="Roboto"/>
                <a:ea typeface="Roboto"/>
                <a:cs typeface="Roboto"/>
                <a:sym typeface="Roboto"/>
              </a:rPr>
              <a:t>My Patients and All Patients at My Organization(s)</a:t>
            </a:r>
            <a:endParaRPr sz="1500">
              <a:solidFill>
                <a:srgbClr val="676767"/>
              </a:solidFill>
              <a:latin typeface="Roboto"/>
              <a:ea typeface="Roboto"/>
              <a:cs typeface="Roboto"/>
              <a:sym typeface="Roboto"/>
            </a:endParaRPr>
          </a:p>
        </p:txBody>
      </p:sp>
      <p:pic>
        <p:nvPicPr>
          <p:cNvPr id="167" name="Google Shape;167;p13"/>
          <p:cNvPicPr preferRelativeResize="0"/>
          <p:nvPr/>
        </p:nvPicPr>
        <p:blipFill rotWithShape="1">
          <a:blip r:embed="rId5">
            <a:alphaModFix/>
          </a:blip>
          <a:srcRect b="0" l="0" r="0" t="0"/>
          <a:stretch/>
        </p:blipFill>
        <p:spPr>
          <a:xfrm>
            <a:off x="535718" y="1098069"/>
            <a:ext cx="354196" cy="354196"/>
          </a:xfrm>
          <a:prstGeom prst="rect">
            <a:avLst/>
          </a:prstGeom>
          <a:noFill/>
          <a:ln>
            <a:noFill/>
          </a:ln>
          <a:effectLst>
            <a:outerShdw blurRad="50800" rotWithShape="0" algn="tl" dir="2700000" dist="38100">
              <a:srgbClr val="000000">
                <a:alpha val="40000"/>
              </a:srgbClr>
            </a:outerShdw>
          </a:effectLst>
        </p:spPr>
      </p:pic>
      <p:pic>
        <p:nvPicPr>
          <p:cNvPr id="168" name="Google Shape;168;p13"/>
          <p:cNvPicPr preferRelativeResize="0"/>
          <p:nvPr/>
        </p:nvPicPr>
        <p:blipFill rotWithShape="1">
          <a:blip r:embed="rId6">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sp>
        <p:nvSpPr>
          <p:cNvPr id="169" name="Google Shape;169;p13"/>
          <p:cNvSpPr txBox="1"/>
          <p:nvPr/>
        </p:nvSpPr>
        <p:spPr>
          <a:xfrm>
            <a:off x="889922" y="1941050"/>
            <a:ext cx="4710900" cy="227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Incident View</a:t>
            </a:r>
            <a:endParaRPr b="0" i="0" sz="1200" u="none" cap="none" strike="noStrike">
              <a:solidFill>
                <a:srgbClr val="000000"/>
              </a:solidFill>
              <a:latin typeface="Arial"/>
              <a:ea typeface="Arial"/>
              <a:cs typeface="Arial"/>
              <a:sym typeface="Arial"/>
            </a:endParaRPr>
          </a:p>
          <a:p>
            <a:pPr indent="-165100" lvl="0" marL="171450" marR="0" rtl="0" algn="l">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Tap </a:t>
            </a:r>
            <a:r>
              <a:rPr b="1" i="1" lang="en-ID" sz="1500">
                <a:solidFill>
                  <a:srgbClr val="515151"/>
                </a:solidFill>
                <a:latin typeface="Roboto"/>
                <a:ea typeface="Roboto"/>
                <a:cs typeface="Roboto"/>
                <a:sym typeface="Roboto"/>
              </a:rPr>
              <a:t>Menu</a:t>
            </a:r>
            <a:r>
              <a:rPr lang="en-ID" sz="1500">
                <a:solidFill>
                  <a:srgbClr val="515151"/>
                </a:solidFill>
                <a:latin typeface="Roboto"/>
                <a:ea typeface="Roboto"/>
                <a:cs typeface="Roboto"/>
                <a:sym typeface="Roboto"/>
              </a:rPr>
              <a:t>, then </a:t>
            </a:r>
            <a:r>
              <a:rPr b="1" i="1" lang="en-ID" sz="1500">
                <a:solidFill>
                  <a:srgbClr val="515151"/>
                </a:solidFill>
                <a:latin typeface="Roboto"/>
                <a:ea typeface="Roboto"/>
                <a:cs typeface="Roboto"/>
                <a:sym typeface="Roboto"/>
              </a:rPr>
              <a:t>Incidents</a:t>
            </a:r>
            <a:endParaRPr b="1" i="1" sz="1500">
              <a:solidFill>
                <a:srgbClr val="515151"/>
              </a:solidFill>
              <a:latin typeface="Roboto"/>
              <a:ea typeface="Roboto"/>
              <a:cs typeface="Roboto"/>
              <a:sym typeface="Roboto"/>
            </a:endParaRPr>
          </a:p>
          <a:p>
            <a:pPr indent="-165100" lvl="0" marL="171450" marR="0" rtl="0" algn="l">
              <a:lnSpc>
                <a:spcPct val="100000"/>
              </a:lnSpc>
              <a:spcBef>
                <a:spcPts val="0"/>
              </a:spcBef>
              <a:spcAft>
                <a:spcPts val="0"/>
              </a:spcAft>
              <a:buClr>
                <a:srgbClr val="515151"/>
              </a:buClr>
              <a:buSzPts val="1500"/>
              <a:buFont typeface="Arial"/>
              <a:buChar char="•"/>
            </a:pPr>
            <a:r>
              <a:rPr b="0" i="0" lang="en-ID" sz="1500" u="none" cap="none" strike="noStrike">
                <a:solidFill>
                  <a:srgbClr val="515151"/>
                </a:solidFill>
                <a:latin typeface="Roboto"/>
                <a:ea typeface="Roboto"/>
                <a:cs typeface="Roboto"/>
                <a:sym typeface="Roboto"/>
              </a:rPr>
              <a:t>Groups </a:t>
            </a:r>
            <a:r>
              <a:rPr lang="en-ID" sz="1500">
                <a:solidFill>
                  <a:srgbClr val="515151"/>
                </a:solidFill>
                <a:latin typeface="Roboto"/>
                <a:ea typeface="Roboto"/>
                <a:cs typeface="Roboto"/>
                <a:sym typeface="Roboto"/>
              </a:rPr>
              <a:t>p</a:t>
            </a:r>
            <a:r>
              <a:rPr b="0" i="0" lang="en-ID" sz="1500" u="none" cap="none" strike="noStrike">
                <a:solidFill>
                  <a:srgbClr val="515151"/>
                </a:solidFill>
                <a:latin typeface="Roboto"/>
                <a:ea typeface="Roboto"/>
                <a:cs typeface="Roboto"/>
                <a:sym typeface="Roboto"/>
              </a:rPr>
              <a:t>atient </a:t>
            </a:r>
            <a:r>
              <a:rPr lang="en-ID" sz="1500">
                <a:solidFill>
                  <a:srgbClr val="515151"/>
                </a:solidFill>
                <a:latin typeface="Roboto"/>
                <a:ea typeface="Roboto"/>
                <a:cs typeface="Roboto"/>
                <a:sym typeface="Roboto"/>
              </a:rPr>
              <a:t>c</a:t>
            </a:r>
            <a:r>
              <a:rPr b="0" i="0" lang="en-ID" sz="1500" u="none" cap="none" strike="noStrike">
                <a:solidFill>
                  <a:srgbClr val="515151"/>
                </a:solidFill>
                <a:latin typeface="Roboto"/>
                <a:ea typeface="Roboto"/>
                <a:cs typeface="Roboto"/>
                <a:sym typeface="Roboto"/>
              </a:rPr>
              <a:t>hannels </a:t>
            </a:r>
            <a:r>
              <a:rPr lang="en-ID" sz="1500">
                <a:solidFill>
                  <a:srgbClr val="515151"/>
                </a:solidFill>
                <a:latin typeface="Roboto"/>
                <a:ea typeface="Roboto"/>
                <a:cs typeface="Roboto"/>
                <a:sym typeface="Roboto"/>
              </a:rPr>
              <a:t>within an</a:t>
            </a:r>
            <a:r>
              <a:rPr b="0" i="0" lang="en-ID" sz="1500" u="none" cap="none" strike="noStrike">
                <a:solidFill>
                  <a:srgbClr val="515151"/>
                </a:solidFill>
                <a:latin typeface="Roboto"/>
                <a:ea typeface="Roboto"/>
                <a:cs typeface="Roboto"/>
                <a:sym typeface="Roboto"/>
              </a:rPr>
              <a:t> Incident</a:t>
            </a:r>
            <a:endParaRPr b="0" i="0" sz="1500" u="none" cap="none" strike="noStrike">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My entity’s patients</a:t>
            </a:r>
            <a:endParaRPr sz="1500">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All incident patients (Reunification Center)</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View participating entities and privileges</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Manage alerts for entire incident</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Summary (Command View located on Web)</a:t>
            </a:r>
            <a:endParaRPr sz="1500">
              <a:solidFill>
                <a:srgbClr val="515151"/>
              </a:solidFill>
              <a:latin typeface="Roboto"/>
              <a:ea typeface="Roboto"/>
              <a:cs typeface="Roboto"/>
              <a:sym typeface="Roboto"/>
            </a:endParaRPr>
          </a:p>
        </p:txBody>
      </p:sp>
      <p:pic>
        <p:nvPicPr>
          <p:cNvPr id="170" name="Google Shape;170;p13"/>
          <p:cNvPicPr preferRelativeResize="0"/>
          <p:nvPr/>
        </p:nvPicPr>
        <p:blipFill rotWithShape="1">
          <a:blip r:embed="rId7">
            <a:alphaModFix/>
          </a:blip>
          <a:srcRect b="0" l="0" r="0" t="0"/>
          <a:stretch/>
        </p:blipFill>
        <p:spPr>
          <a:xfrm>
            <a:off x="865158" y="2525661"/>
            <a:ext cx="274320" cy="274320"/>
          </a:xfrm>
          <a:prstGeom prst="rect">
            <a:avLst/>
          </a:prstGeom>
          <a:noFill/>
          <a:ln>
            <a:noFill/>
          </a:ln>
          <a:effectLst>
            <a:outerShdw blurRad="50800" rotWithShape="0" algn="tl" dir="2700000" dist="38100">
              <a:srgbClr val="000000">
                <a:alpha val="40000"/>
              </a:srgbClr>
            </a:outerShdw>
          </a:effectLst>
        </p:spPr>
      </p:pic>
      <p:pic>
        <p:nvPicPr>
          <p:cNvPr id="171" name="Google Shape;171;p13"/>
          <p:cNvPicPr preferRelativeResize="0"/>
          <p:nvPr/>
        </p:nvPicPr>
        <p:blipFill rotWithShape="1">
          <a:blip r:embed="rId8">
            <a:alphaModFix/>
          </a:blip>
          <a:srcRect b="0" l="0" r="0" t="0"/>
          <a:stretch/>
        </p:blipFill>
        <p:spPr>
          <a:xfrm>
            <a:off x="865158" y="3297831"/>
            <a:ext cx="274320" cy="274320"/>
          </a:xfrm>
          <a:prstGeom prst="rect">
            <a:avLst/>
          </a:prstGeom>
          <a:noFill/>
          <a:ln>
            <a:noFill/>
          </a:ln>
          <a:effectLst>
            <a:outerShdw blurRad="50800" rotWithShape="0" algn="tl" dir="2700000" dist="38100">
              <a:srgbClr val="000000">
                <a:alpha val="40000"/>
              </a:srgbClr>
            </a:outerShdw>
          </a:effectLst>
        </p:spPr>
      </p:pic>
      <p:pic>
        <p:nvPicPr>
          <p:cNvPr id="172" name="Google Shape;172;p13"/>
          <p:cNvPicPr preferRelativeResize="0"/>
          <p:nvPr/>
        </p:nvPicPr>
        <p:blipFill rotWithShape="1">
          <a:blip r:embed="rId9">
            <a:alphaModFix/>
          </a:blip>
          <a:srcRect b="0" l="0" r="0" t="0"/>
          <a:stretch/>
        </p:blipFill>
        <p:spPr>
          <a:xfrm>
            <a:off x="865158" y="3584530"/>
            <a:ext cx="274320" cy="274320"/>
          </a:xfrm>
          <a:prstGeom prst="rect">
            <a:avLst/>
          </a:prstGeom>
          <a:noFill/>
          <a:ln>
            <a:noFill/>
          </a:ln>
          <a:effectLst>
            <a:outerShdw blurRad="50800" rotWithShape="0" algn="tl" dir="2700000" dist="38100">
              <a:srgbClr val="000000">
                <a:alpha val="40000"/>
              </a:srgbClr>
            </a:outerShdw>
          </a:effectLst>
        </p:spPr>
      </p:pic>
      <p:pic>
        <p:nvPicPr>
          <p:cNvPr id="173" name="Google Shape;173;p13"/>
          <p:cNvPicPr preferRelativeResize="0"/>
          <p:nvPr/>
        </p:nvPicPr>
        <p:blipFill rotWithShape="1">
          <a:blip r:embed="rId4">
            <a:alphaModFix/>
          </a:blip>
          <a:srcRect b="0" l="0" r="0" t="0"/>
          <a:stretch/>
        </p:blipFill>
        <p:spPr>
          <a:xfrm>
            <a:off x="865158" y="3890721"/>
            <a:ext cx="274320" cy="274320"/>
          </a:xfrm>
          <a:prstGeom prst="rect">
            <a:avLst/>
          </a:prstGeom>
          <a:noFill/>
          <a:ln>
            <a:noFill/>
          </a:ln>
          <a:effectLst>
            <a:outerShdw blurRad="50800" rotWithShape="0" algn="tl" dir="2700000" dist="38100">
              <a:srgbClr val="000000">
                <a:alpha val="40000"/>
              </a:srgbClr>
            </a:outerShdw>
          </a:effectLst>
        </p:spPr>
      </p:pic>
      <p:sp>
        <p:nvSpPr>
          <p:cNvPr id="174" name="Google Shape;174;p13"/>
          <p:cNvSpPr txBox="1"/>
          <p:nvPr/>
        </p:nvSpPr>
        <p:spPr>
          <a:xfrm>
            <a:off x="290850" y="302650"/>
            <a:ext cx="10118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Using Mobile Devices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4"/>
          <p:cNvPicPr preferRelativeResize="0"/>
          <p:nvPr/>
        </p:nvPicPr>
        <p:blipFill rotWithShape="1">
          <a:blip r:embed="rId3">
            <a:alphaModFix/>
          </a:blip>
          <a:srcRect b="1195" l="0" r="0" t="3937"/>
          <a:stretch/>
        </p:blipFill>
        <p:spPr>
          <a:xfrm>
            <a:off x="9041550" y="1363665"/>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180" name="Google Shape;180;p14"/>
          <p:cNvSpPr txBox="1"/>
          <p:nvPr/>
        </p:nvSpPr>
        <p:spPr>
          <a:xfrm>
            <a:off x="9443200" y="880563"/>
            <a:ext cx="201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2000">
                <a:solidFill>
                  <a:schemeClr val="accent1"/>
                </a:solidFill>
                <a:latin typeface="Roboto"/>
                <a:ea typeface="Roboto"/>
                <a:cs typeface="Roboto"/>
                <a:sym typeface="Roboto"/>
              </a:rPr>
              <a:t>Incident View</a:t>
            </a:r>
            <a:endParaRPr sz="2000">
              <a:solidFill>
                <a:schemeClr val="accent1"/>
              </a:solidFill>
            </a:endParaRPr>
          </a:p>
        </p:txBody>
      </p:sp>
      <p:sp>
        <p:nvSpPr>
          <p:cNvPr id="181" name="Google Shape;181;p14"/>
          <p:cNvSpPr/>
          <p:nvPr/>
        </p:nvSpPr>
        <p:spPr>
          <a:xfrm>
            <a:off x="9120200" y="1432502"/>
            <a:ext cx="2334900" cy="585000"/>
          </a:xfrm>
          <a:prstGeom prst="roundRect">
            <a:avLst>
              <a:gd fmla="val 16667" name="adj"/>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 name="Google Shape;182;p14"/>
          <p:cNvSpPr txBox="1"/>
          <p:nvPr/>
        </p:nvSpPr>
        <p:spPr>
          <a:xfrm>
            <a:off x="889916" y="1058198"/>
            <a:ext cx="47109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Patient List View</a:t>
            </a:r>
            <a:endParaRPr b="0" i="0" sz="1200" u="none" cap="none" strike="noStrike">
              <a:solidFill>
                <a:srgbClr val="000000"/>
              </a:solidFill>
              <a:latin typeface="Arial"/>
              <a:ea typeface="Arial"/>
              <a:cs typeface="Arial"/>
              <a:sym typeface="Arial"/>
            </a:endParaRPr>
          </a:p>
          <a:p>
            <a:pPr indent="-165100" lvl="0" marL="171450" rtl="0" algn="l">
              <a:spcBef>
                <a:spcPts val="0"/>
              </a:spcBef>
              <a:spcAft>
                <a:spcPts val="0"/>
              </a:spcAft>
              <a:buClr>
                <a:srgbClr val="515151"/>
              </a:buClr>
              <a:buSzPts val="1500"/>
              <a:buChar char="•"/>
            </a:pPr>
            <a:r>
              <a:rPr lang="en-ID" sz="1500">
                <a:solidFill>
                  <a:srgbClr val="515151"/>
                </a:solidFill>
                <a:latin typeface="Roboto"/>
                <a:ea typeface="Roboto"/>
                <a:cs typeface="Roboto"/>
                <a:sym typeface="Roboto"/>
              </a:rPr>
              <a:t>Daily Use</a:t>
            </a:r>
            <a:endParaRPr sz="1500">
              <a:solidFill>
                <a:srgbClr val="515151"/>
              </a:solidFill>
              <a:latin typeface="Roboto"/>
              <a:ea typeface="Roboto"/>
              <a:cs typeface="Roboto"/>
              <a:sym typeface="Roboto"/>
            </a:endParaRPr>
          </a:p>
          <a:p>
            <a:pPr indent="-165100" lvl="0" marL="171450" rtl="0" algn="l">
              <a:spcBef>
                <a:spcPts val="600"/>
              </a:spcBef>
              <a:spcAft>
                <a:spcPts val="0"/>
              </a:spcAft>
              <a:buClr>
                <a:srgbClr val="515151"/>
              </a:buClr>
              <a:buSzPts val="1500"/>
              <a:buChar char="•"/>
            </a:pPr>
            <a:r>
              <a:rPr lang="en-ID" sz="1500">
                <a:solidFill>
                  <a:srgbClr val="515151"/>
                </a:solidFill>
                <a:latin typeface="Roboto"/>
                <a:ea typeface="Roboto"/>
                <a:cs typeface="Roboto"/>
                <a:sym typeface="Roboto"/>
              </a:rPr>
              <a:t>My Patients and All Patients at My Organization(s)</a:t>
            </a:r>
            <a:endParaRPr sz="1500">
              <a:solidFill>
                <a:srgbClr val="676767"/>
              </a:solidFill>
              <a:latin typeface="Roboto"/>
              <a:ea typeface="Roboto"/>
              <a:cs typeface="Roboto"/>
              <a:sym typeface="Roboto"/>
            </a:endParaRPr>
          </a:p>
        </p:txBody>
      </p:sp>
      <p:pic>
        <p:nvPicPr>
          <p:cNvPr id="183" name="Google Shape;183;p14"/>
          <p:cNvPicPr preferRelativeResize="0"/>
          <p:nvPr/>
        </p:nvPicPr>
        <p:blipFill rotWithShape="1">
          <a:blip r:embed="rId4">
            <a:alphaModFix/>
          </a:blip>
          <a:srcRect b="0" l="0" r="0" t="0"/>
          <a:stretch/>
        </p:blipFill>
        <p:spPr>
          <a:xfrm>
            <a:off x="535718" y="1098069"/>
            <a:ext cx="354196" cy="354196"/>
          </a:xfrm>
          <a:prstGeom prst="rect">
            <a:avLst/>
          </a:prstGeom>
          <a:noFill/>
          <a:ln>
            <a:noFill/>
          </a:ln>
          <a:effectLst>
            <a:outerShdw blurRad="50800" rotWithShape="0" algn="tl" dir="2700000" dist="38100">
              <a:srgbClr val="000000">
                <a:alpha val="40000"/>
              </a:srgbClr>
            </a:outerShdw>
          </a:effectLst>
        </p:spPr>
      </p:pic>
      <p:pic>
        <p:nvPicPr>
          <p:cNvPr id="184" name="Google Shape;184;p14"/>
          <p:cNvPicPr preferRelativeResize="0"/>
          <p:nvPr/>
        </p:nvPicPr>
        <p:blipFill rotWithShape="1">
          <a:blip r:embed="rId5">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sp>
        <p:nvSpPr>
          <p:cNvPr id="185" name="Google Shape;185;p14"/>
          <p:cNvSpPr txBox="1"/>
          <p:nvPr/>
        </p:nvSpPr>
        <p:spPr>
          <a:xfrm>
            <a:off x="889922" y="1941050"/>
            <a:ext cx="4710900" cy="227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Incident View</a:t>
            </a:r>
            <a:endParaRPr b="0" i="0" sz="1200" u="none" cap="none" strike="noStrike">
              <a:solidFill>
                <a:srgbClr val="000000"/>
              </a:solidFill>
              <a:latin typeface="Arial"/>
              <a:ea typeface="Arial"/>
              <a:cs typeface="Arial"/>
              <a:sym typeface="Arial"/>
            </a:endParaRPr>
          </a:p>
          <a:p>
            <a:pPr indent="-165100" lvl="0" marL="171450" marR="0" rtl="0" algn="l">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Tap </a:t>
            </a:r>
            <a:r>
              <a:rPr b="1" i="1" lang="en-ID" sz="1500">
                <a:solidFill>
                  <a:srgbClr val="515151"/>
                </a:solidFill>
                <a:latin typeface="Roboto"/>
                <a:ea typeface="Roboto"/>
                <a:cs typeface="Roboto"/>
                <a:sym typeface="Roboto"/>
              </a:rPr>
              <a:t>Menu</a:t>
            </a:r>
            <a:r>
              <a:rPr lang="en-ID" sz="1500">
                <a:solidFill>
                  <a:srgbClr val="515151"/>
                </a:solidFill>
                <a:latin typeface="Roboto"/>
                <a:ea typeface="Roboto"/>
                <a:cs typeface="Roboto"/>
                <a:sym typeface="Roboto"/>
              </a:rPr>
              <a:t>, then </a:t>
            </a:r>
            <a:r>
              <a:rPr b="1" i="1" lang="en-ID" sz="1500">
                <a:solidFill>
                  <a:srgbClr val="515151"/>
                </a:solidFill>
                <a:latin typeface="Roboto"/>
                <a:ea typeface="Roboto"/>
                <a:cs typeface="Roboto"/>
                <a:sym typeface="Roboto"/>
              </a:rPr>
              <a:t>Incidents</a:t>
            </a:r>
            <a:endParaRPr b="1" i="1" sz="1500">
              <a:solidFill>
                <a:srgbClr val="515151"/>
              </a:solidFill>
              <a:latin typeface="Roboto"/>
              <a:ea typeface="Roboto"/>
              <a:cs typeface="Roboto"/>
              <a:sym typeface="Roboto"/>
            </a:endParaRPr>
          </a:p>
          <a:p>
            <a:pPr indent="-165100" lvl="0" marL="171450" marR="0" rtl="0" algn="l">
              <a:lnSpc>
                <a:spcPct val="100000"/>
              </a:lnSpc>
              <a:spcBef>
                <a:spcPts val="0"/>
              </a:spcBef>
              <a:spcAft>
                <a:spcPts val="0"/>
              </a:spcAft>
              <a:buClr>
                <a:srgbClr val="515151"/>
              </a:buClr>
              <a:buSzPts val="1500"/>
              <a:buFont typeface="Arial"/>
              <a:buChar char="•"/>
            </a:pPr>
            <a:r>
              <a:rPr b="0" i="0" lang="en-ID" sz="1500" u="none" cap="none" strike="noStrike">
                <a:solidFill>
                  <a:srgbClr val="515151"/>
                </a:solidFill>
                <a:latin typeface="Roboto"/>
                <a:ea typeface="Roboto"/>
                <a:cs typeface="Roboto"/>
                <a:sym typeface="Roboto"/>
              </a:rPr>
              <a:t>Groups </a:t>
            </a:r>
            <a:r>
              <a:rPr lang="en-ID" sz="1500">
                <a:solidFill>
                  <a:srgbClr val="515151"/>
                </a:solidFill>
                <a:latin typeface="Roboto"/>
                <a:ea typeface="Roboto"/>
                <a:cs typeface="Roboto"/>
                <a:sym typeface="Roboto"/>
              </a:rPr>
              <a:t>p</a:t>
            </a:r>
            <a:r>
              <a:rPr b="0" i="0" lang="en-ID" sz="1500" u="none" cap="none" strike="noStrike">
                <a:solidFill>
                  <a:srgbClr val="515151"/>
                </a:solidFill>
                <a:latin typeface="Roboto"/>
                <a:ea typeface="Roboto"/>
                <a:cs typeface="Roboto"/>
                <a:sym typeface="Roboto"/>
              </a:rPr>
              <a:t>atient </a:t>
            </a:r>
            <a:r>
              <a:rPr lang="en-ID" sz="1500">
                <a:solidFill>
                  <a:srgbClr val="515151"/>
                </a:solidFill>
                <a:latin typeface="Roboto"/>
                <a:ea typeface="Roboto"/>
                <a:cs typeface="Roboto"/>
                <a:sym typeface="Roboto"/>
              </a:rPr>
              <a:t>c</a:t>
            </a:r>
            <a:r>
              <a:rPr b="0" i="0" lang="en-ID" sz="1500" u="none" cap="none" strike="noStrike">
                <a:solidFill>
                  <a:srgbClr val="515151"/>
                </a:solidFill>
                <a:latin typeface="Roboto"/>
                <a:ea typeface="Roboto"/>
                <a:cs typeface="Roboto"/>
                <a:sym typeface="Roboto"/>
              </a:rPr>
              <a:t>hannels </a:t>
            </a:r>
            <a:r>
              <a:rPr lang="en-ID" sz="1500">
                <a:solidFill>
                  <a:srgbClr val="515151"/>
                </a:solidFill>
                <a:latin typeface="Roboto"/>
                <a:ea typeface="Roboto"/>
                <a:cs typeface="Roboto"/>
                <a:sym typeface="Roboto"/>
              </a:rPr>
              <a:t>within an</a:t>
            </a:r>
            <a:r>
              <a:rPr b="0" i="0" lang="en-ID" sz="1500" u="none" cap="none" strike="noStrike">
                <a:solidFill>
                  <a:srgbClr val="515151"/>
                </a:solidFill>
                <a:latin typeface="Roboto"/>
                <a:ea typeface="Roboto"/>
                <a:cs typeface="Roboto"/>
                <a:sym typeface="Roboto"/>
              </a:rPr>
              <a:t> Incident</a:t>
            </a:r>
            <a:endParaRPr b="0" i="0" sz="1500" u="none" cap="none" strike="noStrike">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My entity’s patients</a:t>
            </a:r>
            <a:endParaRPr sz="1500">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All incident patients (Reunification Center)</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View participating entities and privileges</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Manage alerts for entire incident</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Summary (Command View located on Web)</a:t>
            </a:r>
            <a:endParaRPr sz="1500">
              <a:solidFill>
                <a:srgbClr val="515151"/>
              </a:solidFill>
              <a:latin typeface="Roboto"/>
              <a:ea typeface="Roboto"/>
              <a:cs typeface="Roboto"/>
              <a:sym typeface="Roboto"/>
            </a:endParaRPr>
          </a:p>
        </p:txBody>
      </p:sp>
      <p:sp>
        <p:nvSpPr>
          <p:cNvPr id="186" name="Google Shape;186;p14"/>
          <p:cNvSpPr txBox="1"/>
          <p:nvPr/>
        </p:nvSpPr>
        <p:spPr>
          <a:xfrm>
            <a:off x="827064" y="4209299"/>
            <a:ext cx="54462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Prehospital Notifications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515151"/>
              </a:buClr>
              <a:buSzPts val="1600"/>
              <a:buFont typeface="Roboto"/>
              <a:buNone/>
            </a:pPr>
            <a:r>
              <a:rPr b="1" i="1" lang="en-ID" sz="1500">
                <a:solidFill>
                  <a:schemeClr val="accent1"/>
                </a:solidFill>
                <a:latin typeface="Roboto"/>
                <a:ea typeface="Roboto"/>
                <a:cs typeface="Roboto"/>
                <a:sym typeface="Roboto"/>
              </a:rPr>
              <a:t>Notified about New Incident</a:t>
            </a:r>
            <a:endParaRPr b="0" i="0" sz="1300" u="none" cap="none" strike="noStrike">
              <a:solidFill>
                <a:schemeClr val="accent1"/>
              </a:solidFill>
              <a:latin typeface="Arial"/>
              <a:ea typeface="Arial"/>
              <a:cs typeface="Arial"/>
              <a:sym typeface="Arial"/>
            </a:endParaRPr>
          </a:p>
          <a:p>
            <a:pPr indent="-279400" lvl="0" marL="2857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Supplements other regional notifications if enabled</a:t>
            </a:r>
            <a:endParaRPr sz="1500">
              <a:solidFill>
                <a:srgbClr val="515151"/>
              </a:solidFill>
              <a:latin typeface="Roboto"/>
              <a:ea typeface="Roboto"/>
              <a:cs typeface="Roboto"/>
              <a:sym typeface="Roboto"/>
            </a:endParaRPr>
          </a:p>
          <a:p>
            <a:pPr indent="-279400" lvl="0" marL="285750" marR="0" rtl="0" algn="l">
              <a:lnSpc>
                <a:spcPct val="100000"/>
              </a:lnSpc>
              <a:spcBef>
                <a:spcPts val="60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Will receive notifications about new patients even if not added to incident</a:t>
            </a:r>
            <a:endParaRPr sz="1500">
              <a:solidFill>
                <a:srgbClr val="515151"/>
              </a:solidFill>
              <a:latin typeface="Roboto"/>
              <a:ea typeface="Roboto"/>
              <a:cs typeface="Roboto"/>
              <a:sym typeface="Roboto"/>
            </a:endParaRPr>
          </a:p>
          <a:p>
            <a:pPr indent="-279400" lvl="0" marL="2857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Option: Team is notified regardless of call status</a:t>
            </a:r>
            <a:endParaRPr b="0" i="0" sz="1500" u="none" cap="none" strike="noStrike">
              <a:solidFill>
                <a:srgbClr val="515151"/>
              </a:solidFill>
              <a:latin typeface="Roboto"/>
              <a:ea typeface="Roboto"/>
              <a:cs typeface="Roboto"/>
              <a:sym typeface="Roboto"/>
            </a:endParaRPr>
          </a:p>
        </p:txBody>
      </p:sp>
      <p:pic>
        <p:nvPicPr>
          <p:cNvPr id="187" name="Google Shape;187;p14"/>
          <p:cNvPicPr preferRelativeResize="0"/>
          <p:nvPr/>
        </p:nvPicPr>
        <p:blipFill rotWithShape="1">
          <a:blip r:embed="rId6">
            <a:alphaModFix/>
          </a:blip>
          <a:srcRect b="0" l="0" r="0" t="0"/>
          <a:stretch/>
        </p:blipFill>
        <p:spPr>
          <a:xfrm>
            <a:off x="865158" y="2525661"/>
            <a:ext cx="274320" cy="274320"/>
          </a:xfrm>
          <a:prstGeom prst="rect">
            <a:avLst/>
          </a:prstGeom>
          <a:noFill/>
          <a:ln>
            <a:noFill/>
          </a:ln>
          <a:effectLst>
            <a:outerShdw blurRad="50800" rotWithShape="0" algn="tl" dir="2700000" dist="38100">
              <a:srgbClr val="000000">
                <a:alpha val="40000"/>
              </a:srgbClr>
            </a:outerShdw>
          </a:effectLst>
        </p:spPr>
      </p:pic>
      <p:pic>
        <p:nvPicPr>
          <p:cNvPr id="188" name="Google Shape;188;p14"/>
          <p:cNvPicPr preferRelativeResize="0"/>
          <p:nvPr/>
        </p:nvPicPr>
        <p:blipFill rotWithShape="1">
          <a:blip r:embed="rId7">
            <a:alphaModFix/>
          </a:blip>
          <a:srcRect b="0" l="0" r="0" t="0"/>
          <a:stretch/>
        </p:blipFill>
        <p:spPr>
          <a:xfrm>
            <a:off x="865158" y="3297831"/>
            <a:ext cx="274320" cy="274320"/>
          </a:xfrm>
          <a:prstGeom prst="rect">
            <a:avLst/>
          </a:prstGeom>
          <a:noFill/>
          <a:ln>
            <a:noFill/>
          </a:ln>
          <a:effectLst>
            <a:outerShdw blurRad="50800" rotWithShape="0" algn="tl" dir="2700000" dist="38100">
              <a:srgbClr val="000000">
                <a:alpha val="40000"/>
              </a:srgbClr>
            </a:outerShdw>
          </a:effectLst>
        </p:spPr>
      </p:pic>
      <p:pic>
        <p:nvPicPr>
          <p:cNvPr id="189" name="Google Shape;189;p14"/>
          <p:cNvPicPr preferRelativeResize="0"/>
          <p:nvPr/>
        </p:nvPicPr>
        <p:blipFill rotWithShape="1">
          <a:blip r:embed="rId8">
            <a:alphaModFix/>
          </a:blip>
          <a:srcRect b="0" l="0" r="0" t="0"/>
          <a:stretch/>
        </p:blipFill>
        <p:spPr>
          <a:xfrm>
            <a:off x="865158" y="3584530"/>
            <a:ext cx="274320" cy="274320"/>
          </a:xfrm>
          <a:prstGeom prst="rect">
            <a:avLst/>
          </a:prstGeom>
          <a:noFill/>
          <a:ln>
            <a:noFill/>
          </a:ln>
          <a:effectLst>
            <a:outerShdw blurRad="50800" rotWithShape="0" algn="tl" dir="2700000" dist="38100">
              <a:srgbClr val="000000">
                <a:alpha val="40000"/>
              </a:srgbClr>
            </a:outerShdw>
          </a:effectLst>
        </p:spPr>
      </p:pic>
      <p:pic>
        <p:nvPicPr>
          <p:cNvPr id="190" name="Google Shape;190;p14"/>
          <p:cNvPicPr preferRelativeResize="0"/>
          <p:nvPr/>
        </p:nvPicPr>
        <p:blipFill rotWithShape="1">
          <a:blip r:embed="rId9">
            <a:alphaModFix/>
          </a:blip>
          <a:srcRect b="0" l="0" r="0" t="0"/>
          <a:stretch/>
        </p:blipFill>
        <p:spPr>
          <a:xfrm>
            <a:off x="865158" y="3890721"/>
            <a:ext cx="274320" cy="274320"/>
          </a:xfrm>
          <a:prstGeom prst="rect">
            <a:avLst/>
          </a:prstGeom>
          <a:noFill/>
          <a:ln>
            <a:noFill/>
          </a:ln>
          <a:effectLst>
            <a:outerShdw blurRad="50800" rotWithShape="0" algn="tl" dir="2700000" dist="38100">
              <a:srgbClr val="000000">
                <a:alpha val="40000"/>
              </a:srgbClr>
            </a:outerShdw>
          </a:effectLst>
        </p:spPr>
      </p:pic>
      <p:sp>
        <p:nvSpPr>
          <p:cNvPr id="191" name="Google Shape;191;p14"/>
          <p:cNvSpPr txBox="1"/>
          <p:nvPr/>
        </p:nvSpPr>
        <p:spPr>
          <a:xfrm>
            <a:off x="290850" y="302650"/>
            <a:ext cx="10118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Using Mobile Devices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15"/>
          <p:cNvPicPr preferRelativeResize="0"/>
          <p:nvPr/>
        </p:nvPicPr>
        <p:blipFill rotWithShape="1">
          <a:blip r:embed="rId3">
            <a:alphaModFix/>
          </a:blip>
          <a:srcRect b="882" l="0" r="0" t="4250"/>
          <a:stretch/>
        </p:blipFill>
        <p:spPr>
          <a:xfrm>
            <a:off x="9041550" y="1363665"/>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197" name="Google Shape;197;p15"/>
          <p:cNvSpPr txBox="1"/>
          <p:nvPr/>
        </p:nvSpPr>
        <p:spPr>
          <a:xfrm>
            <a:off x="9443200" y="880563"/>
            <a:ext cx="201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2000">
                <a:solidFill>
                  <a:schemeClr val="accent1"/>
                </a:solidFill>
                <a:latin typeface="Roboto"/>
                <a:ea typeface="Roboto"/>
                <a:cs typeface="Roboto"/>
                <a:sym typeface="Roboto"/>
              </a:rPr>
              <a:t>Incident View</a:t>
            </a:r>
            <a:endParaRPr sz="2000">
              <a:solidFill>
                <a:schemeClr val="accent1"/>
              </a:solidFill>
            </a:endParaRPr>
          </a:p>
        </p:txBody>
      </p:sp>
      <p:sp>
        <p:nvSpPr>
          <p:cNvPr id="198" name="Google Shape;198;p15"/>
          <p:cNvSpPr/>
          <p:nvPr/>
        </p:nvSpPr>
        <p:spPr>
          <a:xfrm>
            <a:off x="9124025" y="1387575"/>
            <a:ext cx="2331000" cy="585000"/>
          </a:xfrm>
          <a:prstGeom prst="roundRect">
            <a:avLst>
              <a:gd fmla="val 16667" name="adj"/>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p15"/>
          <p:cNvSpPr txBox="1"/>
          <p:nvPr/>
        </p:nvSpPr>
        <p:spPr>
          <a:xfrm>
            <a:off x="889916" y="1058198"/>
            <a:ext cx="47109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Patient List View</a:t>
            </a:r>
            <a:endParaRPr b="0" i="0" sz="1200" u="none" cap="none" strike="noStrike">
              <a:solidFill>
                <a:srgbClr val="000000"/>
              </a:solidFill>
              <a:latin typeface="Arial"/>
              <a:ea typeface="Arial"/>
              <a:cs typeface="Arial"/>
              <a:sym typeface="Arial"/>
            </a:endParaRPr>
          </a:p>
          <a:p>
            <a:pPr indent="-165100" lvl="0" marL="171450" rtl="0" algn="l">
              <a:spcBef>
                <a:spcPts val="0"/>
              </a:spcBef>
              <a:spcAft>
                <a:spcPts val="0"/>
              </a:spcAft>
              <a:buClr>
                <a:srgbClr val="515151"/>
              </a:buClr>
              <a:buSzPts val="1500"/>
              <a:buChar char="•"/>
            </a:pPr>
            <a:r>
              <a:rPr lang="en-ID" sz="1500">
                <a:solidFill>
                  <a:srgbClr val="515151"/>
                </a:solidFill>
                <a:latin typeface="Roboto"/>
                <a:ea typeface="Roboto"/>
                <a:cs typeface="Roboto"/>
                <a:sym typeface="Roboto"/>
              </a:rPr>
              <a:t>Daily Use</a:t>
            </a:r>
            <a:endParaRPr sz="1500">
              <a:solidFill>
                <a:srgbClr val="515151"/>
              </a:solidFill>
              <a:latin typeface="Roboto"/>
              <a:ea typeface="Roboto"/>
              <a:cs typeface="Roboto"/>
              <a:sym typeface="Roboto"/>
            </a:endParaRPr>
          </a:p>
          <a:p>
            <a:pPr indent="-165100" lvl="0" marL="171450" rtl="0" algn="l">
              <a:spcBef>
                <a:spcPts val="600"/>
              </a:spcBef>
              <a:spcAft>
                <a:spcPts val="0"/>
              </a:spcAft>
              <a:buClr>
                <a:srgbClr val="515151"/>
              </a:buClr>
              <a:buSzPts val="1500"/>
              <a:buChar char="•"/>
            </a:pPr>
            <a:r>
              <a:rPr lang="en-ID" sz="1500">
                <a:solidFill>
                  <a:srgbClr val="515151"/>
                </a:solidFill>
                <a:latin typeface="Roboto"/>
                <a:ea typeface="Roboto"/>
                <a:cs typeface="Roboto"/>
                <a:sym typeface="Roboto"/>
              </a:rPr>
              <a:t>My Patients and All Patients at My Organization(s)</a:t>
            </a:r>
            <a:endParaRPr sz="1500">
              <a:solidFill>
                <a:srgbClr val="676767"/>
              </a:solidFill>
              <a:latin typeface="Roboto"/>
              <a:ea typeface="Roboto"/>
              <a:cs typeface="Roboto"/>
              <a:sym typeface="Roboto"/>
            </a:endParaRPr>
          </a:p>
        </p:txBody>
      </p:sp>
      <p:pic>
        <p:nvPicPr>
          <p:cNvPr id="200" name="Google Shape;200;p15"/>
          <p:cNvPicPr preferRelativeResize="0"/>
          <p:nvPr/>
        </p:nvPicPr>
        <p:blipFill rotWithShape="1">
          <a:blip r:embed="rId4">
            <a:alphaModFix/>
          </a:blip>
          <a:srcRect b="0" l="0" r="0" t="0"/>
          <a:stretch/>
        </p:blipFill>
        <p:spPr>
          <a:xfrm>
            <a:off x="535718" y="1098069"/>
            <a:ext cx="354196" cy="354196"/>
          </a:xfrm>
          <a:prstGeom prst="rect">
            <a:avLst/>
          </a:prstGeom>
          <a:noFill/>
          <a:ln>
            <a:noFill/>
          </a:ln>
          <a:effectLst>
            <a:outerShdw blurRad="50800" rotWithShape="0" algn="tl" dir="2700000" dist="38100">
              <a:srgbClr val="000000">
                <a:alpha val="40000"/>
              </a:srgbClr>
            </a:outerShdw>
          </a:effectLst>
        </p:spPr>
      </p:pic>
      <p:pic>
        <p:nvPicPr>
          <p:cNvPr id="201" name="Google Shape;201;p15"/>
          <p:cNvPicPr preferRelativeResize="0"/>
          <p:nvPr/>
        </p:nvPicPr>
        <p:blipFill rotWithShape="1">
          <a:blip r:embed="rId5">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sp>
        <p:nvSpPr>
          <p:cNvPr id="202" name="Google Shape;202;p15"/>
          <p:cNvSpPr txBox="1"/>
          <p:nvPr/>
        </p:nvSpPr>
        <p:spPr>
          <a:xfrm>
            <a:off x="889922" y="1941050"/>
            <a:ext cx="4710900" cy="227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Incident View</a:t>
            </a:r>
            <a:endParaRPr b="0" i="0" sz="1200" u="none" cap="none" strike="noStrike">
              <a:solidFill>
                <a:srgbClr val="000000"/>
              </a:solidFill>
              <a:latin typeface="Arial"/>
              <a:ea typeface="Arial"/>
              <a:cs typeface="Arial"/>
              <a:sym typeface="Arial"/>
            </a:endParaRPr>
          </a:p>
          <a:p>
            <a:pPr indent="-165100" lvl="0" marL="171450" marR="0" rtl="0" algn="l">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Tap </a:t>
            </a:r>
            <a:r>
              <a:rPr b="1" i="1" lang="en-ID" sz="1500">
                <a:solidFill>
                  <a:srgbClr val="515151"/>
                </a:solidFill>
                <a:latin typeface="Roboto"/>
                <a:ea typeface="Roboto"/>
                <a:cs typeface="Roboto"/>
                <a:sym typeface="Roboto"/>
              </a:rPr>
              <a:t>Menu</a:t>
            </a:r>
            <a:r>
              <a:rPr lang="en-ID" sz="1500">
                <a:solidFill>
                  <a:srgbClr val="515151"/>
                </a:solidFill>
                <a:latin typeface="Roboto"/>
                <a:ea typeface="Roboto"/>
                <a:cs typeface="Roboto"/>
                <a:sym typeface="Roboto"/>
              </a:rPr>
              <a:t>, then </a:t>
            </a:r>
            <a:r>
              <a:rPr b="1" i="1" lang="en-ID" sz="1500">
                <a:solidFill>
                  <a:srgbClr val="515151"/>
                </a:solidFill>
                <a:latin typeface="Roboto"/>
                <a:ea typeface="Roboto"/>
                <a:cs typeface="Roboto"/>
                <a:sym typeface="Roboto"/>
              </a:rPr>
              <a:t>Incidents</a:t>
            </a:r>
            <a:endParaRPr b="1" i="1" sz="1500">
              <a:solidFill>
                <a:srgbClr val="515151"/>
              </a:solidFill>
              <a:latin typeface="Roboto"/>
              <a:ea typeface="Roboto"/>
              <a:cs typeface="Roboto"/>
              <a:sym typeface="Roboto"/>
            </a:endParaRPr>
          </a:p>
          <a:p>
            <a:pPr indent="-165100" lvl="0" marL="171450" marR="0" rtl="0" algn="l">
              <a:lnSpc>
                <a:spcPct val="100000"/>
              </a:lnSpc>
              <a:spcBef>
                <a:spcPts val="0"/>
              </a:spcBef>
              <a:spcAft>
                <a:spcPts val="0"/>
              </a:spcAft>
              <a:buClr>
                <a:srgbClr val="515151"/>
              </a:buClr>
              <a:buSzPts val="1500"/>
              <a:buFont typeface="Arial"/>
              <a:buChar char="•"/>
            </a:pPr>
            <a:r>
              <a:rPr b="0" i="0" lang="en-ID" sz="1500" u="none" cap="none" strike="noStrike">
                <a:solidFill>
                  <a:srgbClr val="515151"/>
                </a:solidFill>
                <a:latin typeface="Roboto"/>
                <a:ea typeface="Roboto"/>
                <a:cs typeface="Roboto"/>
                <a:sym typeface="Roboto"/>
              </a:rPr>
              <a:t>Groups </a:t>
            </a:r>
            <a:r>
              <a:rPr lang="en-ID" sz="1500">
                <a:solidFill>
                  <a:srgbClr val="515151"/>
                </a:solidFill>
                <a:latin typeface="Roboto"/>
                <a:ea typeface="Roboto"/>
                <a:cs typeface="Roboto"/>
                <a:sym typeface="Roboto"/>
              </a:rPr>
              <a:t>p</a:t>
            </a:r>
            <a:r>
              <a:rPr b="0" i="0" lang="en-ID" sz="1500" u="none" cap="none" strike="noStrike">
                <a:solidFill>
                  <a:srgbClr val="515151"/>
                </a:solidFill>
                <a:latin typeface="Roboto"/>
                <a:ea typeface="Roboto"/>
                <a:cs typeface="Roboto"/>
                <a:sym typeface="Roboto"/>
              </a:rPr>
              <a:t>atient </a:t>
            </a:r>
            <a:r>
              <a:rPr lang="en-ID" sz="1500">
                <a:solidFill>
                  <a:srgbClr val="515151"/>
                </a:solidFill>
                <a:latin typeface="Roboto"/>
                <a:ea typeface="Roboto"/>
                <a:cs typeface="Roboto"/>
                <a:sym typeface="Roboto"/>
              </a:rPr>
              <a:t>c</a:t>
            </a:r>
            <a:r>
              <a:rPr b="0" i="0" lang="en-ID" sz="1500" u="none" cap="none" strike="noStrike">
                <a:solidFill>
                  <a:srgbClr val="515151"/>
                </a:solidFill>
                <a:latin typeface="Roboto"/>
                <a:ea typeface="Roboto"/>
                <a:cs typeface="Roboto"/>
                <a:sym typeface="Roboto"/>
              </a:rPr>
              <a:t>hannels </a:t>
            </a:r>
            <a:r>
              <a:rPr lang="en-ID" sz="1500">
                <a:solidFill>
                  <a:srgbClr val="515151"/>
                </a:solidFill>
                <a:latin typeface="Roboto"/>
                <a:ea typeface="Roboto"/>
                <a:cs typeface="Roboto"/>
                <a:sym typeface="Roboto"/>
              </a:rPr>
              <a:t>within an</a:t>
            </a:r>
            <a:r>
              <a:rPr b="0" i="0" lang="en-ID" sz="1500" u="none" cap="none" strike="noStrike">
                <a:solidFill>
                  <a:srgbClr val="515151"/>
                </a:solidFill>
                <a:latin typeface="Roboto"/>
                <a:ea typeface="Roboto"/>
                <a:cs typeface="Roboto"/>
                <a:sym typeface="Roboto"/>
              </a:rPr>
              <a:t> Incident</a:t>
            </a:r>
            <a:endParaRPr b="0" i="0" sz="1500" u="none" cap="none" strike="noStrike">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My entity’s patients</a:t>
            </a:r>
            <a:endParaRPr sz="1500">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All incident patients (Reunification Center)</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View participating entities and privileges</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Manage alerts for entire incident</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Summary (Command View located on Web)</a:t>
            </a:r>
            <a:endParaRPr sz="1500">
              <a:solidFill>
                <a:srgbClr val="515151"/>
              </a:solidFill>
              <a:latin typeface="Roboto"/>
              <a:ea typeface="Roboto"/>
              <a:cs typeface="Roboto"/>
              <a:sym typeface="Roboto"/>
            </a:endParaRPr>
          </a:p>
        </p:txBody>
      </p:sp>
      <p:sp>
        <p:nvSpPr>
          <p:cNvPr id="203" name="Google Shape;203;p15"/>
          <p:cNvSpPr txBox="1"/>
          <p:nvPr/>
        </p:nvSpPr>
        <p:spPr>
          <a:xfrm>
            <a:off x="827064" y="4209299"/>
            <a:ext cx="5446200" cy="248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Prehospital Notifications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515151"/>
              </a:buClr>
              <a:buSzPts val="1600"/>
              <a:buFont typeface="Roboto"/>
              <a:buNone/>
            </a:pPr>
            <a:r>
              <a:rPr b="1" i="1" lang="en-ID" sz="1500">
                <a:solidFill>
                  <a:schemeClr val="accent1"/>
                </a:solidFill>
                <a:latin typeface="Roboto"/>
                <a:ea typeface="Roboto"/>
                <a:cs typeface="Roboto"/>
                <a:sym typeface="Roboto"/>
              </a:rPr>
              <a:t>Notified about New Incident</a:t>
            </a:r>
            <a:endParaRPr b="0" i="0" sz="1300" u="none" cap="none" strike="noStrike">
              <a:solidFill>
                <a:schemeClr val="accent1"/>
              </a:solidFill>
              <a:latin typeface="Arial"/>
              <a:ea typeface="Arial"/>
              <a:cs typeface="Arial"/>
              <a:sym typeface="Arial"/>
            </a:endParaRPr>
          </a:p>
          <a:p>
            <a:pPr indent="-279400" lvl="0" marL="2857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Supplements other regional notifications if enabled</a:t>
            </a:r>
            <a:endParaRPr sz="1500">
              <a:solidFill>
                <a:srgbClr val="515151"/>
              </a:solidFill>
              <a:latin typeface="Roboto"/>
              <a:ea typeface="Roboto"/>
              <a:cs typeface="Roboto"/>
              <a:sym typeface="Roboto"/>
            </a:endParaRPr>
          </a:p>
          <a:p>
            <a:pPr indent="-279400" lvl="0" marL="285750" marR="0" rtl="0" algn="l">
              <a:lnSpc>
                <a:spcPct val="100000"/>
              </a:lnSpc>
              <a:spcBef>
                <a:spcPts val="60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Will receive notifications about new patients even if not added to incident</a:t>
            </a:r>
            <a:endParaRPr sz="1500">
              <a:solidFill>
                <a:srgbClr val="515151"/>
              </a:solidFill>
              <a:latin typeface="Roboto"/>
              <a:ea typeface="Roboto"/>
              <a:cs typeface="Roboto"/>
              <a:sym typeface="Roboto"/>
            </a:endParaRPr>
          </a:p>
          <a:p>
            <a:pPr indent="-279400" lvl="0" marL="2857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Option: Team is notified regardless of call status</a:t>
            </a:r>
            <a:endParaRPr b="0" i="0" sz="1500" u="none" cap="none" strike="noStrike">
              <a:solidFill>
                <a:srgbClr val="515151"/>
              </a:solidFill>
              <a:latin typeface="Roboto"/>
              <a:ea typeface="Roboto"/>
              <a:cs typeface="Roboto"/>
              <a:sym typeface="Roboto"/>
            </a:endParaRPr>
          </a:p>
          <a:p>
            <a:pPr indent="0" lvl="0" marL="0" marR="0" rtl="0" algn="l">
              <a:lnSpc>
                <a:spcPct val="100000"/>
              </a:lnSpc>
              <a:spcBef>
                <a:spcPts val="1000"/>
              </a:spcBef>
              <a:spcAft>
                <a:spcPts val="0"/>
              </a:spcAft>
              <a:buClr>
                <a:srgbClr val="000000"/>
              </a:buClr>
              <a:buSzPts val="1500"/>
              <a:buFont typeface="Arial"/>
              <a:buNone/>
            </a:pPr>
            <a:r>
              <a:rPr b="1" i="1" lang="en-ID" sz="1500">
                <a:solidFill>
                  <a:schemeClr val="accent1"/>
                </a:solidFill>
                <a:latin typeface="Roboto"/>
                <a:ea typeface="Roboto"/>
                <a:cs typeface="Roboto"/>
                <a:sym typeface="Roboto"/>
              </a:rPr>
              <a:t>Notified about New Inbound EMS</a:t>
            </a:r>
            <a:endParaRPr b="0" i="0" sz="1500" u="none" cap="none" strike="noStrike">
              <a:solidFill>
                <a:schemeClr val="accent1"/>
              </a:solidFill>
              <a:latin typeface="Arial"/>
              <a:ea typeface="Arial"/>
              <a:cs typeface="Arial"/>
              <a:sym typeface="Arial"/>
            </a:endParaRPr>
          </a:p>
          <a:p>
            <a:pPr indent="-279400" lvl="0" marL="285750" marR="0" rtl="0" algn="l">
              <a:lnSpc>
                <a:spcPct val="100000"/>
              </a:lnSpc>
              <a:spcBef>
                <a:spcPts val="600"/>
              </a:spcBef>
              <a:spcAft>
                <a:spcPts val="600"/>
              </a:spcAft>
              <a:buClr>
                <a:srgbClr val="515151"/>
              </a:buClr>
              <a:buSzPts val="1500"/>
              <a:buFont typeface="Arial"/>
              <a:buChar char="•"/>
            </a:pPr>
            <a:r>
              <a:rPr lang="en-ID" sz="1500">
                <a:solidFill>
                  <a:srgbClr val="515151"/>
                </a:solidFill>
                <a:latin typeface="Roboto"/>
                <a:ea typeface="Roboto"/>
                <a:cs typeface="Roboto"/>
                <a:sym typeface="Roboto"/>
              </a:rPr>
              <a:t>Unchanged from daily unless incident alerts are muted</a:t>
            </a:r>
            <a:endParaRPr b="0" i="0" sz="1500" u="none" cap="none" strike="noStrike">
              <a:solidFill>
                <a:srgbClr val="515151"/>
              </a:solidFill>
              <a:latin typeface="Roboto"/>
              <a:ea typeface="Roboto"/>
              <a:cs typeface="Roboto"/>
              <a:sym typeface="Roboto"/>
            </a:endParaRPr>
          </a:p>
        </p:txBody>
      </p:sp>
      <p:pic>
        <p:nvPicPr>
          <p:cNvPr id="204" name="Google Shape;204;p15"/>
          <p:cNvPicPr preferRelativeResize="0"/>
          <p:nvPr/>
        </p:nvPicPr>
        <p:blipFill rotWithShape="1">
          <a:blip r:embed="rId6">
            <a:alphaModFix/>
          </a:blip>
          <a:srcRect b="0" l="0" r="0" t="0"/>
          <a:stretch/>
        </p:blipFill>
        <p:spPr>
          <a:xfrm>
            <a:off x="865158" y="2525661"/>
            <a:ext cx="274320" cy="274320"/>
          </a:xfrm>
          <a:prstGeom prst="rect">
            <a:avLst/>
          </a:prstGeom>
          <a:noFill/>
          <a:ln>
            <a:noFill/>
          </a:ln>
          <a:effectLst>
            <a:outerShdw blurRad="50800" rotWithShape="0" algn="tl" dir="2700000" dist="38100">
              <a:srgbClr val="000000">
                <a:alpha val="40000"/>
              </a:srgbClr>
            </a:outerShdw>
          </a:effectLst>
        </p:spPr>
      </p:pic>
      <p:pic>
        <p:nvPicPr>
          <p:cNvPr id="205" name="Google Shape;205;p15"/>
          <p:cNvPicPr preferRelativeResize="0"/>
          <p:nvPr/>
        </p:nvPicPr>
        <p:blipFill rotWithShape="1">
          <a:blip r:embed="rId7">
            <a:alphaModFix/>
          </a:blip>
          <a:srcRect b="0" l="0" r="0" t="0"/>
          <a:stretch/>
        </p:blipFill>
        <p:spPr>
          <a:xfrm>
            <a:off x="865158" y="3297831"/>
            <a:ext cx="274320" cy="274320"/>
          </a:xfrm>
          <a:prstGeom prst="rect">
            <a:avLst/>
          </a:prstGeom>
          <a:noFill/>
          <a:ln>
            <a:noFill/>
          </a:ln>
          <a:effectLst>
            <a:outerShdw blurRad="50800" rotWithShape="0" algn="tl" dir="2700000" dist="38100">
              <a:srgbClr val="000000">
                <a:alpha val="40000"/>
              </a:srgbClr>
            </a:outerShdw>
          </a:effectLst>
        </p:spPr>
      </p:pic>
      <p:pic>
        <p:nvPicPr>
          <p:cNvPr id="206" name="Google Shape;206;p15"/>
          <p:cNvPicPr preferRelativeResize="0"/>
          <p:nvPr/>
        </p:nvPicPr>
        <p:blipFill rotWithShape="1">
          <a:blip r:embed="rId8">
            <a:alphaModFix/>
          </a:blip>
          <a:srcRect b="0" l="0" r="0" t="0"/>
          <a:stretch/>
        </p:blipFill>
        <p:spPr>
          <a:xfrm>
            <a:off x="865158" y="3584530"/>
            <a:ext cx="274320" cy="274320"/>
          </a:xfrm>
          <a:prstGeom prst="rect">
            <a:avLst/>
          </a:prstGeom>
          <a:noFill/>
          <a:ln>
            <a:noFill/>
          </a:ln>
          <a:effectLst>
            <a:outerShdw blurRad="50800" rotWithShape="0" algn="tl" dir="2700000" dist="38100">
              <a:srgbClr val="000000">
                <a:alpha val="40000"/>
              </a:srgbClr>
            </a:outerShdw>
          </a:effectLst>
        </p:spPr>
      </p:pic>
      <p:pic>
        <p:nvPicPr>
          <p:cNvPr id="207" name="Google Shape;207;p15"/>
          <p:cNvPicPr preferRelativeResize="0"/>
          <p:nvPr/>
        </p:nvPicPr>
        <p:blipFill rotWithShape="1">
          <a:blip r:embed="rId9">
            <a:alphaModFix/>
          </a:blip>
          <a:srcRect b="0" l="0" r="0" t="0"/>
          <a:stretch/>
        </p:blipFill>
        <p:spPr>
          <a:xfrm>
            <a:off x="865158" y="3890721"/>
            <a:ext cx="274320" cy="274320"/>
          </a:xfrm>
          <a:prstGeom prst="rect">
            <a:avLst/>
          </a:prstGeom>
          <a:noFill/>
          <a:ln>
            <a:noFill/>
          </a:ln>
          <a:effectLst>
            <a:outerShdw blurRad="50800" rotWithShape="0" algn="tl" dir="2700000" dist="38100">
              <a:srgbClr val="000000">
                <a:alpha val="40000"/>
              </a:srgbClr>
            </a:outerShdw>
          </a:effectLst>
        </p:spPr>
      </p:pic>
      <p:sp>
        <p:nvSpPr>
          <p:cNvPr id="208" name="Google Shape;208;p15"/>
          <p:cNvSpPr txBox="1"/>
          <p:nvPr/>
        </p:nvSpPr>
        <p:spPr>
          <a:xfrm>
            <a:off x="290850" y="302650"/>
            <a:ext cx="10118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Using Mobile Devices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16"/>
          <p:cNvPicPr preferRelativeResize="0"/>
          <p:nvPr/>
        </p:nvPicPr>
        <p:blipFill rotWithShape="1">
          <a:blip r:embed="rId3">
            <a:alphaModFix/>
          </a:blip>
          <a:srcRect b="0" l="-310" r="310" t="-959"/>
          <a:stretch/>
        </p:blipFill>
        <p:spPr>
          <a:xfrm>
            <a:off x="6079700" y="2006550"/>
            <a:ext cx="5607300" cy="2844900"/>
          </a:xfrm>
          <a:prstGeom prst="roundRect">
            <a:avLst>
              <a:gd fmla="val 3143" name="adj"/>
            </a:avLst>
          </a:prstGeom>
          <a:noFill/>
          <a:ln cap="flat" cmpd="sng" w="22225">
            <a:solidFill>
              <a:srgbClr val="FFFFFF"/>
            </a:solidFill>
            <a:prstDash val="solid"/>
            <a:round/>
            <a:headEnd len="sm" w="sm" type="none"/>
            <a:tailEnd len="sm" w="sm" type="none"/>
          </a:ln>
          <a:effectLst>
            <a:outerShdw blurRad="190500" rotWithShape="0" algn="tl" dir="2700000" dist="88900">
              <a:srgbClr val="000000">
                <a:alpha val="20000"/>
              </a:srgbClr>
            </a:outerShdw>
          </a:effectLst>
        </p:spPr>
      </p:pic>
      <p:sp>
        <p:nvSpPr>
          <p:cNvPr id="214" name="Google Shape;214;p16"/>
          <p:cNvSpPr txBox="1"/>
          <p:nvPr/>
        </p:nvSpPr>
        <p:spPr>
          <a:xfrm>
            <a:off x="889916" y="1058198"/>
            <a:ext cx="47109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Patient List View</a:t>
            </a:r>
            <a:endParaRPr b="0" i="0" sz="1200" u="none" cap="none" strike="noStrike">
              <a:solidFill>
                <a:srgbClr val="000000"/>
              </a:solidFill>
              <a:latin typeface="Arial"/>
              <a:ea typeface="Arial"/>
              <a:cs typeface="Arial"/>
              <a:sym typeface="Arial"/>
            </a:endParaRPr>
          </a:p>
          <a:p>
            <a:pPr indent="-165100" lvl="0" marL="171450" rtl="0" algn="l">
              <a:spcBef>
                <a:spcPts val="0"/>
              </a:spcBef>
              <a:spcAft>
                <a:spcPts val="0"/>
              </a:spcAft>
              <a:buClr>
                <a:srgbClr val="515151"/>
              </a:buClr>
              <a:buSzPts val="1500"/>
              <a:buChar char="•"/>
            </a:pPr>
            <a:r>
              <a:rPr lang="en-ID" sz="1500">
                <a:solidFill>
                  <a:srgbClr val="515151"/>
                </a:solidFill>
                <a:latin typeface="Roboto"/>
                <a:ea typeface="Roboto"/>
                <a:cs typeface="Roboto"/>
                <a:sym typeface="Roboto"/>
              </a:rPr>
              <a:t>Daily Use</a:t>
            </a:r>
            <a:endParaRPr sz="1500">
              <a:solidFill>
                <a:srgbClr val="515151"/>
              </a:solidFill>
              <a:latin typeface="Roboto"/>
              <a:ea typeface="Roboto"/>
              <a:cs typeface="Roboto"/>
              <a:sym typeface="Roboto"/>
            </a:endParaRPr>
          </a:p>
          <a:p>
            <a:pPr indent="-165100" lvl="0" marL="171450" rtl="0" algn="l">
              <a:spcBef>
                <a:spcPts val="600"/>
              </a:spcBef>
              <a:spcAft>
                <a:spcPts val="0"/>
              </a:spcAft>
              <a:buClr>
                <a:srgbClr val="515151"/>
              </a:buClr>
              <a:buSzPts val="1500"/>
              <a:buChar char="•"/>
            </a:pPr>
            <a:r>
              <a:rPr lang="en-ID" sz="1500">
                <a:solidFill>
                  <a:srgbClr val="515151"/>
                </a:solidFill>
                <a:latin typeface="Roboto"/>
                <a:ea typeface="Roboto"/>
                <a:cs typeface="Roboto"/>
                <a:sym typeface="Roboto"/>
              </a:rPr>
              <a:t>My Patients and All Patients at My Organization(s)</a:t>
            </a:r>
            <a:endParaRPr sz="1500">
              <a:solidFill>
                <a:srgbClr val="676767"/>
              </a:solidFill>
              <a:latin typeface="Roboto"/>
              <a:ea typeface="Roboto"/>
              <a:cs typeface="Roboto"/>
              <a:sym typeface="Roboto"/>
            </a:endParaRPr>
          </a:p>
        </p:txBody>
      </p:sp>
      <p:pic>
        <p:nvPicPr>
          <p:cNvPr id="215" name="Google Shape;215;p16"/>
          <p:cNvPicPr preferRelativeResize="0"/>
          <p:nvPr/>
        </p:nvPicPr>
        <p:blipFill rotWithShape="1">
          <a:blip r:embed="rId4">
            <a:alphaModFix/>
          </a:blip>
          <a:srcRect b="0" l="0" r="0" t="0"/>
          <a:stretch/>
        </p:blipFill>
        <p:spPr>
          <a:xfrm>
            <a:off x="535718" y="1098069"/>
            <a:ext cx="354196" cy="354196"/>
          </a:xfrm>
          <a:prstGeom prst="rect">
            <a:avLst/>
          </a:prstGeom>
          <a:noFill/>
          <a:ln>
            <a:noFill/>
          </a:ln>
          <a:effectLst>
            <a:outerShdw blurRad="50800" rotWithShape="0" algn="tl" dir="2700000" dist="38100">
              <a:srgbClr val="000000">
                <a:alpha val="40000"/>
              </a:srgbClr>
            </a:outerShdw>
          </a:effectLst>
        </p:spPr>
      </p:pic>
      <p:pic>
        <p:nvPicPr>
          <p:cNvPr id="216" name="Google Shape;216;p16"/>
          <p:cNvPicPr preferRelativeResize="0"/>
          <p:nvPr/>
        </p:nvPicPr>
        <p:blipFill rotWithShape="1">
          <a:blip r:embed="rId5">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sp>
        <p:nvSpPr>
          <p:cNvPr id="217" name="Google Shape;217;p16"/>
          <p:cNvSpPr txBox="1"/>
          <p:nvPr/>
        </p:nvSpPr>
        <p:spPr>
          <a:xfrm>
            <a:off x="889922" y="1941050"/>
            <a:ext cx="4710900" cy="227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Incident View</a:t>
            </a:r>
            <a:endParaRPr b="0" i="0" sz="1200" u="none" cap="none" strike="noStrike">
              <a:solidFill>
                <a:srgbClr val="000000"/>
              </a:solidFill>
              <a:latin typeface="Arial"/>
              <a:ea typeface="Arial"/>
              <a:cs typeface="Arial"/>
              <a:sym typeface="Arial"/>
            </a:endParaRPr>
          </a:p>
          <a:p>
            <a:pPr indent="-165100" lvl="0" marL="171450" marR="0" rtl="0" algn="l">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Tap </a:t>
            </a:r>
            <a:r>
              <a:rPr b="1" i="1" lang="en-ID" sz="1500">
                <a:solidFill>
                  <a:srgbClr val="515151"/>
                </a:solidFill>
                <a:latin typeface="Roboto"/>
                <a:ea typeface="Roboto"/>
                <a:cs typeface="Roboto"/>
                <a:sym typeface="Roboto"/>
              </a:rPr>
              <a:t>Menu</a:t>
            </a:r>
            <a:r>
              <a:rPr lang="en-ID" sz="1500">
                <a:solidFill>
                  <a:srgbClr val="515151"/>
                </a:solidFill>
                <a:latin typeface="Roboto"/>
                <a:ea typeface="Roboto"/>
                <a:cs typeface="Roboto"/>
                <a:sym typeface="Roboto"/>
              </a:rPr>
              <a:t>, then </a:t>
            </a:r>
            <a:r>
              <a:rPr b="1" i="1" lang="en-ID" sz="1500">
                <a:solidFill>
                  <a:srgbClr val="515151"/>
                </a:solidFill>
                <a:latin typeface="Roboto"/>
                <a:ea typeface="Roboto"/>
                <a:cs typeface="Roboto"/>
                <a:sym typeface="Roboto"/>
              </a:rPr>
              <a:t>Incidents</a:t>
            </a:r>
            <a:endParaRPr b="1" i="1" sz="1500">
              <a:solidFill>
                <a:srgbClr val="515151"/>
              </a:solidFill>
              <a:latin typeface="Roboto"/>
              <a:ea typeface="Roboto"/>
              <a:cs typeface="Roboto"/>
              <a:sym typeface="Roboto"/>
            </a:endParaRPr>
          </a:p>
          <a:p>
            <a:pPr indent="-165100" lvl="0" marL="171450" marR="0" rtl="0" algn="l">
              <a:lnSpc>
                <a:spcPct val="100000"/>
              </a:lnSpc>
              <a:spcBef>
                <a:spcPts val="0"/>
              </a:spcBef>
              <a:spcAft>
                <a:spcPts val="0"/>
              </a:spcAft>
              <a:buClr>
                <a:srgbClr val="515151"/>
              </a:buClr>
              <a:buSzPts val="1500"/>
              <a:buFont typeface="Arial"/>
              <a:buChar char="•"/>
            </a:pPr>
            <a:r>
              <a:rPr b="0" i="0" lang="en-ID" sz="1500" u="none" cap="none" strike="noStrike">
                <a:solidFill>
                  <a:srgbClr val="515151"/>
                </a:solidFill>
                <a:latin typeface="Roboto"/>
                <a:ea typeface="Roboto"/>
                <a:cs typeface="Roboto"/>
                <a:sym typeface="Roboto"/>
              </a:rPr>
              <a:t>Groups </a:t>
            </a:r>
            <a:r>
              <a:rPr lang="en-ID" sz="1500">
                <a:solidFill>
                  <a:srgbClr val="515151"/>
                </a:solidFill>
                <a:latin typeface="Roboto"/>
                <a:ea typeface="Roboto"/>
                <a:cs typeface="Roboto"/>
                <a:sym typeface="Roboto"/>
              </a:rPr>
              <a:t>p</a:t>
            </a:r>
            <a:r>
              <a:rPr b="0" i="0" lang="en-ID" sz="1500" u="none" cap="none" strike="noStrike">
                <a:solidFill>
                  <a:srgbClr val="515151"/>
                </a:solidFill>
                <a:latin typeface="Roboto"/>
                <a:ea typeface="Roboto"/>
                <a:cs typeface="Roboto"/>
                <a:sym typeface="Roboto"/>
              </a:rPr>
              <a:t>atient </a:t>
            </a:r>
            <a:r>
              <a:rPr lang="en-ID" sz="1500">
                <a:solidFill>
                  <a:srgbClr val="515151"/>
                </a:solidFill>
                <a:latin typeface="Roboto"/>
                <a:ea typeface="Roboto"/>
                <a:cs typeface="Roboto"/>
                <a:sym typeface="Roboto"/>
              </a:rPr>
              <a:t>c</a:t>
            </a:r>
            <a:r>
              <a:rPr b="0" i="0" lang="en-ID" sz="1500" u="none" cap="none" strike="noStrike">
                <a:solidFill>
                  <a:srgbClr val="515151"/>
                </a:solidFill>
                <a:latin typeface="Roboto"/>
                <a:ea typeface="Roboto"/>
                <a:cs typeface="Roboto"/>
                <a:sym typeface="Roboto"/>
              </a:rPr>
              <a:t>hannels </a:t>
            </a:r>
            <a:r>
              <a:rPr lang="en-ID" sz="1500">
                <a:solidFill>
                  <a:srgbClr val="515151"/>
                </a:solidFill>
                <a:latin typeface="Roboto"/>
                <a:ea typeface="Roboto"/>
                <a:cs typeface="Roboto"/>
                <a:sym typeface="Roboto"/>
              </a:rPr>
              <a:t>within an</a:t>
            </a:r>
            <a:r>
              <a:rPr b="0" i="0" lang="en-ID" sz="1500" u="none" cap="none" strike="noStrike">
                <a:solidFill>
                  <a:srgbClr val="515151"/>
                </a:solidFill>
                <a:latin typeface="Roboto"/>
                <a:ea typeface="Roboto"/>
                <a:cs typeface="Roboto"/>
                <a:sym typeface="Roboto"/>
              </a:rPr>
              <a:t> Incident</a:t>
            </a:r>
            <a:endParaRPr b="0" i="0" sz="1500" u="none" cap="none" strike="noStrike">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My entity’s patients</a:t>
            </a:r>
            <a:endParaRPr sz="1500">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All incident patients (Reunification Center)</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View participating entities and privileges</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Manage alerts for entire incident</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Summary (Command View located on Web)</a:t>
            </a:r>
            <a:endParaRPr sz="1500">
              <a:solidFill>
                <a:srgbClr val="515151"/>
              </a:solidFill>
              <a:latin typeface="Roboto"/>
              <a:ea typeface="Roboto"/>
              <a:cs typeface="Roboto"/>
              <a:sym typeface="Roboto"/>
            </a:endParaRPr>
          </a:p>
        </p:txBody>
      </p:sp>
      <p:sp>
        <p:nvSpPr>
          <p:cNvPr id="218" name="Google Shape;218;p16"/>
          <p:cNvSpPr txBox="1"/>
          <p:nvPr/>
        </p:nvSpPr>
        <p:spPr>
          <a:xfrm>
            <a:off x="827064" y="4209299"/>
            <a:ext cx="5446200" cy="248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Prehospital Notifications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515151"/>
              </a:buClr>
              <a:buSzPts val="1600"/>
              <a:buFont typeface="Roboto"/>
              <a:buNone/>
            </a:pPr>
            <a:r>
              <a:rPr b="1" i="1" lang="en-ID" sz="1500">
                <a:solidFill>
                  <a:schemeClr val="accent1"/>
                </a:solidFill>
                <a:latin typeface="Roboto"/>
                <a:ea typeface="Roboto"/>
                <a:cs typeface="Roboto"/>
                <a:sym typeface="Roboto"/>
              </a:rPr>
              <a:t>Notified about New Incident</a:t>
            </a:r>
            <a:endParaRPr b="0" i="0" sz="1300" u="none" cap="none" strike="noStrike">
              <a:solidFill>
                <a:schemeClr val="accent1"/>
              </a:solidFill>
              <a:latin typeface="Arial"/>
              <a:ea typeface="Arial"/>
              <a:cs typeface="Arial"/>
              <a:sym typeface="Arial"/>
            </a:endParaRPr>
          </a:p>
          <a:p>
            <a:pPr indent="-279400" lvl="0" marL="2857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Supplements other regional notifications if enabled</a:t>
            </a:r>
            <a:endParaRPr sz="1500">
              <a:solidFill>
                <a:srgbClr val="515151"/>
              </a:solidFill>
              <a:latin typeface="Roboto"/>
              <a:ea typeface="Roboto"/>
              <a:cs typeface="Roboto"/>
              <a:sym typeface="Roboto"/>
            </a:endParaRPr>
          </a:p>
          <a:p>
            <a:pPr indent="-279400" lvl="0" marL="285750" marR="0" rtl="0" algn="l">
              <a:lnSpc>
                <a:spcPct val="100000"/>
              </a:lnSpc>
              <a:spcBef>
                <a:spcPts val="60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Will receive notifications about new patients even if not added to incident</a:t>
            </a:r>
            <a:endParaRPr sz="1500">
              <a:solidFill>
                <a:srgbClr val="515151"/>
              </a:solidFill>
              <a:latin typeface="Roboto"/>
              <a:ea typeface="Roboto"/>
              <a:cs typeface="Roboto"/>
              <a:sym typeface="Roboto"/>
            </a:endParaRPr>
          </a:p>
          <a:p>
            <a:pPr indent="-279400" lvl="0" marL="2857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Option: Team is notified regardless of call status</a:t>
            </a:r>
            <a:endParaRPr b="0" i="0" sz="1500" u="none" cap="none" strike="noStrike">
              <a:solidFill>
                <a:srgbClr val="515151"/>
              </a:solidFill>
              <a:latin typeface="Roboto"/>
              <a:ea typeface="Roboto"/>
              <a:cs typeface="Roboto"/>
              <a:sym typeface="Roboto"/>
            </a:endParaRPr>
          </a:p>
          <a:p>
            <a:pPr indent="0" lvl="0" marL="0" marR="0" rtl="0" algn="l">
              <a:lnSpc>
                <a:spcPct val="100000"/>
              </a:lnSpc>
              <a:spcBef>
                <a:spcPts val="1000"/>
              </a:spcBef>
              <a:spcAft>
                <a:spcPts val="0"/>
              </a:spcAft>
              <a:buClr>
                <a:srgbClr val="000000"/>
              </a:buClr>
              <a:buSzPts val="1500"/>
              <a:buFont typeface="Arial"/>
              <a:buNone/>
            </a:pPr>
            <a:r>
              <a:rPr b="1" i="1" lang="en-ID" sz="1500">
                <a:solidFill>
                  <a:schemeClr val="accent1"/>
                </a:solidFill>
                <a:latin typeface="Roboto"/>
                <a:ea typeface="Roboto"/>
                <a:cs typeface="Roboto"/>
                <a:sym typeface="Roboto"/>
              </a:rPr>
              <a:t>Notified about New Inbound EMS</a:t>
            </a:r>
            <a:endParaRPr b="0" i="0" sz="1500" u="none" cap="none" strike="noStrike">
              <a:solidFill>
                <a:schemeClr val="accent1"/>
              </a:solidFill>
              <a:latin typeface="Arial"/>
              <a:ea typeface="Arial"/>
              <a:cs typeface="Arial"/>
              <a:sym typeface="Arial"/>
            </a:endParaRPr>
          </a:p>
          <a:p>
            <a:pPr indent="-279400" lvl="0" marL="285750" marR="0" rtl="0" algn="l">
              <a:lnSpc>
                <a:spcPct val="100000"/>
              </a:lnSpc>
              <a:spcBef>
                <a:spcPts val="600"/>
              </a:spcBef>
              <a:spcAft>
                <a:spcPts val="600"/>
              </a:spcAft>
              <a:buClr>
                <a:srgbClr val="515151"/>
              </a:buClr>
              <a:buSzPts val="1500"/>
              <a:buFont typeface="Arial"/>
              <a:buChar char="•"/>
            </a:pPr>
            <a:r>
              <a:rPr lang="en-ID" sz="1500">
                <a:solidFill>
                  <a:srgbClr val="515151"/>
                </a:solidFill>
                <a:latin typeface="Roboto"/>
                <a:ea typeface="Roboto"/>
                <a:cs typeface="Roboto"/>
                <a:sym typeface="Roboto"/>
              </a:rPr>
              <a:t>Unchanged from daily unless incident alerts are muted</a:t>
            </a:r>
            <a:endParaRPr b="0" i="0" sz="1500" u="none" cap="none" strike="noStrike">
              <a:solidFill>
                <a:srgbClr val="515151"/>
              </a:solidFill>
              <a:latin typeface="Roboto"/>
              <a:ea typeface="Roboto"/>
              <a:cs typeface="Roboto"/>
              <a:sym typeface="Roboto"/>
            </a:endParaRPr>
          </a:p>
        </p:txBody>
      </p:sp>
      <p:pic>
        <p:nvPicPr>
          <p:cNvPr id="219" name="Google Shape;219;p16"/>
          <p:cNvPicPr preferRelativeResize="0"/>
          <p:nvPr/>
        </p:nvPicPr>
        <p:blipFill rotWithShape="1">
          <a:blip r:embed="rId6">
            <a:alphaModFix/>
          </a:blip>
          <a:srcRect b="0" l="0" r="0" t="0"/>
          <a:stretch/>
        </p:blipFill>
        <p:spPr>
          <a:xfrm>
            <a:off x="865158" y="2525661"/>
            <a:ext cx="274320" cy="274320"/>
          </a:xfrm>
          <a:prstGeom prst="rect">
            <a:avLst/>
          </a:prstGeom>
          <a:noFill/>
          <a:ln>
            <a:noFill/>
          </a:ln>
          <a:effectLst>
            <a:outerShdw blurRad="50800" rotWithShape="0" algn="tl" dir="2700000" dist="38100">
              <a:srgbClr val="000000">
                <a:alpha val="40000"/>
              </a:srgbClr>
            </a:outerShdw>
          </a:effectLst>
        </p:spPr>
      </p:pic>
      <p:pic>
        <p:nvPicPr>
          <p:cNvPr id="220" name="Google Shape;220;p16"/>
          <p:cNvPicPr preferRelativeResize="0"/>
          <p:nvPr/>
        </p:nvPicPr>
        <p:blipFill rotWithShape="1">
          <a:blip r:embed="rId7">
            <a:alphaModFix/>
          </a:blip>
          <a:srcRect b="0" l="0" r="0" t="0"/>
          <a:stretch/>
        </p:blipFill>
        <p:spPr>
          <a:xfrm>
            <a:off x="865158" y="3297831"/>
            <a:ext cx="274320" cy="274320"/>
          </a:xfrm>
          <a:prstGeom prst="rect">
            <a:avLst/>
          </a:prstGeom>
          <a:noFill/>
          <a:ln>
            <a:noFill/>
          </a:ln>
          <a:effectLst>
            <a:outerShdw blurRad="50800" rotWithShape="0" algn="tl" dir="2700000" dist="38100">
              <a:srgbClr val="000000">
                <a:alpha val="40000"/>
              </a:srgbClr>
            </a:outerShdw>
          </a:effectLst>
        </p:spPr>
      </p:pic>
      <p:pic>
        <p:nvPicPr>
          <p:cNvPr id="221" name="Google Shape;221;p16"/>
          <p:cNvPicPr preferRelativeResize="0"/>
          <p:nvPr/>
        </p:nvPicPr>
        <p:blipFill rotWithShape="1">
          <a:blip r:embed="rId8">
            <a:alphaModFix/>
          </a:blip>
          <a:srcRect b="0" l="0" r="0" t="0"/>
          <a:stretch/>
        </p:blipFill>
        <p:spPr>
          <a:xfrm>
            <a:off x="865158" y="3584530"/>
            <a:ext cx="274320" cy="274320"/>
          </a:xfrm>
          <a:prstGeom prst="rect">
            <a:avLst/>
          </a:prstGeom>
          <a:noFill/>
          <a:ln>
            <a:noFill/>
          </a:ln>
          <a:effectLst>
            <a:outerShdw blurRad="50800" rotWithShape="0" algn="tl" dir="2700000" dist="38100">
              <a:srgbClr val="000000">
                <a:alpha val="40000"/>
              </a:srgbClr>
            </a:outerShdw>
          </a:effectLst>
        </p:spPr>
      </p:pic>
      <p:pic>
        <p:nvPicPr>
          <p:cNvPr id="222" name="Google Shape;222;p16"/>
          <p:cNvPicPr preferRelativeResize="0"/>
          <p:nvPr/>
        </p:nvPicPr>
        <p:blipFill rotWithShape="1">
          <a:blip r:embed="rId9">
            <a:alphaModFix/>
          </a:blip>
          <a:srcRect b="0" l="0" r="0" t="0"/>
          <a:stretch/>
        </p:blipFill>
        <p:spPr>
          <a:xfrm>
            <a:off x="865158" y="3890721"/>
            <a:ext cx="274320" cy="274320"/>
          </a:xfrm>
          <a:prstGeom prst="rect">
            <a:avLst/>
          </a:prstGeom>
          <a:noFill/>
          <a:ln>
            <a:noFill/>
          </a:ln>
          <a:effectLst>
            <a:outerShdw blurRad="50800" rotWithShape="0" algn="tl" dir="2700000" dist="38100">
              <a:srgbClr val="000000">
                <a:alpha val="40000"/>
              </a:srgbClr>
            </a:outerShdw>
          </a:effectLst>
        </p:spPr>
      </p:pic>
      <p:sp>
        <p:nvSpPr>
          <p:cNvPr id="223" name="Google Shape;223;p16"/>
          <p:cNvSpPr txBox="1"/>
          <p:nvPr/>
        </p:nvSpPr>
        <p:spPr>
          <a:xfrm>
            <a:off x="290850" y="302650"/>
            <a:ext cx="10118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Using Mobile Devices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17"/>
          <p:cNvPicPr preferRelativeResize="0"/>
          <p:nvPr/>
        </p:nvPicPr>
        <p:blipFill rotWithShape="1">
          <a:blip r:embed="rId3">
            <a:alphaModFix/>
          </a:blip>
          <a:srcRect b="0" l="0" r="0" t="5132"/>
          <a:stretch/>
        </p:blipFill>
        <p:spPr>
          <a:xfrm>
            <a:off x="6326525" y="1369928"/>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29" name="Google Shape;229;p17"/>
          <p:cNvPicPr preferRelativeResize="0"/>
          <p:nvPr/>
        </p:nvPicPr>
        <p:blipFill rotWithShape="1">
          <a:blip r:embed="rId4">
            <a:alphaModFix/>
          </a:blip>
          <a:srcRect b="284" l="0" r="0" t="4847"/>
          <a:stretch/>
        </p:blipFill>
        <p:spPr>
          <a:xfrm>
            <a:off x="9041550" y="1363665"/>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230" name="Google Shape;230;p17"/>
          <p:cNvSpPr txBox="1"/>
          <p:nvPr/>
        </p:nvSpPr>
        <p:spPr>
          <a:xfrm>
            <a:off x="6648975" y="888175"/>
            <a:ext cx="2360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2000">
                <a:solidFill>
                  <a:schemeClr val="accent1"/>
                </a:solidFill>
                <a:latin typeface="Roboto"/>
                <a:ea typeface="Roboto"/>
                <a:cs typeface="Roboto"/>
                <a:sym typeface="Roboto"/>
              </a:rPr>
              <a:t>Patient List View</a:t>
            </a:r>
            <a:endParaRPr sz="2000">
              <a:solidFill>
                <a:schemeClr val="accent1"/>
              </a:solidFill>
            </a:endParaRPr>
          </a:p>
        </p:txBody>
      </p:sp>
      <p:sp>
        <p:nvSpPr>
          <p:cNvPr id="231" name="Google Shape;231;p17"/>
          <p:cNvSpPr txBox="1"/>
          <p:nvPr/>
        </p:nvSpPr>
        <p:spPr>
          <a:xfrm>
            <a:off x="9443200" y="880563"/>
            <a:ext cx="201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2000">
                <a:solidFill>
                  <a:schemeClr val="accent1"/>
                </a:solidFill>
                <a:latin typeface="Roboto"/>
                <a:ea typeface="Roboto"/>
                <a:cs typeface="Roboto"/>
                <a:sym typeface="Roboto"/>
              </a:rPr>
              <a:t>Incident View</a:t>
            </a:r>
            <a:endParaRPr sz="2000">
              <a:solidFill>
                <a:schemeClr val="accent1"/>
              </a:solidFill>
            </a:endParaRPr>
          </a:p>
        </p:txBody>
      </p:sp>
      <p:sp>
        <p:nvSpPr>
          <p:cNvPr id="232" name="Google Shape;232;p17"/>
          <p:cNvSpPr txBox="1"/>
          <p:nvPr/>
        </p:nvSpPr>
        <p:spPr>
          <a:xfrm>
            <a:off x="889916" y="1058198"/>
            <a:ext cx="47109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Patient List View</a:t>
            </a:r>
            <a:endParaRPr b="0" i="0" sz="1200" u="none" cap="none" strike="noStrike">
              <a:solidFill>
                <a:srgbClr val="000000"/>
              </a:solidFill>
              <a:latin typeface="Arial"/>
              <a:ea typeface="Arial"/>
              <a:cs typeface="Arial"/>
              <a:sym typeface="Arial"/>
            </a:endParaRPr>
          </a:p>
          <a:p>
            <a:pPr indent="-165100" lvl="0" marL="171450" rtl="0" algn="l">
              <a:spcBef>
                <a:spcPts val="0"/>
              </a:spcBef>
              <a:spcAft>
                <a:spcPts val="0"/>
              </a:spcAft>
              <a:buClr>
                <a:srgbClr val="515151"/>
              </a:buClr>
              <a:buSzPts val="1500"/>
              <a:buChar char="•"/>
            </a:pPr>
            <a:r>
              <a:rPr lang="en-ID" sz="1500">
                <a:solidFill>
                  <a:srgbClr val="515151"/>
                </a:solidFill>
                <a:latin typeface="Roboto"/>
                <a:ea typeface="Roboto"/>
                <a:cs typeface="Roboto"/>
                <a:sym typeface="Roboto"/>
              </a:rPr>
              <a:t>Daily Use</a:t>
            </a:r>
            <a:endParaRPr sz="1500">
              <a:solidFill>
                <a:srgbClr val="515151"/>
              </a:solidFill>
              <a:latin typeface="Roboto"/>
              <a:ea typeface="Roboto"/>
              <a:cs typeface="Roboto"/>
              <a:sym typeface="Roboto"/>
            </a:endParaRPr>
          </a:p>
          <a:p>
            <a:pPr indent="-165100" lvl="0" marL="171450" rtl="0" algn="l">
              <a:spcBef>
                <a:spcPts val="600"/>
              </a:spcBef>
              <a:spcAft>
                <a:spcPts val="0"/>
              </a:spcAft>
              <a:buClr>
                <a:srgbClr val="515151"/>
              </a:buClr>
              <a:buSzPts val="1500"/>
              <a:buChar char="•"/>
            </a:pPr>
            <a:r>
              <a:rPr lang="en-ID" sz="1500">
                <a:solidFill>
                  <a:srgbClr val="515151"/>
                </a:solidFill>
                <a:latin typeface="Roboto"/>
                <a:ea typeface="Roboto"/>
                <a:cs typeface="Roboto"/>
                <a:sym typeface="Roboto"/>
              </a:rPr>
              <a:t>My Patients and All Patients at My Organization(s)</a:t>
            </a:r>
            <a:endParaRPr sz="1500">
              <a:solidFill>
                <a:srgbClr val="676767"/>
              </a:solidFill>
              <a:latin typeface="Roboto"/>
              <a:ea typeface="Roboto"/>
              <a:cs typeface="Roboto"/>
              <a:sym typeface="Roboto"/>
            </a:endParaRPr>
          </a:p>
        </p:txBody>
      </p:sp>
      <p:pic>
        <p:nvPicPr>
          <p:cNvPr id="233" name="Google Shape;233;p17"/>
          <p:cNvPicPr preferRelativeResize="0"/>
          <p:nvPr/>
        </p:nvPicPr>
        <p:blipFill rotWithShape="1">
          <a:blip r:embed="rId5">
            <a:alphaModFix/>
          </a:blip>
          <a:srcRect b="0" l="0" r="0" t="0"/>
          <a:stretch/>
        </p:blipFill>
        <p:spPr>
          <a:xfrm>
            <a:off x="535718" y="1098069"/>
            <a:ext cx="354196" cy="354196"/>
          </a:xfrm>
          <a:prstGeom prst="rect">
            <a:avLst/>
          </a:prstGeom>
          <a:noFill/>
          <a:ln>
            <a:noFill/>
          </a:ln>
          <a:effectLst>
            <a:outerShdw blurRad="50800" rotWithShape="0" algn="tl" dir="2700000" dist="38100">
              <a:srgbClr val="000000">
                <a:alpha val="40000"/>
              </a:srgbClr>
            </a:outerShdw>
          </a:effectLst>
        </p:spPr>
      </p:pic>
      <p:pic>
        <p:nvPicPr>
          <p:cNvPr id="234" name="Google Shape;234;p17"/>
          <p:cNvPicPr preferRelativeResize="0"/>
          <p:nvPr/>
        </p:nvPicPr>
        <p:blipFill rotWithShape="1">
          <a:blip r:embed="rId6">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sp>
        <p:nvSpPr>
          <p:cNvPr id="235" name="Google Shape;235;p17"/>
          <p:cNvSpPr txBox="1"/>
          <p:nvPr/>
        </p:nvSpPr>
        <p:spPr>
          <a:xfrm>
            <a:off x="889922" y="1941050"/>
            <a:ext cx="4710900" cy="227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Incident View</a:t>
            </a:r>
            <a:endParaRPr b="0" i="0" sz="1200" u="none" cap="none" strike="noStrike">
              <a:solidFill>
                <a:srgbClr val="000000"/>
              </a:solidFill>
              <a:latin typeface="Arial"/>
              <a:ea typeface="Arial"/>
              <a:cs typeface="Arial"/>
              <a:sym typeface="Arial"/>
            </a:endParaRPr>
          </a:p>
          <a:p>
            <a:pPr indent="-165100" lvl="0" marL="171450" marR="0" rtl="0" algn="l">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Tap </a:t>
            </a:r>
            <a:r>
              <a:rPr b="1" i="1" lang="en-ID" sz="1500">
                <a:solidFill>
                  <a:srgbClr val="515151"/>
                </a:solidFill>
                <a:latin typeface="Roboto"/>
                <a:ea typeface="Roboto"/>
                <a:cs typeface="Roboto"/>
                <a:sym typeface="Roboto"/>
              </a:rPr>
              <a:t>Menu</a:t>
            </a:r>
            <a:r>
              <a:rPr lang="en-ID" sz="1500">
                <a:solidFill>
                  <a:srgbClr val="515151"/>
                </a:solidFill>
                <a:latin typeface="Roboto"/>
                <a:ea typeface="Roboto"/>
                <a:cs typeface="Roboto"/>
                <a:sym typeface="Roboto"/>
              </a:rPr>
              <a:t>, then </a:t>
            </a:r>
            <a:r>
              <a:rPr b="1" i="1" lang="en-ID" sz="1500">
                <a:solidFill>
                  <a:srgbClr val="515151"/>
                </a:solidFill>
                <a:latin typeface="Roboto"/>
                <a:ea typeface="Roboto"/>
                <a:cs typeface="Roboto"/>
                <a:sym typeface="Roboto"/>
              </a:rPr>
              <a:t>Incidents</a:t>
            </a:r>
            <a:endParaRPr b="1" i="1" sz="1500">
              <a:solidFill>
                <a:srgbClr val="515151"/>
              </a:solidFill>
              <a:latin typeface="Roboto"/>
              <a:ea typeface="Roboto"/>
              <a:cs typeface="Roboto"/>
              <a:sym typeface="Roboto"/>
            </a:endParaRPr>
          </a:p>
          <a:p>
            <a:pPr indent="-165100" lvl="0" marL="171450" marR="0" rtl="0" algn="l">
              <a:lnSpc>
                <a:spcPct val="100000"/>
              </a:lnSpc>
              <a:spcBef>
                <a:spcPts val="0"/>
              </a:spcBef>
              <a:spcAft>
                <a:spcPts val="0"/>
              </a:spcAft>
              <a:buClr>
                <a:srgbClr val="515151"/>
              </a:buClr>
              <a:buSzPts val="1500"/>
              <a:buFont typeface="Arial"/>
              <a:buChar char="•"/>
            </a:pPr>
            <a:r>
              <a:rPr b="0" i="0" lang="en-ID" sz="1500" u="none" cap="none" strike="noStrike">
                <a:solidFill>
                  <a:srgbClr val="515151"/>
                </a:solidFill>
                <a:latin typeface="Roboto"/>
                <a:ea typeface="Roboto"/>
                <a:cs typeface="Roboto"/>
                <a:sym typeface="Roboto"/>
              </a:rPr>
              <a:t>Groups </a:t>
            </a:r>
            <a:r>
              <a:rPr lang="en-ID" sz="1500">
                <a:solidFill>
                  <a:srgbClr val="515151"/>
                </a:solidFill>
                <a:latin typeface="Roboto"/>
                <a:ea typeface="Roboto"/>
                <a:cs typeface="Roboto"/>
                <a:sym typeface="Roboto"/>
              </a:rPr>
              <a:t>p</a:t>
            </a:r>
            <a:r>
              <a:rPr b="0" i="0" lang="en-ID" sz="1500" u="none" cap="none" strike="noStrike">
                <a:solidFill>
                  <a:srgbClr val="515151"/>
                </a:solidFill>
                <a:latin typeface="Roboto"/>
                <a:ea typeface="Roboto"/>
                <a:cs typeface="Roboto"/>
                <a:sym typeface="Roboto"/>
              </a:rPr>
              <a:t>atient </a:t>
            </a:r>
            <a:r>
              <a:rPr lang="en-ID" sz="1500">
                <a:solidFill>
                  <a:srgbClr val="515151"/>
                </a:solidFill>
                <a:latin typeface="Roboto"/>
                <a:ea typeface="Roboto"/>
                <a:cs typeface="Roboto"/>
                <a:sym typeface="Roboto"/>
              </a:rPr>
              <a:t>c</a:t>
            </a:r>
            <a:r>
              <a:rPr b="0" i="0" lang="en-ID" sz="1500" u="none" cap="none" strike="noStrike">
                <a:solidFill>
                  <a:srgbClr val="515151"/>
                </a:solidFill>
                <a:latin typeface="Roboto"/>
                <a:ea typeface="Roboto"/>
                <a:cs typeface="Roboto"/>
                <a:sym typeface="Roboto"/>
              </a:rPr>
              <a:t>hannels </a:t>
            </a:r>
            <a:r>
              <a:rPr lang="en-ID" sz="1500">
                <a:solidFill>
                  <a:srgbClr val="515151"/>
                </a:solidFill>
                <a:latin typeface="Roboto"/>
                <a:ea typeface="Roboto"/>
                <a:cs typeface="Roboto"/>
                <a:sym typeface="Roboto"/>
              </a:rPr>
              <a:t>within an</a:t>
            </a:r>
            <a:r>
              <a:rPr b="0" i="0" lang="en-ID" sz="1500" u="none" cap="none" strike="noStrike">
                <a:solidFill>
                  <a:srgbClr val="515151"/>
                </a:solidFill>
                <a:latin typeface="Roboto"/>
                <a:ea typeface="Roboto"/>
                <a:cs typeface="Roboto"/>
                <a:sym typeface="Roboto"/>
              </a:rPr>
              <a:t> Incident</a:t>
            </a:r>
            <a:endParaRPr b="0" i="0" sz="1500" u="none" cap="none" strike="noStrike">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My entity’s patients</a:t>
            </a:r>
            <a:endParaRPr sz="1500">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All incident patients (Reunification Center)</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View participating entities and privileges</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Manage alerts for entire incident</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Summary (Command View located on Web)</a:t>
            </a:r>
            <a:endParaRPr sz="1500">
              <a:solidFill>
                <a:srgbClr val="515151"/>
              </a:solidFill>
              <a:latin typeface="Roboto"/>
              <a:ea typeface="Roboto"/>
              <a:cs typeface="Roboto"/>
              <a:sym typeface="Roboto"/>
            </a:endParaRPr>
          </a:p>
        </p:txBody>
      </p:sp>
      <p:sp>
        <p:nvSpPr>
          <p:cNvPr id="236" name="Google Shape;236;p17"/>
          <p:cNvSpPr txBox="1"/>
          <p:nvPr/>
        </p:nvSpPr>
        <p:spPr>
          <a:xfrm>
            <a:off x="827064" y="4209299"/>
            <a:ext cx="5446200" cy="248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Prehospital Notifications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515151"/>
              </a:buClr>
              <a:buSzPts val="1600"/>
              <a:buFont typeface="Roboto"/>
              <a:buNone/>
            </a:pPr>
            <a:r>
              <a:rPr b="1" i="1" lang="en-ID" sz="1500">
                <a:solidFill>
                  <a:schemeClr val="accent1"/>
                </a:solidFill>
                <a:latin typeface="Roboto"/>
                <a:ea typeface="Roboto"/>
                <a:cs typeface="Roboto"/>
                <a:sym typeface="Roboto"/>
              </a:rPr>
              <a:t>Notified about New Incident</a:t>
            </a:r>
            <a:endParaRPr b="0" i="0" sz="1300" u="none" cap="none" strike="noStrike">
              <a:solidFill>
                <a:schemeClr val="accent1"/>
              </a:solidFill>
              <a:latin typeface="Arial"/>
              <a:ea typeface="Arial"/>
              <a:cs typeface="Arial"/>
              <a:sym typeface="Arial"/>
            </a:endParaRPr>
          </a:p>
          <a:p>
            <a:pPr indent="-279400" lvl="0" marL="2857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Supplements other regional notifications if enabled</a:t>
            </a:r>
            <a:endParaRPr sz="1500">
              <a:solidFill>
                <a:srgbClr val="515151"/>
              </a:solidFill>
              <a:latin typeface="Roboto"/>
              <a:ea typeface="Roboto"/>
              <a:cs typeface="Roboto"/>
              <a:sym typeface="Roboto"/>
            </a:endParaRPr>
          </a:p>
          <a:p>
            <a:pPr indent="-279400" lvl="0" marL="285750" marR="0" rtl="0" algn="l">
              <a:lnSpc>
                <a:spcPct val="100000"/>
              </a:lnSpc>
              <a:spcBef>
                <a:spcPts val="60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Will receive notifications about new patients even if not added to incident</a:t>
            </a:r>
            <a:endParaRPr sz="1500">
              <a:solidFill>
                <a:srgbClr val="515151"/>
              </a:solidFill>
              <a:latin typeface="Roboto"/>
              <a:ea typeface="Roboto"/>
              <a:cs typeface="Roboto"/>
              <a:sym typeface="Roboto"/>
            </a:endParaRPr>
          </a:p>
          <a:p>
            <a:pPr indent="-279400" lvl="0" marL="2857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Option: Team is notified regardless of call status</a:t>
            </a:r>
            <a:endParaRPr b="0" i="0" sz="1500" u="none" cap="none" strike="noStrike">
              <a:solidFill>
                <a:srgbClr val="515151"/>
              </a:solidFill>
              <a:latin typeface="Roboto"/>
              <a:ea typeface="Roboto"/>
              <a:cs typeface="Roboto"/>
              <a:sym typeface="Roboto"/>
            </a:endParaRPr>
          </a:p>
          <a:p>
            <a:pPr indent="0" lvl="0" marL="0" marR="0" rtl="0" algn="l">
              <a:lnSpc>
                <a:spcPct val="100000"/>
              </a:lnSpc>
              <a:spcBef>
                <a:spcPts val="1000"/>
              </a:spcBef>
              <a:spcAft>
                <a:spcPts val="0"/>
              </a:spcAft>
              <a:buClr>
                <a:srgbClr val="000000"/>
              </a:buClr>
              <a:buSzPts val="1500"/>
              <a:buFont typeface="Arial"/>
              <a:buNone/>
            </a:pPr>
            <a:r>
              <a:rPr b="1" i="1" lang="en-ID" sz="1500">
                <a:solidFill>
                  <a:schemeClr val="accent1"/>
                </a:solidFill>
                <a:latin typeface="Roboto"/>
                <a:ea typeface="Roboto"/>
                <a:cs typeface="Roboto"/>
                <a:sym typeface="Roboto"/>
              </a:rPr>
              <a:t>Notified about New Inbound EMS</a:t>
            </a:r>
            <a:endParaRPr b="0" i="0" sz="1500" u="none" cap="none" strike="noStrike">
              <a:solidFill>
                <a:schemeClr val="accent1"/>
              </a:solidFill>
              <a:latin typeface="Arial"/>
              <a:ea typeface="Arial"/>
              <a:cs typeface="Arial"/>
              <a:sym typeface="Arial"/>
            </a:endParaRPr>
          </a:p>
          <a:p>
            <a:pPr indent="-279400" lvl="0" marL="285750" marR="0" rtl="0" algn="l">
              <a:lnSpc>
                <a:spcPct val="100000"/>
              </a:lnSpc>
              <a:spcBef>
                <a:spcPts val="600"/>
              </a:spcBef>
              <a:spcAft>
                <a:spcPts val="600"/>
              </a:spcAft>
              <a:buClr>
                <a:srgbClr val="515151"/>
              </a:buClr>
              <a:buSzPts val="1500"/>
              <a:buFont typeface="Arial"/>
              <a:buChar char="•"/>
            </a:pPr>
            <a:r>
              <a:rPr lang="en-ID" sz="1500">
                <a:solidFill>
                  <a:srgbClr val="515151"/>
                </a:solidFill>
                <a:latin typeface="Roboto"/>
                <a:ea typeface="Roboto"/>
                <a:cs typeface="Roboto"/>
                <a:sym typeface="Roboto"/>
              </a:rPr>
              <a:t>Unchanged from daily unless incident alerts are muted</a:t>
            </a:r>
            <a:endParaRPr b="0" i="0" sz="1500" u="none" cap="none" strike="noStrike">
              <a:solidFill>
                <a:srgbClr val="515151"/>
              </a:solidFill>
              <a:latin typeface="Roboto"/>
              <a:ea typeface="Roboto"/>
              <a:cs typeface="Roboto"/>
              <a:sym typeface="Roboto"/>
            </a:endParaRPr>
          </a:p>
        </p:txBody>
      </p:sp>
      <p:pic>
        <p:nvPicPr>
          <p:cNvPr id="237" name="Google Shape;237;p17"/>
          <p:cNvPicPr preferRelativeResize="0"/>
          <p:nvPr/>
        </p:nvPicPr>
        <p:blipFill rotWithShape="1">
          <a:blip r:embed="rId7">
            <a:alphaModFix/>
          </a:blip>
          <a:srcRect b="0" l="0" r="0" t="0"/>
          <a:stretch/>
        </p:blipFill>
        <p:spPr>
          <a:xfrm>
            <a:off x="865158" y="2525661"/>
            <a:ext cx="274320" cy="274320"/>
          </a:xfrm>
          <a:prstGeom prst="rect">
            <a:avLst/>
          </a:prstGeom>
          <a:noFill/>
          <a:ln>
            <a:noFill/>
          </a:ln>
          <a:effectLst>
            <a:outerShdw blurRad="50800" rotWithShape="0" algn="tl" dir="2700000" dist="38100">
              <a:srgbClr val="000000">
                <a:alpha val="40000"/>
              </a:srgbClr>
            </a:outerShdw>
          </a:effectLst>
        </p:spPr>
      </p:pic>
      <p:pic>
        <p:nvPicPr>
          <p:cNvPr id="238" name="Google Shape;238;p17"/>
          <p:cNvPicPr preferRelativeResize="0"/>
          <p:nvPr/>
        </p:nvPicPr>
        <p:blipFill rotWithShape="1">
          <a:blip r:embed="rId8">
            <a:alphaModFix/>
          </a:blip>
          <a:srcRect b="0" l="0" r="0" t="0"/>
          <a:stretch/>
        </p:blipFill>
        <p:spPr>
          <a:xfrm>
            <a:off x="865158" y="3297831"/>
            <a:ext cx="274320" cy="274320"/>
          </a:xfrm>
          <a:prstGeom prst="rect">
            <a:avLst/>
          </a:prstGeom>
          <a:noFill/>
          <a:ln>
            <a:noFill/>
          </a:ln>
          <a:effectLst>
            <a:outerShdw blurRad="50800" rotWithShape="0" algn="tl" dir="2700000" dist="38100">
              <a:srgbClr val="000000">
                <a:alpha val="40000"/>
              </a:srgbClr>
            </a:outerShdw>
          </a:effectLst>
        </p:spPr>
      </p:pic>
      <p:pic>
        <p:nvPicPr>
          <p:cNvPr id="239" name="Google Shape;239;p17"/>
          <p:cNvPicPr preferRelativeResize="0"/>
          <p:nvPr/>
        </p:nvPicPr>
        <p:blipFill rotWithShape="1">
          <a:blip r:embed="rId9">
            <a:alphaModFix/>
          </a:blip>
          <a:srcRect b="0" l="0" r="0" t="0"/>
          <a:stretch/>
        </p:blipFill>
        <p:spPr>
          <a:xfrm>
            <a:off x="865158" y="3584530"/>
            <a:ext cx="274320" cy="274320"/>
          </a:xfrm>
          <a:prstGeom prst="rect">
            <a:avLst/>
          </a:prstGeom>
          <a:noFill/>
          <a:ln>
            <a:noFill/>
          </a:ln>
          <a:effectLst>
            <a:outerShdw blurRad="50800" rotWithShape="0" algn="tl" dir="2700000" dist="38100">
              <a:srgbClr val="000000">
                <a:alpha val="40000"/>
              </a:srgbClr>
            </a:outerShdw>
          </a:effectLst>
        </p:spPr>
      </p:pic>
      <p:pic>
        <p:nvPicPr>
          <p:cNvPr id="240" name="Google Shape;240;p17"/>
          <p:cNvPicPr preferRelativeResize="0"/>
          <p:nvPr/>
        </p:nvPicPr>
        <p:blipFill rotWithShape="1">
          <a:blip r:embed="rId10">
            <a:alphaModFix/>
          </a:blip>
          <a:srcRect b="0" l="0" r="0" t="0"/>
          <a:stretch/>
        </p:blipFill>
        <p:spPr>
          <a:xfrm>
            <a:off x="865158" y="3890721"/>
            <a:ext cx="274320" cy="274320"/>
          </a:xfrm>
          <a:prstGeom prst="rect">
            <a:avLst/>
          </a:prstGeom>
          <a:noFill/>
          <a:ln>
            <a:noFill/>
          </a:ln>
          <a:effectLst>
            <a:outerShdw blurRad="50800" rotWithShape="0" algn="tl" dir="2700000" dist="38100">
              <a:srgbClr val="000000">
                <a:alpha val="40000"/>
              </a:srgbClr>
            </a:outerShdw>
          </a:effectLst>
        </p:spPr>
      </p:pic>
      <p:sp>
        <p:nvSpPr>
          <p:cNvPr id="241" name="Google Shape;241;p17"/>
          <p:cNvSpPr txBox="1"/>
          <p:nvPr/>
        </p:nvSpPr>
        <p:spPr>
          <a:xfrm>
            <a:off x="290850" y="302650"/>
            <a:ext cx="10118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Using Mobile Devices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pic>
        <p:nvPicPr>
          <p:cNvPr id="37" name="Google Shape;37;p4"/>
          <p:cNvPicPr preferRelativeResize="0"/>
          <p:nvPr/>
        </p:nvPicPr>
        <p:blipFill rotWithShape="1">
          <a:blip r:embed="rId3">
            <a:alphaModFix/>
          </a:blip>
          <a:srcRect b="0" l="0" r="0" t="5132"/>
          <a:stretch/>
        </p:blipFill>
        <p:spPr>
          <a:xfrm>
            <a:off x="6326525" y="1369928"/>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38" name="Google Shape;38;p4"/>
          <p:cNvPicPr preferRelativeResize="0"/>
          <p:nvPr/>
        </p:nvPicPr>
        <p:blipFill rotWithShape="1">
          <a:blip r:embed="rId4">
            <a:alphaModFix/>
          </a:blip>
          <a:srcRect b="0" l="0" r="0" t="0"/>
          <a:stretch/>
        </p:blipFill>
        <p:spPr>
          <a:xfrm>
            <a:off x="6326518" y="951681"/>
            <a:ext cx="354196" cy="354196"/>
          </a:xfrm>
          <a:prstGeom prst="rect">
            <a:avLst/>
          </a:prstGeom>
          <a:noFill/>
          <a:ln>
            <a:noFill/>
          </a:ln>
          <a:effectLst>
            <a:outerShdw blurRad="50800" rotWithShape="0" algn="tl" dir="2700000" dist="38100">
              <a:srgbClr val="000000">
                <a:alpha val="40000"/>
              </a:srgbClr>
            </a:outerShdw>
          </a:effectLst>
        </p:spPr>
      </p:pic>
      <p:sp>
        <p:nvSpPr>
          <p:cNvPr id="39" name="Google Shape;39;p4"/>
          <p:cNvSpPr txBox="1"/>
          <p:nvPr/>
        </p:nvSpPr>
        <p:spPr>
          <a:xfrm>
            <a:off x="6648975" y="888175"/>
            <a:ext cx="2360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2000">
                <a:solidFill>
                  <a:schemeClr val="accent1"/>
                </a:solidFill>
                <a:latin typeface="Roboto"/>
                <a:ea typeface="Roboto"/>
                <a:cs typeface="Roboto"/>
                <a:sym typeface="Roboto"/>
              </a:rPr>
              <a:t>Patient List View</a:t>
            </a:r>
            <a:endParaRPr sz="2000">
              <a:solidFill>
                <a:schemeClr val="accent1"/>
              </a:solidFill>
            </a:endParaRPr>
          </a:p>
        </p:txBody>
      </p:sp>
      <p:sp>
        <p:nvSpPr>
          <p:cNvPr id="40" name="Google Shape;40;p4"/>
          <p:cNvSpPr/>
          <p:nvPr/>
        </p:nvSpPr>
        <p:spPr>
          <a:xfrm>
            <a:off x="7244300" y="1661575"/>
            <a:ext cx="635100" cy="2544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 name="Google Shape;41;p4"/>
          <p:cNvSpPr txBox="1"/>
          <p:nvPr/>
        </p:nvSpPr>
        <p:spPr>
          <a:xfrm>
            <a:off x="889916" y="1058198"/>
            <a:ext cx="47109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Patient List View</a:t>
            </a:r>
            <a:endParaRPr b="0" i="0" sz="1200" u="none" cap="none" strike="noStrike">
              <a:solidFill>
                <a:srgbClr val="000000"/>
              </a:solidFill>
              <a:latin typeface="Arial"/>
              <a:ea typeface="Arial"/>
              <a:cs typeface="Arial"/>
              <a:sym typeface="Arial"/>
            </a:endParaRPr>
          </a:p>
          <a:p>
            <a:pPr indent="-165100" lvl="0" marL="171450" rtl="0" algn="l">
              <a:spcBef>
                <a:spcPts val="0"/>
              </a:spcBef>
              <a:spcAft>
                <a:spcPts val="0"/>
              </a:spcAft>
              <a:buClr>
                <a:srgbClr val="515151"/>
              </a:buClr>
              <a:buSzPts val="1500"/>
              <a:buChar char="•"/>
            </a:pPr>
            <a:r>
              <a:rPr lang="en-ID" sz="1500">
                <a:solidFill>
                  <a:srgbClr val="515151"/>
                </a:solidFill>
                <a:latin typeface="Roboto"/>
                <a:ea typeface="Roboto"/>
                <a:cs typeface="Roboto"/>
                <a:sym typeface="Roboto"/>
              </a:rPr>
              <a:t>Daily Use</a:t>
            </a:r>
            <a:endParaRPr sz="1500">
              <a:solidFill>
                <a:srgbClr val="515151"/>
              </a:solidFill>
              <a:latin typeface="Roboto"/>
              <a:ea typeface="Roboto"/>
              <a:cs typeface="Roboto"/>
              <a:sym typeface="Roboto"/>
            </a:endParaRPr>
          </a:p>
          <a:p>
            <a:pPr indent="-165100" lvl="0" marL="171450" rtl="0" algn="l">
              <a:spcBef>
                <a:spcPts val="600"/>
              </a:spcBef>
              <a:spcAft>
                <a:spcPts val="0"/>
              </a:spcAft>
              <a:buClr>
                <a:srgbClr val="515151"/>
              </a:buClr>
              <a:buSzPts val="1500"/>
              <a:buChar char="•"/>
            </a:pPr>
            <a:r>
              <a:rPr lang="en-ID" sz="1500">
                <a:solidFill>
                  <a:srgbClr val="515151"/>
                </a:solidFill>
                <a:latin typeface="Roboto"/>
                <a:ea typeface="Roboto"/>
                <a:cs typeface="Roboto"/>
                <a:sym typeface="Roboto"/>
              </a:rPr>
              <a:t>My Patients and All Patients at My Organization(s)</a:t>
            </a:r>
            <a:endParaRPr sz="1500">
              <a:solidFill>
                <a:srgbClr val="676767"/>
              </a:solidFill>
              <a:latin typeface="Roboto"/>
              <a:ea typeface="Roboto"/>
              <a:cs typeface="Roboto"/>
              <a:sym typeface="Roboto"/>
            </a:endParaRPr>
          </a:p>
        </p:txBody>
      </p:sp>
      <p:pic>
        <p:nvPicPr>
          <p:cNvPr id="42" name="Google Shape;42;p4"/>
          <p:cNvPicPr preferRelativeResize="0"/>
          <p:nvPr/>
        </p:nvPicPr>
        <p:blipFill rotWithShape="1">
          <a:blip r:embed="rId4">
            <a:alphaModFix/>
          </a:blip>
          <a:srcRect b="0" l="0" r="0" t="0"/>
          <a:stretch/>
        </p:blipFill>
        <p:spPr>
          <a:xfrm>
            <a:off x="535718" y="1098069"/>
            <a:ext cx="354196" cy="354196"/>
          </a:xfrm>
          <a:prstGeom prst="rect">
            <a:avLst/>
          </a:prstGeom>
          <a:noFill/>
          <a:ln>
            <a:noFill/>
          </a:ln>
          <a:effectLst>
            <a:outerShdw blurRad="50800" rotWithShape="0" algn="tl" dir="2700000" dist="38100">
              <a:srgbClr val="000000">
                <a:alpha val="40000"/>
              </a:srgbClr>
            </a:outerShdw>
          </a:effectLst>
        </p:spPr>
      </p:pic>
      <p:sp>
        <p:nvSpPr>
          <p:cNvPr id="43" name="Google Shape;43;p4"/>
          <p:cNvSpPr txBox="1"/>
          <p:nvPr/>
        </p:nvSpPr>
        <p:spPr>
          <a:xfrm>
            <a:off x="290850" y="302650"/>
            <a:ext cx="10118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Using Mobile Devices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pic>
        <p:nvPicPr>
          <p:cNvPr id="48" name="Google Shape;48;p5"/>
          <p:cNvPicPr preferRelativeResize="0"/>
          <p:nvPr/>
        </p:nvPicPr>
        <p:blipFill rotWithShape="1">
          <a:blip r:embed="rId3">
            <a:alphaModFix/>
          </a:blip>
          <a:srcRect b="0" l="0" r="0" t="5132"/>
          <a:stretch/>
        </p:blipFill>
        <p:spPr>
          <a:xfrm>
            <a:off x="6326525" y="1369928"/>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49" name="Google Shape;49;p5"/>
          <p:cNvPicPr preferRelativeResize="0"/>
          <p:nvPr/>
        </p:nvPicPr>
        <p:blipFill rotWithShape="1">
          <a:blip r:embed="rId4">
            <a:alphaModFix/>
          </a:blip>
          <a:srcRect b="0" l="0" r="0" t="0"/>
          <a:stretch/>
        </p:blipFill>
        <p:spPr>
          <a:xfrm>
            <a:off x="6326518" y="951681"/>
            <a:ext cx="354196" cy="354196"/>
          </a:xfrm>
          <a:prstGeom prst="rect">
            <a:avLst/>
          </a:prstGeom>
          <a:noFill/>
          <a:ln>
            <a:noFill/>
          </a:ln>
          <a:effectLst>
            <a:outerShdw blurRad="50800" rotWithShape="0" algn="tl" dir="2700000" dist="38100">
              <a:srgbClr val="000000">
                <a:alpha val="40000"/>
              </a:srgbClr>
            </a:outerShdw>
          </a:effectLst>
        </p:spPr>
      </p:pic>
      <p:sp>
        <p:nvSpPr>
          <p:cNvPr id="50" name="Google Shape;50;p5"/>
          <p:cNvSpPr txBox="1"/>
          <p:nvPr/>
        </p:nvSpPr>
        <p:spPr>
          <a:xfrm>
            <a:off x="6648975" y="888175"/>
            <a:ext cx="2360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2000">
                <a:solidFill>
                  <a:schemeClr val="accent1"/>
                </a:solidFill>
                <a:latin typeface="Roboto"/>
                <a:ea typeface="Roboto"/>
                <a:cs typeface="Roboto"/>
                <a:sym typeface="Roboto"/>
              </a:rPr>
              <a:t>Patient List View</a:t>
            </a:r>
            <a:endParaRPr sz="2000">
              <a:solidFill>
                <a:schemeClr val="accent1"/>
              </a:solidFill>
            </a:endParaRPr>
          </a:p>
        </p:txBody>
      </p:sp>
      <p:sp>
        <p:nvSpPr>
          <p:cNvPr id="51" name="Google Shape;51;p5"/>
          <p:cNvSpPr/>
          <p:nvPr/>
        </p:nvSpPr>
        <p:spPr>
          <a:xfrm>
            <a:off x="7879300" y="1651000"/>
            <a:ext cx="354300" cy="2544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 name="Google Shape;52;p5"/>
          <p:cNvSpPr txBox="1"/>
          <p:nvPr/>
        </p:nvSpPr>
        <p:spPr>
          <a:xfrm>
            <a:off x="889916" y="1058198"/>
            <a:ext cx="47109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Patient List View</a:t>
            </a:r>
            <a:endParaRPr b="0" i="0" sz="1200" u="none" cap="none" strike="noStrike">
              <a:solidFill>
                <a:srgbClr val="000000"/>
              </a:solidFill>
              <a:latin typeface="Arial"/>
              <a:ea typeface="Arial"/>
              <a:cs typeface="Arial"/>
              <a:sym typeface="Arial"/>
            </a:endParaRPr>
          </a:p>
          <a:p>
            <a:pPr indent="-165100" lvl="0" marL="171450" rtl="0" algn="l">
              <a:spcBef>
                <a:spcPts val="0"/>
              </a:spcBef>
              <a:spcAft>
                <a:spcPts val="0"/>
              </a:spcAft>
              <a:buClr>
                <a:srgbClr val="515151"/>
              </a:buClr>
              <a:buSzPts val="1500"/>
              <a:buChar char="•"/>
            </a:pPr>
            <a:r>
              <a:rPr lang="en-ID" sz="1500">
                <a:solidFill>
                  <a:srgbClr val="515151"/>
                </a:solidFill>
                <a:latin typeface="Roboto"/>
                <a:ea typeface="Roboto"/>
                <a:cs typeface="Roboto"/>
                <a:sym typeface="Roboto"/>
              </a:rPr>
              <a:t>Daily Use</a:t>
            </a:r>
            <a:endParaRPr sz="1500">
              <a:solidFill>
                <a:srgbClr val="515151"/>
              </a:solidFill>
              <a:latin typeface="Roboto"/>
              <a:ea typeface="Roboto"/>
              <a:cs typeface="Roboto"/>
              <a:sym typeface="Roboto"/>
            </a:endParaRPr>
          </a:p>
          <a:p>
            <a:pPr indent="-165100" lvl="0" marL="171450" rtl="0" algn="l">
              <a:spcBef>
                <a:spcPts val="600"/>
              </a:spcBef>
              <a:spcAft>
                <a:spcPts val="0"/>
              </a:spcAft>
              <a:buClr>
                <a:srgbClr val="515151"/>
              </a:buClr>
              <a:buSzPts val="1500"/>
              <a:buChar char="•"/>
            </a:pPr>
            <a:r>
              <a:rPr lang="en-ID" sz="1500">
                <a:solidFill>
                  <a:srgbClr val="515151"/>
                </a:solidFill>
                <a:latin typeface="Roboto"/>
                <a:ea typeface="Roboto"/>
                <a:cs typeface="Roboto"/>
                <a:sym typeface="Roboto"/>
              </a:rPr>
              <a:t>My Patients and All Patients at My Organization(s)</a:t>
            </a:r>
            <a:endParaRPr sz="1500">
              <a:solidFill>
                <a:srgbClr val="676767"/>
              </a:solidFill>
              <a:latin typeface="Roboto"/>
              <a:ea typeface="Roboto"/>
              <a:cs typeface="Roboto"/>
              <a:sym typeface="Roboto"/>
            </a:endParaRPr>
          </a:p>
        </p:txBody>
      </p:sp>
      <p:pic>
        <p:nvPicPr>
          <p:cNvPr id="53" name="Google Shape;53;p5"/>
          <p:cNvPicPr preferRelativeResize="0"/>
          <p:nvPr/>
        </p:nvPicPr>
        <p:blipFill rotWithShape="1">
          <a:blip r:embed="rId4">
            <a:alphaModFix/>
          </a:blip>
          <a:srcRect b="0" l="0" r="0" t="0"/>
          <a:stretch/>
        </p:blipFill>
        <p:spPr>
          <a:xfrm>
            <a:off x="535718" y="1098069"/>
            <a:ext cx="354196" cy="354196"/>
          </a:xfrm>
          <a:prstGeom prst="rect">
            <a:avLst/>
          </a:prstGeom>
          <a:noFill/>
          <a:ln>
            <a:noFill/>
          </a:ln>
          <a:effectLst>
            <a:outerShdw blurRad="50800" rotWithShape="0" algn="tl" dir="2700000" dist="38100">
              <a:srgbClr val="000000">
                <a:alpha val="40000"/>
              </a:srgbClr>
            </a:outerShdw>
          </a:effectLst>
        </p:spPr>
      </p:pic>
      <p:sp>
        <p:nvSpPr>
          <p:cNvPr id="54" name="Google Shape;54;p5"/>
          <p:cNvSpPr txBox="1"/>
          <p:nvPr/>
        </p:nvSpPr>
        <p:spPr>
          <a:xfrm>
            <a:off x="290850" y="302650"/>
            <a:ext cx="10118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Using Mobile Devices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6"/>
          <p:cNvPicPr preferRelativeResize="0"/>
          <p:nvPr/>
        </p:nvPicPr>
        <p:blipFill rotWithShape="1">
          <a:blip r:embed="rId3">
            <a:alphaModFix/>
          </a:blip>
          <a:srcRect b="0" l="0" r="0" t="5132"/>
          <a:stretch/>
        </p:blipFill>
        <p:spPr>
          <a:xfrm>
            <a:off x="6326525" y="1369928"/>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60" name="Google Shape;60;p6"/>
          <p:cNvPicPr preferRelativeResize="0"/>
          <p:nvPr/>
        </p:nvPicPr>
        <p:blipFill rotWithShape="1">
          <a:blip r:embed="rId4">
            <a:alphaModFix/>
          </a:blip>
          <a:srcRect b="0" l="0" r="0" t="0"/>
          <a:stretch/>
        </p:blipFill>
        <p:spPr>
          <a:xfrm>
            <a:off x="6326518" y="951681"/>
            <a:ext cx="354196" cy="354196"/>
          </a:xfrm>
          <a:prstGeom prst="rect">
            <a:avLst/>
          </a:prstGeom>
          <a:noFill/>
          <a:ln>
            <a:noFill/>
          </a:ln>
          <a:effectLst>
            <a:outerShdw blurRad="50800" rotWithShape="0" algn="tl" dir="2700000" dist="38100">
              <a:srgbClr val="000000">
                <a:alpha val="40000"/>
              </a:srgbClr>
            </a:outerShdw>
          </a:effectLst>
        </p:spPr>
      </p:pic>
      <p:sp>
        <p:nvSpPr>
          <p:cNvPr id="61" name="Google Shape;61;p6"/>
          <p:cNvSpPr txBox="1"/>
          <p:nvPr/>
        </p:nvSpPr>
        <p:spPr>
          <a:xfrm>
            <a:off x="6648975" y="888175"/>
            <a:ext cx="2360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2000">
                <a:solidFill>
                  <a:schemeClr val="accent1"/>
                </a:solidFill>
                <a:latin typeface="Roboto"/>
                <a:ea typeface="Roboto"/>
                <a:cs typeface="Roboto"/>
                <a:sym typeface="Roboto"/>
              </a:rPr>
              <a:t>Patient List View</a:t>
            </a:r>
            <a:endParaRPr sz="2000">
              <a:solidFill>
                <a:schemeClr val="accent1"/>
              </a:solidFill>
            </a:endParaRPr>
          </a:p>
        </p:txBody>
      </p:sp>
      <p:sp>
        <p:nvSpPr>
          <p:cNvPr id="62" name="Google Shape;62;p6"/>
          <p:cNvSpPr/>
          <p:nvPr/>
        </p:nvSpPr>
        <p:spPr>
          <a:xfrm>
            <a:off x="6355300" y="1439325"/>
            <a:ext cx="274200" cy="2064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6"/>
          <p:cNvSpPr txBox="1"/>
          <p:nvPr/>
        </p:nvSpPr>
        <p:spPr>
          <a:xfrm>
            <a:off x="889916" y="1058198"/>
            <a:ext cx="47109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Patient List View</a:t>
            </a:r>
            <a:endParaRPr b="0" i="0" sz="1200" u="none" cap="none" strike="noStrike">
              <a:solidFill>
                <a:srgbClr val="000000"/>
              </a:solidFill>
              <a:latin typeface="Arial"/>
              <a:ea typeface="Arial"/>
              <a:cs typeface="Arial"/>
              <a:sym typeface="Arial"/>
            </a:endParaRPr>
          </a:p>
          <a:p>
            <a:pPr indent="-165100" lvl="0" marL="171450" rtl="0" algn="l">
              <a:spcBef>
                <a:spcPts val="0"/>
              </a:spcBef>
              <a:spcAft>
                <a:spcPts val="0"/>
              </a:spcAft>
              <a:buClr>
                <a:srgbClr val="515151"/>
              </a:buClr>
              <a:buSzPts val="1500"/>
              <a:buChar char="•"/>
            </a:pPr>
            <a:r>
              <a:rPr lang="en-ID" sz="1500">
                <a:solidFill>
                  <a:srgbClr val="515151"/>
                </a:solidFill>
                <a:latin typeface="Roboto"/>
                <a:ea typeface="Roboto"/>
                <a:cs typeface="Roboto"/>
                <a:sym typeface="Roboto"/>
              </a:rPr>
              <a:t>Daily Use</a:t>
            </a:r>
            <a:endParaRPr sz="1500">
              <a:solidFill>
                <a:srgbClr val="515151"/>
              </a:solidFill>
              <a:latin typeface="Roboto"/>
              <a:ea typeface="Roboto"/>
              <a:cs typeface="Roboto"/>
              <a:sym typeface="Roboto"/>
            </a:endParaRPr>
          </a:p>
          <a:p>
            <a:pPr indent="-165100" lvl="0" marL="171450" rtl="0" algn="l">
              <a:spcBef>
                <a:spcPts val="600"/>
              </a:spcBef>
              <a:spcAft>
                <a:spcPts val="0"/>
              </a:spcAft>
              <a:buClr>
                <a:srgbClr val="515151"/>
              </a:buClr>
              <a:buSzPts val="1500"/>
              <a:buChar char="•"/>
            </a:pPr>
            <a:r>
              <a:rPr lang="en-ID" sz="1500">
                <a:solidFill>
                  <a:srgbClr val="515151"/>
                </a:solidFill>
                <a:latin typeface="Roboto"/>
                <a:ea typeface="Roboto"/>
                <a:cs typeface="Roboto"/>
                <a:sym typeface="Roboto"/>
              </a:rPr>
              <a:t>My Patients and All Patients at My Organization(s)</a:t>
            </a:r>
            <a:endParaRPr sz="1500">
              <a:solidFill>
                <a:srgbClr val="676767"/>
              </a:solidFill>
              <a:latin typeface="Roboto"/>
              <a:ea typeface="Roboto"/>
              <a:cs typeface="Roboto"/>
              <a:sym typeface="Roboto"/>
            </a:endParaRPr>
          </a:p>
        </p:txBody>
      </p:sp>
      <p:pic>
        <p:nvPicPr>
          <p:cNvPr id="64" name="Google Shape;64;p6"/>
          <p:cNvPicPr preferRelativeResize="0"/>
          <p:nvPr/>
        </p:nvPicPr>
        <p:blipFill rotWithShape="1">
          <a:blip r:embed="rId4">
            <a:alphaModFix/>
          </a:blip>
          <a:srcRect b="0" l="0" r="0" t="0"/>
          <a:stretch/>
        </p:blipFill>
        <p:spPr>
          <a:xfrm>
            <a:off x="535718" y="1098069"/>
            <a:ext cx="354196" cy="354196"/>
          </a:xfrm>
          <a:prstGeom prst="rect">
            <a:avLst/>
          </a:prstGeom>
          <a:noFill/>
          <a:ln>
            <a:noFill/>
          </a:ln>
          <a:effectLst>
            <a:outerShdw blurRad="50800" rotWithShape="0" algn="tl" dir="2700000" dist="38100">
              <a:srgbClr val="000000">
                <a:alpha val="40000"/>
              </a:srgbClr>
            </a:outerShdw>
          </a:effectLst>
        </p:spPr>
      </p:pic>
      <p:pic>
        <p:nvPicPr>
          <p:cNvPr id="65" name="Google Shape;65;p6"/>
          <p:cNvPicPr preferRelativeResize="0"/>
          <p:nvPr/>
        </p:nvPicPr>
        <p:blipFill rotWithShape="1">
          <a:blip r:embed="rId5">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sp>
        <p:nvSpPr>
          <p:cNvPr id="66" name="Google Shape;66;p6"/>
          <p:cNvSpPr txBox="1"/>
          <p:nvPr/>
        </p:nvSpPr>
        <p:spPr>
          <a:xfrm>
            <a:off x="889922" y="1941050"/>
            <a:ext cx="4710900" cy="66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Incident View</a:t>
            </a:r>
            <a:endParaRPr b="0" i="0" sz="1200" u="none" cap="none" strike="noStrike">
              <a:solidFill>
                <a:srgbClr val="000000"/>
              </a:solidFill>
              <a:latin typeface="Arial"/>
              <a:ea typeface="Arial"/>
              <a:cs typeface="Arial"/>
              <a:sym typeface="Arial"/>
            </a:endParaRPr>
          </a:p>
          <a:p>
            <a:pPr indent="-165100" lvl="0" marL="171450" marR="0" rtl="0" algn="l">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Tap </a:t>
            </a:r>
            <a:r>
              <a:rPr b="1" i="1" lang="en-ID" sz="1500">
                <a:solidFill>
                  <a:srgbClr val="515151"/>
                </a:solidFill>
                <a:latin typeface="Roboto"/>
                <a:ea typeface="Roboto"/>
                <a:cs typeface="Roboto"/>
                <a:sym typeface="Roboto"/>
              </a:rPr>
              <a:t>Menu</a:t>
            </a:r>
            <a:endParaRPr sz="1500">
              <a:solidFill>
                <a:srgbClr val="515151"/>
              </a:solidFill>
              <a:latin typeface="Roboto"/>
              <a:ea typeface="Roboto"/>
              <a:cs typeface="Roboto"/>
              <a:sym typeface="Roboto"/>
            </a:endParaRPr>
          </a:p>
        </p:txBody>
      </p:sp>
      <p:sp>
        <p:nvSpPr>
          <p:cNvPr id="67" name="Google Shape;67;p6"/>
          <p:cNvSpPr txBox="1"/>
          <p:nvPr/>
        </p:nvSpPr>
        <p:spPr>
          <a:xfrm>
            <a:off x="290850" y="302650"/>
            <a:ext cx="10118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Using Mobile Devices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7"/>
          <p:cNvPicPr preferRelativeResize="0"/>
          <p:nvPr/>
        </p:nvPicPr>
        <p:blipFill rotWithShape="1">
          <a:blip r:embed="rId3">
            <a:alphaModFix/>
          </a:blip>
          <a:srcRect b="0" l="0" r="0" t="5132"/>
          <a:stretch/>
        </p:blipFill>
        <p:spPr>
          <a:xfrm>
            <a:off x="6326525" y="1369928"/>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73" name="Google Shape;73;p7"/>
          <p:cNvPicPr preferRelativeResize="0"/>
          <p:nvPr/>
        </p:nvPicPr>
        <p:blipFill rotWithShape="1">
          <a:blip r:embed="rId4">
            <a:alphaModFix/>
          </a:blip>
          <a:srcRect b="0" l="0" r="0" t="0"/>
          <a:stretch/>
        </p:blipFill>
        <p:spPr>
          <a:xfrm>
            <a:off x="6326518" y="951681"/>
            <a:ext cx="354196" cy="354196"/>
          </a:xfrm>
          <a:prstGeom prst="rect">
            <a:avLst/>
          </a:prstGeom>
          <a:noFill/>
          <a:ln>
            <a:noFill/>
          </a:ln>
          <a:effectLst>
            <a:outerShdw blurRad="50800" rotWithShape="0" algn="tl" dir="2700000" dist="38100">
              <a:srgbClr val="000000">
                <a:alpha val="40000"/>
              </a:srgbClr>
            </a:outerShdw>
          </a:effectLst>
        </p:spPr>
      </p:pic>
      <p:sp>
        <p:nvSpPr>
          <p:cNvPr id="74" name="Google Shape;74;p7"/>
          <p:cNvSpPr txBox="1"/>
          <p:nvPr/>
        </p:nvSpPr>
        <p:spPr>
          <a:xfrm>
            <a:off x="6648975" y="888175"/>
            <a:ext cx="2360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2000">
                <a:solidFill>
                  <a:schemeClr val="accent1"/>
                </a:solidFill>
                <a:latin typeface="Roboto"/>
                <a:ea typeface="Roboto"/>
                <a:cs typeface="Roboto"/>
                <a:sym typeface="Roboto"/>
              </a:rPr>
              <a:t>Patient List View</a:t>
            </a:r>
            <a:endParaRPr sz="2000">
              <a:solidFill>
                <a:schemeClr val="accent1"/>
              </a:solidFill>
            </a:endParaRPr>
          </a:p>
        </p:txBody>
      </p:sp>
      <p:sp>
        <p:nvSpPr>
          <p:cNvPr id="75" name="Google Shape;75;p7"/>
          <p:cNvSpPr/>
          <p:nvPr/>
        </p:nvSpPr>
        <p:spPr>
          <a:xfrm>
            <a:off x="6339425" y="2750988"/>
            <a:ext cx="1841400" cy="274200"/>
          </a:xfrm>
          <a:prstGeom prst="rect">
            <a:avLst/>
          </a:prstGeom>
          <a:noFill/>
          <a:ln cap="flat" cmpd="sng" w="38100">
            <a:solidFill>
              <a:srgbClr val="FFFF00"/>
            </a:solidFill>
            <a:prstDash val="solid"/>
            <a:round/>
            <a:headEnd len="sm" w="sm" type="none"/>
            <a:tailEnd len="sm" w="sm" type="none"/>
          </a:ln>
          <a:effectLst>
            <a:outerShdw blurRad="190500" rotWithShape="0" algn="tl" dir="2700000" dist="8890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7"/>
          <p:cNvSpPr txBox="1"/>
          <p:nvPr/>
        </p:nvSpPr>
        <p:spPr>
          <a:xfrm>
            <a:off x="889916" y="1058198"/>
            <a:ext cx="47109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Patient List View</a:t>
            </a:r>
            <a:endParaRPr b="0" i="0" sz="1200" u="none" cap="none" strike="noStrike">
              <a:solidFill>
                <a:srgbClr val="000000"/>
              </a:solidFill>
              <a:latin typeface="Arial"/>
              <a:ea typeface="Arial"/>
              <a:cs typeface="Arial"/>
              <a:sym typeface="Arial"/>
            </a:endParaRPr>
          </a:p>
          <a:p>
            <a:pPr indent="-165100" lvl="0" marL="171450" rtl="0" algn="l">
              <a:spcBef>
                <a:spcPts val="0"/>
              </a:spcBef>
              <a:spcAft>
                <a:spcPts val="0"/>
              </a:spcAft>
              <a:buClr>
                <a:srgbClr val="515151"/>
              </a:buClr>
              <a:buSzPts val="1500"/>
              <a:buChar char="•"/>
            </a:pPr>
            <a:r>
              <a:rPr lang="en-ID" sz="1500">
                <a:solidFill>
                  <a:srgbClr val="515151"/>
                </a:solidFill>
                <a:latin typeface="Roboto"/>
                <a:ea typeface="Roboto"/>
                <a:cs typeface="Roboto"/>
                <a:sym typeface="Roboto"/>
              </a:rPr>
              <a:t>Daily Use</a:t>
            </a:r>
            <a:endParaRPr sz="1500">
              <a:solidFill>
                <a:srgbClr val="515151"/>
              </a:solidFill>
              <a:latin typeface="Roboto"/>
              <a:ea typeface="Roboto"/>
              <a:cs typeface="Roboto"/>
              <a:sym typeface="Roboto"/>
            </a:endParaRPr>
          </a:p>
          <a:p>
            <a:pPr indent="-165100" lvl="0" marL="171450" rtl="0" algn="l">
              <a:spcBef>
                <a:spcPts val="600"/>
              </a:spcBef>
              <a:spcAft>
                <a:spcPts val="0"/>
              </a:spcAft>
              <a:buClr>
                <a:srgbClr val="515151"/>
              </a:buClr>
              <a:buSzPts val="1500"/>
              <a:buChar char="•"/>
            </a:pPr>
            <a:r>
              <a:rPr lang="en-ID" sz="1500">
                <a:solidFill>
                  <a:srgbClr val="515151"/>
                </a:solidFill>
                <a:latin typeface="Roboto"/>
                <a:ea typeface="Roboto"/>
                <a:cs typeface="Roboto"/>
                <a:sym typeface="Roboto"/>
              </a:rPr>
              <a:t>My Patients and All Patients at My Organization(s)</a:t>
            </a:r>
            <a:endParaRPr sz="1500">
              <a:solidFill>
                <a:srgbClr val="676767"/>
              </a:solidFill>
              <a:latin typeface="Roboto"/>
              <a:ea typeface="Roboto"/>
              <a:cs typeface="Roboto"/>
              <a:sym typeface="Roboto"/>
            </a:endParaRPr>
          </a:p>
        </p:txBody>
      </p:sp>
      <p:pic>
        <p:nvPicPr>
          <p:cNvPr id="77" name="Google Shape;77;p7"/>
          <p:cNvPicPr preferRelativeResize="0"/>
          <p:nvPr/>
        </p:nvPicPr>
        <p:blipFill rotWithShape="1">
          <a:blip r:embed="rId4">
            <a:alphaModFix/>
          </a:blip>
          <a:srcRect b="0" l="0" r="0" t="0"/>
          <a:stretch/>
        </p:blipFill>
        <p:spPr>
          <a:xfrm>
            <a:off x="535718" y="1098069"/>
            <a:ext cx="354196" cy="354196"/>
          </a:xfrm>
          <a:prstGeom prst="rect">
            <a:avLst/>
          </a:prstGeom>
          <a:noFill/>
          <a:ln>
            <a:noFill/>
          </a:ln>
          <a:effectLst>
            <a:outerShdw blurRad="50800" rotWithShape="0" algn="tl" dir="2700000" dist="38100">
              <a:srgbClr val="000000">
                <a:alpha val="40000"/>
              </a:srgbClr>
            </a:outerShdw>
          </a:effectLst>
        </p:spPr>
      </p:pic>
      <p:pic>
        <p:nvPicPr>
          <p:cNvPr id="78" name="Google Shape;78;p7"/>
          <p:cNvPicPr preferRelativeResize="0"/>
          <p:nvPr/>
        </p:nvPicPr>
        <p:blipFill rotWithShape="1">
          <a:blip r:embed="rId5">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sp>
        <p:nvSpPr>
          <p:cNvPr id="79" name="Google Shape;79;p7"/>
          <p:cNvSpPr txBox="1"/>
          <p:nvPr/>
        </p:nvSpPr>
        <p:spPr>
          <a:xfrm>
            <a:off x="889922" y="1941050"/>
            <a:ext cx="4710900" cy="66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Incident View</a:t>
            </a:r>
            <a:endParaRPr b="0" i="0" sz="1200" u="none" cap="none" strike="noStrike">
              <a:solidFill>
                <a:srgbClr val="000000"/>
              </a:solidFill>
              <a:latin typeface="Arial"/>
              <a:ea typeface="Arial"/>
              <a:cs typeface="Arial"/>
              <a:sym typeface="Arial"/>
            </a:endParaRPr>
          </a:p>
          <a:p>
            <a:pPr indent="-165100" lvl="0" marL="171450" marR="0" rtl="0" algn="l">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Tap </a:t>
            </a:r>
            <a:r>
              <a:rPr b="1" i="1" lang="en-ID" sz="1500">
                <a:solidFill>
                  <a:srgbClr val="515151"/>
                </a:solidFill>
                <a:latin typeface="Roboto"/>
                <a:ea typeface="Roboto"/>
                <a:cs typeface="Roboto"/>
                <a:sym typeface="Roboto"/>
              </a:rPr>
              <a:t>Menu</a:t>
            </a:r>
            <a:r>
              <a:rPr lang="en-ID" sz="1500">
                <a:solidFill>
                  <a:srgbClr val="515151"/>
                </a:solidFill>
                <a:latin typeface="Roboto"/>
                <a:ea typeface="Roboto"/>
                <a:cs typeface="Roboto"/>
                <a:sym typeface="Roboto"/>
              </a:rPr>
              <a:t>, then </a:t>
            </a:r>
            <a:r>
              <a:rPr b="1" i="1" lang="en-ID" sz="1500">
                <a:solidFill>
                  <a:srgbClr val="515151"/>
                </a:solidFill>
                <a:latin typeface="Roboto"/>
                <a:ea typeface="Roboto"/>
                <a:cs typeface="Roboto"/>
                <a:sym typeface="Roboto"/>
              </a:rPr>
              <a:t>Incidents</a:t>
            </a:r>
            <a:endParaRPr sz="1500">
              <a:solidFill>
                <a:srgbClr val="515151"/>
              </a:solidFill>
              <a:latin typeface="Roboto"/>
              <a:ea typeface="Roboto"/>
              <a:cs typeface="Roboto"/>
              <a:sym typeface="Roboto"/>
            </a:endParaRPr>
          </a:p>
        </p:txBody>
      </p:sp>
      <p:sp>
        <p:nvSpPr>
          <p:cNvPr id="80" name="Google Shape;80;p7"/>
          <p:cNvSpPr txBox="1"/>
          <p:nvPr/>
        </p:nvSpPr>
        <p:spPr>
          <a:xfrm>
            <a:off x="290850" y="302650"/>
            <a:ext cx="10118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Using Mobile Devices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8"/>
          <p:cNvPicPr preferRelativeResize="0"/>
          <p:nvPr/>
        </p:nvPicPr>
        <p:blipFill rotWithShape="1">
          <a:blip r:embed="rId3">
            <a:alphaModFix/>
          </a:blip>
          <a:srcRect b="0" l="0" r="0" t="5132"/>
          <a:stretch/>
        </p:blipFill>
        <p:spPr>
          <a:xfrm>
            <a:off x="9041550" y="1363665"/>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86" name="Google Shape;86;p8"/>
          <p:cNvPicPr preferRelativeResize="0"/>
          <p:nvPr/>
        </p:nvPicPr>
        <p:blipFill rotWithShape="1">
          <a:blip r:embed="rId4">
            <a:alphaModFix/>
          </a:blip>
          <a:srcRect b="0" l="0" r="0" t="0"/>
          <a:stretch/>
        </p:blipFill>
        <p:spPr>
          <a:xfrm>
            <a:off x="9041560" y="951856"/>
            <a:ext cx="353886" cy="353886"/>
          </a:xfrm>
          <a:prstGeom prst="rect">
            <a:avLst/>
          </a:prstGeom>
          <a:noFill/>
          <a:ln>
            <a:noFill/>
          </a:ln>
          <a:effectLst>
            <a:outerShdw blurRad="50800" rotWithShape="0" algn="tl" dir="2700000" dist="38100">
              <a:srgbClr val="000000">
                <a:alpha val="40000"/>
              </a:srgbClr>
            </a:outerShdw>
          </a:effectLst>
        </p:spPr>
      </p:pic>
      <p:sp>
        <p:nvSpPr>
          <p:cNvPr id="87" name="Google Shape;87;p8"/>
          <p:cNvSpPr txBox="1"/>
          <p:nvPr/>
        </p:nvSpPr>
        <p:spPr>
          <a:xfrm>
            <a:off x="9443200" y="880563"/>
            <a:ext cx="201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2000">
                <a:solidFill>
                  <a:schemeClr val="accent1"/>
                </a:solidFill>
                <a:latin typeface="Roboto"/>
                <a:ea typeface="Roboto"/>
                <a:cs typeface="Roboto"/>
                <a:sym typeface="Roboto"/>
              </a:rPr>
              <a:t>Incident View</a:t>
            </a:r>
            <a:endParaRPr sz="2000">
              <a:solidFill>
                <a:schemeClr val="accent1"/>
              </a:solidFill>
            </a:endParaRPr>
          </a:p>
        </p:txBody>
      </p:sp>
      <p:sp>
        <p:nvSpPr>
          <p:cNvPr id="88" name="Google Shape;88;p8"/>
          <p:cNvSpPr/>
          <p:nvPr/>
        </p:nvSpPr>
        <p:spPr>
          <a:xfrm>
            <a:off x="9069925" y="1931450"/>
            <a:ext cx="2408100" cy="4572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 name="Google Shape;89;p8"/>
          <p:cNvSpPr txBox="1"/>
          <p:nvPr/>
        </p:nvSpPr>
        <p:spPr>
          <a:xfrm>
            <a:off x="889916" y="1058198"/>
            <a:ext cx="47109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Patient List View</a:t>
            </a:r>
            <a:endParaRPr b="0" i="0" sz="1200" u="none" cap="none" strike="noStrike">
              <a:solidFill>
                <a:srgbClr val="000000"/>
              </a:solidFill>
              <a:latin typeface="Arial"/>
              <a:ea typeface="Arial"/>
              <a:cs typeface="Arial"/>
              <a:sym typeface="Arial"/>
            </a:endParaRPr>
          </a:p>
          <a:p>
            <a:pPr indent="-165100" lvl="0" marL="171450" rtl="0" algn="l">
              <a:spcBef>
                <a:spcPts val="0"/>
              </a:spcBef>
              <a:spcAft>
                <a:spcPts val="0"/>
              </a:spcAft>
              <a:buClr>
                <a:srgbClr val="515151"/>
              </a:buClr>
              <a:buSzPts val="1500"/>
              <a:buChar char="•"/>
            </a:pPr>
            <a:r>
              <a:rPr lang="en-ID" sz="1500">
                <a:solidFill>
                  <a:srgbClr val="515151"/>
                </a:solidFill>
                <a:latin typeface="Roboto"/>
                <a:ea typeface="Roboto"/>
                <a:cs typeface="Roboto"/>
                <a:sym typeface="Roboto"/>
              </a:rPr>
              <a:t>Daily Use</a:t>
            </a:r>
            <a:endParaRPr sz="1500">
              <a:solidFill>
                <a:srgbClr val="515151"/>
              </a:solidFill>
              <a:latin typeface="Roboto"/>
              <a:ea typeface="Roboto"/>
              <a:cs typeface="Roboto"/>
              <a:sym typeface="Roboto"/>
            </a:endParaRPr>
          </a:p>
          <a:p>
            <a:pPr indent="-165100" lvl="0" marL="171450" rtl="0" algn="l">
              <a:spcBef>
                <a:spcPts val="600"/>
              </a:spcBef>
              <a:spcAft>
                <a:spcPts val="0"/>
              </a:spcAft>
              <a:buClr>
                <a:srgbClr val="515151"/>
              </a:buClr>
              <a:buSzPts val="1500"/>
              <a:buChar char="•"/>
            </a:pPr>
            <a:r>
              <a:rPr lang="en-ID" sz="1500">
                <a:solidFill>
                  <a:srgbClr val="515151"/>
                </a:solidFill>
                <a:latin typeface="Roboto"/>
                <a:ea typeface="Roboto"/>
                <a:cs typeface="Roboto"/>
                <a:sym typeface="Roboto"/>
              </a:rPr>
              <a:t>My Patients and All Patients at My Organization(s)</a:t>
            </a:r>
            <a:endParaRPr sz="1500">
              <a:solidFill>
                <a:srgbClr val="676767"/>
              </a:solidFill>
              <a:latin typeface="Roboto"/>
              <a:ea typeface="Roboto"/>
              <a:cs typeface="Roboto"/>
              <a:sym typeface="Roboto"/>
            </a:endParaRPr>
          </a:p>
        </p:txBody>
      </p:sp>
      <p:pic>
        <p:nvPicPr>
          <p:cNvPr id="90" name="Google Shape;90;p8"/>
          <p:cNvPicPr preferRelativeResize="0"/>
          <p:nvPr/>
        </p:nvPicPr>
        <p:blipFill rotWithShape="1">
          <a:blip r:embed="rId5">
            <a:alphaModFix/>
          </a:blip>
          <a:srcRect b="0" l="0" r="0" t="0"/>
          <a:stretch/>
        </p:blipFill>
        <p:spPr>
          <a:xfrm>
            <a:off x="535718" y="1098069"/>
            <a:ext cx="354196" cy="354196"/>
          </a:xfrm>
          <a:prstGeom prst="rect">
            <a:avLst/>
          </a:prstGeom>
          <a:noFill/>
          <a:ln>
            <a:noFill/>
          </a:ln>
          <a:effectLst>
            <a:outerShdw blurRad="50800" rotWithShape="0" algn="tl" dir="2700000" dist="38100">
              <a:srgbClr val="000000">
                <a:alpha val="40000"/>
              </a:srgbClr>
            </a:outerShdw>
          </a:effectLst>
        </p:spPr>
      </p:pic>
      <p:pic>
        <p:nvPicPr>
          <p:cNvPr id="91" name="Google Shape;91;p8"/>
          <p:cNvPicPr preferRelativeResize="0"/>
          <p:nvPr/>
        </p:nvPicPr>
        <p:blipFill rotWithShape="1">
          <a:blip r:embed="rId4">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sp>
        <p:nvSpPr>
          <p:cNvPr id="92" name="Google Shape;92;p8"/>
          <p:cNvSpPr txBox="1"/>
          <p:nvPr/>
        </p:nvSpPr>
        <p:spPr>
          <a:xfrm>
            <a:off x="889922" y="1941050"/>
            <a:ext cx="4710900" cy="66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Incident View</a:t>
            </a:r>
            <a:endParaRPr b="0" i="0" sz="1200" u="none" cap="none" strike="noStrike">
              <a:solidFill>
                <a:srgbClr val="000000"/>
              </a:solidFill>
              <a:latin typeface="Arial"/>
              <a:ea typeface="Arial"/>
              <a:cs typeface="Arial"/>
              <a:sym typeface="Arial"/>
            </a:endParaRPr>
          </a:p>
          <a:p>
            <a:pPr indent="-165100" lvl="0" marL="171450" marR="0" rtl="0" algn="l">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Tap </a:t>
            </a:r>
            <a:r>
              <a:rPr b="1" i="1" lang="en-ID" sz="1500">
                <a:solidFill>
                  <a:srgbClr val="515151"/>
                </a:solidFill>
                <a:latin typeface="Roboto"/>
                <a:ea typeface="Roboto"/>
                <a:cs typeface="Roboto"/>
                <a:sym typeface="Roboto"/>
              </a:rPr>
              <a:t>Menu</a:t>
            </a:r>
            <a:r>
              <a:rPr lang="en-ID" sz="1500">
                <a:solidFill>
                  <a:srgbClr val="515151"/>
                </a:solidFill>
                <a:latin typeface="Roboto"/>
                <a:ea typeface="Roboto"/>
                <a:cs typeface="Roboto"/>
                <a:sym typeface="Roboto"/>
              </a:rPr>
              <a:t>, then </a:t>
            </a:r>
            <a:r>
              <a:rPr b="1" i="1" lang="en-ID" sz="1500">
                <a:solidFill>
                  <a:srgbClr val="515151"/>
                </a:solidFill>
                <a:latin typeface="Roboto"/>
                <a:ea typeface="Roboto"/>
                <a:cs typeface="Roboto"/>
                <a:sym typeface="Roboto"/>
              </a:rPr>
              <a:t>Incidents</a:t>
            </a:r>
            <a:endParaRPr sz="1500">
              <a:solidFill>
                <a:srgbClr val="515151"/>
              </a:solidFill>
              <a:latin typeface="Roboto"/>
              <a:ea typeface="Roboto"/>
              <a:cs typeface="Roboto"/>
              <a:sym typeface="Roboto"/>
            </a:endParaRPr>
          </a:p>
        </p:txBody>
      </p:sp>
      <p:sp>
        <p:nvSpPr>
          <p:cNvPr id="93" name="Google Shape;93;p8"/>
          <p:cNvSpPr txBox="1"/>
          <p:nvPr/>
        </p:nvSpPr>
        <p:spPr>
          <a:xfrm>
            <a:off x="290850" y="302650"/>
            <a:ext cx="10118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Using Mobile Devices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9"/>
          <p:cNvPicPr preferRelativeResize="0"/>
          <p:nvPr/>
        </p:nvPicPr>
        <p:blipFill rotWithShape="1">
          <a:blip r:embed="rId3">
            <a:alphaModFix/>
          </a:blip>
          <a:srcRect b="284" l="0" r="0" t="4847"/>
          <a:stretch/>
        </p:blipFill>
        <p:spPr>
          <a:xfrm>
            <a:off x="9041550" y="1363665"/>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99" name="Google Shape;99;p9"/>
          <p:cNvPicPr preferRelativeResize="0"/>
          <p:nvPr/>
        </p:nvPicPr>
        <p:blipFill rotWithShape="1">
          <a:blip r:embed="rId4">
            <a:alphaModFix/>
          </a:blip>
          <a:srcRect b="0" l="0" r="0" t="0"/>
          <a:stretch/>
        </p:blipFill>
        <p:spPr>
          <a:xfrm>
            <a:off x="9544616" y="2447461"/>
            <a:ext cx="274320" cy="274320"/>
          </a:xfrm>
          <a:prstGeom prst="rect">
            <a:avLst/>
          </a:prstGeom>
          <a:noFill/>
          <a:ln>
            <a:noFill/>
          </a:ln>
          <a:effectLst>
            <a:outerShdw blurRad="50800" rotWithShape="0" algn="tl" dir="2700000" dist="38100">
              <a:srgbClr val="000000">
                <a:alpha val="40000"/>
              </a:srgbClr>
            </a:outerShdw>
          </a:effectLst>
        </p:spPr>
      </p:pic>
      <p:sp>
        <p:nvSpPr>
          <p:cNvPr id="100" name="Google Shape;100;p9"/>
          <p:cNvSpPr txBox="1"/>
          <p:nvPr/>
        </p:nvSpPr>
        <p:spPr>
          <a:xfrm>
            <a:off x="9443200" y="880563"/>
            <a:ext cx="201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2000">
                <a:solidFill>
                  <a:schemeClr val="accent1"/>
                </a:solidFill>
                <a:latin typeface="Roboto"/>
                <a:ea typeface="Roboto"/>
                <a:cs typeface="Roboto"/>
                <a:sym typeface="Roboto"/>
              </a:rPr>
              <a:t>Incident View</a:t>
            </a:r>
            <a:endParaRPr sz="2000">
              <a:solidFill>
                <a:schemeClr val="accent1"/>
              </a:solidFill>
            </a:endParaRPr>
          </a:p>
        </p:txBody>
      </p:sp>
      <p:sp>
        <p:nvSpPr>
          <p:cNvPr id="101" name="Google Shape;101;p9"/>
          <p:cNvSpPr/>
          <p:nvPr/>
        </p:nvSpPr>
        <p:spPr>
          <a:xfrm>
            <a:off x="9049175" y="2450700"/>
            <a:ext cx="2492400" cy="13545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 name="Google Shape;102;p9"/>
          <p:cNvSpPr txBox="1"/>
          <p:nvPr/>
        </p:nvSpPr>
        <p:spPr>
          <a:xfrm>
            <a:off x="889916" y="1058198"/>
            <a:ext cx="47109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Patient List View</a:t>
            </a:r>
            <a:endParaRPr b="0" i="0" sz="1200" u="none" cap="none" strike="noStrike">
              <a:solidFill>
                <a:srgbClr val="000000"/>
              </a:solidFill>
              <a:latin typeface="Arial"/>
              <a:ea typeface="Arial"/>
              <a:cs typeface="Arial"/>
              <a:sym typeface="Arial"/>
            </a:endParaRPr>
          </a:p>
          <a:p>
            <a:pPr indent="-165100" lvl="0" marL="171450" rtl="0" algn="l">
              <a:spcBef>
                <a:spcPts val="0"/>
              </a:spcBef>
              <a:spcAft>
                <a:spcPts val="0"/>
              </a:spcAft>
              <a:buClr>
                <a:srgbClr val="515151"/>
              </a:buClr>
              <a:buSzPts val="1500"/>
              <a:buChar char="•"/>
            </a:pPr>
            <a:r>
              <a:rPr lang="en-ID" sz="1500">
                <a:solidFill>
                  <a:srgbClr val="515151"/>
                </a:solidFill>
                <a:latin typeface="Roboto"/>
                <a:ea typeface="Roboto"/>
                <a:cs typeface="Roboto"/>
                <a:sym typeface="Roboto"/>
              </a:rPr>
              <a:t>Daily Use</a:t>
            </a:r>
            <a:endParaRPr sz="1500">
              <a:solidFill>
                <a:srgbClr val="515151"/>
              </a:solidFill>
              <a:latin typeface="Roboto"/>
              <a:ea typeface="Roboto"/>
              <a:cs typeface="Roboto"/>
              <a:sym typeface="Roboto"/>
            </a:endParaRPr>
          </a:p>
          <a:p>
            <a:pPr indent="-165100" lvl="0" marL="171450" rtl="0" algn="l">
              <a:spcBef>
                <a:spcPts val="600"/>
              </a:spcBef>
              <a:spcAft>
                <a:spcPts val="0"/>
              </a:spcAft>
              <a:buClr>
                <a:srgbClr val="515151"/>
              </a:buClr>
              <a:buSzPts val="1500"/>
              <a:buChar char="•"/>
            </a:pPr>
            <a:r>
              <a:rPr lang="en-ID" sz="1500">
                <a:solidFill>
                  <a:srgbClr val="515151"/>
                </a:solidFill>
                <a:latin typeface="Roboto"/>
                <a:ea typeface="Roboto"/>
                <a:cs typeface="Roboto"/>
                <a:sym typeface="Roboto"/>
              </a:rPr>
              <a:t>My Patients and All Patients at My Organization(s)</a:t>
            </a:r>
            <a:endParaRPr sz="1500">
              <a:solidFill>
                <a:srgbClr val="676767"/>
              </a:solidFill>
              <a:latin typeface="Roboto"/>
              <a:ea typeface="Roboto"/>
              <a:cs typeface="Roboto"/>
              <a:sym typeface="Roboto"/>
            </a:endParaRPr>
          </a:p>
        </p:txBody>
      </p:sp>
      <p:pic>
        <p:nvPicPr>
          <p:cNvPr id="103" name="Google Shape;103;p9"/>
          <p:cNvPicPr preferRelativeResize="0"/>
          <p:nvPr/>
        </p:nvPicPr>
        <p:blipFill rotWithShape="1">
          <a:blip r:embed="rId5">
            <a:alphaModFix/>
          </a:blip>
          <a:srcRect b="0" l="0" r="0" t="0"/>
          <a:stretch/>
        </p:blipFill>
        <p:spPr>
          <a:xfrm>
            <a:off x="535718" y="1098069"/>
            <a:ext cx="354196" cy="354196"/>
          </a:xfrm>
          <a:prstGeom prst="rect">
            <a:avLst/>
          </a:prstGeom>
          <a:noFill/>
          <a:ln>
            <a:noFill/>
          </a:ln>
          <a:effectLst>
            <a:outerShdw blurRad="50800" rotWithShape="0" algn="tl" dir="2700000" dist="38100">
              <a:srgbClr val="000000">
                <a:alpha val="40000"/>
              </a:srgbClr>
            </a:outerShdw>
          </a:effectLst>
        </p:spPr>
      </p:pic>
      <p:pic>
        <p:nvPicPr>
          <p:cNvPr id="104" name="Google Shape;104;p9"/>
          <p:cNvPicPr preferRelativeResize="0"/>
          <p:nvPr/>
        </p:nvPicPr>
        <p:blipFill rotWithShape="1">
          <a:blip r:embed="rId6">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sp>
        <p:nvSpPr>
          <p:cNvPr id="105" name="Google Shape;105;p9"/>
          <p:cNvSpPr txBox="1"/>
          <p:nvPr/>
        </p:nvSpPr>
        <p:spPr>
          <a:xfrm>
            <a:off x="889922" y="1941050"/>
            <a:ext cx="4710900" cy="135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Incident View</a:t>
            </a:r>
            <a:endParaRPr b="0" i="0" sz="1200" u="none" cap="none" strike="noStrike">
              <a:solidFill>
                <a:srgbClr val="000000"/>
              </a:solidFill>
              <a:latin typeface="Arial"/>
              <a:ea typeface="Arial"/>
              <a:cs typeface="Arial"/>
              <a:sym typeface="Arial"/>
            </a:endParaRPr>
          </a:p>
          <a:p>
            <a:pPr indent="-165100" lvl="0" marL="171450" marR="0" rtl="0" algn="l">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Tap </a:t>
            </a:r>
            <a:r>
              <a:rPr b="1" i="1" lang="en-ID" sz="1500">
                <a:solidFill>
                  <a:srgbClr val="515151"/>
                </a:solidFill>
                <a:latin typeface="Roboto"/>
                <a:ea typeface="Roboto"/>
                <a:cs typeface="Roboto"/>
                <a:sym typeface="Roboto"/>
              </a:rPr>
              <a:t>Menu</a:t>
            </a:r>
            <a:r>
              <a:rPr lang="en-ID" sz="1500">
                <a:solidFill>
                  <a:srgbClr val="515151"/>
                </a:solidFill>
                <a:latin typeface="Roboto"/>
                <a:ea typeface="Roboto"/>
                <a:cs typeface="Roboto"/>
                <a:sym typeface="Roboto"/>
              </a:rPr>
              <a:t>, then </a:t>
            </a:r>
            <a:r>
              <a:rPr b="1" i="1" lang="en-ID" sz="1500">
                <a:solidFill>
                  <a:srgbClr val="515151"/>
                </a:solidFill>
                <a:latin typeface="Roboto"/>
                <a:ea typeface="Roboto"/>
                <a:cs typeface="Roboto"/>
                <a:sym typeface="Roboto"/>
              </a:rPr>
              <a:t>Incidents</a:t>
            </a:r>
            <a:endParaRPr b="1" i="1" sz="1500">
              <a:solidFill>
                <a:srgbClr val="515151"/>
              </a:solidFill>
              <a:latin typeface="Roboto"/>
              <a:ea typeface="Roboto"/>
              <a:cs typeface="Roboto"/>
              <a:sym typeface="Roboto"/>
            </a:endParaRPr>
          </a:p>
          <a:p>
            <a:pPr indent="-165100" lvl="0" marL="171450" marR="0" rtl="0" algn="l">
              <a:lnSpc>
                <a:spcPct val="100000"/>
              </a:lnSpc>
              <a:spcBef>
                <a:spcPts val="0"/>
              </a:spcBef>
              <a:spcAft>
                <a:spcPts val="0"/>
              </a:spcAft>
              <a:buClr>
                <a:srgbClr val="515151"/>
              </a:buClr>
              <a:buSzPts val="1500"/>
              <a:buFont typeface="Arial"/>
              <a:buChar char="•"/>
            </a:pPr>
            <a:r>
              <a:rPr b="0" i="0" lang="en-ID" sz="1500" u="none" cap="none" strike="noStrike">
                <a:solidFill>
                  <a:srgbClr val="515151"/>
                </a:solidFill>
                <a:latin typeface="Roboto"/>
                <a:ea typeface="Roboto"/>
                <a:cs typeface="Roboto"/>
                <a:sym typeface="Roboto"/>
              </a:rPr>
              <a:t>Groups </a:t>
            </a:r>
            <a:r>
              <a:rPr lang="en-ID" sz="1500">
                <a:solidFill>
                  <a:srgbClr val="515151"/>
                </a:solidFill>
                <a:latin typeface="Roboto"/>
                <a:ea typeface="Roboto"/>
                <a:cs typeface="Roboto"/>
                <a:sym typeface="Roboto"/>
              </a:rPr>
              <a:t>p</a:t>
            </a:r>
            <a:r>
              <a:rPr b="0" i="0" lang="en-ID" sz="1500" u="none" cap="none" strike="noStrike">
                <a:solidFill>
                  <a:srgbClr val="515151"/>
                </a:solidFill>
                <a:latin typeface="Roboto"/>
                <a:ea typeface="Roboto"/>
                <a:cs typeface="Roboto"/>
                <a:sym typeface="Roboto"/>
              </a:rPr>
              <a:t>atient </a:t>
            </a:r>
            <a:r>
              <a:rPr lang="en-ID" sz="1500">
                <a:solidFill>
                  <a:srgbClr val="515151"/>
                </a:solidFill>
                <a:latin typeface="Roboto"/>
                <a:ea typeface="Roboto"/>
                <a:cs typeface="Roboto"/>
                <a:sym typeface="Roboto"/>
              </a:rPr>
              <a:t>c</a:t>
            </a:r>
            <a:r>
              <a:rPr b="0" i="0" lang="en-ID" sz="1500" u="none" cap="none" strike="noStrike">
                <a:solidFill>
                  <a:srgbClr val="515151"/>
                </a:solidFill>
                <a:latin typeface="Roboto"/>
                <a:ea typeface="Roboto"/>
                <a:cs typeface="Roboto"/>
                <a:sym typeface="Roboto"/>
              </a:rPr>
              <a:t>hannels </a:t>
            </a:r>
            <a:r>
              <a:rPr lang="en-ID" sz="1500">
                <a:solidFill>
                  <a:srgbClr val="515151"/>
                </a:solidFill>
                <a:latin typeface="Roboto"/>
                <a:ea typeface="Roboto"/>
                <a:cs typeface="Roboto"/>
                <a:sym typeface="Roboto"/>
              </a:rPr>
              <a:t>within an</a:t>
            </a:r>
            <a:r>
              <a:rPr b="0" i="0" lang="en-ID" sz="1500" u="none" cap="none" strike="noStrike">
                <a:solidFill>
                  <a:srgbClr val="515151"/>
                </a:solidFill>
                <a:latin typeface="Roboto"/>
                <a:ea typeface="Roboto"/>
                <a:cs typeface="Roboto"/>
                <a:sym typeface="Roboto"/>
              </a:rPr>
              <a:t> Incident</a:t>
            </a:r>
            <a:endParaRPr b="0" i="0" sz="1500" u="none" cap="none" strike="noStrike">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My entity’s patients</a:t>
            </a:r>
            <a:endParaRPr sz="1500">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All incident patients (Reunification Center)</a:t>
            </a:r>
            <a:endParaRPr sz="1500">
              <a:solidFill>
                <a:srgbClr val="515151"/>
              </a:solidFill>
              <a:latin typeface="Roboto"/>
              <a:ea typeface="Roboto"/>
              <a:cs typeface="Roboto"/>
              <a:sym typeface="Roboto"/>
            </a:endParaRPr>
          </a:p>
        </p:txBody>
      </p:sp>
      <p:pic>
        <p:nvPicPr>
          <p:cNvPr id="106" name="Google Shape;106;p9"/>
          <p:cNvPicPr preferRelativeResize="0"/>
          <p:nvPr/>
        </p:nvPicPr>
        <p:blipFill rotWithShape="1">
          <a:blip r:embed="rId4">
            <a:alphaModFix/>
          </a:blip>
          <a:srcRect b="0" l="0" r="0" t="0"/>
          <a:stretch/>
        </p:blipFill>
        <p:spPr>
          <a:xfrm>
            <a:off x="865158" y="2525661"/>
            <a:ext cx="274320" cy="274320"/>
          </a:xfrm>
          <a:prstGeom prst="rect">
            <a:avLst/>
          </a:prstGeom>
          <a:noFill/>
          <a:ln>
            <a:noFill/>
          </a:ln>
          <a:effectLst>
            <a:outerShdw blurRad="50800" rotWithShape="0" algn="tl" dir="2700000" dist="38100">
              <a:srgbClr val="000000">
                <a:alpha val="40000"/>
              </a:srgbClr>
            </a:outerShdw>
          </a:effectLst>
        </p:spPr>
      </p:pic>
      <p:sp>
        <p:nvSpPr>
          <p:cNvPr id="107" name="Google Shape;107;p9"/>
          <p:cNvSpPr txBox="1"/>
          <p:nvPr/>
        </p:nvSpPr>
        <p:spPr>
          <a:xfrm>
            <a:off x="290850" y="302650"/>
            <a:ext cx="10118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Using Mobile Devices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0"/>
          <p:cNvPicPr preferRelativeResize="0"/>
          <p:nvPr/>
        </p:nvPicPr>
        <p:blipFill rotWithShape="1">
          <a:blip r:embed="rId3">
            <a:alphaModFix/>
          </a:blip>
          <a:srcRect b="45866" l="0" r="0" t="5130"/>
          <a:stretch/>
        </p:blipFill>
        <p:spPr>
          <a:xfrm>
            <a:off x="6311725" y="2754600"/>
            <a:ext cx="2492400" cy="2644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13" name="Google Shape;113;p10"/>
          <p:cNvPicPr preferRelativeResize="0"/>
          <p:nvPr/>
        </p:nvPicPr>
        <p:blipFill rotWithShape="1">
          <a:blip r:embed="rId4">
            <a:alphaModFix/>
          </a:blip>
          <a:srcRect b="284" l="0" r="0" t="4847"/>
          <a:stretch/>
        </p:blipFill>
        <p:spPr>
          <a:xfrm>
            <a:off x="9041550" y="1363665"/>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14" name="Google Shape;114;p10"/>
          <p:cNvPicPr preferRelativeResize="0"/>
          <p:nvPr/>
        </p:nvPicPr>
        <p:blipFill rotWithShape="1">
          <a:blip r:embed="rId5">
            <a:alphaModFix/>
          </a:blip>
          <a:srcRect b="0" l="0" r="0" t="0"/>
          <a:stretch/>
        </p:blipFill>
        <p:spPr>
          <a:xfrm>
            <a:off x="10464691" y="1727743"/>
            <a:ext cx="274320" cy="274320"/>
          </a:xfrm>
          <a:prstGeom prst="rect">
            <a:avLst/>
          </a:prstGeom>
          <a:noFill/>
          <a:ln>
            <a:noFill/>
          </a:ln>
          <a:effectLst>
            <a:outerShdw blurRad="50800" rotWithShape="0" algn="tl" dir="2700000" dist="38100">
              <a:srgbClr val="000000">
                <a:alpha val="40000"/>
              </a:srgbClr>
            </a:outerShdw>
          </a:effectLst>
        </p:spPr>
      </p:pic>
      <p:sp>
        <p:nvSpPr>
          <p:cNvPr id="115" name="Google Shape;115;p10"/>
          <p:cNvSpPr txBox="1"/>
          <p:nvPr/>
        </p:nvSpPr>
        <p:spPr>
          <a:xfrm>
            <a:off x="9443200" y="880563"/>
            <a:ext cx="201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2000">
                <a:solidFill>
                  <a:schemeClr val="accent1"/>
                </a:solidFill>
                <a:latin typeface="Roboto"/>
                <a:ea typeface="Roboto"/>
                <a:cs typeface="Roboto"/>
                <a:sym typeface="Roboto"/>
              </a:rPr>
              <a:t>Incident View</a:t>
            </a:r>
            <a:endParaRPr sz="2000">
              <a:solidFill>
                <a:schemeClr val="accent1"/>
              </a:solidFill>
            </a:endParaRPr>
          </a:p>
        </p:txBody>
      </p:sp>
      <p:sp>
        <p:nvSpPr>
          <p:cNvPr id="116" name="Google Shape;116;p10"/>
          <p:cNvSpPr/>
          <p:nvPr/>
        </p:nvSpPr>
        <p:spPr>
          <a:xfrm>
            <a:off x="10771150" y="1761925"/>
            <a:ext cx="684000" cy="1908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 name="Google Shape;117;p10"/>
          <p:cNvSpPr/>
          <p:nvPr/>
        </p:nvSpPr>
        <p:spPr>
          <a:xfrm>
            <a:off x="6324993" y="2767500"/>
            <a:ext cx="2492400" cy="23412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8" name="Google Shape;118;p10"/>
          <p:cNvPicPr preferRelativeResize="0"/>
          <p:nvPr/>
        </p:nvPicPr>
        <p:blipFill rotWithShape="1">
          <a:blip r:embed="rId5">
            <a:alphaModFix/>
          </a:blip>
          <a:srcRect b="0" l="0" r="0" t="0"/>
          <a:stretch/>
        </p:blipFill>
        <p:spPr>
          <a:xfrm>
            <a:off x="6353883" y="2447456"/>
            <a:ext cx="274320" cy="274320"/>
          </a:xfrm>
          <a:prstGeom prst="rect">
            <a:avLst/>
          </a:prstGeom>
          <a:noFill/>
          <a:ln>
            <a:noFill/>
          </a:ln>
          <a:effectLst>
            <a:outerShdw blurRad="50800" rotWithShape="0" algn="tl" dir="2700000" dist="38100">
              <a:srgbClr val="000000">
                <a:alpha val="40000"/>
              </a:srgbClr>
            </a:outerShdw>
          </a:effectLst>
        </p:spPr>
      </p:pic>
      <p:sp>
        <p:nvSpPr>
          <p:cNvPr id="119" name="Google Shape;119;p10"/>
          <p:cNvSpPr txBox="1"/>
          <p:nvPr/>
        </p:nvSpPr>
        <p:spPr>
          <a:xfrm>
            <a:off x="889916" y="1058198"/>
            <a:ext cx="47109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Patient List View</a:t>
            </a:r>
            <a:endParaRPr b="0" i="0" sz="1200" u="none" cap="none" strike="noStrike">
              <a:solidFill>
                <a:srgbClr val="000000"/>
              </a:solidFill>
              <a:latin typeface="Arial"/>
              <a:ea typeface="Arial"/>
              <a:cs typeface="Arial"/>
              <a:sym typeface="Arial"/>
            </a:endParaRPr>
          </a:p>
          <a:p>
            <a:pPr indent="-165100" lvl="0" marL="171450" rtl="0" algn="l">
              <a:spcBef>
                <a:spcPts val="0"/>
              </a:spcBef>
              <a:spcAft>
                <a:spcPts val="0"/>
              </a:spcAft>
              <a:buClr>
                <a:srgbClr val="515151"/>
              </a:buClr>
              <a:buSzPts val="1500"/>
              <a:buChar char="•"/>
            </a:pPr>
            <a:r>
              <a:rPr lang="en-ID" sz="1500">
                <a:solidFill>
                  <a:srgbClr val="515151"/>
                </a:solidFill>
                <a:latin typeface="Roboto"/>
                <a:ea typeface="Roboto"/>
                <a:cs typeface="Roboto"/>
                <a:sym typeface="Roboto"/>
              </a:rPr>
              <a:t>Daily Use</a:t>
            </a:r>
            <a:endParaRPr sz="1500">
              <a:solidFill>
                <a:srgbClr val="515151"/>
              </a:solidFill>
              <a:latin typeface="Roboto"/>
              <a:ea typeface="Roboto"/>
              <a:cs typeface="Roboto"/>
              <a:sym typeface="Roboto"/>
            </a:endParaRPr>
          </a:p>
          <a:p>
            <a:pPr indent="-165100" lvl="0" marL="171450" rtl="0" algn="l">
              <a:spcBef>
                <a:spcPts val="600"/>
              </a:spcBef>
              <a:spcAft>
                <a:spcPts val="0"/>
              </a:spcAft>
              <a:buClr>
                <a:srgbClr val="515151"/>
              </a:buClr>
              <a:buSzPts val="1500"/>
              <a:buChar char="•"/>
            </a:pPr>
            <a:r>
              <a:rPr lang="en-ID" sz="1500">
                <a:solidFill>
                  <a:srgbClr val="515151"/>
                </a:solidFill>
                <a:latin typeface="Roboto"/>
                <a:ea typeface="Roboto"/>
                <a:cs typeface="Roboto"/>
                <a:sym typeface="Roboto"/>
              </a:rPr>
              <a:t>My Patients and All Patients at My Organization(s)</a:t>
            </a:r>
            <a:endParaRPr sz="1500">
              <a:solidFill>
                <a:srgbClr val="676767"/>
              </a:solidFill>
              <a:latin typeface="Roboto"/>
              <a:ea typeface="Roboto"/>
              <a:cs typeface="Roboto"/>
              <a:sym typeface="Roboto"/>
            </a:endParaRPr>
          </a:p>
        </p:txBody>
      </p:sp>
      <p:pic>
        <p:nvPicPr>
          <p:cNvPr id="120" name="Google Shape;120;p10"/>
          <p:cNvPicPr preferRelativeResize="0"/>
          <p:nvPr/>
        </p:nvPicPr>
        <p:blipFill rotWithShape="1">
          <a:blip r:embed="rId6">
            <a:alphaModFix/>
          </a:blip>
          <a:srcRect b="0" l="0" r="0" t="0"/>
          <a:stretch/>
        </p:blipFill>
        <p:spPr>
          <a:xfrm>
            <a:off x="535718" y="1098069"/>
            <a:ext cx="354196" cy="354196"/>
          </a:xfrm>
          <a:prstGeom prst="rect">
            <a:avLst/>
          </a:prstGeom>
          <a:noFill/>
          <a:ln>
            <a:noFill/>
          </a:ln>
          <a:effectLst>
            <a:outerShdw blurRad="50800" rotWithShape="0" algn="tl" dir="2700000" dist="38100">
              <a:srgbClr val="000000">
                <a:alpha val="40000"/>
              </a:srgbClr>
            </a:outerShdw>
          </a:effectLst>
        </p:spPr>
      </p:pic>
      <p:pic>
        <p:nvPicPr>
          <p:cNvPr id="121" name="Google Shape;121;p10"/>
          <p:cNvPicPr preferRelativeResize="0"/>
          <p:nvPr/>
        </p:nvPicPr>
        <p:blipFill rotWithShape="1">
          <a:blip r:embed="rId7">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sp>
        <p:nvSpPr>
          <p:cNvPr id="122" name="Google Shape;122;p10"/>
          <p:cNvSpPr txBox="1"/>
          <p:nvPr/>
        </p:nvSpPr>
        <p:spPr>
          <a:xfrm>
            <a:off x="889922" y="1941050"/>
            <a:ext cx="4710900" cy="1662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Incident View</a:t>
            </a:r>
            <a:endParaRPr b="0" i="0" sz="1200" u="none" cap="none" strike="noStrike">
              <a:solidFill>
                <a:srgbClr val="000000"/>
              </a:solidFill>
              <a:latin typeface="Arial"/>
              <a:ea typeface="Arial"/>
              <a:cs typeface="Arial"/>
              <a:sym typeface="Arial"/>
            </a:endParaRPr>
          </a:p>
          <a:p>
            <a:pPr indent="-165100" lvl="0" marL="171450" marR="0" rtl="0" algn="l">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Tap </a:t>
            </a:r>
            <a:r>
              <a:rPr b="1" i="1" lang="en-ID" sz="1500">
                <a:solidFill>
                  <a:srgbClr val="515151"/>
                </a:solidFill>
                <a:latin typeface="Roboto"/>
                <a:ea typeface="Roboto"/>
                <a:cs typeface="Roboto"/>
                <a:sym typeface="Roboto"/>
              </a:rPr>
              <a:t>Menu</a:t>
            </a:r>
            <a:r>
              <a:rPr lang="en-ID" sz="1500">
                <a:solidFill>
                  <a:srgbClr val="515151"/>
                </a:solidFill>
                <a:latin typeface="Roboto"/>
                <a:ea typeface="Roboto"/>
                <a:cs typeface="Roboto"/>
                <a:sym typeface="Roboto"/>
              </a:rPr>
              <a:t>, then </a:t>
            </a:r>
            <a:r>
              <a:rPr b="1" i="1" lang="en-ID" sz="1500">
                <a:solidFill>
                  <a:srgbClr val="515151"/>
                </a:solidFill>
                <a:latin typeface="Roboto"/>
                <a:ea typeface="Roboto"/>
                <a:cs typeface="Roboto"/>
                <a:sym typeface="Roboto"/>
              </a:rPr>
              <a:t>Incidents</a:t>
            </a:r>
            <a:endParaRPr b="1" i="1" sz="1500">
              <a:solidFill>
                <a:srgbClr val="515151"/>
              </a:solidFill>
              <a:latin typeface="Roboto"/>
              <a:ea typeface="Roboto"/>
              <a:cs typeface="Roboto"/>
              <a:sym typeface="Roboto"/>
            </a:endParaRPr>
          </a:p>
          <a:p>
            <a:pPr indent="-165100" lvl="0" marL="171450" marR="0" rtl="0" algn="l">
              <a:lnSpc>
                <a:spcPct val="100000"/>
              </a:lnSpc>
              <a:spcBef>
                <a:spcPts val="0"/>
              </a:spcBef>
              <a:spcAft>
                <a:spcPts val="0"/>
              </a:spcAft>
              <a:buClr>
                <a:srgbClr val="515151"/>
              </a:buClr>
              <a:buSzPts val="1500"/>
              <a:buFont typeface="Arial"/>
              <a:buChar char="•"/>
            </a:pPr>
            <a:r>
              <a:rPr b="0" i="0" lang="en-ID" sz="1500" u="none" cap="none" strike="noStrike">
                <a:solidFill>
                  <a:srgbClr val="515151"/>
                </a:solidFill>
                <a:latin typeface="Roboto"/>
                <a:ea typeface="Roboto"/>
                <a:cs typeface="Roboto"/>
                <a:sym typeface="Roboto"/>
              </a:rPr>
              <a:t>Groups </a:t>
            </a:r>
            <a:r>
              <a:rPr lang="en-ID" sz="1500">
                <a:solidFill>
                  <a:srgbClr val="515151"/>
                </a:solidFill>
                <a:latin typeface="Roboto"/>
                <a:ea typeface="Roboto"/>
                <a:cs typeface="Roboto"/>
                <a:sym typeface="Roboto"/>
              </a:rPr>
              <a:t>p</a:t>
            </a:r>
            <a:r>
              <a:rPr b="0" i="0" lang="en-ID" sz="1500" u="none" cap="none" strike="noStrike">
                <a:solidFill>
                  <a:srgbClr val="515151"/>
                </a:solidFill>
                <a:latin typeface="Roboto"/>
                <a:ea typeface="Roboto"/>
                <a:cs typeface="Roboto"/>
                <a:sym typeface="Roboto"/>
              </a:rPr>
              <a:t>atient </a:t>
            </a:r>
            <a:r>
              <a:rPr lang="en-ID" sz="1500">
                <a:solidFill>
                  <a:srgbClr val="515151"/>
                </a:solidFill>
                <a:latin typeface="Roboto"/>
                <a:ea typeface="Roboto"/>
                <a:cs typeface="Roboto"/>
                <a:sym typeface="Roboto"/>
              </a:rPr>
              <a:t>c</a:t>
            </a:r>
            <a:r>
              <a:rPr b="0" i="0" lang="en-ID" sz="1500" u="none" cap="none" strike="noStrike">
                <a:solidFill>
                  <a:srgbClr val="515151"/>
                </a:solidFill>
                <a:latin typeface="Roboto"/>
                <a:ea typeface="Roboto"/>
                <a:cs typeface="Roboto"/>
                <a:sym typeface="Roboto"/>
              </a:rPr>
              <a:t>hannels </a:t>
            </a:r>
            <a:r>
              <a:rPr lang="en-ID" sz="1500">
                <a:solidFill>
                  <a:srgbClr val="515151"/>
                </a:solidFill>
                <a:latin typeface="Roboto"/>
                <a:ea typeface="Roboto"/>
                <a:cs typeface="Roboto"/>
                <a:sym typeface="Roboto"/>
              </a:rPr>
              <a:t>within an</a:t>
            </a:r>
            <a:r>
              <a:rPr b="0" i="0" lang="en-ID" sz="1500" u="none" cap="none" strike="noStrike">
                <a:solidFill>
                  <a:srgbClr val="515151"/>
                </a:solidFill>
                <a:latin typeface="Roboto"/>
                <a:ea typeface="Roboto"/>
                <a:cs typeface="Roboto"/>
                <a:sym typeface="Roboto"/>
              </a:rPr>
              <a:t> Incident</a:t>
            </a:r>
            <a:endParaRPr b="0" i="0" sz="1500" u="none" cap="none" strike="noStrike">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My entity’s patients</a:t>
            </a:r>
            <a:endParaRPr sz="1500">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All incident patients (Reunification Center)</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View participating entities and privileges</a:t>
            </a:r>
            <a:endParaRPr sz="1500">
              <a:solidFill>
                <a:srgbClr val="515151"/>
              </a:solidFill>
              <a:latin typeface="Roboto"/>
              <a:ea typeface="Roboto"/>
              <a:cs typeface="Roboto"/>
              <a:sym typeface="Roboto"/>
            </a:endParaRPr>
          </a:p>
        </p:txBody>
      </p:sp>
      <p:pic>
        <p:nvPicPr>
          <p:cNvPr id="123" name="Google Shape;123;p10"/>
          <p:cNvPicPr preferRelativeResize="0"/>
          <p:nvPr/>
        </p:nvPicPr>
        <p:blipFill rotWithShape="1">
          <a:blip r:embed="rId8">
            <a:alphaModFix/>
          </a:blip>
          <a:srcRect b="0" l="0" r="0" t="0"/>
          <a:stretch/>
        </p:blipFill>
        <p:spPr>
          <a:xfrm>
            <a:off x="865158" y="2525661"/>
            <a:ext cx="274320" cy="274320"/>
          </a:xfrm>
          <a:prstGeom prst="rect">
            <a:avLst/>
          </a:prstGeom>
          <a:noFill/>
          <a:ln>
            <a:noFill/>
          </a:ln>
          <a:effectLst>
            <a:outerShdw blurRad="50800" rotWithShape="0" algn="tl" dir="2700000" dist="38100">
              <a:srgbClr val="000000">
                <a:alpha val="40000"/>
              </a:srgbClr>
            </a:outerShdw>
          </a:effectLst>
        </p:spPr>
      </p:pic>
      <p:pic>
        <p:nvPicPr>
          <p:cNvPr id="124" name="Google Shape;124;p10"/>
          <p:cNvPicPr preferRelativeResize="0"/>
          <p:nvPr/>
        </p:nvPicPr>
        <p:blipFill rotWithShape="1">
          <a:blip r:embed="rId5">
            <a:alphaModFix/>
          </a:blip>
          <a:srcRect b="0" l="0" r="0" t="0"/>
          <a:stretch/>
        </p:blipFill>
        <p:spPr>
          <a:xfrm>
            <a:off x="865158" y="3297831"/>
            <a:ext cx="274320" cy="274320"/>
          </a:xfrm>
          <a:prstGeom prst="rect">
            <a:avLst/>
          </a:prstGeom>
          <a:noFill/>
          <a:ln>
            <a:noFill/>
          </a:ln>
          <a:effectLst>
            <a:outerShdw blurRad="50800" rotWithShape="0" algn="tl" dir="2700000" dist="38100">
              <a:srgbClr val="000000">
                <a:alpha val="40000"/>
              </a:srgbClr>
            </a:outerShdw>
          </a:effectLst>
        </p:spPr>
      </p:pic>
      <p:sp>
        <p:nvSpPr>
          <p:cNvPr id="125" name="Google Shape;125;p10"/>
          <p:cNvSpPr txBox="1"/>
          <p:nvPr/>
        </p:nvSpPr>
        <p:spPr>
          <a:xfrm>
            <a:off x="290850" y="302650"/>
            <a:ext cx="10118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Using Mobile Devices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11"/>
          <p:cNvPicPr preferRelativeResize="0"/>
          <p:nvPr/>
        </p:nvPicPr>
        <p:blipFill rotWithShape="1">
          <a:blip r:embed="rId3">
            <a:alphaModFix/>
          </a:blip>
          <a:srcRect b="284" l="0" r="0" t="4847"/>
          <a:stretch/>
        </p:blipFill>
        <p:spPr>
          <a:xfrm>
            <a:off x="9041550" y="1363665"/>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31" name="Google Shape;131;p11"/>
          <p:cNvPicPr preferRelativeResize="0"/>
          <p:nvPr/>
        </p:nvPicPr>
        <p:blipFill rotWithShape="1">
          <a:blip r:embed="rId4">
            <a:alphaModFix/>
          </a:blip>
          <a:srcRect b="0" l="0" r="0" t="0"/>
          <a:stretch/>
        </p:blipFill>
        <p:spPr>
          <a:xfrm>
            <a:off x="11483341" y="1405839"/>
            <a:ext cx="274320" cy="274320"/>
          </a:xfrm>
          <a:prstGeom prst="rect">
            <a:avLst/>
          </a:prstGeom>
          <a:noFill/>
          <a:ln>
            <a:noFill/>
          </a:ln>
          <a:effectLst>
            <a:outerShdw blurRad="50800" rotWithShape="0" algn="tl" dir="2700000" dist="38100">
              <a:srgbClr val="000000">
                <a:alpha val="40000"/>
              </a:srgbClr>
            </a:outerShdw>
          </a:effectLst>
        </p:spPr>
      </p:pic>
      <p:sp>
        <p:nvSpPr>
          <p:cNvPr id="132" name="Google Shape;132;p11"/>
          <p:cNvSpPr txBox="1"/>
          <p:nvPr/>
        </p:nvSpPr>
        <p:spPr>
          <a:xfrm>
            <a:off x="9443200" y="880563"/>
            <a:ext cx="201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D" sz="2000">
                <a:solidFill>
                  <a:schemeClr val="accent1"/>
                </a:solidFill>
                <a:latin typeface="Roboto"/>
                <a:ea typeface="Roboto"/>
                <a:cs typeface="Roboto"/>
                <a:sym typeface="Roboto"/>
              </a:rPr>
              <a:t>Incident View</a:t>
            </a:r>
            <a:endParaRPr sz="2000">
              <a:solidFill>
                <a:schemeClr val="accent1"/>
              </a:solidFill>
            </a:endParaRPr>
          </a:p>
        </p:txBody>
      </p:sp>
      <p:sp>
        <p:nvSpPr>
          <p:cNvPr id="133" name="Google Shape;133;p11"/>
          <p:cNvSpPr txBox="1"/>
          <p:nvPr/>
        </p:nvSpPr>
        <p:spPr>
          <a:xfrm>
            <a:off x="889916" y="1058198"/>
            <a:ext cx="4710900" cy="9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Patient List View</a:t>
            </a:r>
            <a:endParaRPr b="0" i="0" sz="1200" u="none" cap="none" strike="noStrike">
              <a:solidFill>
                <a:srgbClr val="000000"/>
              </a:solidFill>
              <a:latin typeface="Arial"/>
              <a:ea typeface="Arial"/>
              <a:cs typeface="Arial"/>
              <a:sym typeface="Arial"/>
            </a:endParaRPr>
          </a:p>
          <a:p>
            <a:pPr indent="-165100" lvl="0" marL="171450" rtl="0" algn="l">
              <a:spcBef>
                <a:spcPts val="0"/>
              </a:spcBef>
              <a:spcAft>
                <a:spcPts val="0"/>
              </a:spcAft>
              <a:buClr>
                <a:srgbClr val="515151"/>
              </a:buClr>
              <a:buSzPts val="1500"/>
              <a:buChar char="•"/>
            </a:pPr>
            <a:r>
              <a:rPr lang="en-ID" sz="1500">
                <a:solidFill>
                  <a:srgbClr val="515151"/>
                </a:solidFill>
                <a:latin typeface="Roboto"/>
                <a:ea typeface="Roboto"/>
                <a:cs typeface="Roboto"/>
                <a:sym typeface="Roboto"/>
              </a:rPr>
              <a:t>Daily Use</a:t>
            </a:r>
            <a:endParaRPr sz="1500">
              <a:solidFill>
                <a:srgbClr val="515151"/>
              </a:solidFill>
              <a:latin typeface="Roboto"/>
              <a:ea typeface="Roboto"/>
              <a:cs typeface="Roboto"/>
              <a:sym typeface="Roboto"/>
            </a:endParaRPr>
          </a:p>
          <a:p>
            <a:pPr indent="-165100" lvl="0" marL="171450" rtl="0" algn="l">
              <a:spcBef>
                <a:spcPts val="600"/>
              </a:spcBef>
              <a:spcAft>
                <a:spcPts val="0"/>
              </a:spcAft>
              <a:buClr>
                <a:srgbClr val="515151"/>
              </a:buClr>
              <a:buSzPts val="1500"/>
              <a:buChar char="•"/>
            </a:pPr>
            <a:r>
              <a:rPr lang="en-ID" sz="1500">
                <a:solidFill>
                  <a:srgbClr val="515151"/>
                </a:solidFill>
                <a:latin typeface="Roboto"/>
                <a:ea typeface="Roboto"/>
                <a:cs typeface="Roboto"/>
                <a:sym typeface="Roboto"/>
              </a:rPr>
              <a:t>My Patients and All Patients at My Organization(s)</a:t>
            </a:r>
            <a:endParaRPr sz="1500">
              <a:solidFill>
                <a:srgbClr val="676767"/>
              </a:solidFill>
              <a:latin typeface="Roboto"/>
              <a:ea typeface="Roboto"/>
              <a:cs typeface="Roboto"/>
              <a:sym typeface="Roboto"/>
            </a:endParaRPr>
          </a:p>
        </p:txBody>
      </p:sp>
      <p:pic>
        <p:nvPicPr>
          <p:cNvPr id="134" name="Google Shape;134;p11"/>
          <p:cNvPicPr preferRelativeResize="0"/>
          <p:nvPr/>
        </p:nvPicPr>
        <p:blipFill rotWithShape="1">
          <a:blip r:embed="rId5">
            <a:alphaModFix/>
          </a:blip>
          <a:srcRect b="0" l="0" r="0" t="0"/>
          <a:stretch/>
        </p:blipFill>
        <p:spPr>
          <a:xfrm>
            <a:off x="535718" y="1098069"/>
            <a:ext cx="354196" cy="354196"/>
          </a:xfrm>
          <a:prstGeom prst="rect">
            <a:avLst/>
          </a:prstGeom>
          <a:noFill/>
          <a:ln>
            <a:noFill/>
          </a:ln>
          <a:effectLst>
            <a:outerShdw blurRad="50800" rotWithShape="0" algn="tl" dir="2700000" dist="38100">
              <a:srgbClr val="000000">
                <a:alpha val="40000"/>
              </a:srgbClr>
            </a:outerShdw>
          </a:effectLst>
        </p:spPr>
      </p:pic>
      <p:pic>
        <p:nvPicPr>
          <p:cNvPr id="135" name="Google Shape;135;p11"/>
          <p:cNvPicPr preferRelativeResize="0"/>
          <p:nvPr/>
        </p:nvPicPr>
        <p:blipFill rotWithShape="1">
          <a:blip r:embed="rId6">
            <a:alphaModFix/>
          </a:blip>
          <a:srcRect b="0" l="0" r="0" t="0"/>
          <a:stretch/>
        </p:blipFill>
        <p:spPr>
          <a:xfrm>
            <a:off x="535886" y="1999432"/>
            <a:ext cx="353886" cy="353886"/>
          </a:xfrm>
          <a:prstGeom prst="rect">
            <a:avLst/>
          </a:prstGeom>
          <a:noFill/>
          <a:ln>
            <a:noFill/>
          </a:ln>
          <a:effectLst>
            <a:outerShdw blurRad="50800" rotWithShape="0" algn="tl" dir="2700000" dist="38100">
              <a:srgbClr val="000000">
                <a:alpha val="40000"/>
              </a:srgbClr>
            </a:outerShdw>
          </a:effectLst>
        </p:spPr>
      </p:pic>
      <p:sp>
        <p:nvSpPr>
          <p:cNvPr id="136" name="Google Shape;136;p11"/>
          <p:cNvSpPr txBox="1"/>
          <p:nvPr/>
        </p:nvSpPr>
        <p:spPr>
          <a:xfrm>
            <a:off x="889922" y="1941050"/>
            <a:ext cx="4710900" cy="197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ID" sz="2200" u="none" cap="none" strike="noStrike">
                <a:solidFill>
                  <a:srgbClr val="515151"/>
                </a:solidFill>
                <a:latin typeface="Roboto"/>
                <a:ea typeface="Roboto"/>
                <a:cs typeface="Roboto"/>
                <a:sym typeface="Roboto"/>
              </a:rPr>
              <a:t>Incident View</a:t>
            </a:r>
            <a:endParaRPr b="0" i="0" sz="1200" u="none" cap="none" strike="noStrike">
              <a:solidFill>
                <a:srgbClr val="000000"/>
              </a:solidFill>
              <a:latin typeface="Arial"/>
              <a:ea typeface="Arial"/>
              <a:cs typeface="Arial"/>
              <a:sym typeface="Arial"/>
            </a:endParaRPr>
          </a:p>
          <a:p>
            <a:pPr indent="-165100" lvl="0" marL="171450" marR="0" rtl="0" algn="l">
              <a:lnSpc>
                <a:spcPct val="100000"/>
              </a:lnSpc>
              <a:spcBef>
                <a:spcPts val="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Tap </a:t>
            </a:r>
            <a:r>
              <a:rPr b="1" i="1" lang="en-ID" sz="1500">
                <a:solidFill>
                  <a:srgbClr val="515151"/>
                </a:solidFill>
                <a:latin typeface="Roboto"/>
                <a:ea typeface="Roboto"/>
                <a:cs typeface="Roboto"/>
                <a:sym typeface="Roboto"/>
              </a:rPr>
              <a:t>Menu</a:t>
            </a:r>
            <a:r>
              <a:rPr lang="en-ID" sz="1500">
                <a:solidFill>
                  <a:srgbClr val="515151"/>
                </a:solidFill>
                <a:latin typeface="Roboto"/>
                <a:ea typeface="Roboto"/>
                <a:cs typeface="Roboto"/>
                <a:sym typeface="Roboto"/>
              </a:rPr>
              <a:t>, then </a:t>
            </a:r>
            <a:r>
              <a:rPr b="1" i="1" lang="en-ID" sz="1500">
                <a:solidFill>
                  <a:srgbClr val="515151"/>
                </a:solidFill>
                <a:latin typeface="Roboto"/>
                <a:ea typeface="Roboto"/>
                <a:cs typeface="Roboto"/>
                <a:sym typeface="Roboto"/>
              </a:rPr>
              <a:t>Incidents</a:t>
            </a:r>
            <a:endParaRPr b="1" i="1" sz="1500">
              <a:solidFill>
                <a:srgbClr val="515151"/>
              </a:solidFill>
              <a:latin typeface="Roboto"/>
              <a:ea typeface="Roboto"/>
              <a:cs typeface="Roboto"/>
              <a:sym typeface="Roboto"/>
            </a:endParaRPr>
          </a:p>
          <a:p>
            <a:pPr indent="-165100" lvl="0" marL="171450" marR="0" rtl="0" algn="l">
              <a:lnSpc>
                <a:spcPct val="100000"/>
              </a:lnSpc>
              <a:spcBef>
                <a:spcPts val="0"/>
              </a:spcBef>
              <a:spcAft>
                <a:spcPts val="0"/>
              </a:spcAft>
              <a:buClr>
                <a:srgbClr val="515151"/>
              </a:buClr>
              <a:buSzPts val="1500"/>
              <a:buFont typeface="Arial"/>
              <a:buChar char="•"/>
            </a:pPr>
            <a:r>
              <a:rPr b="0" i="0" lang="en-ID" sz="1500" u="none" cap="none" strike="noStrike">
                <a:solidFill>
                  <a:srgbClr val="515151"/>
                </a:solidFill>
                <a:latin typeface="Roboto"/>
                <a:ea typeface="Roboto"/>
                <a:cs typeface="Roboto"/>
                <a:sym typeface="Roboto"/>
              </a:rPr>
              <a:t>Groups </a:t>
            </a:r>
            <a:r>
              <a:rPr lang="en-ID" sz="1500">
                <a:solidFill>
                  <a:srgbClr val="515151"/>
                </a:solidFill>
                <a:latin typeface="Roboto"/>
                <a:ea typeface="Roboto"/>
                <a:cs typeface="Roboto"/>
                <a:sym typeface="Roboto"/>
              </a:rPr>
              <a:t>p</a:t>
            </a:r>
            <a:r>
              <a:rPr b="0" i="0" lang="en-ID" sz="1500" u="none" cap="none" strike="noStrike">
                <a:solidFill>
                  <a:srgbClr val="515151"/>
                </a:solidFill>
                <a:latin typeface="Roboto"/>
                <a:ea typeface="Roboto"/>
                <a:cs typeface="Roboto"/>
                <a:sym typeface="Roboto"/>
              </a:rPr>
              <a:t>atient </a:t>
            </a:r>
            <a:r>
              <a:rPr lang="en-ID" sz="1500">
                <a:solidFill>
                  <a:srgbClr val="515151"/>
                </a:solidFill>
                <a:latin typeface="Roboto"/>
                <a:ea typeface="Roboto"/>
                <a:cs typeface="Roboto"/>
                <a:sym typeface="Roboto"/>
              </a:rPr>
              <a:t>c</a:t>
            </a:r>
            <a:r>
              <a:rPr b="0" i="0" lang="en-ID" sz="1500" u="none" cap="none" strike="noStrike">
                <a:solidFill>
                  <a:srgbClr val="515151"/>
                </a:solidFill>
                <a:latin typeface="Roboto"/>
                <a:ea typeface="Roboto"/>
                <a:cs typeface="Roboto"/>
                <a:sym typeface="Roboto"/>
              </a:rPr>
              <a:t>hannels </a:t>
            </a:r>
            <a:r>
              <a:rPr lang="en-ID" sz="1500">
                <a:solidFill>
                  <a:srgbClr val="515151"/>
                </a:solidFill>
                <a:latin typeface="Roboto"/>
                <a:ea typeface="Roboto"/>
                <a:cs typeface="Roboto"/>
                <a:sym typeface="Roboto"/>
              </a:rPr>
              <a:t>within an</a:t>
            </a:r>
            <a:r>
              <a:rPr b="0" i="0" lang="en-ID" sz="1500" u="none" cap="none" strike="noStrike">
                <a:solidFill>
                  <a:srgbClr val="515151"/>
                </a:solidFill>
                <a:latin typeface="Roboto"/>
                <a:ea typeface="Roboto"/>
                <a:cs typeface="Roboto"/>
                <a:sym typeface="Roboto"/>
              </a:rPr>
              <a:t> Incident</a:t>
            </a:r>
            <a:endParaRPr b="0" i="0" sz="1500" u="none" cap="none" strike="noStrike">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My entity’s patients</a:t>
            </a:r>
            <a:endParaRPr sz="1500">
              <a:solidFill>
                <a:srgbClr val="515151"/>
              </a:solidFill>
              <a:latin typeface="Roboto"/>
              <a:ea typeface="Roboto"/>
              <a:cs typeface="Roboto"/>
              <a:sym typeface="Roboto"/>
            </a:endParaRPr>
          </a:p>
          <a:p>
            <a:pPr indent="-323850" lvl="1" marL="914400" marR="0" rtl="0" algn="l">
              <a:lnSpc>
                <a:spcPct val="100000"/>
              </a:lnSpc>
              <a:spcBef>
                <a:spcPts val="0"/>
              </a:spcBef>
              <a:spcAft>
                <a:spcPts val="0"/>
              </a:spcAft>
              <a:buClr>
                <a:srgbClr val="515151"/>
              </a:buClr>
              <a:buSzPts val="1500"/>
              <a:buFont typeface="Roboto"/>
              <a:buChar char="○"/>
            </a:pPr>
            <a:r>
              <a:rPr lang="en-ID" sz="1500">
                <a:solidFill>
                  <a:srgbClr val="515151"/>
                </a:solidFill>
                <a:latin typeface="Roboto"/>
                <a:ea typeface="Roboto"/>
                <a:cs typeface="Roboto"/>
                <a:sym typeface="Roboto"/>
              </a:rPr>
              <a:t>All incident patients (Reunification Center)</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View participating entities and privileges</a:t>
            </a:r>
            <a:endParaRPr sz="1500">
              <a:solidFill>
                <a:srgbClr val="515151"/>
              </a:solidFill>
              <a:latin typeface="Roboto"/>
              <a:ea typeface="Roboto"/>
              <a:cs typeface="Roboto"/>
              <a:sym typeface="Roboto"/>
            </a:endParaRPr>
          </a:p>
          <a:p>
            <a:pPr indent="-165100" lvl="0" marL="171450" marR="0" rtl="0" algn="l">
              <a:lnSpc>
                <a:spcPct val="100000"/>
              </a:lnSpc>
              <a:spcBef>
                <a:spcPts val="600"/>
              </a:spcBef>
              <a:spcAft>
                <a:spcPts val="0"/>
              </a:spcAft>
              <a:buClr>
                <a:srgbClr val="515151"/>
              </a:buClr>
              <a:buSzPts val="1500"/>
              <a:buFont typeface="Arial"/>
              <a:buChar char="•"/>
            </a:pPr>
            <a:r>
              <a:rPr lang="en-ID" sz="1500">
                <a:solidFill>
                  <a:srgbClr val="515151"/>
                </a:solidFill>
                <a:latin typeface="Roboto"/>
                <a:ea typeface="Roboto"/>
                <a:cs typeface="Roboto"/>
                <a:sym typeface="Roboto"/>
              </a:rPr>
              <a:t>Manage alerts for entire incident</a:t>
            </a:r>
            <a:endParaRPr sz="1500">
              <a:solidFill>
                <a:srgbClr val="515151"/>
              </a:solidFill>
              <a:latin typeface="Roboto"/>
              <a:ea typeface="Roboto"/>
              <a:cs typeface="Roboto"/>
              <a:sym typeface="Roboto"/>
            </a:endParaRPr>
          </a:p>
        </p:txBody>
      </p:sp>
      <p:pic>
        <p:nvPicPr>
          <p:cNvPr id="137" name="Google Shape;137;p11"/>
          <p:cNvPicPr preferRelativeResize="0"/>
          <p:nvPr/>
        </p:nvPicPr>
        <p:blipFill rotWithShape="1">
          <a:blip r:embed="rId7">
            <a:alphaModFix/>
          </a:blip>
          <a:srcRect b="0" l="0" r="0" t="0"/>
          <a:stretch/>
        </p:blipFill>
        <p:spPr>
          <a:xfrm>
            <a:off x="865158" y="2525661"/>
            <a:ext cx="274320" cy="274320"/>
          </a:xfrm>
          <a:prstGeom prst="rect">
            <a:avLst/>
          </a:prstGeom>
          <a:noFill/>
          <a:ln>
            <a:noFill/>
          </a:ln>
          <a:effectLst>
            <a:outerShdw blurRad="50800" rotWithShape="0" algn="tl" dir="2700000" dist="38100">
              <a:srgbClr val="000000">
                <a:alpha val="40000"/>
              </a:srgbClr>
            </a:outerShdw>
          </a:effectLst>
        </p:spPr>
      </p:pic>
      <p:pic>
        <p:nvPicPr>
          <p:cNvPr id="138" name="Google Shape;138;p11"/>
          <p:cNvPicPr preferRelativeResize="0"/>
          <p:nvPr/>
        </p:nvPicPr>
        <p:blipFill rotWithShape="1">
          <a:blip r:embed="rId8">
            <a:alphaModFix/>
          </a:blip>
          <a:srcRect b="0" l="0" r="0" t="0"/>
          <a:stretch/>
        </p:blipFill>
        <p:spPr>
          <a:xfrm>
            <a:off x="865158" y="3297831"/>
            <a:ext cx="274320" cy="274320"/>
          </a:xfrm>
          <a:prstGeom prst="rect">
            <a:avLst/>
          </a:prstGeom>
          <a:noFill/>
          <a:ln>
            <a:noFill/>
          </a:ln>
          <a:effectLst>
            <a:outerShdw blurRad="50800" rotWithShape="0" algn="tl" dir="2700000" dist="38100">
              <a:srgbClr val="000000">
                <a:alpha val="40000"/>
              </a:srgbClr>
            </a:outerShdw>
          </a:effectLst>
        </p:spPr>
      </p:pic>
      <p:pic>
        <p:nvPicPr>
          <p:cNvPr id="139" name="Google Shape;139;p11"/>
          <p:cNvPicPr preferRelativeResize="0"/>
          <p:nvPr/>
        </p:nvPicPr>
        <p:blipFill rotWithShape="1">
          <a:blip r:embed="rId4">
            <a:alphaModFix/>
          </a:blip>
          <a:srcRect b="0" l="0" r="0" t="0"/>
          <a:stretch/>
        </p:blipFill>
        <p:spPr>
          <a:xfrm>
            <a:off x="865158" y="3584530"/>
            <a:ext cx="274320" cy="274320"/>
          </a:xfrm>
          <a:prstGeom prst="rect">
            <a:avLst/>
          </a:prstGeom>
          <a:noFill/>
          <a:ln>
            <a:noFill/>
          </a:ln>
          <a:effectLst>
            <a:outerShdw blurRad="50800" rotWithShape="0" algn="tl" dir="2700000" dist="38100">
              <a:srgbClr val="000000">
                <a:alpha val="40000"/>
              </a:srgbClr>
            </a:outerShdw>
          </a:effectLst>
        </p:spPr>
      </p:pic>
      <p:sp>
        <p:nvSpPr>
          <p:cNvPr id="140" name="Google Shape;140;p11"/>
          <p:cNvSpPr txBox="1"/>
          <p:nvPr/>
        </p:nvSpPr>
        <p:spPr>
          <a:xfrm>
            <a:off x="290850" y="302650"/>
            <a:ext cx="10118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Using Mobile Devices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