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6858000" cx="12192000"/>
  <p:notesSz cx="6858000" cy="9144000"/>
  <p:embeddedFontLst>
    <p:embeddedFont>
      <p:font typeface="Roboto"/>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080">
          <p15:clr>
            <a:srgbClr val="A4A3A4"/>
          </p15:clr>
        </p15:guide>
        <p15:guide id="2" orient="horz" pos="2448">
          <p15:clr>
            <a:srgbClr val="A4A3A4"/>
          </p15:clr>
        </p15:guide>
        <p15:guide id="3" orient="horz" pos="2568">
          <p15:clr>
            <a:srgbClr val="A4A3A4"/>
          </p15:clr>
        </p15:guide>
        <p15:guide id="4" orient="horz" pos="3936">
          <p15:clr>
            <a:srgbClr val="A4A3A4"/>
          </p15:clr>
        </p15:guide>
        <p15:guide id="5" pos="7320">
          <p15:clr>
            <a:srgbClr val="A4A3A4"/>
          </p15:clr>
        </p15:guide>
        <p15:guide id="6" pos="5745">
          <p15:clr>
            <a:srgbClr val="A4A3A4"/>
          </p15:clr>
        </p15:guide>
        <p15:guide id="7" pos="5544">
          <p15:clr>
            <a:srgbClr val="A4A3A4"/>
          </p15:clr>
        </p15:guide>
        <p15:guide id="8" pos="3960">
          <p15:clr>
            <a:srgbClr val="A4A3A4"/>
          </p15:clr>
        </p15:guide>
        <p15:guide id="9" orient="horz" pos="816">
          <p15:clr>
            <a:srgbClr val="A4A3A4"/>
          </p15:clr>
        </p15:guide>
        <p15:guide id="10" orient="horz" pos="576">
          <p15:clr>
            <a:srgbClr val="A4A3A4"/>
          </p15:clr>
        </p15:guide>
        <p15:guide id="11" pos="432">
          <p15:clr>
            <a:srgbClr val="A4A3A4"/>
          </p15:clr>
        </p15:guide>
        <p15:guide id="12" pos="744">
          <p15:clr>
            <a:srgbClr val="A4A3A4"/>
          </p15:clr>
        </p15:guide>
        <p15:guide id="13" pos="37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080" orient="horz"/>
        <p:guide pos="2448" orient="horz"/>
        <p:guide pos="2568" orient="horz"/>
        <p:guide pos="3936" orient="horz"/>
        <p:guide pos="7320"/>
        <p:guide pos="5745"/>
        <p:guide pos="5544"/>
        <p:guide pos="3960"/>
        <p:guide pos="816" orient="horz"/>
        <p:guide pos="576" orient="horz"/>
        <p:guide pos="432"/>
        <p:guide pos="744"/>
        <p:guide pos="372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oboto-regular.fntdata"/><Relationship Id="rId14" Type="http://schemas.openxmlformats.org/officeDocument/2006/relationships/slide" Target="slides/slide9.xml"/><Relationship Id="rId17" Type="http://schemas.openxmlformats.org/officeDocument/2006/relationships/font" Target="fonts/Roboto-italic.fntdata"/><Relationship Id="rId16" Type="http://schemas.openxmlformats.org/officeDocument/2006/relationships/font" Target="fonts/Roboto-bold.fntdata"/><Relationship Id="rId5" Type="http://schemas.openxmlformats.org/officeDocument/2006/relationships/notesMaster" Target="notesMasters/notesMaster1.xml"/><Relationship Id="rId6" Type="http://schemas.openxmlformats.org/officeDocument/2006/relationships/slide" Target="slides/slide1.xml"/><Relationship Id="rId18" Type="http://schemas.openxmlformats.org/officeDocument/2006/relationships/font" Target="fonts/Roboto-bold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 name="Shape 9"/>
        <p:cNvGrpSpPr/>
        <p:nvPr/>
      </p:nvGrpSpPr>
      <p:grpSpPr>
        <a:xfrm>
          <a:off x="0" y="0"/>
          <a:ext cx="0" cy="0"/>
          <a:chOff x="0" y="0"/>
          <a:chExt cx="0" cy="0"/>
        </a:xfrm>
      </p:grpSpPr>
      <p:sp>
        <p:nvSpPr>
          <p:cNvPr id="10" name="Google Shape;10;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Let’s discuss</a:t>
            </a:r>
            <a:r>
              <a:rPr lang="en-ID" sz="1050">
                <a:solidFill>
                  <a:srgbClr val="0E0E0E"/>
                </a:solidFill>
              </a:rPr>
              <a:t> how to receive a prehospital notification about an inbound EMS patient during an incident.</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This process remains essentially unchanged from your daily routine. For situational awareness of the ongoing event, you can keep the command view open in a separate window to see a summary of the overall incident while continuing to manage your Emergency Department from Pulsara HQ.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When EMS selects your facility as a destination, the new patient channel will appear and flash red. If you have audible alerts enabled, you will also receive an alert. It is helpful to sort by the newest channels to ensure the new ones are always at the top. Please note that ETAs can be slightly inaccurate if EMS selects your facility but does not immediately transport the patient. You may receive both incident-related and non-incident-related notifications from inbound EMS units. A quick way to differentiate is that Incident-related patients are typically marked with a triage color. You can hover over the chief complaint or narrative section and tap the ellipsis to discover additional patient details.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That’s the core functionality you’ll use. Now, let’s dive into some additional features you can use to help optimize your workflow.</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In larger incidents, many Emergency Departments establish a forward retriage area to better control their department. If it fits your workflow, you can pre-assign room numbers so both EMS and the forward triage team know their destination upon arrival.  This can always be adjusted and communicated upon arrival as determined by the retriage assessment.</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In some regions, Emergency Departments update their availability so Transport Officers or EMS can better understand their facility’s status in real time. This information helps them select destinations and load balance patients more effectively. If a patient from the incident presents directly to your facility, you can create a new patient channel for them and add them to the incident for complete situational awareness, without making phone calls. This will be reflected in the Command View.</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If you have audible alerts enabled, but don’t need them because someone closely monitors this screen, you can silence these alerts by tapping the bell icon. In a separate topic, we’ll cover how to silence audible alerts on mobile during an incident.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ORIGINAL: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This tutorial will review how to receive a prehospital notification about an inbound EMS patient during a Mass Casualty Incident (MCI).</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Fortunately, from a product perspective, this process remains essentially unchanged from your daily routine. For situational awareness of the ongoing event, you can keep the command view open in a separate window to see a summary of the overall incident while continuing to manage your Emergency Department from Pulsara HQ.</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When EMS selects your facility as a destination, the new patient channel will appear and flash red. If you have audible alerts enabled, you will also receive an alert. It is helpful to sort by the newest channels to ensure the new ones are always at the top. Please note that ETAs can be slightly inaccurate if EMS selects your facility but does not immediately transport the patient. You may receive both incident-related and non-incident-related notifications from inbound EMS units and the incident-related patients are typically marked with a triage color. As always, you can hover over the chief complaint or narrative section and tap the ellipsis to discover additional patient details.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This represents your core functionality, but now we will cover some additional options you can use to help optimize your workflow.</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In larger incidents, many Emergency Departments establish a forward retriage area to better control their department. Optionally, you can pre-assign room numbers so both EMS and the forward triage team know their destination upon arrival.  This can always be adjusted and communicated upon arrival as determined by the retriage assessment.</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In some regions, Emergency Departments update their availability so Transport Officers or EMS can better understand your facility’s status in realtime. This information helps them select destinations and load balance patients more effectively. Remember, patients presenting directly to your facility can be created and added to the incident for complete situational awareness without making phone calls as this is reflected in the Command View.</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Finally, if you have audible alerts enabled and someone closely monitors this screen, you can silence these alerts by tapping the bell icon. How to silence audible alerts on mobile during an incident will be covered in a separate topic.</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p:txBody>
      </p:sp>
      <p:sp>
        <p:nvSpPr>
          <p:cNvPr id="11" name="Google Shape;11;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 name="Shape 33"/>
        <p:cNvGrpSpPr/>
        <p:nvPr/>
      </p:nvGrpSpPr>
      <p:grpSpPr>
        <a:xfrm>
          <a:off x="0" y="0"/>
          <a:ext cx="0" cy="0"/>
          <a:chOff x="0" y="0"/>
          <a:chExt cx="0" cy="0"/>
        </a:xfrm>
      </p:grpSpPr>
      <p:sp>
        <p:nvSpPr>
          <p:cNvPr id="34" name="Google Shape;34;g2eb603928c7_0_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When EMS selects your facility as a destination, the new patient channel will appear and flash red. If you have audible alerts enabled, you will also receive an alert. </a:t>
            </a:r>
            <a:endParaRPr sz="1050">
              <a:solidFill>
                <a:srgbClr val="0E0E0E"/>
              </a:solidFill>
            </a:endParaRPr>
          </a:p>
        </p:txBody>
      </p:sp>
      <p:sp>
        <p:nvSpPr>
          <p:cNvPr id="35" name="Google Shape;35;g2eb603928c7_0_1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 name="Shape 43"/>
        <p:cNvGrpSpPr/>
        <p:nvPr/>
      </p:nvGrpSpPr>
      <p:grpSpPr>
        <a:xfrm>
          <a:off x="0" y="0"/>
          <a:ext cx="0" cy="0"/>
          <a:chOff x="0" y="0"/>
          <a:chExt cx="0" cy="0"/>
        </a:xfrm>
      </p:grpSpPr>
      <p:sp>
        <p:nvSpPr>
          <p:cNvPr id="44" name="Google Shape;44;g2eb603928c7_0_6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It is helpful to sort by the newest channels to ensure the new ones are always at the top. Please note that ETAs can be slightly inaccurate if EMS selects your facility but does not immediately transport the patient. </a:t>
            </a:r>
            <a:endParaRPr sz="1050">
              <a:solidFill>
                <a:srgbClr val="0E0E0E"/>
              </a:solidFill>
            </a:endParaRPr>
          </a:p>
        </p:txBody>
      </p:sp>
      <p:sp>
        <p:nvSpPr>
          <p:cNvPr id="45" name="Google Shape;45;g2eb603928c7_0_6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 name="Shape 54"/>
        <p:cNvGrpSpPr/>
        <p:nvPr/>
      </p:nvGrpSpPr>
      <p:grpSpPr>
        <a:xfrm>
          <a:off x="0" y="0"/>
          <a:ext cx="0" cy="0"/>
          <a:chOff x="0" y="0"/>
          <a:chExt cx="0" cy="0"/>
        </a:xfrm>
      </p:grpSpPr>
      <p:sp>
        <p:nvSpPr>
          <p:cNvPr id="55" name="Google Shape;55;g2eb603928c7_0_1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You may receive both incident-related and non-incident-related notifications from inbound EMS units. </a:t>
            </a:r>
            <a:r>
              <a:rPr lang="en-ID" sz="1050">
                <a:solidFill>
                  <a:srgbClr val="0E0E0E"/>
                </a:solidFill>
              </a:rPr>
              <a:t>A quick way to differentiate is that Incident-related patients are typically marked with a triage color. </a:t>
            </a:r>
            <a:endParaRPr sz="1050">
              <a:solidFill>
                <a:srgbClr val="0E0E0E"/>
              </a:solidFill>
            </a:endParaRPr>
          </a:p>
        </p:txBody>
      </p:sp>
      <p:sp>
        <p:nvSpPr>
          <p:cNvPr id="56" name="Google Shape;56;g2eb603928c7_0_11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2eb603928c7_0_16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Y</a:t>
            </a:r>
            <a:r>
              <a:rPr lang="en-ID" sz="1050">
                <a:solidFill>
                  <a:srgbClr val="0E0E0E"/>
                </a:solidFill>
              </a:rPr>
              <a:t>ou can hover over the chief complaint or narrative section</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p:txBody>
      </p:sp>
      <p:sp>
        <p:nvSpPr>
          <p:cNvPr id="70" name="Google Shape;70;g2eb603928c7_0_16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2eb603928c7_0_21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and tap the ellipsis to discover additional patient details.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That’s the core functionality you’ll use. Now, let’s dive into some additional features you can use to help optimize your workflow.</a:t>
            </a:r>
            <a:endParaRPr sz="1050">
              <a:solidFill>
                <a:srgbClr val="0E0E0E"/>
              </a:solidFill>
            </a:endParaRPr>
          </a:p>
        </p:txBody>
      </p:sp>
      <p:sp>
        <p:nvSpPr>
          <p:cNvPr id="84" name="Google Shape;84;g2eb603928c7_0_21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2eb603928c7_0_27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In larger incidents, many Emergency Departments establish a forward retriage area to better control their department. If it fits your workflow, you can pre-assign room numbers so both EMS and the forward triage team know their destination upon arrival. This can always be adjusted and communicated upon arrival as determined by the retriage assessment.</a:t>
            </a:r>
            <a:endParaRPr sz="1050">
              <a:solidFill>
                <a:srgbClr val="0E0E0E"/>
              </a:solidFill>
            </a:endParaRPr>
          </a:p>
        </p:txBody>
      </p:sp>
      <p:sp>
        <p:nvSpPr>
          <p:cNvPr id="99" name="Google Shape;99;g2eb603928c7_0_27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2eb603928c7_0_32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In some regions, Emergency Departments update their availability so Transport Officers or EMS can better understand their facility’s status in real time. This information helps them select destinations and load balance patients more effectively. If a patient from the incident presents directly to your facility, you can create a new patient channel for them and add them to the incident for complete situational awareness, without making phone calls. This will be reflected in the Command View.</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p:txBody>
      </p:sp>
      <p:sp>
        <p:nvSpPr>
          <p:cNvPr id="115" name="Google Shape;115;g2eb603928c7_0_32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2eb603928c7_0_37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If you have audible alerts enabled, but don’t need them because someone closely monitors this screen, you can silence these alerts by tapping the bell icon. In a separate topic, we’ll cover how to silence audible alerts on mobile during an incident.</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p:txBody>
      </p:sp>
      <p:sp>
        <p:nvSpPr>
          <p:cNvPr id="133" name="Google Shape;133;g2eb603928c7_0_37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8" name="Shape 8"/>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6.png"/><Relationship Id="rId2" Type="http://schemas.openxmlformats.org/officeDocument/2006/relationships/slideLayout" Target="../slideLayouts/slideLayout1.xml"/><Relationship Id="rId3"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nvSpPr>
        <p:spPr>
          <a:xfrm>
            <a:off x="0" y="6607039"/>
            <a:ext cx="12192000" cy="246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000"/>
              <a:buFont typeface="Arial"/>
              <a:buNone/>
            </a:pPr>
            <a:r>
              <a:rPr b="0" i="0" lang="en-ID" sz="1000" u="none" cap="none" strike="noStrike">
                <a:solidFill>
                  <a:srgbClr val="676767"/>
                </a:solidFill>
                <a:latin typeface="Calibri"/>
                <a:ea typeface="Calibri"/>
                <a:cs typeface="Calibri"/>
                <a:sym typeface="Calibri"/>
              </a:rPr>
              <a:t>© 2024 Pulsara. Confidential and proprietary. For information and training purposes only. Unauthorized use or distribution is prohibited</a:t>
            </a:r>
            <a:endParaRPr b="0" i="0" sz="1400" u="none" cap="none" strike="noStrike">
              <a:solidFill>
                <a:srgbClr val="000000"/>
              </a:solidFill>
              <a:latin typeface="Arial"/>
              <a:ea typeface="Arial"/>
              <a:cs typeface="Arial"/>
              <a:sym typeface="Arial"/>
            </a:endParaRPr>
          </a:p>
        </p:txBody>
      </p:sp>
      <p:pic>
        <p:nvPicPr>
          <p:cNvPr id="7" name="Google Shape;7;p1"/>
          <p:cNvPicPr preferRelativeResize="0"/>
          <p:nvPr/>
        </p:nvPicPr>
        <p:blipFill rotWithShape="1">
          <a:blip r:embed="rId1">
            <a:alphaModFix/>
          </a:blip>
          <a:srcRect b="0" l="0" r="0" t="0"/>
          <a:stretch/>
        </p:blipFill>
        <p:spPr>
          <a:xfrm>
            <a:off x="10507713" y="458006"/>
            <a:ext cx="1277206" cy="337075"/>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9.jpg"/><Relationship Id="rId4" Type="http://schemas.openxmlformats.org/officeDocument/2006/relationships/image" Target="../media/image1.png"/><Relationship Id="rId11" Type="http://schemas.openxmlformats.org/officeDocument/2006/relationships/image" Target="../media/image7.png"/><Relationship Id="rId10" Type="http://schemas.openxmlformats.org/officeDocument/2006/relationships/image" Target="../media/image5.png"/><Relationship Id="rId9" Type="http://schemas.openxmlformats.org/officeDocument/2006/relationships/image" Target="../media/image3.png"/><Relationship Id="rId5" Type="http://schemas.openxmlformats.org/officeDocument/2006/relationships/image" Target="../media/image2.png"/><Relationship Id="rId6" Type="http://schemas.openxmlformats.org/officeDocument/2006/relationships/image" Target="../media/image10.png"/><Relationship Id="rId7" Type="http://schemas.openxmlformats.org/officeDocument/2006/relationships/image" Target="../media/image8.png"/><Relationship Id="rId8"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9.jp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9.jpg"/><Relationship Id="rId4" Type="http://schemas.openxmlformats.org/officeDocument/2006/relationships/image" Target="../media/image1.png"/><Relationship Id="rId5"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9.jpg"/><Relationship Id="rId4" Type="http://schemas.openxmlformats.org/officeDocument/2006/relationships/image" Target="../media/image2.png"/><Relationship Id="rId5" Type="http://schemas.openxmlformats.org/officeDocument/2006/relationships/image" Target="../media/image5.png"/><Relationship Id="rId6"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9.jpg"/><Relationship Id="rId4" Type="http://schemas.openxmlformats.org/officeDocument/2006/relationships/image" Target="../media/image2.png"/><Relationship Id="rId5" Type="http://schemas.openxmlformats.org/officeDocument/2006/relationships/image" Target="../media/image10.png"/><Relationship Id="rId6" Type="http://schemas.openxmlformats.org/officeDocument/2006/relationships/image" Target="../media/image5.png"/><Relationship Id="rId7" Type="http://schemas.openxmlformats.org/officeDocument/2006/relationships/image" Target="../media/image1.png"/><Relationship Id="rId8" Type="http://schemas.openxmlformats.org/officeDocument/2006/relationships/image" Target="../media/image13.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9.jpg"/><Relationship Id="rId4" Type="http://schemas.openxmlformats.org/officeDocument/2006/relationships/image" Target="../media/image2.png"/><Relationship Id="rId9" Type="http://schemas.openxmlformats.org/officeDocument/2006/relationships/image" Target="../media/image11.jpg"/><Relationship Id="rId5" Type="http://schemas.openxmlformats.org/officeDocument/2006/relationships/image" Target="../media/image10.png"/><Relationship Id="rId6" Type="http://schemas.openxmlformats.org/officeDocument/2006/relationships/image" Target="../media/image8.png"/><Relationship Id="rId7" Type="http://schemas.openxmlformats.org/officeDocument/2006/relationships/image" Target="../media/image5.png"/><Relationship Id="rId8"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9.jpg"/><Relationship Id="rId4" Type="http://schemas.openxmlformats.org/officeDocument/2006/relationships/image" Target="../media/image2.png"/><Relationship Id="rId9" Type="http://schemas.openxmlformats.org/officeDocument/2006/relationships/image" Target="../media/image1.png"/><Relationship Id="rId5" Type="http://schemas.openxmlformats.org/officeDocument/2006/relationships/image" Target="../media/image10.png"/><Relationship Id="rId6" Type="http://schemas.openxmlformats.org/officeDocument/2006/relationships/image" Target="../media/image8.png"/><Relationship Id="rId7" Type="http://schemas.openxmlformats.org/officeDocument/2006/relationships/image" Target="../media/image4.png"/><Relationship Id="rId8"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9.jpg"/><Relationship Id="rId4" Type="http://schemas.openxmlformats.org/officeDocument/2006/relationships/image" Target="../media/image2.png"/><Relationship Id="rId11" Type="http://schemas.openxmlformats.org/officeDocument/2006/relationships/image" Target="../media/image12.jpg"/><Relationship Id="rId10" Type="http://schemas.openxmlformats.org/officeDocument/2006/relationships/image" Target="../media/image1.png"/><Relationship Id="rId9" Type="http://schemas.openxmlformats.org/officeDocument/2006/relationships/image" Target="../media/image7.png"/><Relationship Id="rId5" Type="http://schemas.openxmlformats.org/officeDocument/2006/relationships/image" Target="../media/image10.png"/><Relationship Id="rId6" Type="http://schemas.openxmlformats.org/officeDocument/2006/relationships/image" Target="../media/image8.png"/><Relationship Id="rId7" Type="http://schemas.openxmlformats.org/officeDocument/2006/relationships/image" Target="../media/image4.png"/><Relationship Id="rId8"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9.jpg"/><Relationship Id="rId4" Type="http://schemas.openxmlformats.org/officeDocument/2006/relationships/image" Target="../media/image2.png"/><Relationship Id="rId11" Type="http://schemas.openxmlformats.org/officeDocument/2006/relationships/image" Target="../media/image1.png"/><Relationship Id="rId10" Type="http://schemas.openxmlformats.org/officeDocument/2006/relationships/image" Target="../media/image7.png"/><Relationship Id="rId9" Type="http://schemas.openxmlformats.org/officeDocument/2006/relationships/image" Target="../media/image5.png"/><Relationship Id="rId5" Type="http://schemas.openxmlformats.org/officeDocument/2006/relationships/image" Target="../media/image10.png"/><Relationship Id="rId6" Type="http://schemas.openxmlformats.org/officeDocument/2006/relationships/image" Target="../media/image8.png"/><Relationship Id="rId7" Type="http://schemas.openxmlformats.org/officeDocument/2006/relationships/image" Target="../media/image4.png"/><Relationship Id="rId8"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 name="Shape 12"/>
        <p:cNvGrpSpPr/>
        <p:nvPr/>
      </p:nvGrpSpPr>
      <p:grpSpPr>
        <a:xfrm>
          <a:off x="0" y="0"/>
          <a:ext cx="0" cy="0"/>
          <a:chOff x="0" y="0"/>
          <a:chExt cx="0" cy="0"/>
        </a:xfrm>
      </p:grpSpPr>
      <p:sp>
        <p:nvSpPr>
          <p:cNvPr id="13" name="Google Shape;13;p3"/>
          <p:cNvSpPr txBox="1"/>
          <p:nvPr/>
        </p:nvSpPr>
        <p:spPr>
          <a:xfrm>
            <a:off x="685029" y="795075"/>
            <a:ext cx="5296800" cy="3136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200"/>
              <a:buFont typeface="Arial"/>
              <a:buNone/>
            </a:pPr>
            <a:r>
              <a:rPr b="1" lang="en-ID" sz="2200">
                <a:solidFill>
                  <a:srgbClr val="515151"/>
                </a:solidFill>
                <a:latin typeface="Roboto"/>
                <a:ea typeface="Roboto"/>
                <a:cs typeface="Roboto"/>
                <a:sym typeface="Roboto"/>
              </a:rPr>
              <a:t>New Patients</a:t>
            </a:r>
            <a:endParaRPr b="0" i="0" sz="1200" u="none" cap="none" strike="noStrike">
              <a:solidFill>
                <a:srgbClr val="000000"/>
              </a:solidFill>
              <a:latin typeface="Arial"/>
              <a:ea typeface="Arial"/>
              <a:cs typeface="Arial"/>
              <a:sym typeface="Arial"/>
            </a:endParaRPr>
          </a:p>
          <a:p>
            <a:pPr indent="-279400" lvl="0" marL="285750" marR="0" rtl="0" algn="l">
              <a:lnSpc>
                <a:spcPct val="120000"/>
              </a:lnSpc>
              <a:spcBef>
                <a:spcPts val="0"/>
              </a:spcBef>
              <a:spcAft>
                <a:spcPts val="0"/>
              </a:spcAft>
              <a:buClr>
                <a:srgbClr val="676767"/>
              </a:buClr>
              <a:buSzPts val="1500"/>
              <a:buFont typeface="Arial"/>
              <a:buChar char="•"/>
            </a:pPr>
            <a:r>
              <a:rPr b="1" lang="en-ID" sz="1500">
                <a:solidFill>
                  <a:srgbClr val="676767"/>
                </a:solidFill>
                <a:latin typeface="Roboto"/>
                <a:ea typeface="Roboto"/>
                <a:cs typeface="Roboto"/>
                <a:sym typeface="Roboto"/>
              </a:rPr>
              <a:t>Same as Daily Prehospital Notifications</a:t>
            </a:r>
            <a:endParaRPr b="1" sz="1500">
              <a:solidFill>
                <a:srgbClr val="676767"/>
              </a:solidFill>
              <a:latin typeface="Roboto"/>
              <a:ea typeface="Roboto"/>
              <a:cs typeface="Roboto"/>
              <a:sym typeface="Roboto"/>
            </a:endParaRPr>
          </a:p>
          <a:p>
            <a:pPr indent="-323850" lvl="1" marL="91440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Flash Red</a:t>
            </a:r>
            <a:endParaRPr sz="1500">
              <a:solidFill>
                <a:srgbClr val="676767"/>
              </a:solidFill>
              <a:latin typeface="Roboto"/>
              <a:ea typeface="Roboto"/>
              <a:cs typeface="Roboto"/>
              <a:sym typeface="Roboto"/>
            </a:endParaRPr>
          </a:p>
          <a:p>
            <a:pPr indent="-323850" lvl="1" marL="91440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Audible Alert (if enabled)</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Sort by </a:t>
            </a:r>
            <a:r>
              <a:rPr i="1" lang="en-ID" sz="1500">
                <a:solidFill>
                  <a:srgbClr val="676767"/>
                </a:solidFill>
                <a:latin typeface="Roboto"/>
                <a:ea typeface="Roboto"/>
                <a:cs typeface="Roboto"/>
                <a:sym typeface="Roboto"/>
              </a:rPr>
              <a:t>Newest</a:t>
            </a:r>
            <a:endParaRPr i="1"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Triage Color (Incident Related Patient)</a:t>
            </a:r>
            <a:endParaRPr sz="1500">
              <a:solidFill>
                <a:srgbClr val="676767"/>
              </a:solidFill>
              <a:latin typeface="Roboto"/>
              <a:ea typeface="Roboto"/>
              <a:cs typeface="Roboto"/>
              <a:sym typeface="Roboto"/>
            </a:endParaRPr>
          </a:p>
          <a:p>
            <a:pPr indent="0" lvl="0" marL="0" marR="0" rtl="0" algn="l">
              <a:lnSpc>
                <a:spcPct val="120000"/>
              </a:lnSpc>
              <a:spcBef>
                <a:spcPts val="0"/>
              </a:spcBef>
              <a:spcAft>
                <a:spcPts val="0"/>
              </a:spcAft>
              <a:buNone/>
            </a:pPr>
            <a:r>
              <a:rPr b="1" lang="en-ID" sz="2200">
                <a:solidFill>
                  <a:srgbClr val="676767"/>
                </a:solidFill>
                <a:latin typeface="Roboto"/>
                <a:ea typeface="Roboto"/>
                <a:cs typeface="Roboto"/>
                <a:sym typeface="Roboto"/>
              </a:rPr>
              <a:t>Chief Complaint | </a:t>
            </a:r>
            <a:r>
              <a:rPr b="1" lang="en-ID" sz="2200">
                <a:solidFill>
                  <a:srgbClr val="676767"/>
                </a:solidFill>
                <a:latin typeface="Roboto"/>
                <a:ea typeface="Roboto"/>
                <a:cs typeface="Roboto"/>
                <a:sym typeface="Roboto"/>
              </a:rPr>
              <a:t>Narrative</a:t>
            </a:r>
            <a:r>
              <a:rPr b="1" lang="en-ID" sz="2200">
                <a:solidFill>
                  <a:srgbClr val="676767"/>
                </a:solidFill>
                <a:latin typeface="Roboto"/>
                <a:ea typeface="Roboto"/>
                <a:cs typeface="Roboto"/>
                <a:sym typeface="Roboto"/>
              </a:rPr>
              <a:t> </a:t>
            </a:r>
            <a:endParaRPr b="1" sz="2200">
              <a:solidFill>
                <a:srgbClr val="676767"/>
              </a:solidFill>
              <a:latin typeface="Roboto"/>
              <a:ea typeface="Roboto"/>
              <a:cs typeface="Roboto"/>
              <a:sym typeface="Roboto"/>
            </a:endParaRPr>
          </a:p>
          <a:p>
            <a:pPr indent="-279400" lvl="0" marL="28575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“Hover to Discover”</a:t>
            </a:r>
            <a:endParaRPr sz="1500">
              <a:solidFill>
                <a:srgbClr val="676767"/>
              </a:solidFill>
              <a:latin typeface="Roboto"/>
              <a:ea typeface="Roboto"/>
              <a:cs typeface="Roboto"/>
              <a:sym typeface="Roboto"/>
            </a:endParaRPr>
          </a:p>
          <a:p>
            <a:pPr indent="0" lvl="0" marL="0" marR="0" rtl="0" algn="l">
              <a:lnSpc>
                <a:spcPct val="120000"/>
              </a:lnSpc>
              <a:spcBef>
                <a:spcPts val="0"/>
              </a:spcBef>
              <a:spcAft>
                <a:spcPts val="0"/>
              </a:spcAft>
              <a:buNone/>
            </a:pPr>
            <a:r>
              <a:rPr b="1" lang="en-ID" sz="2200">
                <a:solidFill>
                  <a:srgbClr val="676767"/>
                </a:solidFill>
                <a:latin typeface="Roboto"/>
                <a:ea typeface="Roboto"/>
                <a:cs typeface="Roboto"/>
                <a:sym typeface="Roboto"/>
              </a:rPr>
              <a:t>View Additional Details</a:t>
            </a:r>
            <a:endParaRPr b="1" sz="2200">
              <a:solidFill>
                <a:srgbClr val="676767"/>
              </a:solidFill>
              <a:latin typeface="Roboto"/>
              <a:ea typeface="Roboto"/>
              <a:cs typeface="Roboto"/>
              <a:sym typeface="Roboto"/>
            </a:endParaRPr>
          </a:p>
          <a:p>
            <a:pPr indent="-279400" lvl="0" marL="285750" rtl="0" algn="l">
              <a:lnSpc>
                <a:spcPct val="120000"/>
              </a:lnSpc>
              <a:spcBef>
                <a:spcPts val="0"/>
              </a:spcBef>
              <a:spcAft>
                <a:spcPts val="0"/>
              </a:spcAft>
              <a:buClr>
                <a:srgbClr val="676767"/>
              </a:buClr>
              <a:buSzPts val="1500"/>
              <a:buChar char="•"/>
            </a:pPr>
            <a:r>
              <a:rPr lang="en-ID" sz="1500">
                <a:solidFill>
                  <a:srgbClr val="676767"/>
                </a:solidFill>
                <a:latin typeface="Roboto"/>
                <a:ea typeface="Roboto"/>
                <a:cs typeface="Roboto"/>
                <a:sym typeface="Roboto"/>
              </a:rPr>
              <a:t>Tap “...”</a:t>
            </a:r>
            <a:endParaRPr b="1" sz="2200">
              <a:solidFill>
                <a:srgbClr val="676767"/>
              </a:solidFill>
              <a:latin typeface="Roboto"/>
              <a:ea typeface="Roboto"/>
              <a:cs typeface="Roboto"/>
              <a:sym typeface="Roboto"/>
            </a:endParaRPr>
          </a:p>
        </p:txBody>
      </p:sp>
      <p:pic>
        <p:nvPicPr>
          <p:cNvPr id="14" name="Google Shape;14;p3"/>
          <p:cNvPicPr preferRelativeResize="0"/>
          <p:nvPr/>
        </p:nvPicPr>
        <p:blipFill rotWithShape="1">
          <a:blip r:embed="rId3">
            <a:alphaModFix/>
          </a:blip>
          <a:srcRect b="0" l="0" r="0" t="0"/>
          <a:stretch/>
        </p:blipFill>
        <p:spPr>
          <a:xfrm>
            <a:off x="2106000" y="3588595"/>
            <a:ext cx="8361000" cy="2870100"/>
          </a:xfrm>
          <a:prstGeom prst="roundRect">
            <a:avLst>
              <a:gd fmla="val 3143" name="adj"/>
            </a:avLst>
          </a:prstGeom>
          <a:noFill/>
          <a:ln cap="flat" cmpd="sng" w="22225">
            <a:solidFill>
              <a:schemeClr val="lt1"/>
            </a:solidFill>
            <a:prstDash val="solid"/>
            <a:round/>
            <a:headEnd len="sm" w="sm" type="none"/>
            <a:tailEnd len="sm" w="sm" type="none"/>
          </a:ln>
          <a:effectLst>
            <a:outerShdw blurRad="190500" rotWithShape="0" algn="tl" dir="2700000" dist="88900">
              <a:srgbClr val="000000">
                <a:alpha val="20000"/>
              </a:srgbClr>
            </a:outerShdw>
          </a:effectLst>
        </p:spPr>
      </p:pic>
      <p:pic>
        <p:nvPicPr>
          <p:cNvPr id="15" name="Google Shape;15;p3"/>
          <p:cNvPicPr preferRelativeResize="0"/>
          <p:nvPr/>
        </p:nvPicPr>
        <p:blipFill rotWithShape="1">
          <a:blip r:embed="rId4">
            <a:alphaModFix/>
          </a:blip>
          <a:srcRect b="0" l="0" r="0" t="0"/>
          <a:stretch/>
        </p:blipFill>
        <p:spPr>
          <a:xfrm>
            <a:off x="8059468" y="4013469"/>
            <a:ext cx="274320" cy="274320"/>
          </a:xfrm>
          <a:prstGeom prst="rect">
            <a:avLst/>
          </a:prstGeom>
          <a:noFill/>
          <a:ln>
            <a:noFill/>
          </a:ln>
          <a:effectLst>
            <a:outerShdw blurRad="50800" rotWithShape="0" algn="tl" dir="2700000" dist="38100">
              <a:srgbClr val="000000">
                <a:alpha val="40000"/>
              </a:srgbClr>
            </a:outerShdw>
          </a:effectLst>
        </p:spPr>
      </p:pic>
      <p:pic>
        <p:nvPicPr>
          <p:cNvPr id="16" name="Google Shape;16;p3"/>
          <p:cNvPicPr preferRelativeResize="0"/>
          <p:nvPr/>
        </p:nvPicPr>
        <p:blipFill rotWithShape="1">
          <a:blip r:embed="rId5">
            <a:alphaModFix/>
          </a:blip>
          <a:srcRect b="0" l="0" r="0" t="0"/>
          <a:stretch/>
        </p:blipFill>
        <p:spPr>
          <a:xfrm>
            <a:off x="696779" y="2263013"/>
            <a:ext cx="274320" cy="274320"/>
          </a:xfrm>
          <a:prstGeom prst="rect">
            <a:avLst/>
          </a:prstGeom>
          <a:noFill/>
          <a:ln>
            <a:noFill/>
          </a:ln>
          <a:effectLst>
            <a:outerShdw blurRad="50800" rotWithShape="0" algn="tl" dir="2700000" dist="38100">
              <a:srgbClr val="000000">
                <a:alpha val="40000"/>
              </a:srgbClr>
            </a:outerShdw>
          </a:effectLst>
        </p:spPr>
      </p:pic>
      <p:pic>
        <p:nvPicPr>
          <p:cNvPr id="17" name="Google Shape;17;p3"/>
          <p:cNvPicPr preferRelativeResize="0"/>
          <p:nvPr/>
        </p:nvPicPr>
        <p:blipFill rotWithShape="1">
          <a:blip r:embed="rId6">
            <a:alphaModFix/>
          </a:blip>
          <a:srcRect b="0" l="0" r="0" t="0"/>
          <a:stretch/>
        </p:blipFill>
        <p:spPr>
          <a:xfrm>
            <a:off x="382516" y="2567506"/>
            <a:ext cx="274320" cy="274320"/>
          </a:xfrm>
          <a:prstGeom prst="rect">
            <a:avLst/>
          </a:prstGeom>
          <a:noFill/>
          <a:ln>
            <a:noFill/>
          </a:ln>
          <a:effectLst>
            <a:outerShdw blurRad="50800" rotWithShape="0" algn="tl" dir="2700000" dist="38100">
              <a:srgbClr val="000000">
                <a:alpha val="40000"/>
              </a:srgbClr>
            </a:outerShdw>
          </a:effectLst>
        </p:spPr>
      </p:pic>
      <p:pic>
        <p:nvPicPr>
          <p:cNvPr id="18" name="Google Shape;18;p3"/>
          <p:cNvPicPr preferRelativeResize="0"/>
          <p:nvPr/>
        </p:nvPicPr>
        <p:blipFill rotWithShape="1">
          <a:blip r:embed="rId7">
            <a:alphaModFix/>
          </a:blip>
          <a:srcRect b="0" l="0" r="0" t="0"/>
          <a:stretch/>
        </p:blipFill>
        <p:spPr>
          <a:xfrm>
            <a:off x="382518" y="3262340"/>
            <a:ext cx="274320" cy="274320"/>
          </a:xfrm>
          <a:prstGeom prst="rect">
            <a:avLst/>
          </a:prstGeom>
          <a:noFill/>
          <a:ln>
            <a:noFill/>
          </a:ln>
          <a:effectLst>
            <a:outerShdw blurRad="50800" rotWithShape="0" algn="tl" dir="2700000" dist="38100">
              <a:srgbClr val="000000">
                <a:alpha val="40000"/>
              </a:srgbClr>
            </a:outerShdw>
          </a:effectLst>
        </p:spPr>
      </p:pic>
      <p:pic>
        <p:nvPicPr>
          <p:cNvPr id="19" name="Google Shape;19;p3"/>
          <p:cNvPicPr preferRelativeResize="0"/>
          <p:nvPr/>
        </p:nvPicPr>
        <p:blipFill rotWithShape="1">
          <a:blip r:embed="rId8">
            <a:alphaModFix/>
          </a:blip>
          <a:srcRect b="0" l="0" r="0" t="0"/>
          <a:stretch/>
        </p:blipFill>
        <p:spPr>
          <a:xfrm>
            <a:off x="6286491" y="1205038"/>
            <a:ext cx="274320" cy="274320"/>
          </a:xfrm>
          <a:prstGeom prst="rect">
            <a:avLst/>
          </a:prstGeom>
          <a:noFill/>
          <a:ln>
            <a:noFill/>
          </a:ln>
          <a:effectLst>
            <a:outerShdw blurRad="50800" rotWithShape="0" algn="tl" dir="2700000" dist="38100">
              <a:srgbClr val="000000">
                <a:alpha val="40000"/>
              </a:srgbClr>
            </a:outerShdw>
          </a:effectLst>
        </p:spPr>
      </p:pic>
      <p:pic>
        <p:nvPicPr>
          <p:cNvPr id="20" name="Google Shape;20;p3"/>
          <p:cNvPicPr preferRelativeResize="0"/>
          <p:nvPr/>
        </p:nvPicPr>
        <p:blipFill rotWithShape="1">
          <a:blip r:embed="rId9">
            <a:alphaModFix/>
          </a:blip>
          <a:srcRect b="0" l="0" r="0" t="0"/>
          <a:stretch/>
        </p:blipFill>
        <p:spPr>
          <a:xfrm>
            <a:off x="9499691" y="3363075"/>
            <a:ext cx="274320" cy="274320"/>
          </a:xfrm>
          <a:prstGeom prst="rect">
            <a:avLst/>
          </a:prstGeom>
          <a:noFill/>
          <a:ln>
            <a:noFill/>
          </a:ln>
          <a:effectLst>
            <a:outerShdw blurRad="50800" rotWithShape="0" algn="tl" dir="2700000" dist="38100">
              <a:srgbClr val="000000">
                <a:alpha val="40000"/>
              </a:srgbClr>
            </a:outerShdw>
          </a:effectLst>
        </p:spPr>
      </p:pic>
      <p:pic>
        <p:nvPicPr>
          <p:cNvPr id="21" name="Google Shape;21;p3"/>
          <p:cNvPicPr preferRelativeResize="0"/>
          <p:nvPr/>
        </p:nvPicPr>
        <p:blipFill rotWithShape="1">
          <a:blip r:embed="rId10">
            <a:alphaModFix/>
          </a:blip>
          <a:srcRect b="0" l="0" r="0" t="0"/>
          <a:stretch/>
        </p:blipFill>
        <p:spPr>
          <a:xfrm>
            <a:off x="382529" y="868760"/>
            <a:ext cx="274320" cy="274320"/>
          </a:xfrm>
          <a:prstGeom prst="rect">
            <a:avLst/>
          </a:prstGeom>
          <a:noFill/>
          <a:ln>
            <a:noFill/>
          </a:ln>
          <a:effectLst>
            <a:outerShdw blurRad="50800" rotWithShape="0" algn="tl" dir="2700000" dist="38100">
              <a:srgbClr val="000000">
                <a:alpha val="40000"/>
              </a:srgbClr>
            </a:outerShdw>
          </a:effectLst>
        </p:spPr>
      </p:pic>
      <p:pic>
        <p:nvPicPr>
          <p:cNvPr id="22" name="Google Shape;22;p3"/>
          <p:cNvPicPr preferRelativeResize="0"/>
          <p:nvPr/>
        </p:nvPicPr>
        <p:blipFill rotWithShape="1">
          <a:blip r:embed="rId8">
            <a:alphaModFix/>
          </a:blip>
          <a:srcRect b="0" l="0" r="0" t="0"/>
          <a:stretch/>
        </p:blipFill>
        <p:spPr>
          <a:xfrm>
            <a:off x="8512030" y="4412599"/>
            <a:ext cx="274320" cy="274320"/>
          </a:xfrm>
          <a:prstGeom prst="rect">
            <a:avLst/>
          </a:prstGeom>
          <a:noFill/>
          <a:ln>
            <a:noFill/>
          </a:ln>
          <a:effectLst>
            <a:outerShdw blurRad="50800" rotWithShape="0" algn="tl" dir="2700000" dist="38100">
              <a:srgbClr val="000000">
                <a:alpha val="40000"/>
              </a:srgbClr>
            </a:outerShdw>
          </a:effectLst>
        </p:spPr>
      </p:pic>
      <p:pic>
        <p:nvPicPr>
          <p:cNvPr id="23" name="Google Shape;23;p3"/>
          <p:cNvPicPr preferRelativeResize="0"/>
          <p:nvPr/>
        </p:nvPicPr>
        <p:blipFill rotWithShape="1">
          <a:blip r:embed="rId11">
            <a:alphaModFix/>
          </a:blip>
          <a:srcRect b="0" l="0" r="0" t="0"/>
          <a:stretch/>
        </p:blipFill>
        <p:spPr>
          <a:xfrm>
            <a:off x="6286491" y="2152574"/>
            <a:ext cx="274320" cy="274320"/>
          </a:xfrm>
          <a:prstGeom prst="rect">
            <a:avLst/>
          </a:prstGeom>
          <a:noFill/>
          <a:ln>
            <a:noFill/>
          </a:ln>
          <a:effectLst>
            <a:outerShdw blurRad="50800" rotWithShape="0" algn="tl" dir="2700000" dist="38100">
              <a:srgbClr val="000000">
                <a:alpha val="40000"/>
              </a:srgbClr>
            </a:outerShdw>
          </a:effectLst>
        </p:spPr>
      </p:pic>
      <p:sp>
        <p:nvSpPr>
          <p:cNvPr id="24" name="Google Shape;24;p3"/>
          <p:cNvSpPr txBox="1"/>
          <p:nvPr/>
        </p:nvSpPr>
        <p:spPr>
          <a:xfrm>
            <a:off x="6200044" y="742936"/>
            <a:ext cx="5694300" cy="2782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ID" sz="2200">
                <a:solidFill>
                  <a:schemeClr val="accent1"/>
                </a:solidFill>
                <a:latin typeface="Roboto"/>
                <a:ea typeface="Roboto"/>
                <a:cs typeface="Roboto"/>
                <a:sym typeface="Roboto"/>
              </a:rPr>
              <a:t>OPTIONAL</a:t>
            </a:r>
            <a:endParaRPr sz="1200">
              <a:solidFill>
                <a:schemeClr val="accent1"/>
              </a:solidFill>
            </a:endParaRPr>
          </a:p>
          <a:p>
            <a:pPr indent="0" lvl="0" marL="457200" rtl="0" algn="l">
              <a:lnSpc>
                <a:spcPct val="120000"/>
              </a:lnSpc>
              <a:spcBef>
                <a:spcPts val="0"/>
              </a:spcBef>
              <a:spcAft>
                <a:spcPts val="0"/>
              </a:spcAft>
              <a:buNone/>
            </a:pPr>
            <a:r>
              <a:rPr b="1" lang="en-ID" sz="2200">
                <a:solidFill>
                  <a:srgbClr val="676767"/>
                </a:solidFill>
                <a:latin typeface="Roboto"/>
                <a:ea typeface="Roboto"/>
                <a:cs typeface="Roboto"/>
                <a:sym typeface="Roboto"/>
              </a:rPr>
              <a:t>Set Room Number</a:t>
            </a:r>
            <a:endParaRPr b="1" sz="2200">
              <a:solidFill>
                <a:srgbClr val="676767"/>
              </a:solidFill>
              <a:latin typeface="Roboto"/>
              <a:ea typeface="Roboto"/>
              <a:cs typeface="Roboto"/>
              <a:sym typeface="Roboto"/>
            </a:endParaRPr>
          </a:p>
          <a:p>
            <a:pPr indent="-279400" lvl="0" marL="74295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EMS and Forward Triage will be able to see upon patient arrival if room is reserved</a:t>
            </a:r>
            <a:endParaRPr sz="1500">
              <a:solidFill>
                <a:srgbClr val="676767"/>
              </a:solidFill>
              <a:latin typeface="Roboto"/>
              <a:ea typeface="Roboto"/>
              <a:cs typeface="Roboto"/>
              <a:sym typeface="Roboto"/>
            </a:endParaRPr>
          </a:p>
          <a:p>
            <a:pPr indent="0" lvl="0" marL="457200" rtl="0" algn="l">
              <a:lnSpc>
                <a:spcPct val="120000"/>
              </a:lnSpc>
              <a:spcBef>
                <a:spcPts val="0"/>
              </a:spcBef>
              <a:spcAft>
                <a:spcPts val="0"/>
              </a:spcAft>
              <a:buNone/>
            </a:pPr>
            <a:r>
              <a:rPr b="1" lang="en-ID" sz="2200">
                <a:solidFill>
                  <a:srgbClr val="676767"/>
                </a:solidFill>
                <a:latin typeface="Roboto"/>
                <a:ea typeface="Roboto"/>
                <a:cs typeface="Roboto"/>
                <a:sym typeface="Roboto"/>
              </a:rPr>
              <a:t>Update Availability</a:t>
            </a:r>
            <a:endParaRPr b="1" sz="2200">
              <a:solidFill>
                <a:srgbClr val="676767"/>
              </a:solidFill>
              <a:latin typeface="Roboto"/>
              <a:ea typeface="Roboto"/>
              <a:cs typeface="Roboto"/>
              <a:sym typeface="Roboto"/>
            </a:endParaRPr>
          </a:p>
          <a:p>
            <a:pPr indent="-279400" lvl="0" marL="742950" rtl="0" algn="l">
              <a:lnSpc>
                <a:spcPct val="120000"/>
              </a:lnSpc>
              <a:spcBef>
                <a:spcPts val="0"/>
              </a:spcBef>
              <a:spcAft>
                <a:spcPts val="0"/>
              </a:spcAft>
              <a:buClr>
                <a:srgbClr val="676767"/>
              </a:buClr>
              <a:buSzPts val="1500"/>
              <a:buChar char="•"/>
            </a:pPr>
            <a:r>
              <a:rPr lang="en-ID" sz="1500">
                <a:solidFill>
                  <a:srgbClr val="676767"/>
                </a:solidFill>
                <a:latin typeface="Roboto"/>
                <a:ea typeface="Roboto"/>
                <a:cs typeface="Roboto"/>
                <a:sym typeface="Roboto"/>
              </a:rPr>
              <a:t>Transport Officer / EMS will be able to see in workflow when selecting facilities</a:t>
            </a:r>
            <a:endParaRPr sz="1500">
              <a:solidFill>
                <a:srgbClr val="676767"/>
              </a:solidFill>
              <a:latin typeface="Roboto"/>
              <a:ea typeface="Roboto"/>
              <a:cs typeface="Roboto"/>
              <a:sym typeface="Roboto"/>
            </a:endParaRPr>
          </a:p>
          <a:p>
            <a:pPr indent="-323850" lvl="0" marL="457200" rtl="0" algn="l">
              <a:lnSpc>
                <a:spcPct val="120000"/>
              </a:lnSpc>
              <a:spcBef>
                <a:spcPts val="0"/>
              </a:spcBef>
              <a:spcAft>
                <a:spcPts val="0"/>
              </a:spcAft>
              <a:buClr>
                <a:srgbClr val="676767"/>
              </a:buClr>
              <a:buSzPts val="1500"/>
              <a:buFont typeface="Roboto"/>
              <a:buChar char="•"/>
            </a:pPr>
            <a:r>
              <a:rPr b="1" lang="en-ID" sz="2200">
                <a:solidFill>
                  <a:srgbClr val="676767"/>
                </a:solidFill>
                <a:latin typeface="Roboto"/>
                <a:ea typeface="Roboto"/>
                <a:cs typeface="Roboto"/>
                <a:sym typeface="Roboto"/>
              </a:rPr>
              <a:t>Adjust Audible Alerts </a:t>
            </a:r>
            <a:r>
              <a:rPr i="1" lang="en-ID" sz="1500">
                <a:solidFill>
                  <a:srgbClr val="676767"/>
                </a:solidFill>
                <a:latin typeface="Roboto"/>
                <a:ea typeface="Roboto"/>
                <a:cs typeface="Roboto"/>
                <a:sym typeface="Roboto"/>
              </a:rPr>
              <a:t>- if needed</a:t>
            </a:r>
            <a:r>
              <a:rPr b="1" lang="en-ID" sz="2200">
                <a:solidFill>
                  <a:srgbClr val="676767"/>
                </a:solidFill>
                <a:latin typeface="Roboto"/>
                <a:ea typeface="Roboto"/>
                <a:cs typeface="Roboto"/>
                <a:sym typeface="Roboto"/>
              </a:rPr>
              <a:t> </a:t>
            </a:r>
            <a:endParaRPr sz="1500">
              <a:solidFill>
                <a:srgbClr val="676767"/>
              </a:solidFill>
              <a:latin typeface="Roboto"/>
              <a:ea typeface="Roboto"/>
              <a:cs typeface="Roboto"/>
              <a:sym typeface="Roboto"/>
            </a:endParaRPr>
          </a:p>
        </p:txBody>
      </p:sp>
      <p:pic>
        <p:nvPicPr>
          <p:cNvPr id="25" name="Google Shape;25;p3"/>
          <p:cNvPicPr preferRelativeResize="0"/>
          <p:nvPr/>
        </p:nvPicPr>
        <p:blipFill rotWithShape="1">
          <a:blip r:embed="rId10">
            <a:alphaModFix/>
          </a:blip>
          <a:srcRect b="0" l="0" r="0" t="0"/>
          <a:stretch/>
        </p:blipFill>
        <p:spPr>
          <a:xfrm>
            <a:off x="3644473" y="4482869"/>
            <a:ext cx="354196" cy="354196"/>
          </a:xfrm>
          <a:prstGeom prst="rect">
            <a:avLst/>
          </a:prstGeom>
          <a:noFill/>
          <a:ln>
            <a:noFill/>
          </a:ln>
          <a:effectLst>
            <a:outerShdw blurRad="50800" rotWithShape="0" algn="tl" dir="2700000" dist="38100">
              <a:srgbClr val="000000">
                <a:alpha val="40000"/>
              </a:srgbClr>
            </a:outerShdw>
          </a:effectLst>
        </p:spPr>
      </p:pic>
      <p:pic>
        <p:nvPicPr>
          <p:cNvPr id="26" name="Google Shape;26;p3"/>
          <p:cNvPicPr preferRelativeResize="0"/>
          <p:nvPr/>
        </p:nvPicPr>
        <p:blipFill rotWithShape="1">
          <a:blip r:embed="rId4">
            <a:alphaModFix/>
          </a:blip>
          <a:srcRect b="0" l="0" r="0" t="0"/>
          <a:stretch/>
        </p:blipFill>
        <p:spPr>
          <a:xfrm>
            <a:off x="696780" y="1973922"/>
            <a:ext cx="274320" cy="274320"/>
          </a:xfrm>
          <a:prstGeom prst="rect">
            <a:avLst/>
          </a:prstGeom>
          <a:noFill/>
          <a:ln>
            <a:noFill/>
          </a:ln>
          <a:effectLst>
            <a:outerShdw blurRad="50800" rotWithShape="0" algn="tl" dir="2700000" dist="38100">
              <a:srgbClr val="000000">
                <a:alpha val="40000"/>
              </a:srgbClr>
            </a:outerShdw>
          </a:effectLst>
        </p:spPr>
      </p:pic>
      <p:pic>
        <p:nvPicPr>
          <p:cNvPr id="27" name="Google Shape;27;p3"/>
          <p:cNvPicPr preferRelativeResize="0"/>
          <p:nvPr/>
        </p:nvPicPr>
        <p:blipFill rotWithShape="1">
          <a:blip r:embed="rId5">
            <a:alphaModFix/>
          </a:blip>
          <a:srcRect b="0" l="0" r="0" t="0"/>
          <a:stretch/>
        </p:blipFill>
        <p:spPr>
          <a:xfrm>
            <a:off x="3724366" y="5842616"/>
            <a:ext cx="274320" cy="274320"/>
          </a:xfrm>
          <a:prstGeom prst="rect">
            <a:avLst/>
          </a:prstGeom>
          <a:noFill/>
          <a:ln>
            <a:noFill/>
          </a:ln>
          <a:effectLst>
            <a:outerShdw blurRad="50800" rotWithShape="0" algn="tl" dir="2700000" dist="38100">
              <a:srgbClr val="000000">
                <a:alpha val="40000"/>
              </a:srgbClr>
            </a:outerShdw>
          </a:effectLst>
        </p:spPr>
      </p:pic>
      <p:pic>
        <p:nvPicPr>
          <p:cNvPr id="28" name="Google Shape;28;p3"/>
          <p:cNvPicPr preferRelativeResize="0"/>
          <p:nvPr/>
        </p:nvPicPr>
        <p:blipFill rotWithShape="1">
          <a:blip r:embed="rId6">
            <a:alphaModFix/>
          </a:blip>
          <a:srcRect b="0" l="0" r="0" t="0"/>
          <a:stretch/>
        </p:blipFill>
        <p:spPr>
          <a:xfrm>
            <a:off x="4756104" y="4621779"/>
            <a:ext cx="274320" cy="274320"/>
          </a:xfrm>
          <a:prstGeom prst="rect">
            <a:avLst/>
          </a:prstGeom>
          <a:noFill/>
          <a:ln>
            <a:noFill/>
          </a:ln>
          <a:effectLst>
            <a:outerShdw blurRad="50800" rotWithShape="0" algn="tl" dir="2700000" dist="38100">
              <a:srgbClr val="000000">
                <a:alpha val="40000"/>
              </a:srgbClr>
            </a:outerShdw>
          </a:effectLst>
        </p:spPr>
      </p:pic>
      <p:pic>
        <p:nvPicPr>
          <p:cNvPr id="29" name="Google Shape;29;p3"/>
          <p:cNvPicPr preferRelativeResize="0"/>
          <p:nvPr/>
        </p:nvPicPr>
        <p:blipFill rotWithShape="1">
          <a:blip r:embed="rId7">
            <a:alphaModFix/>
          </a:blip>
          <a:srcRect b="0" l="0" r="0" t="0"/>
          <a:stretch/>
        </p:blipFill>
        <p:spPr>
          <a:xfrm>
            <a:off x="10185090" y="4607026"/>
            <a:ext cx="274320" cy="274320"/>
          </a:xfrm>
          <a:prstGeom prst="rect">
            <a:avLst/>
          </a:prstGeom>
          <a:noFill/>
          <a:ln>
            <a:noFill/>
          </a:ln>
          <a:effectLst>
            <a:outerShdw blurRad="50800" rotWithShape="0" algn="tl" dir="2700000" dist="38100">
              <a:srgbClr val="000000">
                <a:alpha val="40000"/>
              </a:srgbClr>
            </a:outerShdw>
          </a:effectLst>
        </p:spPr>
      </p:pic>
      <p:pic>
        <p:nvPicPr>
          <p:cNvPr id="30" name="Google Shape;30;p3"/>
          <p:cNvPicPr preferRelativeResize="0"/>
          <p:nvPr/>
        </p:nvPicPr>
        <p:blipFill rotWithShape="1">
          <a:blip r:embed="rId11">
            <a:alphaModFix/>
          </a:blip>
          <a:srcRect b="0" l="0" r="0" t="0"/>
          <a:stretch/>
        </p:blipFill>
        <p:spPr>
          <a:xfrm>
            <a:off x="4378408" y="3529704"/>
            <a:ext cx="274320" cy="274320"/>
          </a:xfrm>
          <a:prstGeom prst="rect">
            <a:avLst/>
          </a:prstGeom>
          <a:noFill/>
          <a:ln>
            <a:noFill/>
          </a:ln>
          <a:effectLst>
            <a:outerShdw blurRad="50800" rotWithShape="0" algn="tl" dir="2700000" dist="38100">
              <a:srgbClr val="000000">
                <a:alpha val="40000"/>
              </a:srgbClr>
            </a:outerShdw>
          </a:effectLst>
        </p:spPr>
      </p:pic>
      <p:pic>
        <p:nvPicPr>
          <p:cNvPr id="31" name="Google Shape;31;p3"/>
          <p:cNvPicPr preferRelativeResize="0"/>
          <p:nvPr/>
        </p:nvPicPr>
        <p:blipFill rotWithShape="1">
          <a:blip r:embed="rId9">
            <a:alphaModFix/>
          </a:blip>
          <a:srcRect b="0" l="0" r="0" t="0"/>
          <a:stretch/>
        </p:blipFill>
        <p:spPr>
          <a:xfrm>
            <a:off x="6286491" y="3086087"/>
            <a:ext cx="274320" cy="274320"/>
          </a:xfrm>
          <a:prstGeom prst="rect">
            <a:avLst/>
          </a:prstGeom>
          <a:noFill/>
          <a:ln>
            <a:noFill/>
          </a:ln>
          <a:effectLst>
            <a:outerShdw blurRad="50800" rotWithShape="0" algn="tl" dir="2700000" dist="38100">
              <a:srgbClr val="000000">
                <a:alpha val="40000"/>
              </a:srgbClr>
            </a:outerShdw>
          </a:effectLst>
        </p:spPr>
      </p:pic>
      <p:sp>
        <p:nvSpPr>
          <p:cNvPr id="32" name="Google Shape;32;p3"/>
          <p:cNvSpPr txBox="1"/>
          <p:nvPr/>
        </p:nvSpPr>
        <p:spPr>
          <a:xfrm>
            <a:off x="290850" y="302650"/>
            <a:ext cx="10176300" cy="5541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1" i="0" lang="en-ID" sz="3000" u="none" cap="none" strike="noStrike">
                <a:solidFill>
                  <a:schemeClr val="accent1"/>
                </a:solidFill>
                <a:latin typeface="Roboto"/>
                <a:ea typeface="Roboto"/>
                <a:cs typeface="Roboto"/>
                <a:sym typeface="Roboto"/>
              </a:rPr>
              <a:t>INCIDENTS | </a:t>
            </a:r>
            <a:r>
              <a:rPr b="1" lang="en-ID" sz="3000">
                <a:solidFill>
                  <a:srgbClr val="0E0E0E"/>
                </a:solidFill>
                <a:latin typeface="Roboto"/>
                <a:ea typeface="Roboto"/>
                <a:cs typeface="Roboto"/>
                <a:sym typeface="Roboto"/>
              </a:rPr>
              <a:t>Prehospital Notifications During an Incident</a:t>
            </a:r>
            <a:endParaRPr b="1" i="0" sz="3000" u="none" cap="none" strike="noStrike">
              <a:solidFill>
                <a:srgbClr val="0E0E0E"/>
              </a:solidFill>
              <a:latin typeface="Roboto"/>
              <a:ea typeface="Roboto"/>
              <a:cs typeface="Roboto"/>
              <a:sym typeface="Roboto"/>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 name="Shape 36"/>
        <p:cNvGrpSpPr/>
        <p:nvPr/>
      </p:nvGrpSpPr>
      <p:grpSpPr>
        <a:xfrm>
          <a:off x="0" y="0"/>
          <a:ext cx="0" cy="0"/>
          <a:chOff x="0" y="0"/>
          <a:chExt cx="0" cy="0"/>
        </a:xfrm>
      </p:grpSpPr>
      <p:sp>
        <p:nvSpPr>
          <p:cNvPr id="37" name="Google Shape;37;p4"/>
          <p:cNvSpPr txBox="1"/>
          <p:nvPr/>
        </p:nvSpPr>
        <p:spPr>
          <a:xfrm>
            <a:off x="685029" y="795075"/>
            <a:ext cx="5296800" cy="1215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200"/>
              <a:buFont typeface="Arial"/>
              <a:buNone/>
            </a:pPr>
            <a:r>
              <a:rPr b="1" lang="en-ID" sz="2200">
                <a:solidFill>
                  <a:srgbClr val="515151"/>
                </a:solidFill>
                <a:latin typeface="Roboto"/>
                <a:ea typeface="Roboto"/>
                <a:cs typeface="Roboto"/>
                <a:sym typeface="Roboto"/>
              </a:rPr>
              <a:t>New Patients</a:t>
            </a:r>
            <a:endParaRPr b="0" i="0" sz="1200" u="none" cap="none" strike="noStrike">
              <a:solidFill>
                <a:srgbClr val="000000"/>
              </a:solidFill>
              <a:latin typeface="Arial"/>
              <a:ea typeface="Arial"/>
              <a:cs typeface="Arial"/>
              <a:sym typeface="Arial"/>
            </a:endParaRPr>
          </a:p>
          <a:p>
            <a:pPr indent="-279400" lvl="0" marL="285750" marR="0" rtl="0" algn="l">
              <a:lnSpc>
                <a:spcPct val="120000"/>
              </a:lnSpc>
              <a:spcBef>
                <a:spcPts val="0"/>
              </a:spcBef>
              <a:spcAft>
                <a:spcPts val="0"/>
              </a:spcAft>
              <a:buClr>
                <a:srgbClr val="676767"/>
              </a:buClr>
              <a:buSzPts val="1500"/>
              <a:buFont typeface="Arial"/>
              <a:buChar char="•"/>
            </a:pPr>
            <a:r>
              <a:rPr b="1" lang="en-ID" sz="1500">
                <a:solidFill>
                  <a:srgbClr val="676767"/>
                </a:solidFill>
                <a:latin typeface="Roboto"/>
                <a:ea typeface="Roboto"/>
                <a:cs typeface="Roboto"/>
                <a:sym typeface="Roboto"/>
              </a:rPr>
              <a:t>Same as Daily Prehospital Notifications</a:t>
            </a:r>
            <a:endParaRPr b="1" sz="1500">
              <a:solidFill>
                <a:srgbClr val="676767"/>
              </a:solidFill>
              <a:latin typeface="Roboto"/>
              <a:ea typeface="Roboto"/>
              <a:cs typeface="Roboto"/>
              <a:sym typeface="Roboto"/>
            </a:endParaRPr>
          </a:p>
          <a:p>
            <a:pPr indent="-323850" lvl="1" marL="91440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Flash Red</a:t>
            </a:r>
            <a:endParaRPr sz="1500">
              <a:solidFill>
                <a:srgbClr val="676767"/>
              </a:solidFill>
              <a:latin typeface="Roboto"/>
              <a:ea typeface="Roboto"/>
              <a:cs typeface="Roboto"/>
              <a:sym typeface="Roboto"/>
            </a:endParaRPr>
          </a:p>
          <a:p>
            <a:pPr indent="-323850" lvl="1" marL="91440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Audible Alert (if enabled)</a:t>
            </a:r>
            <a:endParaRPr b="1" sz="2200">
              <a:solidFill>
                <a:srgbClr val="676767"/>
              </a:solidFill>
              <a:latin typeface="Roboto"/>
              <a:ea typeface="Roboto"/>
              <a:cs typeface="Roboto"/>
              <a:sym typeface="Roboto"/>
            </a:endParaRPr>
          </a:p>
        </p:txBody>
      </p:sp>
      <p:pic>
        <p:nvPicPr>
          <p:cNvPr id="38" name="Google Shape;38;p4"/>
          <p:cNvPicPr preferRelativeResize="0"/>
          <p:nvPr/>
        </p:nvPicPr>
        <p:blipFill rotWithShape="1">
          <a:blip r:embed="rId3">
            <a:alphaModFix/>
          </a:blip>
          <a:srcRect b="0" l="0" r="0" t="0"/>
          <a:stretch/>
        </p:blipFill>
        <p:spPr>
          <a:xfrm>
            <a:off x="2106000" y="3588595"/>
            <a:ext cx="8361000" cy="2870100"/>
          </a:xfrm>
          <a:prstGeom prst="roundRect">
            <a:avLst>
              <a:gd fmla="val 3143" name="adj"/>
            </a:avLst>
          </a:prstGeom>
          <a:noFill/>
          <a:ln cap="flat" cmpd="sng" w="22225">
            <a:solidFill>
              <a:schemeClr val="lt1"/>
            </a:solidFill>
            <a:prstDash val="solid"/>
            <a:round/>
            <a:headEnd len="sm" w="sm" type="none"/>
            <a:tailEnd len="sm" w="sm" type="none"/>
          </a:ln>
          <a:effectLst>
            <a:outerShdw blurRad="190500" rotWithShape="0" algn="tl" dir="2700000" dist="88900">
              <a:srgbClr val="000000">
                <a:alpha val="20000"/>
              </a:srgbClr>
            </a:outerShdw>
          </a:effectLst>
        </p:spPr>
      </p:pic>
      <p:pic>
        <p:nvPicPr>
          <p:cNvPr id="39" name="Google Shape;39;p4"/>
          <p:cNvPicPr preferRelativeResize="0"/>
          <p:nvPr/>
        </p:nvPicPr>
        <p:blipFill rotWithShape="1">
          <a:blip r:embed="rId4">
            <a:alphaModFix/>
          </a:blip>
          <a:srcRect b="0" l="0" r="0" t="0"/>
          <a:stretch/>
        </p:blipFill>
        <p:spPr>
          <a:xfrm>
            <a:off x="382529" y="868760"/>
            <a:ext cx="274320" cy="274320"/>
          </a:xfrm>
          <a:prstGeom prst="rect">
            <a:avLst/>
          </a:prstGeom>
          <a:noFill/>
          <a:ln>
            <a:noFill/>
          </a:ln>
          <a:effectLst>
            <a:outerShdw blurRad="50800" rotWithShape="0" algn="tl" dir="2700000" dist="38100">
              <a:srgbClr val="000000">
                <a:alpha val="40000"/>
              </a:srgbClr>
            </a:outerShdw>
          </a:effectLst>
        </p:spPr>
      </p:pic>
      <p:pic>
        <p:nvPicPr>
          <p:cNvPr id="40" name="Google Shape;40;p4"/>
          <p:cNvPicPr preferRelativeResize="0"/>
          <p:nvPr/>
        </p:nvPicPr>
        <p:blipFill rotWithShape="1">
          <a:blip r:embed="rId4">
            <a:alphaModFix/>
          </a:blip>
          <a:srcRect b="0" l="0" r="0" t="0"/>
          <a:stretch/>
        </p:blipFill>
        <p:spPr>
          <a:xfrm>
            <a:off x="3644473" y="4482869"/>
            <a:ext cx="354196" cy="354196"/>
          </a:xfrm>
          <a:prstGeom prst="rect">
            <a:avLst/>
          </a:prstGeom>
          <a:noFill/>
          <a:ln>
            <a:noFill/>
          </a:ln>
          <a:effectLst>
            <a:outerShdw blurRad="50800" rotWithShape="0" algn="tl" dir="2700000" dist="38100">
              <a:srgbClr val="000000">
                <a:alpha val="40000"/>
              </a:srgbClr>
            </a:outerShdw>
          </a:effectLst>
        </p:spPr>
      </p:pic>
      <p:sp>
        <p:nvSpPr>
          <p:cNvPr id="41" name="Google Shape;41;p4"/>
          <p:cNvSpPr/>
          <p:nvPr/>
        </p:nvSpPr>
        <p:spPr>
          <a:xfrm>
            <a:off x="3998675" y="4417675"/>
            <a:ext cx="6307800" cy="457200"/>
          </a:xfrm>
          <a:prstGeom prst="rect">
            <a:avLst/>
          </a:prstGeom>
          <a:noFill/>
          <a:ln cap="flat" cmpd="sng" w="38100">
            <a:solidFill>
              <a:srgbClr val="FFFF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42" name="Google Shape;42;p4"/>
          <p:cNvSpPr txBox="1"/>
          <p:nvPr/>
        </p:nvSpPr>
        <p:spPr>
          <a:xfrm>
            <a:off x="290850" y="302650"/>
            <a:ext cx="10176300" cy="5541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1" i="0" lang="en-ID" sz="3000" u="none" cap="none" strike="noStrike">
                <a:solidFill>
                  <a:schemeClr val="accent1"/>
                </a:solidFill>
                <a:latin typeface="Roboto"/>
                <a:ea typeface="Roboto"/>
                <a:cs typeface="Roboto"/>
                <a:sym typeface="Roboto"/>
              </a:rPr>
              <a:t>INCIDENTS | </a:t>
            </a:r>
            <a:r>
              <a:rPr b="1" lang="en-ID" sz="3000">
                <a:solidFill>
                  <a:srgbClr val="0E0E0E"/>
                </a:solidFill>
                <a:latin typeface="Roboto"/>
                <a:ea typeface="Roboto"/>
                <a:cs typeface="Roboto"/>
                <a:sym typeface="Roboto"/>
              </a:rPr>
              <a:t>Prehospital Notifications During an Incident</a:t>
            </a:r>
            <a:endParaRPr b="1" i="0" sz="3000" u="none" cap="none" strike="noStrike">
              <a:solidFill>
                <a:srgbClr val="0E0E0E"/>
              </a:solidFill>
              <a:latin typeface="Roboto"/>
              <a:ea typeface="Roboto"/>
              <a:cs typeface="Roboto"/>
              <a:sym typeface="Roboto"/>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 name="Shape 46"/>
        <p:cNvGrpSpPr/>
        <p:nvPr/>
      </p:nvGrpSpPr>
      <p:grpSpPr>
        <a:xfrm>
          <a:off x="0" y="0"/>
          <a:ext cx="0" cy="0"/>
          <a:chOff x="0" y="0"/>
          <a:chExt cx="0" cy="0"/>
        </a:xfrm>
      </p:grpSpPr>
      <p:sp>
        <p:nvSpPr>
          <p:cNvPr id="47" name="Google Shape;47;p5"/>
          <p:cNvSpPr txBox="1"/>
          <p:nvPr/>
        </p:nvSpPr>
        <p:spPr>
          <a:xfrm>
            <a:off x="685029" y="795075"/>
            <a:ext cx="5296800" cy="14931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200"/>
              <a:buFont typeface="Arial"/>
              <a:buNone/>
            </a:pPr>
            <a:r>
              <a:rPr b="1" lang="en-ID" sz="2200">
                <a:solidFill>
                  <a:srgbClr val="515151"/>
                </a:solidFill>
                <a:latin typeface="Roboto"/>
                <a:ea typeface="Roboto"/>
                <a:cs typeface="Roboto"/>
                <a:sym typeface="Roboto"/>
              </a:rPr>
              <a:t>New Patients</a:t>
            </a:r>
            <a:endParaRPr b="0" i="0" sz="1200" u="none" cap="none" strike="noStrike">
              <a:solidFill>
                <a:srgbClr val="000000"/>
              </a:solidFill>
              <a:latin typeface="Arial"/>
              <a:ea typeface="Arial"/>
              <a:cs typeface="Arial"/>
              <a:sym typeface="Arial"/>
            </a:endParaRPr>
          </a:p>
          <a:p>
            <a:pPr indent="-279400" lvl="0" marL="285750" marR="0" rtl="0" algn="l">
              <a:lnSpc>
                <a:spcPct val="120000"/>
              </a:lnSpc>
              <a:spcBef>
                <a:spcPts val="0"/>
              </a:spcBef>
              <a:spcAft>
                <a:spcPts val="0"/>
              </a:spcAft>
              <a:buClr>
                <a:srgbClr val="676767"/>
              </a:buClr>
              <a:buSzPts val="1500"/>
              <a:buFont typeface="Arial"/>
              <a:buChar char="•"/>
            </a:pPr>
            <a:r>
              <a:rPr b="1" lang="en-ID" sz="1500">
                <a:solidFill>
                  <a:srgbClr val="676767"/>
                </a:solidFill>
                <a:latin typeface="Roboto"/>
                <a:ea typeface="Roboto"/>
                <a:cs typeface="Roboto"/>
                <a:sym typeface="Roboto"/>
              </a:rPr>
              <a:t>Same as Daily Prehospital Notifications</a:t>
            </a:r>
            <a:endParaRPr b="1" sz="1500">
              <a:solidFill>
                <a:srgbClr val="676767"/>
              </a:solidFill>
              <a:latin typeface="Roboto"/>
              <a:ea typeface="Roboto"/>
              <a:cs typeface="Roboto"/>
              <a:sym typeface="Roboto"/>
            </a:endParaRPr>
          </a:p>
          <a:p>
            <a:pPr indent="-323850" lvl="1" marL="91440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Flash Red</a:t>
            </a:r>
            <a:endParaRPr sz="1500">
              <a:solidFill>
                <a:srgbClr val="676767"/>
              </a:solidFill>
              <a:latin typeface="Roboto"/>
              <a:ea typeface="Roboto"/>
              <a:cs typeface="Roboto"/>
              <a:sym typeface="Roboto"/>
            </a:endParaRPr>
          </a:p>
          <a:p>
            <a:pPr indent="-323850" lvl="1" marL="91440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Audible Alert (if enabled)</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Sort by </a:t>
            </a:r>
            <a:r>
              <a:rPr i="1" lang="en-ID" sz="1500">
                <a:solidFill>
                  <a:srgbClr val="676767"/>
                </a:solidFill>
                <a:latin typeface="Roboto"/>
                <a:ea typeface="Roboto"/>
                <a:cs typeface="Roboto"/>
                <a:sym typeface="Roboto"/>
              </a:rPr>
              <a:t>Newest</a:t>
            </a:r>
            <a:endParaRPr b="1" sz="2200">
              <a:solidFill>
                <a:srgbClr val="676767"/>
              </a:solidFill>
              <a:latin typeface="Roboto"/>
              <a:ea typeface="Roboto"/>
              <a:cs typeface="Roboto"/>
              <a:sym typeface="Roboto"/>
            </a:endParaRPr>
          </a:p>
        </p:txBody>
      </p:sp>
      <p:pic>
        <p:nvPicPr>
          <p:cNvPr id="48" name="Google Shape;48;p5"/>
          <p:cNvPicPr preferRelativeResize="0"/>
          <p:nvPr/>
        </p:nvPicPr>
        <p:blipFill rotWithShape="1">
          <a:blip r:embed="rId3">
            <a:alphaModFix/>
          </a:blip>
          <a:srcRect b="0" l="0" r="0" t="0"/>
          <a:stretch/>
        </p:blipFill>
        <p:spPr>
          <a:xfrm>
            <a:off x="2106000" y="3588595"/>
            <a:ext cx="8361000" cy="2870100"/>
          </a:xfrm>
          <a:prstGeom prst="roundRect">
            <a:avLst>
              <a:gd fmla="val 3143" name="adj"/>
            </a:avLst>
          </a:prstGeom>
          <a:noFill/>
          <a:ln cap="flat" cmpd="sng" w="22225">
            <a:solidFill>
              <a:schemeClr val="lt1"/>
            </a:solidFill>
            <a:prstDash val="solid"/>
            <a:round/>
            <a:headEnd len="sm" w="sm" type="none"/>
            <a:tailEnd len="sm" w="sm" type="none"/>
          </a:ln>
          <a:effectLst>
            <a:outerShdw blurRad="190500" rotWithShape="0" algn="tl" dir="2700000" dist="88900">
              <a:srgbClr val="000000">
                <a:alpha val="20000"/>
              </a:srgbClr>
            </a:outerShdw>
          </a:effectLst>
        </p:spPr>
      </p:pic>
      <p:pic>
        <p:nvPicPr>
          <p:cNvPr id="49" name="Google Shape;49;p5"/>
          <p:cNvPicPr preferRelativeResize="0"/>
          <p:nvPr/>
        </p:nvPicPr>
        <p:blipFill rotWithShape="1">
          <a:blip r:embed="rId4">
            <a:alphaModFix/>
          </a:blip>
          <a:srcRect b="0" l="0" r="0" t="0"/>
          <a:stretch/>
        </p:blipFill>
        <p:spPr>
          <a:xfrm>
            <a:off x="8059468" y="4013469"/>
            <a:ext cx="274320" cy="274320"/>
          </a:xfrm>
          <a:prstGeom prst="rect">
            <a:avLst/>
          </a:prstGeom>
          <a:noFill/>
          <a:ln>
            <a:noFill/>
          </a:ln>
          <a:effectLst>
            <a:outerShdw blurRad="50800" rotWithShape="0" algn="tl" dir="2700000" dist="38100">
              <a:srgbClr val="000000">
                <a:alpha val="40000"/>
              </a:srgbClr>
            </a:outerShdw>
          </a:effectLst>
        </p:spPr>
      </p:pic>
      <p:pic>
        <p:nvPicPr>
          <p:cNvPr id="50" name="Google Shape;50;p5"/>
          <p:cNvPicPr preferRelativeResize="0"/>
          <p:nvPr/>
        </p:nvPicPr>
        <p:blipFill rotWithShape="1">
          <a:blip r:embed="rId5">
            <a:alphaModFix/>
          </a:blip>
          <a:srcRect b="0" l="0" r="0" t="0"/>
          <a:stretch/>
        </p:blipFill>
        <p:spPr>
          <a:xfrm>
            <a:off x="382529" y="868760"/>
            <a:ext cx="274320" cy="274320"/>
          </a:xfrm>
          <a:prstGeom prst="rect">
            <a:avLst/>
          </a:prstGeom>
          <a:noFill/>
          <a:ln>
            <a:noFill/>
          </a:ln>
          <a:effectLst>
            <a:outerShdw blurRad="50800" rotWithShape="0" algn="tl" dir="2700000" dist="38100">
              <a:srgbClr val="000000">
                <a:alpha val="40000"/>
              </a:srgbClr>
            </a:outerShdw>
          </a:effectLst>
        </p:spPr>
      </p:pic>
      <p:pic>
        <p:nvPicPr>
          <p:cNvPr id="51" name="Google Shape;51;p5"/>
          <p:cNvPicPr preferRelativeResize="0"/>
          <p:nvPr/>
        </p:nvPicPr>
        <p:blipFill rotWithShape="1">
          <a:blip r:embed="rId4">
            <a:alphaModFix/>
          </a:blip>
          <a:srcRect b="0" l="0" r="0" t="0"/>
          <a:stretch/>
        </p:blipFill>
        <p:spPr>
          <a:xfrm>
            <a:off x="696780" y="1973922"/>
            <a:ext cx="274320" cy="274320"/>
          </a:xfrm>
          <a:prstGeom prst="rect">
            <a:avLst/>
          </a:prstGeom>
          <a:noFill/>
          <a:ln>
            <a:noFill/>
          </a:ln>
          <a:effectLst>
            <a:outerShdw blurRad="50800" rotWithShape="0" algn="tl" dir="2700000" dist="38100">
              <a:srgbClr val="000000">
                <a:alpha val="40000"/>
              </a:srgbClr>
            </a:outerShdw>
          </a:effectLst>
        </p:spPr>
      </p:pic>
      <p:sp>
        <p:nvSpPr>
          <p:cNvPr id="52" name="Google Shape;52;p5"/>
          <p:cNvSpPr/>
          <p:nvPr/>
        </p:nvSpPr>
        <p:spPr>
          <a:xfrm>
            <a:off x="8671375" y="4027025"/>
            <a:ext cx="354300" cy="232200"/>
          </a:xfrm>
          <a:prstGeom prst="rect">
            <a:avLst/>
          </a:prstGeom>
          <a:noFill/>
          <a:ln cap="flat" cmpd="sng" w="38100">
            <a:solidFill>
              <a:srgbClr val="FFFF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53" name="Google Shape;53;p5"/>
          <p:cNvSpPr txBox="1"/>
          <p:nvPr/>
        </p:nvSpPr>
        <p:spPr>
          <a:xfrm>
            <a:off x="290850" y="302650"/>
            <a:ext cx="10176300" cy="5541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1" i="0" lang="en-ID" sz="3000" u="none" cap="none" strike="noStrike">
                <a:solidFill>
                  <a:schemeClr val="accent1"/>
                </a:solidFill>
                <a:latin typeface="Roboto"/>
                <a:ea typeface="Roboto"/>
                <a:cs typeface="Roboto"/>
                <a:sym typeface="Roboto"/>
              </a:rPr>
              <a:t>INCIDENTS | </a:t>
            </a:r>
            <a:r>
              <a:rPr b="1" lang="en-ID" sz="3000">
                <a:solidFill>
                  <a:srgbClr val="0E0E0E"/>
                </a:solidFill>
                <a:latin typeface="Roboto"/>
                <a:ea typeface="Roboto"/>
                <a:cs typeface="Roboto"/>
                <a:sym typeface="Roboto"/>
              </a:rPr>
              <a:t>Prehospital Notifications During an Incident</a:t>
            </a:r>
            <a:endParaRPr b="1" i="0" sz="3000" u="none" cap="none" strike="noStrike">
              <a:solidFill>
                <a:srgbClr val="0E0E0E"/>
              </a:solidFill>
              <a:latin typeface="Roboto"/>
              <a:ea typeface="Roboto"/>
              <a:cs typeface="Roboto"/>
              <a:sym typeface="Roboto"/>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 name="Shape 57"/>
        <p:cNvGrpSpPr/>
        <p:nvPr/>
      </p:nvGrpSpPr>
      <p:grpSpPr>
        <a:xfrm>
          <a:off x="0" y="0"/>
          <a:ext cx="0" cy="0"/>
          <a:chOff x="0" y="0"/>
          <a:chExt cx="0" cy="0"/>
        </a:xfrm>
      </p:grpSpPr>
      <p:sp>
        <p:nvSpPr>
          <p:cNvPr id="58" name="Google Shape;58;p6"/>
          <p:cNvSpPr txBox="1"/>
          <p:nvPr/>
        </p:nvSpPr>
        <p:spPr>
          <a:xfrm>
            <a:off x="685029" y="795075"/>
            <a:ext cx="5296800" cy="1770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200"/>
              <a:buFont typeface="Arial"/>
              <a:buNone/>
            </a:pPr>
            <a:r>
              <a:rPr b="1" lang="en-ID" sz="2200">
                <a:solidFill>
                  <a:srgbClr val="515151"/>
                </a:solidFill>
                <a:latin typeface="Roboto"/>
                <a:ea typeface="Roboto"/>
                <a:cs typeface="Roboto"/>
                <a:sym typeface="Roboto"/>
              </a:rPr>
              <a:t>New Patients</a:t>
            </a:r>
            <a:endParaRPr b="0" i="0" sz="1200" u="none" cap="none" strike="noStrike">
              <a:solidFill>
                <a:srgbClr val="000000"/>
              </a:solidFill>
              <a:latin typeface="Arial"/>
              <a:ea typeface="Arial"/>
              <a:cs typeface="Arial"/>
              <a:sym typeface="Arial"/>
            </a:endParaRPr>
          </a:p>
          <a:p>
            <a:pPr indent="-279400" lvl="0" marL="285750" marR="0" rtl="0" algn="l">
              <a:lnSpc>
                <a:spcPct val="120000"/>
              </a:lnSpc>
              <a:spcBef>
                <a:spcPts val="0"/>
              </a:spcBef>
              <a:spcAft>
                <a:spcPts val="0"/>
              </a:spcAft>
              <a:buClr>
                <a:srgbClr val="676767"/>
              </a:buClr>
              <a:buSzPts val="1500"/>
              <a:buFont typeface="Arial"/>
              <a:buChar char="•"/>
            </a:pPr>
            <a:r>
              <a:rPr b="1" lang="en-ID" sz="1500">
                <a:solidFill>
                  <a:srgbClr val="676767"/>
                </a:solidFill>
                <a:latin typeface="Roboto"/>
                <a:ea typeface="Roboto"/>
                <a:cs typeface="Roboto"/>
                <a:sym typeface="Roboto"/>
              </a:rPr>
              <a:t>Same as Daily Prehospital Notifications</a:t>
            </a:r>
            <a:endParaRPr b="1" sz="1500">
              <a:solidFill>
                <a:srgbClr val="676767"/>
              </a:solidFill>
              <a:latin typeface="Roboto"/>
              <a:ea typeface="Roboto"/>
              <a:cs typeface="Roboto"/>
              <a:sym typeface="Roboto"/>
            </a:endParaRPr>
          </a:p>
          <a:p>
            <a:pPr indent="-323850" lvl="1" marL="91440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Flash Red</a:t>
            </a:r>
            <a:endParaRPr sz="1500">
              <a:solidFill>
                <a:srgbClr val="676767"/>
              </a:solidFill>
              <a:latin typeface="Roboto"/>
              <a:ea typeface="Roboto"/>
              <a:cs typeface="Roboto"/>
              <a:sym typeface="Roboto"/>
            </a:endParaRPr>
          </a:p>
          <a:p>
            <a:pPr indent="-323850" lvl="1" marL="91440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Audible Alert (if enabled)</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Sort by </a:t>
            </a:r>
            <a:r>
              <a:rPr i="1" lang="en-ID" sz="1500">
                <a:solidFill>
                  <a:srgbClr val="676767"/>
                </a:solidFill>
                <a:latin typeface="Roboto"/>
                <a:ea typeface="Roboto"/>
                <a:cs typeface="Roboto"/>
                <a:sym typeface="Roboto"/>
              </a:rPr>
              <a:t>Newest</a:t>
            </a:r>
            <a:endParaRPr i="1"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Triage Color (Incident Related Patient)</a:t>
            </a:r>
            <a:endParaRPr b="1" sz="2200">
              <a:solidFill>
                <a:srgbClr val="676767"/>
              </a:solidFill>
              <a:latin typeface="Roboto"/>
              <a:ea typeface="Roboto"/>
              <a:cs typeface="Roboto"/>
              <a:sym typeface="Roboto"/>
            </a:endParaRPr>
          </a:p>
        </p:txBody>
      </p:sp>
      <p:pic>
        <p:nvPicPr>
          <p:cNvPr id="59" name="Google Shape;59;p6"/>
          <p:cNvPicPr preferRelativeResize="0"/>
          <p:nvPr/>
        </p:nvPicPr>
        <p:blipFill rotWithShape="1">
          <a:blip r:embed="rId3">
            <a:alphaModFix/>
          </a:blip>
          <a:srcRect b="0" l="0" r="0" t="0"/>
          <a:stretch/>
        </p:blipFill>
        <p:spPr>
          <a:xfrm>
            <a:off x="2106000" y="3588595"/>
            <a:ext cx="8361000" cy="2870100"/>
          </a:xfrm>
          <a:prstGeom prst="roundRect">
            <a:avLst>
              <a:gd fmla="val 3143" name="adj"/>
            </a:avLst>
          </a:prstGeom>
          <a:noFill/>
          <a:ln cap="flat" cmpd="sng" w="22225">
            <a:solidFill>
              <a:schemeClr val="lt1"/>
            </a:solidFill>
            <a:prstDash val="solid"/>
            <a:round/>
            <a:headEnd len="sm" w="sm" type="none"/>
            <a:tailEnd len="sm" w="sm" type="none"/>
          </a:ln>
          <a:effectLst>
            <a:outerShdw blurRad="190500" rotWithShape="0" algn="tl" dir="2700000" dist="88900">
              <a:srgbClr val="000000">
                <a:alpha val="20000"/>
              </a:srgbClr>
            </a:outerShdw>
          </a:effectLst>
        </p:spPr>
      </p:pic>
      <p:pic>
        <p:nvPicPr>
          <p:cNvPr id="60" name="Google Shape;60;p6"/>
          <p:cNvPicPr preferRelativeResize="0"/>
          <p:nvPr/>
        </p:nvPicPr>
        <p:blipFill rotWithShape="1">
          <a:blip r:embed="rId4">
            <a:alphaModFix/>
          </a:blip>
          <a:srcRect b="0" l="0" r="0" t="0"/>
          <a:stretch/>
        </p:blipFill>
        <p:spPr>
          <a:xfrm>
            <a:off x="696779" y="2263013"/>
            <a:ext cx="274320" cy="274320"/>
          </a:xfrm>
          <a:prstGeom prst="rect">
            <a:avLst/>
          </a:prstGeom>
          <a:noFill/>
          <a:ln>
            <a:noFill/>
          </a:ln>
          <a:effectLst>
            <a:outerShdw blurRad="50800" rotWithShape="0" algn="tl" dir="2700000" dist="38100">
              <a:srgbClr val="000000">
                <a:alpha val="40000"/>
              </a:srgbClr>
            </a:outerShdw>
          </a:effectLst>
        </p:spPr>
      </p:pic>
      <p:pic>
        <p:nvPicPr>
          <p:cNvPr id="61" name="Google Shape;61;p6"/>
          <p:cNvPicPr preferRelativeResize="0"/>
          <p:nvPr/>
        </p:nvPicPr>
        <p:blipFill rotWithShape="1">
          <a:blip r:embed="rId5">
            <a:alphaModFix/>
          </a:blip>
          <a:srcRect b="0" l="0" r="0" t="0"/>
          <a:stretch/>
        </p:blipFill>
        <p:spPr>
          <a:xfrm>
            <a:off x="382529" y="868760"/>
            <a:ext cx="274320" cy="274320"/>
          </a:xfrm>
          <a:prstGeom prst="rect">
            <a:avLst/>
          </a:prstGeom>
          <a:noFill/>
          <a:ln>
            <a:noFill/>
          </a:ln>
          <a:effectLst>
            <a:outerShdw blurRad="50800" rotWithShape="0" algn="tl" dir="2700000" dist="38100">
              <a:srgbClr val="000000">
                <a:alpha val="40000"/>
              </a:srgbClr>
            </a:outerShdw>
          </a:effectLst>
        </p:spPr>
      </p:pic>
      <p:pic>
        <p:nvPicPr>
          <p:cNvPr id="62" name="Google Shape;62;p6"/>
          <p:cNvPicPr preferRelativeResize="0"/>
          <p:nvPr/>
        </p:nvPicPr>
        <p:blipFill rotWithShape="1">
          <a:blip r:embed="rId6">
            <a:alphaModFix/>
          </a:blip>
          <a:srcRect b="0" l="0" r="0" t="0"/>
          <a:stretch/>
        </p:blipFill>
        <p:spPr>
          <a:xfrm>
            <a:off x="696780" y="1973922"/>
            <a:ext cx="274320" cy="274320"/>
          </a:xfrm>
          <a:prstGeom prst="rect">
            <a:avLst/>
          </a:prstGeom>
          <a:noFill/>
          <a:ln>
            <a:noFill/>
          </a:ln>
          <a:effectLst>
            <a:outerShdw blurRad="50800" rotWithShape="0" algn="tl" dir="2700000" dist="38100">
              <a:srgbClr val="000000">
                <a:alpha val="40000"/>
              </a:srgbClr>
            </a:outerShdw>
          </a:effectLst>
        </p:spPr>
      </p:pic>
      <p:pic>
        <p:nvPicPr>
          <p:cNvPr id="63" name="Google Shape;63;p6"/>
          <p:cNvPicPr preferRelativeResize="0"/>
          <p:nvPr/>
        </p:nvPicPr>
        <p:blipFill rotWithShape="1">
          <a:blip r:embed="rId4">
            <a:alphaModFix/>
          </a:blip>
          <a:srcRect b="0" l="0" r="0" t="0"/>
          <a:stretch/>
        </p:blipFill>
        <p:spPr>
          <a:xfrm>
            <a:off x="3724366" y="5842616"/>
            <a:ext cx="274320" cy="274320"/>
          </a:xfrm>
          <a:prstGeom prst="rect">
            <a:avLst/>
          </a:prstGeom>
          <a:noFill/>
          <a:ln>
            <a:noFill/>
          </a:ln>
          <a:effectLst>
            <a:outerShdw blurRad="50800" rotWithShape="0" algn="tl" dir="2700000" dist="38100">
              <a:srgbClr val="000000">
                <a:alpha val="40000"/>
              </a:srgbClr>
            </a:outerShdw>
          </a:effectLst>
        </p:spPr>
      </p:pic>
      <p:pic>
        <p:nvPicPr>
          <p:cNvPr id="64" name="Google Shape;64;p6"/>
          <p:cNvPicPr preferRelativeResize="0"/>
          <p:nvPr/>
        </p:nvPicPr>
        <p:blipFill rotWithShape="1">
          <a:blip r:embed="rId4">
            <a:alphaModFix/>
          </a:blip>
          <a:srcRect b="0" l="0" r="0" t="0"/>
          <a:stretch/>
        </p:blipFill>
        <p:spPr>
          <a:xfrm>
            <a:off x="3724366" y="4442116"/>
            <a:ext cx="274320" cy="274320"/>
          </a:xfrm>
          <a:prstGeom prst="rect">
            <a:avLst/>
          </a:prstGeom>
          <a:noFill/>
          <a:ln>
            <a:noFill/>
          </a:ln>
          <a:effectLst>
            <a:outerShdw blurRad="50800" rotWithShape="0" algn="tl" dir="2700000" dist="38100">
              <a:srgbClr val="000000">
                <a:alpha val="40000"/>
              </a:srgbClr>
            </a:outerShdw>
          </a:effectLst>
        </p:spPr>
      </p:pic>
      <p:sp>
        <p:nvSpPr>
          <p:cNvPr id="65" name="Google Shape;65;p6"/>
          <p:cNvSpPr/>
          <p:nvPr/>
        </p:nvSpPr>
        <p:spPr>
          <a:xfrm>
            <a:off x="4055950" y="4475538"/>
            <a:ext cx="457500" cy="211800"/>
          </a:xfrm>
          <a:prstGeom prst="rect">
            <a:avLst/>
          </a:prstGeom>
          <a:noFill/>
          <a:ln cap="flat" cmpd="sng" w="38100">
            <a:solidFill>
              <a:srgbClr val="FFFF00"/>
            </a:solidFill>
            <a:prstDash val="solid"/>
            <a:round/>
            <a:headEnd len="sm" w="sm" type="none"/>
            <a:tailEnd len="sm" w="sm" type="none"/>
          </a:ln>
          <a:effectLst>
            <a:outerShdw blurRad="190500" rotWithShape="0" algn="tl" dir="2700000" dist="88900">
              <a:srgbClr val="000000">
                <a:alpha val="2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66" name="Google Shape;66;p6"/>
          <p:cNvSpPr/>
          <p:nvPr/>
        </p:nvSpPr>
        <p:spPr>
          <a:xfrm>
            <a:off x="4055950" y="5873863"/>
            <a:ext cx="457500" cy="211800"/>
          </a:xfrm>
          <a:prstGeom prst="rect">
            <a:avLst/>
          </a:prstGeom>
          <a:noFill/>
          <a:ln cap="flat" cmpd="sng" w="38100">
            <a:solidFill>
              <a:srgbClr val="FFFF00"/>
            </a:solidFill>
            <a:prstDash val="solid"/>
            <a:round/>
            <a:headEnd len="sm" w="sm" type="none"/>
            <a:tailEnd len="sm" w="sm" type="none"/>
          </a:ln>
          <a:effectLst>
            <a:outerShdw blurRad="190500" rotWithShape="0" algn="tl" dir="2700000" dist="88900">
              <a:srgbClr val="000000">
                <a:alpha val="2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67" name="Google Shape;67;p6"/>
          <p:cNvSpPr txBox="1"/>
          <p:nvPr/>
        </p:nvSpPr>
        <p:spPr>
          <a:xfrm>
            <a:off x="290850" y="302650"/>
            <a:ext cx="10176300" cy="5541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1" i="0" lang="en-ID" sz="3000" u="none" cap="none" strike="noStrike">
                <a:solidFill>
                  <a:schemeClr val="accent1"/>
                </a:solidFill>
                <a:latin typeface="Roboto"/>
                <a:ea typeface="Roboto"/>
                <a:cs typeface="Roboto"/>
                <a:sym typeface="Roboto"/>
              </a:rPr>
              <a:t>INCIDENTS | </a:t>
            </a:r>
            <a:r>
              <a:rPr b="1" lang="en-ID" sz="3000">
                <a:solidFill>
                  <a:srgbClr val="0E0E0E"/>
                </a:solidFill>
                <a:latin typeface="Roboto"/>
                <a:ea typeface="Roboto"/>
                <a:cs typeface="Roboto"/>
                <a:sym typeface="Roboto"/>
              </a:rPr>
              <a:t>Prehospital Notifications During an Incident</a:t>
            </a:r>
            <a:endParaRPr b="1" i="0" sz="3000" u="none" cap="none" strike="noStrike">
              <a:solidFill>
                <a:srgbClr val="0E0E0E"/>
              </a:solidFill>
              <a:latin typeface="Roboto"/>
              <a:ea typeface="Roboto"/>
              <a:cs typeface="Roboto"/>
              <a:sym typeface="Roboto"/>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7"/>
          <p:cNvSpPr txBox="1"/>
          <p:nvPr/>
        </p:nvSpPr>
        <p:spPr>
          <a:xfrm>
            <a:off x="685029" y="795075"/>
            <a:ext cx="5296800" cy="24534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200"/>
              <a:buFont typeface="Arial"/>
              <a:buNone/>
            </a:pPr>
            <a:r>
              <a:rPr b="1" lang="en-ID" sz="2200">
                <a:solidFill>
                  <a:srgbClr val="515151"/>
                </a:solidFill>
                <a:latin typeface="Roboto"/>
                <a:ea typeface="Roboto"/>
                <a:cs typeface="Roboto"/>
                <a:sym typeface="Roboto"/>
              </a:rPr>
              <a:t>New Patients</a:t>
            </a:r>
            <a:endParaRPr b="0" i="0" sz="1200" u="none" cap="none" strike="noStrike">
              <a:solidFill>
                <a:srgbClr val="000000"/>
              </a:solidFill>
              <a:latin typeface="Arial"/>
              <a:ea typeface="Arial"/>
              <a:cs typeface="Arial"/>
              <a:sym typeface="Arial"/>
            </a:endParaRPr>
          </a:p>
          <a:p>
            <a:pPr indent="-279400" lvl="0" marL="285750" marR="0" rtl="0" algn="l">
              <a:lnSpc>
                <a:spcPct val="120000"/>
              </a:lnSpc>
              <a:spcBef>
                <a:spcPts val="0"/>
              </a:spcBef>
              <a:spcAft>
                <a:spcPts val="0"/>
              </a:spcAft>
              <a:buClr>
                <a:srgbClr val="676767"/>
              </a:buClr>
              <a:buSzPts val="1500"/>
              <a:buFont typeface="Arial"/>
              <a:buChar char="•"/>
            </a:pPr>
            <a:r>
              <a:rPr b="1" lang="en-ID" sz="1500">
                <a:solidFill>
                  <a:srgbClr val="676767"/>
                </a:solidFill>
                <a:latin typeface="Roboto"/>
                <a:ea typeface="Roboto"/>
                <a:cs typeface="Roboto"/>
                <a:sym typeface="Roboto"/>
              </a:rPr>
              <a:t>Same as Daily Prehospital Notifications</a:t>
            </a:r>
            <a:endParaRPr b="1" sz="1500">
              <a:solidFill>
                <a:srgbClr val="676767"/>
              </a:solidFill>
              <a:latin typeface="Roboto"/>
              <a:ea typeface="Roboto"/>
              <a:cs typeface="Roboto"/>
              <a:sym typeface="Roboto"/>
            </a:endParaRPr>
          </a:p>
          <a:p>
            <a:pPr indent="-323850" lvl="1" marL="91440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Flash Red</a:t>
            </a:r>
            <a:endParaRPr sz="1500">
              <a:solidFill>
                <a:srgbClr val="676767"/>
              </a:solidFill>
              <a:latin typeface="Roboto"/>
              <a:ea typeface="Roboto"/>
              <a:cs typeface="Roboto"/>
              <a:sym typeface="Roboto"/>
            </a:endParaRPr>
          </a:p>
          <a:p>
            <a:pPr indent="-323850" lvl="1" marL="91440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Audible Alert (if enabled)</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Sort by </a:t>
            </a:r>
            <a:r>
              <a:rPr i="1" lang="en-ID" sz="1500">
                <a:solidFill>
                  <a:srgbClr val="676767"/>
                </a:solidFill>
                <a:latin typeface="Roboto"/>
                <a:ea typeface="Roboto"/>
                <a:cs typeface="Roboto"/>
                <a:sym typeface="Roboto"/>
              </a:rPr>
              <a:t>Newest</a:t>
            </a:r>
            <a:endParaRPr i="1"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Triage Color (Incident Related Patient)</a:t>
            </a:r>
            <a:endParaRPr sz="1500">
              <a:solidFill>
                <a:srgbClr val="676767"/>
              </a:solidFill>
              <a:latin typeface="Roboto"/>
              <a:ea typeface="Roboto"/>
              <a:cs typeface="Roboto"/>
              <a:sym typeface="Roboto"/>
            </a:endParaRPr>
          </a:p>
          <a:p>
            <a:pPr indent="0" lvl="0" marL="0" marR="0" rtl="0" algn="l">
              <a:lnSpc>
                <a:spcPct val="120000"/>
              </a:lnSpc>
              <a:spcBef>
                <a:spcPts val="0"/>
              </a:spcBef>
              <a:spcAft>
                <a:spcPts val="0"/>
              </a:spcAft>
              <a:buNone/>
            </a:pPr>
            <a:r>
              <a:rPr b="1" lang="en-ID" sz="2200">
                <a:solidFill>
                  <a:srgbClr val="676767"/>
                </a:solidFill>
                <a:latin typeface="Roboto"/>
                <a:ea typeface="Roboto"/>
                <a:cs typeface="Roboto"/>
                <a:sym typeface="Roboto"/>
              </a:rPr>
              <a:t>Chief Complaint | Narrative </a:t>
            </a:r>
            <a:endParaRPr b="1" sz="2200">
              <a:solidFill>
                <a:srgbClr val="676767"/>
              </a:solidFill>
              <a:latin typeface="Roboto"/>
              <a:ea typeface="Roboto"/>
              <a:cs typeface="Roboto"/>
              <a:sym typeface="Roboto"/>
            </a:endParaRPr>
          </a:p>
          <a:p>
            <a:pPr indent="-279400" lvl="0" marL="28575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“Hover to Discover”</a:t>
            </a:r>
            <a:endParaRPr b="1" sz="2200">
              <a:solidFill>
                <a:srgbClr val="676767"/>
              </a:solidFill>
              <a:latin typeface="Roboto"/>
              <a:ea typeface="Roboto"/>
              <a:cs typeface="Roboto"/>
              <a:sym typeface="Roboto"/>
            </a:endParaRPr>
          </a:p>
        </p:txBody>
      </p:sp>
      <p:pic>
        <p:nvPicPr>
          <p:cNvPr id="73" name="Google Shape;73;p7"/>
          <p:cNvPicPr preferRelativeResize="0"/>
          <p:nvPr/>
        </p:nvPicPr>
        <p:blipFill rotWithShape="1">
          <a:blip r:embed="rId3">
            <a:alphaModFix/>
          </a:blip>
          <a:srcRect b="0" l="0" r="0" t="0"/>
          <a:stretch/>
        </p:blipFill>
        <p:spPr>
          <a:xfrm>
            <a:off x="2106000" y="3588595"/>
            <a:ext cx="8361000" cy="2870100"/>
          </a:xfrm>
          <a:prstGeom prst="roundRect">
            <a:avLst>
              <a:gd fmla="val 3143" name="adj"/>
            </a:avLst>
          </a:prstGeom>
          <a:noFill/>
          <a:ln cap="flat" cmpd="sng" w="22225">
            <a:solidFill>
              <a:schemeClr val="lt1"/>
            </a:solidFill>
            <a:prstDash val="solid"/>
            <a:round/>
            <a:headEnd len="sm" w="sm" type="none"/>
            <a:tailEnd len="sm" w="sm" type="none"/>
          </a:ln>
          <a:effectLst>
            <a:outerShdw blurRad="190500" rotWithShape="0" algn="tl" dir="2700000" dist="88900">
              <a:srgbClr val="000000">
                <a:alpha val="20000"/>
              </a:srgbClr>
            </a:outerShdw>
          </a:effectLst>
        </p:spPr>
      </p:pic>
      <p:pic>
        <p:nvPicPr>
          <p:cNvPr id="74" name="Google Shape;74;p7"/>
          <p:cNvPicPr preferRelativeResize="0"/>
          <p:nvPr/>
        </p:nvPicPr>
        <p:blipFill rotWithShape="1">
          <a:blip r:embed="rId4">
            <a:alphaModFix/>
          </a:blip>
          <a:srcRect b="0" l="0" r="0" t="0"/>
          <a:stretch/>
        </p:blipFill>
        <p:spPr>
          <a:xfrm>
            <a:off x="696779" y="2263013"/>
            <a:ext cx="274320" cy="274320"/>
          </a:xfrm>
          <a:prstGeom prst="rect">
            <a:avLst/>
          </a:prstGeom>
          <a:noFill/>
          <a:ln>
            <a:noFill/>
          </a:ln>
          <a:effectLst>
            <a:outerShdw blurRad="50800" rotWithShape="0" algn="tl" dir="2700000" dist="38100">
              <a:srgbClr val="000000">
                <a:alpha val="40000"/>
              </a:srgbClr>
            </a:outerShdw>
          </a:effectLst>
        </p:spPr>
      </p:pic>
      <p:pic>
        <p:nvPicPr>
          <p:cNvPr id="75" name="Google Shape;75;p7"/>
          <p:cNvPicPr preferRelativeResize="0"/>
          <p:nvPr/>
        </p:nvPicPr>
        <p:blipFill rotWithShape="1">
          <a:blip r:embed="rId5">
            <a:alphaModFix/>
          </a:blip>
          <a:srcRect b="0" l="0" r="0" t="0"/>
          <a:stretch/>
        </p:blipFill>
        <p:spPr>
          <a:xfrm>
            <a:off x="382516" y="2567506"/>
            <a:ext cx="274320" cy="274320"/>
          </a:xfrm>
          <a:prstGeom prst="rect">
            <a:avLst/>
          </a:prstGeom>
          <a:noFill/>
          <a:ln>
            <a:noFill/>
          </a:ln>
          <a:effectLst>
            <a:outerShdw blurRad="50800" rotWithShape="0" algn="tl" dir="2700000" dist="38100">
              <a:srgbClr val="000000">
                <a:alpha val="40000"/>
              </a:srgbClr>
            </a:outerShdw>
          </a:effectLst>
        </p:spPr>
      </p:pic>
      <p:pic>
        <p:nvPicPr>
          <p:cNvPr id="76" name="Google Shape;76;p7"/>
          <p:cNvPicPr preferRelativeResize="0"/>
          <p:nvPr/>
        </p:nvPicPr>
        <p:blipFill rotWithShape="1">
          <a:blip r:embed="rId6">
            <a:alphaModFix/>
          </a:blip>
          <a:srcRect b="0" l="0" r="0" t="0"/>
          <a:stretch/>
        </p:blipFill>
        <p:spPr>
          <a:xfrm>
            <a:off x="382529" y="868760"/>
            <a:ext cx="274320" cy="274320"/>
          </a:xfrm>
          <a:prstGeom prst="rect">
            <a:avLst/>
          </a:prstGeom>
          <a:noFill/>
          <a:ln>
            <a:noFill/>
          </a:ln>
          <a:effectLst>
            <a:outerShdw blurRad="50800" rotWithShape="0" algn="tl" dir="2700000" dist="38100">
              <a:srgbClr val="000000">
                <a:alpha val="40000"/>
              </a:srgbClr>
            </a:outerShdw>
          </a:effectLst>
        </p:spPr>
      </p:pic>
      <p:pic>
        <p:nvPicPr>
          <p:cNvPr id="77" name="Google Shape;77;p7"/>
          <p:cNvPicPr preferRelativeResize="0"/>
          <p:nvPr/>
        </p:nvPicPr>
        <p:blipFill rotWithShape="1">
          <a:blip r:embed="rId7">
            <a:alphaModFix/>
          </a:blip>
          <a:srcRect b="0" l="0" r="0" t="0"/>
          <a:stretch/>
        </p:blipFill>
        <p:spPr>
          <a:xfrm>
            <a:off x="696780" y="1973922"/>
            <a:ext cx="274320" cy="274320"/>
          </a:xfrm>
          <a:prstGeom prst="rect">
            <a:avLst/>
          </a:prstGeom>
          <a:noFill/>
          <a:ln>
            <a:noFill/>
          </a:ln>
          <a:effectLst>
            <a:outerShdw blurRad="50800" rotWithShape="0" algn="tl" dir="2700000" dist="38100">
              <a:srgbClr val="000000">
                <a:alpha val="40000"/>
              </a:srgbClr>
            </a:outerShdw>
          </a:effectLst>
        </p:spPr>
      </p:pic>
      <p:pic>
        <p:nvPicPr>
          <p:cNvPr id="78" name="Google Shape;78;p7"/>
          <p:cNvPicPr preferRelativeResize="0"/>
          <p:nvPr/>
        </p:nvPicPr>
        <p:blipFill rotWithShape="1">
          <a:blip r:embed="rId5">
            <a:alphaModFix/>
          </a:blip>
          <a:srcRect b="0" l="0" r="0" t="0"/>
          <a:stretch/>
        </p:blipFill>
        <p:spPr>
          <a:xfrm>
            <a:off x="4756104" y="4621779"/>
            <a:ext cx="274320" cy="274320"/>
          </a:xfrm>
          <a:prstGeom prst="rect">
            <a:avLst/>
          </a:prstGeom>
          <a:noFill/>
          <a:ln>
            <a:noFill/>
          </a:ln>
          <a:effectLst>
            <a:outerShdw blurRad="50800" rotWithShape="0" algn="tl" dir="2700000" dist="38100">
              <a:srgbClr val="000000">
                <a:alpha val="40000"/>
              </a:srgbClr>
            </a:outerShdw>
          </a:effectLst>
        </p:spPr>
      </p:pic>
      <p:sp>
        <p:nvSpPr>
          <p:cNvPr id="79" name="Google Shape;79;p7"/>
          <p:cNvSpPr/>
          <p:nvPr/>
        </p:nvSpPr>
        <p:spPr>
          <a:xfrm>
            <a:off x="3998100" y="4634700"/>
            <a:ext cx="1032300" cy="274200"/>
          </a:xfrm>
          <a:prstGeom prst="rect">
            <a:avLst/>
          </a:prstGeom>
          <a:noFill/>
          <a:ln cap="flat" cmpd="sng" w="38100">
            <a:solidFill>
              <a:srgbClr val="FFFF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id="80" name="Google Shape;80;p7"/>
          <p:cNvPicPr preferRelativeResize="0"/>
          <p:nvPr/>
        </p:nvPicPr>
        <p:blipFill rotWithShape="1">
          <a:blip r:embed="rId8">
            <a:alphaModFix/>
          </a:blip>
          <a:srcRect b="53829" l="34689" r="42645" t="33639"/>
          <a:stretch/>
        </p:blipFill>
        <p:spPr>
          <a:xfrm>
            <a:off x="5099750" y="4326000"/>
            <a:ext cx="2763448" cy="520699"/>
          </a:xfrm>
          <a:prstGeom prst="rect">
            <a:avLst/>
          </a:prstGeom>
          <a:noFill/>
          <a:ln cap="flat" cmpd="sng" w="22225">
            <a:solidFill>
              <a:srgbClr val="FFFF00"/>
            </a:solidFill>
            <a:prstDash val="solid"/>
            <a:round/>
            <a:headEnd len="sm" w="sm" type="none"/>
            <a:tailEnd len="sm" w="sm" type="none"/>
          </a:ln>
          <a:effectLst>
            <a:outerShdw blurRad="190500" rotWithShape="0" algn="tl" dir="2700000" dist="88900">
              <a:srgbClr val="000000">
                <a:alpha val="20000"/>
              </a:srgbClr>
            </a:outerShdw>
          </a:effectLst>
        </p:spPr>
      </p:pic>
      <p:sp>
        <p:nvSpPr>
          <p:cNvPr id="81" name="Google Shape;81;p7"/>
          <p:cNvSpPr txBox="1"/>
          <p:nvPr/>
        </p:nvSpPr>
        <p:spPr>
          <a:xfrm>
            <a:off x="290850" y="302650"/>
            <a:ext cx="10176300" cy="5541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1" i="0" lang="en-ID" sz="3000" u="none" cap="none" strike="noStrike">
                <a:solidFill>
                  <a:schemeClr val="accent1"/>
                </a:solidFill>
                <a:latin typeface="Roboto"/>
                <a:ea typeface="Roboto"/>
                <a:cs typeface="Roboto"/>
                <a:sym typeface="Roboto"/>
              </a:rPr>
              <a:t>INCIDENTS | </a:t>
            </a:r>
            <a:r>
              <a:rPr b="1" lang="en-ID" sz="3000">
                <a:solidFill>
                  <a:srgbClr val="0E0E0E"/>
                </a:solidFill>
                <a:latin typeface="Roboto"/>
                <a:ea typeface="Roboto"/>
                <a:cs typeface="Roboto"/>
                <a:sym typeface="Roboto"/>
              </a:rPr>
              <a:t>Prehospital Notifications During an Incident</a:t>
            </a:r>
            <a:endParaRPr b="1" i="0" sz="3000" u="none" cap="none" strike="noStrike">
              <a:solidFill>
                <a:srgbClr val="0E0E0E"/>
              </a:solidFill>
              <a:latin typeface="Roboto"/>
              <a:ea typeface="Roboto"/>
              <a:cs typeface="Roboto"/>
              <a:sym typeface="Roboto"/>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8"/>
          <p:cNvSpPr txBox="1"/>
          <p:nvPr/>
        </p:nvSpPr>
        <p:spPr>
          <a:xfrm>
            <a:off x="685029" y="795075"/>
            <a:ext cx="5296800" cy="3136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200"/>
              <a:buFont typeface="Arial"/>
              <a:buNone/>
            </a:pPr>
            <a:r>
              <a:rPr b="1" lang="en-ID" sz="2200">
                <a:solidFill>
                  <a:srgbClr val="515151"/>
                </a:solidFill>
                <a:latin typeface="Roboto"/>
                <a:ea typeface="Roboto"/>
                <a:cs typeface="Roboto"/>
                <a:sym typeface="Roboto"/>
              </a:rPr>
              <a:t>New Patients</a:t>
            </a:r>
            <a:endParaRPr b="0" i="0" sz="1200" u="none" cap="none" strike="noStrike">
              <a:solidFill>
                <a:srgbClr val="000000"/>
              </a:solidFill>
              <a:latin typeface="Arial"/>
              <a:ea typeface="Arial"/>
              <a:cs typeface="Arial"/>
              <a:sym typeface="Arial"/>
            </a:endParaRPr>
          </a:p>
          <a:p>
            <a:pPr indent="-279400" lvl="0" marL="285750" marR="0" rtl="0" algn="l">
              <a:lnSpc>
                <a:spcPct val="120000"/>
              </a:lnSpc>
              <a:spcBef>
                <a:spcPts val="0"/>
              </a:spcBef>
              <a:spcAft>
                <a:spcPts val="0"/>
              </a:spcAft>
              <a:buClr>
                <a:srgbClr val="676767"/>
              </a:buClr>
              <a:buSzPts val="1500"/>
              <a:buFont typeface="Arial"/>
              <a:buChar char="•"/>
            </a:pPr>
            <a:r>
              <a:rPr b="1" lang="en-ID" sz="1500">
                <a:solidFill>
                  <a:srgbClr val="676767"/>
                </a:solidFill>
                <a:latin typeface="Roboto"/>
                <a:ea typeface="Roboto"/>
                <a:cs typeface="Roboto"/>
                <a:sym typeface="Roboto"/>
              </a:rPr>
              <a:t>Same as Daily Prehospital Notifications</a:t>
            </a:r>
            <a:endParaRPr b="1" sz="1500">
              <a:solidFill>
                <a:srgbClr val="676767"/>
              </a:solidFill>
              <a:latin typeface="Roboto"/>
              <a:ea typeface="Roboto"/>
              <a:cs typeface="Roboto"/>
              <a:sym typeface="Roboto"/>
            </a:endParaRPr>
          </a:p>
          <a:p>
            <a:pPr indent="-323850" lvl="1" marL="91440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Flash Red</a:t>
            </a:r>
            <a:endParaRPr sz="1500">
              <a:solidFill>
                <a:srgbClr val="676767"/>
              </a:solidFill>
              <a:latin typeface="Roboto"/>
              <a:ea typeface="Roboto"/>
              <a:cs typeface="Roboto"/>
              <a:sym typeface="Roboto"/>
            </a:endParaRPr>
          </a:p>
          <a:p>
            <a:pPr indent="-323850" lvl="1" marL="91440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Audible Alert (if enabled)</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Sort by </a:t>
            </a:r>
            <a:r>
              <a:rPr i="1" lang="en-ID" sz="1500">
                <a:solidFill>
                  <a:srgbClr val="676767"/>
                </a:solidFill>
                <a:latin typeface="Roboto"/>
                <a:ea typeface="Roboto"/>
                <a:cs typeface="Roboto"/>
                <a:sym typeface="Roboto"/>
              </a:rPr>
              <a:t>Newest</a:t>
            </a:r>
            <a:endParaRPr i="1"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Triage Color (Incident Related Patient)</a:t>
            </a:r>
            <a:endParaRPr sz="1500">
              <a:solidFill>
                <a:srgbClr val="676767"/>
              </a:solidFill>
              <a:latin typeface="Roboto"/>
              <a:ea typeface="Roboto"/>
              <a:cs typeface="Roboto"/>
              <a:sym typeface="Roboto"/>
            </a:endParaRPr>
          </a:p>
          <a:p>
            <a:pPr indent="0" lvl="0" marL="0" marR="0" rtl="0" algn="l">
              <a:lnSpc>
                <a:spcPct val="120000"/>
              </a:lnSpc>
              <a:spcBef>
                <a:spcPts val="0"/>
              </a:spcBef>
              <a:spcAft>
                <a:spcPts val="0"/>
              </a:spcAft>
              <a:buNone/>
            </a:pPr>
            <a:r>
              <a:rPr b="1" lang="en-ID" sz="2200">
                <a:solidFill>
                  <a:srgbClr val="676767"/>
                </a:solidFill>
                <a:latin typeface="Roboto"/>
                <a:ea typeface="Roboto"/>
                <a:cs typeface="Roboto"/>
                <a:sym typeface="Roboto"/>
              </a:rPr>
              <a:t>Chief Complaint | Narrative </a:t>
            </a:r>
            <a:endParaRPr b="1" sz="2200">
              <a:solidFill>
                <a:srgbClr val="676767"/>
              </a:solidFill>
              <a:latin typeface="Roboto"/>
              <a:ea typeface="Roboto"/>
              <a:cs typeface="Roboto"/>
              <a:sym typeface="Roboto"/>
            </a:endParaRPr>
          </a:p>
          <a:p>
            <a:pPr indent="-279400" lvl="0" marL="28575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“Hover to Discover”</a:t>
            </a:r>
            <a:endParaRPr sz="1500">
              <a:solidFill>
                <a:srgbClr val="676767"/>
              </a:solidFill>
              <a:latin typeface="Roboto"/>
              <a:ea typeface="Roboto"/>
              <a:cs typeface="Roboto"/>
              <a:sym typeface="Roboto"/>
            </a:endParaRPr>
          </a:p>
          <a:p>
            <a:pPr indent="0" lvl="0" marL="0" marR="0" rtl="0" algn="l">
              <a:lnSpc>
                <a:spcPct val="120000"/>
              </a:lnSpc>
              <a:spcBef>
                <a:spcPts val="0"/>
              </a:spcBef>
              <a:spcAft>
                <a:spcPts val="0"/>
              </a:spcAft>
              <a:buNone/>
            </a:pPr>
            <a:r>
              <a:rPr b="1" lang="en-ID" sz="2200">
                <a:solidFill>
                  <a:srgbClr val="676767"/>
                </a:solidFill>
                <a:latin typeface="Roboto"/>
                <a:ea typeface="Roboto"/>
                <a:cs typeface="Roboto"/>
                <a:sym typeface="Roboto"/>
              </a:rPr>
              <a:t>View Additional Details</a:t>
            </a:r>
            <a:endParaRPr b="1" sz="2200">
              <a:solidFill>
                <a:srgbClr val="676767"/>
              </a:solidFill>
              <a:latin typeface="Roboto"/>
              <a:ea typeface="Roboto"/>
              <a:cs typeface="Roboto"/>
              <a:sym typeface="Roboto"/>
            </a:endParaRPr>
          </a:p>
          <a:p>
            <a:pPr indent="-279400" lvl="0" marL="285750" rtl="0" algn="l">
              <a:lnSpc>
                <a:spcPct val="120000"/>
              </a:lnSpc>
              <a:spcBef>
                <a:spcPts val="0"/>
              </a:spcBef>
              <a:spcAft>
                <a:spcPts val="0"/>
              </a:spcAft>
              <a:buClr>
                <a:srgbClr val="676767"/>
              </a:buClr>
              <a:buSzPts val="1500"/>
              <a:buChar char="•"/>
            </a:pPr>
            <a:r>
              <a:rPr lang="en-ID" sz="1500">
                <a:solidFill>
                  <a:srgbClr val="676767"/>
                </a:solidFill>
                <a:latin typeface="Roboto"/>
                <a:ea typeface="Roboto"/>
                <a:cs typeface="Roboto"/>
                <a:sym typeface="Roboto"/>
              </a:rPr>
              <a:t>Tap “...”</a:t>
            </a:r>
            <a:endParaRPr b="1" sz="2200">
              <a:solidFill>
                <a:srgbClr val="676767"/>
              </a:solidFill>
              <a:latin typeface="Roboto"/>
              <a:ea typeface="Roboto"/>
              <a:cs typeface="Roboto"/>
              <a:sym typeface="Roboto"/>
            </a:endParaRPr>
          </a:p>
        </p:txBody>
      </p:sp>
      <p:pic>
        <p:nvPicPr>
          <p:cNvPr id="87" name="Google Shape;87;p8"/>
          <p:cNvPicPr preferRelativeResize="0"/>
          <p:nvPr/>
        </p:nvPicPr>
        <p:blipFill rotWithShape="1">
          <a:blip r:embed="rId3">
            <a:alphaModFix/>
          </a:blip>
          <a:srcRect b="0" l="0" r="0" t="0"/>
          <a:stretch/>
        </p:blipFill>
        <p:spPr>
          <a:xfrm>
            <a:off x="2106000" y="3588595"/>
            <a:ext cx="8361000" cy="2870100"/>
          </a:xfrm>
          <a:prstGeom prst="roundRect">
            <a:avLst>
              <a:gd fmla="val 3143" name="adj"/>
            </a:avLst>
          </a:prstGeom>
          <a:noFill/>
          <a:ln cap="flat" cmpd="sng" w="22225">
            <a:solidFill>
              <a:schemeClr val="lt1"/>
            </a:solidFill>
            <a:prstDash val="solid"/>
            <a:round/>
            <a:headEnd len="sm" w="sm" type="none"/>
            <a:tailEnd len="sm" w="sm" type="none"/>
          </a:ln>
          <a:effectLst>
            <a:outerShdw blurRad="190500" rotWithShape="0" algn="tl" dir="2700000" dist="88900">
              <a:srgbClr val="000000">
                <a:alpha val="20000"/>
              </a:srgbClr>
            </a:outerShdw>
          </a:effectLst>
        </p:spPr>
      </p:pic>
      <p:pic>
        <p:nvPicPr>
          <p:cNvPr id="88" name="Google Shape;88;p8"/>
          <p:cNvPicPr preferRelativeResize="0"/>
          <p:nvPr/>
        </p:nvPicPr>
        <p:blipFill rotWithShape="1">
          <a:blip r:embed="rId4">
            <a:alphaModFix/>
          </a:blip>
          <a:srcRect b="0" l="0" r="0" t="0"/>
          <a:stretch/>
        </p:blipFill>
        <p:spPr>
          <a:xfrm>
            <a:off x="696779" y="2263013"/>
            <a:ext cx="274320" cy="274320"/>
          </a:xfrm>
          <a:prstGeom prst="rect">
            <a:avLst/>
          </a:prstGeom>
          <a:noFill/>
          <a:ln>
            <a:noFill/>
          </a:ln>
          <a:effectLst>
            <a:outerShdw blurRad="50800" rotWithShape="0" algn="tl" dir="2700000" dist="38100">
              <a:srgbClr val="000000">
                <a:alpha val="40000"/>
              </a:srgbClr>
            </a:outerShdw>
          </a:effectLst>
        </p:spPr>
      </p:pic>
      <p:pic>
        <p:nvPicPr>
          <p:cNvPr id="89" name="Google Shape;89;p8"/>
          <p:cNvPicPr preferRelativeResize="0"/>
          <p:nvPr/>
        </p:nvPicPr>
        <p:blipFill rotWithShape="1">
          <a:blip r:embed="rId5">
            <a:alphaModFix/>
          </a:blip>
          <a:srcRect b="0" l="0" r="0" t="0"/>
          <a:stretch/>
        </p:blipFill>
        <p:spPr>
          <a:xfrm>
            <a:off x="382516" y="2567506"/>
            <a:ext cx="274320" cy="274320"/>
          </a:xfrm>
          <a:prstGeom prst="rect">
            <a:avLst/>
          </a:prstGeom>
          <a:noFill/>
          <a:ln>
            <a:noFill/>
          </a:ln>
          <a:effectLst>
            <a:outerShdw blurRad="50800" rotWithShape="0" algn="tl" dir="2700000" dist="38100">
              <a:srgbClr val="000000">
                <a:alpha val="40000"/>
              </a:srgbClr>
            </a:outerShdw>
          </a:effectLst>
        </p:spPr>
      </p:pic>
      <p:pic>
        <p:nvPicPr>
          <p:cNvPr id="90" name="Google Shape;90;p8"/>
          <p:cNvPicPr preferRelativeResize="0"/>
          <p:nvPr/>
        </p:nvPicPr>
        <p:blipFill rotWithShape="1">
          <a:blip r:embed="rId6">
            <a:alphaModFix/>
          </a:blip>
          <a:srcRect b="0" l="0" r="0" t="0"/>
          <a:stretch/>
        </p:blipFill>
        <p:spPr>
          <a:xfrm>
            <a:off x="382518" y="3262340"/>
            <a:ext cx="274320" cy="274320"/>
          </a:xfrm>
          <a:prstGeom prst="rect">
            <a:avLst/>
          </a:prstGeom>
          <a:noFill/>
          <a:ln>
            <a:noFill/>
          </a:ln>
          <a:effectLst>
            <a:outerShdw blurRad="50800" rotWithShape="0" algn="tl" dir="2700000" dist="38100">
              <a:srgbClr val="000000">
                <a:alpha val="40000"/>
              </a:srgbClr>
            </a:outerShdw>
          </a:effectLst>
        </p:spPr>
      </p:pic>
      <p:pic>
        <p:nvPicPr>
          <p:cNvPr id="91" name="Google Shape;91;p8"/>
          <p:cNvPicPr preferRelativeResize="0"/>
          <p:nvPr/>
        </p:nvPicPr>
        <p:blipFill rotWithShape="1">
          <a:blip r:embed="rId7">
            <a:alphaModFix/>
          </a:blip>
          <a:srcRect b="0" l="0" r="0" t="0"/>
          <a:stretch/>
        </p:blipFill>
        <p:spPr>
          <a:xfrm>
            <a:off x="382529" y="868760"/>
            <a:ext cx="274320" cy="274320"/>
          </a:xfrm>
          <a:prstGeom prst="rect">
            <a:avLst/>
          </a:prstGeom>
          <a:noFill/>
          <a:ln>
            <a:noFill/>
          </a:ln>
          <a:effectLst>
            <a:outerShdw blurRad="50800" rotWithShape="0" algn="tl" dir="2700000" dist="38100">
              <a:srgbClr val="000000">
                <a:alpha val="40000"/>
              </a:srgbClr>
            </a:outerShdw>
          </a:effectLst>
        </p:spPr>
      </p:pic>
      <p:pic>
        <p:nvPicPr>
          <p:cNvPr id="92" name="Google Shape;92;p8"/>
          <p:cNvPicPr preferRelativeResize="0"/>
          <p:nvPr/>
        </p:nvPicPr>
        <p:blipFill rotWithShape="1">
          <a:blip r:embed="rId8">
            <a:alphaModFix/>
          </a:blip>
          <a:srcRect b="0" l="0" r="0" t="0"/>
          <a:stretch/>
        </p:blipFill>
        <p:spPr>
          <a:xfrm>
            <a:off x="696780" y="1973922"/>
            <a:ext cx="274320" cy="274320"/>
          </a:xfrm>
          <a:prstGeom prst="rect">
            <a:avLst/>
          </a:prstGeom>
          <a:noFill/>
          <a:ln>
            <a:noFill/>
          </a:ln>
          <a:effectLst>
            <a:outerShdw blurRad="50800" rotWithShape="0" algn="tl" dir="2700000" dist="38100">
              <a:srgbClr val="000000">
                <a:alpha val="40000"/>
              </a:srgbClr>
            </a:outerShdw>
          </a:effectLst>
        </p:spPr>
      </p:pic>
      <p:pic>
        <p:nvPicPr>
          <p:cNvPr id="93" name="Google Shape;93;p8"/>
          <p:cNvPicPr preferRelativeResize="0"/>
          <p:nvPr/>
        </p:nvPicPr>
        <p:blipFill rotWithShape="1">
          <a:blip r:embed="rId6">
            <a:alphaModFix/>
          </a:blip>
          <a:srcRect b="0" l="0" r="0" t="0"/>
          <a:stretch/>
        </p:blipFill>
        <p:spPr>
          <a:xfrm>
            <a:off x="10185090" y="4607026"/>
            <a:ext cx="274320" cy="274320"/>
          </a:xfrm>
          <a:prstGeom prst="rect">
            <a:avLst/>
          </a:prstGeom>
          <a:noFill/>
          <a:ln>
            <a:noFill/>
          </a:ln>
          <a:effectLst>
            <a:outerShdw blurRad="50800" rotWithShape="0" algn="tl" dir="2700000" dist="38100">
              <a:srgbClr val="000000">
                <a:alpha val="40000"/>
              </a:srgbClr>
            </a:outerShdw>
          </a:effectLst>
        </p:spPr>
      </p:pic>
      <p:sp>
        <p:nvSpPr>
          <p:cNvPr id="94" name="Google Shape;94;p8"/>
          <p:cNvSpPr/>
          <p:nvPr/>
        </p:nvSpPr>
        <p:spPr>
          <a:xfrm>
            <a:off x="9959057" y="4649175"/>
            <a:ext cx="211500" cy="187800"/>
          </a:xfrm>
          <a:prstGeom prst="rect">
            <a:avLst/>
          </a:prstGeom>
          <a:noFill/>
          <a:ln cap="flat" cmpd="sng" w="38100">
            <a:solidFill>
              <a:srgbClr val="FFFF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id="95" name="Google Shape;95;p8"/>
          <p:cNvPicPr preferRelativeResize="0"/>
          <p:nvPr/>
        </p:nvPicPr>
        <p:blipFill>
          <a:blip r:embed="rId9">
            <a:alphaModFix/>
          </a:blip>
          <a:stretch>
            <a:fillRect/>
          </a:stretch>
        </p:blipFill>
        <p:spPr>
          <a:xfrm>
            <a:off x="6340676" y="1881938"/>
            <a:ext cx="3426925" cy="2810551"/>
          </a:xfrm>
          <a:prstGeom prst="rect">
            <a:avLst/>
          </a:prstGeom>
          <a:noFill/>
          <a:ln cap="flat" cmpd="sng" w="38100">
            <a:solidFill>
              <a:srgbClr val="FFFF00"/>
            </a:solidFill>
            <a:prstDash val="solid"/>
            <a:round/>
            <a:headEnd len="sm" w="sm" type="none"/>
            <a:tailEnd len="sm" w="sm" type="none"/>
          </a:ln>
        </p:spPr>
      </p:pic>
      <p:sp>
        <p:nvSpPr>
          <p:cNvPr id="96" name="Google Shape;96;p8"/>
          <p:cNvSpPr txBox="1"/>
          <p:nvPr/>
        </p:nvSpPr>
        <p:spPr>
          <a:xfrm>
            <a:off x="290850" y="302650"/>
            <a:ext cx="10176300" cy="5541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1" i="0" lang="en-ID" sz="3000" u="none" cap="none" strike="noStrike">
                <a:solidFill>
                  <a:schemeClr val="accent1"/>
                </a:solidFill>
                <a:latin typeface="Roboto"/>
                <a:ea typeface="Roboto"/>
                <a:cs typeface="Roboto"/>
                <a:sym typeface="Roboto"/>
              </a:rPr>
              <a:t>INCIDENTS | </a:t>
            </a:r>
            <a:r>
              <a:rPr b="1" lang="en-ID" sz="3000">
                <a:solidFill>
                  <a:srgbClr val="0E0E0E"/>
                </a:solidFill>
                <a:latin typeface="Roboto"/>
                <a:ea typeface="Roboto"/>
                <a:cs typeface="Roboto"/>
                <a:sym typeface="Roboto"/>
              </a:rPr>
              <a:t>Prehospital Notifications During an Incident</a:t>
            </a:r>
            <a:endParaRPr b="1" i="0" sz="3000" u="none" cap="none" strike="noStrike">
              <a:solidFill>
                <a:srgbClr val="0E0E0E"/>
              </a:solidFill>
              <a:latin typeface="Roboto"/>
              <a:ea typeface="Roboto"/>
              <a:cs typeface="Roboto"/>
              <a:sym typeface="Roboto"/>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9"/>
          <p:cNvSpPr txBox="1"/>
          <p:nvPr/>
        </p:nvSpPr>
        <p:spPr>
          <a:xfrm>
            <a:off x="685029" y="795075"/>
            <a:ext cx="5296800" cy="3136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200"/>
              <a:buFont typeface="Arial"/>
              <a:buNone/>
            </a:pPr>
            <a:r>
              <a:rPr b="1" lang="en-ID" sz="2200">
                <a:solidFill>
                  <a:srgbClr val="515151"/>
                </a:solidFill>
                <a:latin typeface="Roboto"/>
                <a:ea typeface="Roboto"/>
                <a:cs typeface="Roboto"/>
                <a:sym typeface="Roboto"/>
              </a:rPr>
              <a:t>New Patients</a:t>
            </a:r>
            <a:endParaRPr b="0" i="0" sz="1200" u="none" cap="none" strike="noStrike">
              <a:solidFill>
                <a:srgbClr val="000000"/>
              </a:solidFill>
              <a:latin typeface="Arial"/>
              <a:ea typeface="Arial"/>
              <a:cs typeface="Arial"/>
              <a:sym typeface="Arial"/>
            </a:endParaRPr>
          </a:p>
          <a:p>
            <a:pPr indent="-279400" lvl="0" marL="285750" marR="0" rtl="0" algn="l">
              <a:lnSpc>
                <a:spcPct val="120000"/>
              </a:lnSpc>
              <a:spcBef>
                <a:spcPts val="0"/>
              </a:spcBef>
              <a:spcAft>
                <a:spcPts val="0"/>
              </a:spcAft>
              <a:buClr>
                <a:srgbClr val="676767"/>
              </a:buClr>
              <a:buSzPts val="1500"/>
              <a:buFont typeface="Arial"/>
              <a:buChar char="•"/>
            </a:pPr>
            <a:r>
              <a:rPr b="1" lang="en-ID" sz="1500">
                <a:solidFill>
                  <a:srgbClr val="676767"/>
                </a:solidFill>
                <a:latin typeface="Roboto"/>
                <a:ea typeface="Roboto"/>
                <a:cs typeface="Roboto"/>
                <a:sym typeface="Roboto"/>
              </a:rPr>
              <a:t>Same as Daily Prehospital Notifications</a:t>
            </a:r>
            <a:endParaRPr b="1" sz="1500">
              <a:solidFill>
                <a:srgbClr val="676767"/>
              </a:solidFill>
              <a:latin typeface="Roboto"/>
              <a:ea typeface="Roboto"/>
              <a:cs typeface="Roboto"/>
              <a:sym typeface="Roboto"/>
            </a:endParaRPr>
          </a:p>
          <a:p>
            <a:pPr indent="-323850" lvl="1" marL="91440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Flash Red</a:t>
            </a:r>
            <a:endParaRPr sz="1500">
              <a:solidFill>
                <a:srgbClr val="676767"/>
              </a:solidFill>
              <a:latin typeface="Roboto"/>
              <a:ea typeface="Roboto"/>
              <a:cs typeface="Roboto"/>
              <a:sym typeface="Roboto"/>
            </a:endParaRPr>
          </a:p>
          <a:p>
            <a:pPr indent="-323850" lvl="1" marL="91440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Audible Alert (if enabled)</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Sort by </a:t>
            </a:r>
            <a:r>
              <a:rPr i="1" lang="en-ID" sz="1500">
                <a:solidFill>
                  <a:srgbClr val="676767"/>
                </a:solidFill>
                <a:latin typeface="Roboto"/>
                <a:ea typeface="Roboto"/>
                <a:cs typeface="Roboto"/>
                <a:sym typeface="Roboto"/>
              </a:rPr>
              <a:t>Newest</a:t>
            </a:r>
            <a:endParaRPr i="1"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Triage Color (Incident Related Patient)</a:t>
            </a:r>
            <a:endParaRPr sz="1500">
              <a:solidFill>
                <a:srgbClr val="676767"/>
              </a:solidFill>
              <a:latin typeface="Roboto"/>
              <a:ea typeface="Roboto"/>
              <a:cs typeface="Roboto"/>
              <a:sym typeface="Roboto"/>
            </a:endParaRPr>
          </a:p>
          <a:p>
            <a:pPr indent="0" lvl="0" marL="0" marR="0" rtl="0" algn="l">
              <a:lnSpc>
                <a:spcPct val="120000"/>
              </a:lnSpc>
              <a:spcBef>
                <a:spcPts val="0"/>
              </a:spcBef>
              <a:spcAft>
                <a:spcPts val="0"/>
              </a:spcAft>
              <a:buNone/>
            </a:pPr>
            <a:r>
              <a:rPr b="1" lang="en-ID" sz="2200">
                <a:solidFill>
                  <a:srgbClr val="676767"/>
                </a:solidFill>
                <a:latin typeface="Roboto"/>
                <a:ea typeface="Roboto"/>
                <a:cs typeface="Roboto"/>
                <a:sym typeface="Roboto"/>
              </a:rPr>
              <a:t>Chief Complaint | Narrative </a:t>
            </a:r>
            <a:endParaRPr b="1" sz="2200">
              <a:solidFill>
                <a:srgbClr val="676767"/>
              </a:solidFill>
              <a:latin typeface="Roboto"/>
              <a:ea typeface="Roboto"/>
              <a:cs typeface="Roboto"/>
              <a:sym typeface="Roboto"/>
            </a:endParaRPr>
          </a:p>
          <a:p>
            <a:pPr indent="-279400" lvl="0" marL="28575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“Hover to Discover”</a:t>
            </a:r>
            <a:endParaRPr sz="1500">
              <a:solidFill>
                <a:srgbClr val="676767"/>
              </a:solidFill>
              <a:latin typeface="Roboto"/>
              <a:ea typeface="Roboto"/>
              <a:cs typeface="Roboto"/>
              <a:sym typeface="Roboto"/>
            </a:endParaRPr>
          </a:p>
          <a:p>
            <a:pPr indent="0" lvl="0" marL="0" marR="0" rtl="0" algn="l">
              <a:lnSpc>
                <a:spcPct val="120000"/>
              </a:lnSpc>
              <a:spcBef>
                <a:spcPts val="0"/>
              </a:spcBef>
              <a:spcAft>
                <a:spcPts val="0"/>
              </a:spcAft>
              <a:buNone/>
            </a:pPr>
            <a:r>
              <a:rPr b="1" lang="en-ID" sz="2200">
                <a:solidFill>
                  <a:srgbClr val="676767"/>
                </a:solidFill>
                <a:latin typeface="Roboto"/>
                <a:ea typeface="Roboto"/>
                <a:cs typeface="Roboto"/>
                <a:sym typeface="Roboto"/>
              </a:rPr>
              <a:t>View Additional Details</a:t>
            </a:r>
            <a:endParaRPr b="1" sz="2200">
              <a:solidFill>
                <a:srgbClr val="676767"/>
              </a:solidFill>
              <a:latin typeface="Roboto"/>
              <a:ea typeface="Roboto"/>
              <a:cs typeface="Roboto"/>
              <a:sym typeface="Roboto"/>
            </a:endParaRPr>
          </a:p>
          <a:p>
            <a:pPr indent="-279400" lvl="0" marL="285750" rtl="0" algn="l">
              <a:lnSpc>
                <a:spcPct val="120000"/>
              </a:lnSpc>
              <a:spcBef>
                <a:spcPts val="0"/>
              </a:spcBef>
              <a:spcAft>
                <a:spcPts val="0"/>
              </a:spcAft>
              <a:buClr>
                <a:srgbClr val="676767"/>
              </a:buClr>
              <a:buSzPts val="1500"/>
              <a:buChar char="•"/>
            </a:pPr>
            <a:r>
              <a:rPr lang="en-ID" sz="1500">
                <a:solidFill>
                  <a:srgbClr val="676767"/>
                </a:solidFill>
                <a:latin typeface="Roboto"/>
                <a:ea typeface="Roboto"/>
                <a:cs typeface="Roboto"/>
                <a:sym typeface="Roboto"/>
              </a:rPr>
              <a:t>Tap “...”</a:t>
            </a:r>
            <a:endParaRPr b="1" sz="2200">
              <a:solidFill>
                <a:srgbClr val="676767"/>
              </a:solidFill>
              <a:latin typeface="Roboto"/>
              <a:ea typeface="Roboto"/>
              <a:cs typeface="Roboto"/>
              <a:sym typeface="Roboto"/>
            </a:endParaRPr>
          </a:p>
        </p:txBody>
      </p:sp>
      <p:pic>
        <p:nvPicPr>
          <p:cNvPr id="102" name="Google Shape;102;p9"/>
          <p:cNvPicPr preferRelativeResize="0"/>
          <p:nvPr/>
        </p:nvPicPr>
        <p:blipFill rotWithShape="1">
          <a:blip r:embed="rId3">
            <a:alphaModFix/>
          </a:blip>
          <a:srcRect b="0" l="0" r="0" t="0"/>
          <a:stretch/>
        </p:blipFill>
        <p:spPr>
          <a:xfrm>
            <a:off x="2106000" y="3588595"/>
            <a:ext cx="8361000" cy="2870100"/>
          </a:xfrm>
          <a:prstGeom prst="roundRect">
            <a:avLst>
              <a:gd fmla="val 3143" name="adj"/>
            </a:avLst>
          </a:prstGeom>
          <a:noFill/>
          <a:ln cap="flat" cmpd="sng" w="22225">
            <a:solidFill>
              <a:schemeClr val="lt1"/>
            </a:solidFill>
            <a:prstDash val="solid"/>
            <a:round/>
            <a:headEnd len="sm" w="sm" type="none"/>
            <a:tailEnd len="sm" w="sm" type="none"/>
          </a:ln>
          <a:effectLst>
            <a:outerShdw blurRad="190500" rotWithShape="0" algn="tl" dir="2700000" dist="88900">
              <a:srgbClr val="000000">
                <a:alpha val="20000"/>
              </a:srgbClr>
            </a:outerShdw>
          </a:effectLst>
        </p:spPr>
      </p:pic>
      <p:pic>
        <p:nvPicPr>
          <p:cNvPr id="103" name="Google Shape;103;p9"/>
          <p:cNvPicPr preferRelativeResize="0"/>
          <p:nvPr/>
        </p:nvPicPr>
        <p:blipFill rotWithShape="1">
          <a:blip r:embed="rId4">
            <a:alphaModFix/>
          </a:blip>
          <a:srcRect b="0" l="0" r="0" t="0"/>
          <a:stretch/>
        </p:blipFill>
        <p:spPr>
          <a:xfrm>
            <a:off x="696779" y="2263013"/>
            <a:ext cx="274320" cy="274320"/>
          </a:xfrm>
          <a:prstGeom prst="rect">
            <a:avLst/>
          </a:prstGeom>
          <a:noFill/>
          <a:ln>
            <a:noFill/>
          </a:ln>
          <a:effectLst>
            <a:outerShdw blurRad="50800" rotWithShape="0" algn="tl" dir="2700000" dist="38100">
              <a:srgbClr val="000000">
                <a:alpha val="40000"/>
              </a:srgbClr>
            </a:outerShdw>
          </a:effectLst>
        </p:spPr>
      </p:pic>
      <p:pic>
        <p:nvPicPr>
          <p:cNvPr id="104" name="Google Shape;104;p9"/>
          <p:cNvPicPr preferRelativeResize="0"/>
          <p:nvPr/>
        </p:nvPicPr>
        <p:blipFill rotWithShape="1">
          <a:blip r:embed="rId5">
            <a:alphaModFix/>
          </a:blip>
          <a:srcRect b="0" l="0" r="0" t="0"/>
          <a:stretch/>
        </p:blipFill>
        <p:spPr>
          <a:xfrm>
            <a:off x="382516" y="2567506"/>
            <a:ext cx="274320" cy="274320"/>
          </a:xfrm>
          <a:prstGeom prst="rect">
            <a:avLst/>
          </a:prstGeom>
          <a:noFill/>
          <a:ln>
            <a:noFill/>
          </a:ln>
          <a:effectLst>
            <a:outerShdw blurRad="50800" rotWithShape="0" algn="tl" dir="2700000" dist="38100">
              <a:srgbClr val="000000">
                <a:alpha val="40000"/>
              </a:srgbClr>
            </a:outerShdw>
          </a:effectLst>
        </p:spPr>
      </p:pic>
      <p:pic>
        <p:nvPicPr>
          <p:cNvPr id="105" name="Google Shape;105;p9"/>
          <p:cNvPicPr preferRelativeResize="0"/>
          <p:nvPr/>
        </p:nvPicPr>
        <p:blipFill rotWithShape="1">
          <a:blip r:embed="rId6">
            <a:alphaModFix/>
          </a:blip>
          <a:srcRect b="0" l="0" r="0" t="0"/>
          <a:stretch/>
        </p:blipFill>
        <p:spPr>
          <a:xfrm>
            <a:off x="382518" y="3262340"/>
            <a:ext cx="274320" cy="274320"/>
          </a:xfrm>
          <a:prstGeom prst="rect">
            <a:avLst/>
          </a:prstGeom>
          <a:noFill/>
          <a:ln>
            <a:noFill/>
          </a:ln>
          <a:effectLst>
            <a:outerShdw blurRad="50800" rotWithShape="0" algn="tl" dir="2700000" dist="38100">
              <a:srgbClr val="000000">
                <a:alpha val="40000"/>
              </a:srgbClr>
            </a:outerShdw>
          </a:effectLst>
        </p:spPr>
      </p:pic>
      <p:pic>
        <p:nvPicPr>
          <p:cNvPr id="106" name="Google Shape;106;p9"/>
          <p:cNvPicPr preferRelativeResize="0"/>
          <p:nvPr/>
        </p:nvPicPr>
        <p:blipFill rotWithShape="1">
          <a:blip r:embed="rId7">
            <a:alphaModFix/>
          </a:blip>
          <a:srcRect b="0" l="0" r="0" t="0"/>
          <a:stretch/>
        </p:blipFill>
        <p:spPr>
          <a:xfrm>
            <a:off x="6286491" y="1205038"/>
            <a:ext cx="274320" cy="274320"/>
          </a:xfrm>
          <a:prstGeom prst="rect">
            <a:avLst/>
          </a:prstGeom>
          <a:noFill/>
          <a:ln>
            <a:noFill/>
          </a:ln>
          <a:effectLst>
            <a:outerShdw blurRad="50800" rotWithShape="0" algn="tl" dir="2700000" dist="38100">
              <a:srgbClr val="000000">
                <a:alpha val="40000"/>
              </a:srgbClr>
            </a:outerShdw>
          </a:effectLst>
        </p:spPr>
      </p:pic>
      <p:pic>
        <p:nvPicPr>
          <p:cNvPr id="107" name="Google Shape;107;p9"/>
          <p:cNvPicPr preferRelativeResize="0"/>
          <p:nvPr/>
        </p:nvPicPr>
        <p:blipFill rotWithShape="1">
          <a:blip r:embed="rId8">
            <a:alphaModFix/>
          </a:blip>
          <a:srcRect b="0" l="0" r="0" t="0"/>
          <a:stretch/>
        </p:blipFill>
        <p:spPr>
          <a:xfrm>
            <a:off x="382529" y="868760"/>
            <a:ext cx="274320" cy="274320"/>
          </a:xfrm>
          <a:prstGeom prst="rect">
            <a:avLst/>
          </a:prstGeom>
          <a:noFill/>
          <a:ln>
            <a:noFill/>
          </a:ln>
          <a:effectLst>
            <a:outerShdw blurRad="50800" rotWithShape="0" algn="tl" dir="2700000" dist="38100">
              <a:srgbClr val="000000">
                <a:alpha val="40000"/>
              </a:srgbClr>
            </a:outerShdw>
          </a:effectLst>
        </p:spPr>
      </p:pic>
      <p:pic>
        <p:nvPicPr>
          <p:cNvPr id="108" name="Google Shape;108;p9"/>
          <p:cNvPicPr preferRelativeResize="0"/>
          <p:nvPr/>
        </p:nvPicPr>
        <p:blipFill rotWithShape="1">
          <a:blip r:embed="rId7">
            <a:alphaModFix/>
          </a:blip>
          <a:srcRect b="0" l="0" r="0" t="0"/>
          <a:stretch/>
        </p:blipFill>
        <p:spPr>
          <a:xfrm>
            <a:off x="8512030" y="4412599"/>
            <a:ext cx="274320" cy="274320"/>
          </a:xfrm>
          <a:prstGeom prst="rect">
            <a:avLst/>
          </a:prstGeom>
          <a:noFill/>
          <a:ln>
            <a:noFill/>
          </a:ln>
          <a:effectLst>
            <a:outerShdw blurRad="50800" rotWithShape="0" algn="tl" dir="2700000" dist="38100">
              <a:srgbClr val="000000">
                <a:alpha val="40000"/>
              </a:srgbClr>
            </a:outerShdw>
          </a:effectLst>
        </p:spPr>
      </p:pic>
      <p:sp>
        <p:nvSpPr>
          <p:cNvPr id="109" name="Google Shape;109;p9"/>
          <p:cNvSpPr txBox="1"/>
          <p:nvPr/>
        </p:nvSpPr>
        <p:spPr>
          <a:xfrm>
            <a:off x="6200044" y="742936"/>
            <a:ext cx="5694300" cy="1437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ID" sz="2200">
                <a:solidFill>
                  <a:schemeClr val="accent1"/>
                </a:solidFill>
                <a:latin typeface="Roboto"/>
                <a:ea typeface="Roboto"/>
                <a:cs typeface="Roboto"/>
                <a:sym typeface="Roboto"/>
              </a:rPr>
              <a:t>OPTIONAL</a:t>
            </a:r>
            <a:endParaRPr sz="1200">
              <a:solidFill>
                <a:schemeClr val="accent1"/>
              </a:solidFill>
            </a:endParaRPr>
          </a:p>
          <a:p>
            <a:pPr indent="0" lvl="0" marL="457200" rtl="0" algn="l">
              <a:lnSpc>
                <a:spcPct val="120000"/>
              </a:lnSpc>
              <a:spcBef>
                <a:spcPts val="0"/>
              </a:spcBef>
              <a:spcAft>
                <a:spcPts val="0"/>
              </a:spcAft>
              <a:buNone/>
            </a:pPr>
            <a:r>
              <a:rPr b="1" lang="en-ID" sz="2200">
                <a:solidFill>
                  <a:srgbClr val="676767"/>
                </a:solidFill>
                <a:latin typeface="Roboto"/>
                <a:ea typeface="Roboto"/>
                <a:cs typeface="Roboto"/>
                <a:sym typeface="Roboto"/>
              </a:rPr>
              <a:t>Set Room Number</a:t>
            </a:r>
            <a:endParaRPr b="1" sz="2200">
              <a:solidFill>
                <a:srgbClr val="676767"/>
              </a:solidFill>
              <a:latin typeface="Roboto"/>
              <a:ea typeface="Roboto"/>
              <a:cs typeface="Roboto"/>
              <a:sym typeface="Roboto"/>
            </a:endParaRPr>
          </a:p>
          <a:p>
            <a:pPr indent="-279400" lvl="0" marL="74295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EMS and Forward Triage will be able to see upon patient arrival if room is reserved</a:t>
            </a:r>
            <a:endParaRPr sz="1500">
              <a:solidFill>
                <a:srgbClr val="676767"/>
              </a:solidFill>
              <a:latin typeface="Roboto"/>
              <a:ea typeface="Roboto"/>
              <a:cs typeface="Roboto"/>
              <a:sym typeface="Roboto"/>
            </a:endParaRPr>
          </a:p>
        </p:txBody>
      </p:sp>
      <p:pic>
        <p:nvPicPr>
          <p:cNvPr id="110" name="Google Shape;110;p9"/>
          <p:cNvPicPr preferRelativeResize="0"/>
          <p:nvPr/>
        </p:nvPicPr>
        <p:blipFill rotWithShape="1">
          <a:blip r:embed="rId9">
            <a:alphaModFix/>
          </a:blip>
          <a:srcRect b="0" l="0" r="0" t="0"/>
          <a:stretch/>
        </p:blipFill>
        <p:spPr>
          <a:xfrm>
            <a:off x="696780" y="1973922"/>
            <a:ext cx="274320" cy="274320"/>
          </a:xfrm>
          <a:prstGeom prst="rect">
            <a:avLst/>
          </a:prstGeom>
          <a:noFill/>
          <a:ln>
            <a:noFill/>
          </a:ln>
          <a:effectLst>
            <a:outerShdw blurRad="50800" rotWithShape="0" algn="tl" dir="2700000" dist="38100">
              <a:srgbClr val="000000">
                <a:alpha val="40000"/>
              </a:srgbClr>
            </a:outerShdw>
          </a:effectLst>
        </p:spPr>
      </p:pic>
      <p:sp>
        <p:nvSpPr>
          <p:cNvPr id="111" name="Google Shape;111;p9"/>
          <p:cNvSpPr/>
          <p:nvPr/>
        </p:nvSpPr>
        <p:spPr>
          <a:xfrm>
            <a:off x="9076475" y="4475550"/>
            <a:ext cx="651000" cy="146100"/>
          </a:xfrm>
          <a:prstGeom prst="rect">
            <a:avLst/>
          </a:prstGeom>
          <a:noFill/>
          <a:ln cap="flat" cmpd="sng" w="38100">
            <a:solidFill>
              <a:srgbClr val="FFFF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12" name="Google Shape;112;p9"/>
          <p:cNvSpPr txBox="1"/>
          <p:nvPr/>
        </p:nvSpPr>
        <p:spPr>
          <a:xfrm>
            <a:off x="290850" y="302650"/>
            <a:ext cx="10176300" cy="5541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1" i="0" lang="en-ID" sz="3000" u="none" cap="none" strike="noStrike">
                <a:solidFill>
                  <a:schemeClr val="accent1"/>
                </a:solidFill>
                <a:latin typeface="Roboto"/>
                <a:ea typeface="Roboto"/>
                <a:cs typeface="Roboto"/>
                <a:sym typeface="Roboto"/>
              </a:rPr>
              <a:t>INCIDENTS | </a:t>
            </a:r>
            <a:r>
              <a:rPr b="1" lang="en-ID" sz="3000">
                <a:solidFill>
                  <a:srgbClr val="0E0E0E"/>
                </a:solidFill>
                <a:latin typeface="Roboto"/>
                <a:ea typeface="Roboto"/>
                <a:cs typeface="Roboto"/>
                <a:sym typeface="Roboto"/>
              </a:rPr>
              <a:t>Prehospital Notifications During an Incident</a:t>
            </a:r>
            <a:endParaRPr b="1" i="0" sz="3000" u="none" cap="none" strike="noStrike">
              <a:solidFill>
                <a:srgbClr val="0E0E0E"/>
              </a:solidFill>
              <a:latin typeface="Roboto"/>
              <a:ea typeface="Roboto"/>
              <a:cs typeface="Roboto"/>
              <a:sym typeface="Roboto"/>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10"/>
          <p:cNvSpPr txBox="1"/>
          <p:nvPr/>
        </p:nvSpPr>
        <p:spPr>
          <a:xfrm>
            <a:off x="685029" y="795075"/>
            <a:ext cx="5296800" cy="3136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200"/>
              <a:buFont typeface="Arial"/>
              <a:buNone/>
            </a:pPr>
            <a:r>
              <a:rPr b="1" lang="en-ID" sz="2200">
                <a:solidFill>
                  <a:srgbClr val="515151"/>
                </a:solidFill>
                <a:latin typeface="Roboto"/>
                <a:ea typeface="Roboto"/>
                <a:cs typeface="Roboto"/>
                <a:sym typeface="Roboto"/>
              </a:rPr>
              <a:t>New Patients</a:t>
            </a:r>
            <a:endParaRPr b="0" i="0" sz="1200" u="none" cap="none" strike="noStrike">
              <a:solidFill>
                <a:srgbClr val="000000"/>
              </a:solidFill>
              <a:latin typeface="Arial"/>
              <a:ea typeface="Arial"/>
              <a:cs typeface="Arial"/>
              <a:sym typeface="Arial"/>
            </a:endParaRPr>
          </a:p>
          <a:p>
            <a:pPr indent="-279400" lvl="0" marL="285750" marR="0" rtl="0" algn="l">
              <a:lnSpc>
                <a:spcPct val="120000"/>
              </a:lnSpc>
              <a:spcBef>
                <a:spcPts val="0"/>
              </a:spcBef>
              <a:spcAft>
                <a:spcPts val="0"/>
              </a:spcAft>
              <a:buClr>
                <a:srgbClr val="676767"/>
              </a:buClr>
              <a:buSzPts val="1500"/>
              <a:buFont typeface="Arial"/>
              <a:buChar char="•"/>
            </a:pPr>
            <a:r>
              <a:rPr b="1" lang="en-ID" sz="1500">
                <a:solidFill>
                  <a:srgbClr val="676767"/>
                </a:solidFill>
                <a:latin typeface="Roboto"/>
                <a:ea typeface="Roboto"/>
                <a:cs typeface="Roboto"/>
                <a:sym typeface="Roboto"/>
              </a:rPr>
              <a:t>Same as Daily Prehospital Notifications</a:t>
            </a:r>
            <a:endParaRPr b="1" sz="1500">
              <a:solidFill>
                <a:srgbClr val="676767"/>
              </a:solidFill>
              <a:latin typeface="Roboto"/>
              <a:ea typeface="Roboto"/>
              <a:cs typeface="Roboto"/>
              <a:sym typeface="Roboto"/>
            </a:endParaRPr>
          </a:p>
          <a:p>
            <a:pPr indent="-323850" lvl="1" marL="91440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Flash Red</a:t>
            </a:r>
            <a:endParaRPr sz="1500">
              <a:solidFill>
                <a:srgbClr val="676767"/>
              </a:solidFill>
              <a:latin typeface="Roboto"/>
              <a:ea typeface="Roboto"/>
              <a:cs typeface="Roboto"/>
              <a:sym typeface="Roboto"/>
            </a:endParaRPr>
          </a:p>
          <a:p>
            <a:pPr indent="-323850" lvl="1" marL="91440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Audible Alert (if enabled)</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Sort by </a:t>
            </a:r>
            <a:r>
              <a:rPr i="1" lang="en-ID" sz="1500">
                <a:solidFill>
                  <a:srgbClr val="676767"/>
                </a:solidFill>
                <a:latin typeface="Roboto"/>
                <a:ea typeface="Roboto"/>
                <a:cs typeface="Roboto"/>
                <a:sym typeface="Roboto"/>
              </a:rPr>
              <a:t>Newest</a:t>
            </a:r>
            <a:endParaRPr i="1"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Triage Color (Incident Related Patient)</a:t>
            </a:r>
            <a:endParaRPr sz="1500">
              <a:solidFill>
                <a:srgbClr val="676767"/>
              </a:solidFill>
              <a:latin typeface="Roboto"/>
              <a:ea typeface="Roboto"/>
              <a:cs typeface="Roboto"/>
              <a:sym typeface="Roboto"/>
            </a:endParaRPr>
          </a:p>
          <a:p>
            <a:pPr indent="0" lvl="0" marL="0" marR="0" rtl="0" algn="l">
              <a:lnSpc>
                <a:spcPct val="120000"/>
              </a:lnSpc>
              <a:spcBef>
                <a:spcPts val="0"/>
              </a:spcBef>
              <a:spcAft>
                <a:spcPts val="0"/>
              </a:spcAft>
              <a:buNone/>
            </a:pPr>
            <a:r>
              <a:rPr b="1" lang="en-ID" sz="2200">
                <a:solidFill>
                  <a:srgbClr val="676767"/>
                </a:solidFill>
                <a:latin typeface="Roboto"/>
                <a:ea typeface="Roboto"/>
                <a:cs typeface="Roboto"/>
                <a:sym typeface="Roboto"/>
              </a:rPr>
              <a:t>Chief Complaint | Narrative </a:t>
            </a:r>
            <a:endParaRPr b="1" sz="2200">
              <a:solidFill>
                <a:srgbClr val="676767"/>
              </a:solidFill>
              <a:latin typeface="Roboto"/>
              <a:ea typeface="Roboto"/>
              <a:cs typeface="Roboto"/>
              <a:sym typeface="Roboto"/>
            </a:endParaRPr>
          </a:p>
          <a:p>
            <a:pPr indent="-279400" lvl="0" marL="28575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“Hover to Discover”</a:t>
            </a:r>
            <a:endParaRPr sz="1500">
              <a:solidFill>
                <a:srgbClr val="676767"/>
              </a:solidFill>
              <a:latin typeface="Roboto"/>
              <a:ea typeface="Roboto"/>
              <a:cs typeface="Roboto"/>
              <a:sym typeface="Roboto"/>
            </a:endParaRPr>
          </a:p>
          <a:p>
            <a:pPr indent="0" lvl="0" marL="0" marR="0" rtl="0" algn="l">
              <a:lnSpc>
                <a:spcPct val="120000"/>
              </a:lnSpc>
              <a:spcBef>
                <a:spcPts val="0"/>
              </a:spcBef>
              <a:spcAft>
                <a:spcPts val="0"/>
              </a:spcAft>
              <a:buNone/>
            </a:pPr>
            <a:r>
              <a:rPr b="1" lang="en-ID" sz="2200">
                <a:solidFill>
                  <a:srgbClr val="676767"/>
                </a:solidFill>
                <a:latin typeface="Roboto"/>
                <a:ea typeface="Roboto"/>
                <a:cs typeface="Roboto"/>
                <a:sym typeface="Roboto"/>
              </a:rPr>
              <a:t>View Additional Details</a:t>
            </a:r>
            <a:endParaRPr b="1" sz="2200">
              <a:solidFill>
                <a:srgbClr val="676767"/>
              </a:solidFill>
              <a:latin typeface="Roboto"/>
              <a:ea typeface="Roboto"/>
              <a:cs typeface="Roboto"/>
              <a:sym typeface="Roboto"/>
            </a:endParaRPr>
          </a:p>
          <a:p>
            <a:pPr indent="-279400" lvl="0" marL="285750" rtl="0" algn="l">
              <a:lnSpc>
                <a:spcPct val="120000"/>
              </a:lnSpc>
              <a:spcBef>
                <a:spcPts val="0"/>
              </a:spcBef>
              <a:spcAft>
                <a:spcPts val="0"/>
              </a:spcAft>
              <a:buClr>
                <a:srgbClr val="676767"/>
              </a:buClr>
              <a:buSzPts val="1500"/>
              <a:buChar char="•"/>
            </a:pPr>
            <a:r>
              <a:rPr lang="en-ID" sz="1500">
                <a:solidFill>
                  <a:srgbClr val="676767"/>
                </a:solidFill>
                <a:latin typeface="Roboto"/>
                <a:ea typeface="Roboto"/>
                <a:cs typeface="Roboto"/>
                <a:sym typeface="Roboto"/>
              </a:rPr>
              <a:t>Tap “...”</a:t>
            </a:r>
            <a:endParaRPr b="1" sz="2200">
              <a:solidFill>
                <a:srgbClr val="676767"/>
              </a:solidFill>
              <a:latin typeface="Roboto"/>
              <a:ea typeface="Roboto"/>
              <a:cs typeface="Roboto"/>
              <a:sym typeface="Roboto"/>
            </a:endParaRPr>
          </a:p>
        </p:txBody>
      </p:sp>
      <p:pic>
        <p:nvPicPr>
          <p:cNvPr id="118" name="Google Shape;118;p10"/>
          <p:cNvPicPr preferRelativeResize="0"/>
          <p:nvPr/>
        </p:nvPicPr>
        <p:blipFill rotWithShape="1">
          <a:blip r:embed="rId3">
            <a:alphaModFix/>
          </a:blip>
          <a:srcRect b="0" l="0" r="0" t="0"/>
          <a:stretch/>
        </p:blipFill>
        <p:spPr>
          <a:xfrm>
            <a:off x="2106000" y="3588595"/>
            <a:ext cx="8361000" cy="2870100"/>
          </a:xfrm>
          <a:prstGeom prst="roundRect">
            <a:avLst>
              <a:gd fmla="val 3143" name="adj"/>
            </a:avLst>
          </a:prstGeom>
          <a:noFill/>
          <a:ln cap="flat" cmpd="sng" w="22225">
            <a:solidFill>
              <a:schemeClr val="lt1"/>
            </a:solidFill>
            <a:prstDash val="solid"/>
            <a:round/>
            <a:headEnd len="sm" w="sm" type="none"/>
            <a:tailEnd len="sm" w="sm" type="none"/>
          </a:ln>
          <a:effectLst>
            <a:outerShdw blurRad="190500" rotWithShape="0" algn="tl" dir="2700000" dist="88900">
              <a:srgbClr val="000000">
                <a:alpha val="20000"/>
              </a:srgbClr>
            </a:outerShdw>
          </a:effectLst>
        </p:spPr>
      </p:pic>
      <p:pic>
        <p:nvPicPr>
          <p:cNvPr id="119" name="Google Shape;119;p10"/>
          <p:cNvPicPr preferRelativeResize="0"/>
          <p:nvPr/>
        </p:nvPicPr>
        <p:blipFill rotWithShape="1">
          <a:blip r:embed="rId4">
            <a:alphaModFix/>
          </a:blip>
          <a:srcRect b="0" l="0" r="0" t="0"/>
          <a:stretch/>
        </p:blipFill>
        <p:spPr>
          <a:xfrm>
            <a:off x="696779" y="2263013"/>
            <a:ext cx="274320" cy="274320"/>
          </a:xfrm>
          <a:prstGeom prst="rect">
            <a:avLst/>
          </a:prstGeom>
          <a:noFill/>
          <a:ln>
            <a:noFill/>
          </a:ln>
          <a:effectLst>
            <a:outerShdw blurRad="50800" rotWithShape="0" algn="tl" dir="2700000" dist="38100">
              <a:srgbClr val="000000">
                <a:alpha val="40000"/>
              </a:srgbClr>
            </a:outerShdw>
          </a:effectLst>
        </p:spPr>
      </p:pic>
      <p:pic>
        <p:nvPicPr>
          <p:cNvPr id="120" name="Google Shape;120;p10"/>
          <p:cNvPicPr preferRelativeResize="0"/>
          <p:nvPr/>
        </p:nvPicPr>
        <p:blipFill rotWithShape="1">
          <a:blip r:embed="rId5">
            <a:alphaModFix/>
          </a:blip>
          <a:srcRect b="0" l="0" r="0" t="0"/>
          <a:stretch/>
        </p:blipFill>
        <p:spPr>
          <a:xfrm>
            <a:off x="382516" y="2567506"/>
            <a:ext cx="274320" cy="274320"/>
          </a:xfrm>
          <a:prstGeom prst="rect">
            <a:avLst/>
          </a:prstGeom>
          <a:noFill/>
          <a:ln>
            <a:noFill/>
          </a:ln>
          <a:effectLst>
            <a:outerShdw blurRad="50800" rotWithShape="0" algn="tl" dir="2700000" dist="38100">
              <a:srgbClr val="000000">
                <a:alpha val="40000"/>
              </a:srgbClr>
            </a:outerShdw>
          </a:effectLst>
        </p:spPr>
      </p:pic>
      <p:pic>
        <p:nvPicPr>
          <p:cNvPr id="121" name="Google Shape;121;p10"/>
          <p:cNvPicPr preferRelativeResize="0"/>
          <p:nvPr/>
        </p:nvPicPr>
        <p:blipFill rotWithShape="1">
          <a:blip r:embed="rId6">
            <a:alphaModFix/>
          </a:blip>
          <a:srcRect b="0" l="0" r="0" t="0"/>
          <a:stretch/>
        </p:blipFill>
        <p:spPr>
          <a:xfrm>
            <a:off x="382518" y="3262340"/>
            <a:ext cx="274320" cy="274320"/>
          </a:xfrm>
          <a:prstGeom prst="rect">
            <a:avLst/>
          </a:prstGeom>
          <a:noFill/>
          <a:ln>
            <a:noFill/>
          </a:ln>
          <a:effectLst>
            <a:outerShdw blurRad="50800" rotWithShape="0" algn="tl" dir="2700000" dist="38100">
              <a:srgbClr val="000000">
                <a:alpha val="40000"/>
              </a:srgbClr>
            </a:outerShdw>
          </a:effectLst>
        </p:spPr>
      </p:pic>
      <p:pic>
        <p:nvPicPr>
          <p:cNvPr id="122" name="Google Shape;122;p10"/>
          <p:cNvPicPr preferRelativeResize="0"/>
          <p:nvPr/>
        </p:nvPicPr>
        <p:blipFill rotWithShape="1">
          <a:blip r:embed="rId7">
            <a:alphaModFix/>
          </a:blip>
          <a:srcRect b="0" l="0" r="0" t="0"/>
          <a:stretch/>
        </p:blipFill>
        <p:spPr>
          <a:xfrm>
            <a:off x="6286491" y="1205038"/>
            <a:ext cx="274320" cy="274320"/>
          </a:xfrm>
          <a:prstGeom prst="rect">
            <a:avLst/>
          </a:prstGeom>
          <a:noFill/>
          <a:ln>
            <a:noFill/>
          </a:ln>
          <a:effectLst>
            <a:outerShdw blurRad="50800" rotWithShape="0" algn="tl" dir="2700000" dist="38100">
              <a:srgbClr val="000000">
                <a:alpha val="40000"/>
              </a:srgbClr>
            </a:outerShdw>
          </a:effectLst>
        </p:spPr>
      </p:pic>
      <p:pic>
        <p:nvPicPr>
          <p:cNvPr id="123" name="Google Shape;123;p10"/>
          <p:cNvPicPr preferRelativeResize="0"/>
          <p:nvPr/>
        </p:nvPicPr>
        <p:blipFill rotWithShape="1">
          <a:blip r:embed="rId8">
            <a:alphaModFix/>
          </a:blip>
          <a:srcRect b="0" l="0" r="0" t="0"/>
          <a:stretch/>
        </p:blipFill>
        <p:spPr>
          <a:xfrm>
            <a:off x="382529" y="868760"/>
            <a:ext cx="274320" cy="274320"/>
          </a:xfrm>
          <a:prstGeom prst="rect">
            <a:avLst/>
          </a:prstGeom>
          <a:noFill/>
          <a:ln>
            <a:noFill/>
          </a:ln>
          <a:effectLst>
            <a:outerShdw blurRad="50800" rotWithShape="0" algn="tl" dir="2700000" dist="38100">
              <a:srgbClr val="000000">
                <a:alpha val="40000"/>
              </a:srgbClr>
            </a:outerShdw>
          </a:effectLst>
        </p:spPr>
      </p:pic>
      <p:pic>
        <p:nvPicPr>
          <p:cNvPr id="124" name="Google Shape;124;p10"/>
          <p:cNvPicPr preferRelativeResize="0"/>
          <p:nvPr/>
        </p:nvPicPr>
        <p:blipFill rotWithShape="1">
          <a:blip r:embed="rId9">
            <a:alphaModFix/>
          </a:blip>
          <a:srcRect b="0" l="0" r="0" t="0"/>
          <a:stretch/>
        </p:blipFill>
        <p:spPr>
          <a:xfrm>
            <a:off x="6286491" y="2152574"/>
            <a:ext cx="274320" cy="274320"/>
          </a:xfrm>
          <a:prstGeom prst="rect">
            <a:avLst/>
          </a:prstGeom>
          <a:noFill/>
          <a:ln>
            <a:noFill/>
          </a:ln>
          <a:effectLst>
            <a:outerShdw blurRad="50800" rotWithShape="0" algn="tl" dir="2700000" dist="38100">
              <a:srgbClr val="000000">
                <a:alpha val="40000"/>
              </a:srgbClr>
            </a:outerShdw>
          </a:effectLst>
        </p:spPr>
      </p:pic>
      <p:sp>
        <p:nvSpPr>
          <p:cNvPr id="125" name="Google Shape;125;p10"/>
          <p:cNvSpPr txBox="1"/>
          <p:nvPr/>
        </p:nvSpPr>
        <p:spPr>
          <a:xfrm>
            <a:off x="6200044" y="742936"/>
            <a:ext cx="5694300" cy="2398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ID" sz="2200">
                <a:solidFill>
                  <a:schemeClr val="accent1"/>
                </a:solidFill>
                <a:latin typeface="Roboto"/>
                <a:ea typeface="Roboto"/>
                <a:cs typeface="Roboto"/>
                <a:sym typeface="Roboto"/>
              </a:rPr>
              <a:t>OPTIONAL</a:t>
            </a:r>
            <a:endParaRPr sz="1200">
              <a:solidFill>
                <a:schemeClr val="accent1"/>
              </a:solidFill>
            </a:endParaRPr>
          </a:p>
          <a:p>
            <a:pPr indent="0" lvl="0" marL="457200" rtl="0" algn="l">
              <a:lnSpc>
                <a:spcPct val="120000"/>
              </a:lnSpc>
              <a:spcBef>
                <a:spcPts val="0"/>
              </a:spcBef>
              <a:spcAft>
                <a:spcPts val="0"/>
              </a:spcAft>
              <a:buNone/>
            </a:pPr>
            <a:r>
              <a:rPr b="1" lang="en-ID" sz="2200">
                <a:solidFill>
                  <a:srgbClr val="676767"/>
                </a:solidFill>
                <a:latin typeface="Roboto"/>
                <a:ea typeface="Roboto"/>
                <a:cs typeface="Roboto"/>
                <a:sym typeface="Roboto"/>
              </a:rPr>
              <a:t>Set Room Number</a:t>
            </a:r>
            <a:endParaRPr b="1" sz="2200">
              <a:solidFill>
                <a:srgbClr val="676767"/>
              </a:solidFill>
              <a:latin typeface="Roboto"/>
              <a:ea typeface="Roboto"/>
              <a:cs typeface="Roboto"/>
              <a:sym typeface="Roboto"/>
            </a:endParaRPr>
          </a:p>
          <a:p>
            <a:pPr indent="-279400" lvl="0" marL="74295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EMS and Forward Triage will be able to see upon patient arrival if room is reserved</a:t>
            </a:r>
            <a:endParaRPr sz="1500">
              <a:solidFill>
                <a:srgbClr val="676767"/>
              </a:solidFill>
              <a:latin typeface="Roboto"/>
              <a:ea typeface="Roboto"/>
              <a:cs typeface="Roboto"/>
              <a:sym typeface="Roboto"/>
            </a:endParaRPr>
          </a:p>
          <a:p>
            <a:pPr indent="0" lvl="0" marL="457200" rtl="0" algn="l">
              <a:lnSpc>
                <a:spcPct val="120000"/>
              </a:lnSpc>
              <a:spcBef>
                <a:spcPts val="0"/>
              </a:spcBef>
              <a:spcAft>
                <a:spcPts val="0"/>
              </a:spcAft>
              <a:buNone/>
            </a:pPr>
            <a:r>
              <a:rPr b="1" lang="en-ID" sz="2200">
                <a:solidFill>
                  <a:srgbClr val="676767"/>
                </a:solidFill>
                <a:latin typeface="Roboto"/>
                <a:ea typeface="Roboto"/>
                <a:cs typeface="Roboto"/>
                <a:sym typeface="Roboto"/>
              </a:rPr>
              <a:t>Update Availability</a:t>
            </a:r>
            <a:endParaRPr b="1" sz="2200">
              <a:solidFill>
                <a:srgbClr val="676767"/>
              </a:solidFill>
              <a:latin typeface="Roboto"/>
              <a:ea typeface="Roboto"/>
              <a:cs typeface="Roboto"/>
              <a:sym typeface="Roboto"/>
            </a:endParaRPr>
          </a:p>
          <a:p>
            <a:pPr indent="-279400" lvl="0" marL="742950" rtl="0" algn="l">
              <a:lnSpc>
                <a:spcPct val="120000"/>
              </a:lnSpc>
              <a:spcBef>
                <a:spcPts val="0"/>
              </a:spcBef>
              <a:spcAft>
                <a:spcPts val="0"/>
              </a:spcAft>
              <a:buClr>
                <a:srgbClr val="676767"/>
              </a:buClr>
              <a:buSzPts val="1500"/>
              <a:buChar char="•"/>
            </a:pPr>
            <a:r>
              <a:rPr lang="en-ID" sz="1500">
                <a:solidFill>
                  <a:srgbClr val="676767"/>
                </a:solidFill>
                <a:latin typeface="Roboto"/>
                <a:ea typeface="Roboto"/>
                <a:cs typeface="Roboto"/>
                <a:sym typeface="Roboto"/>
              </a:rPr>
              <a:t>Transport Officer / EMS will be able to see in workflow when selecting facilities</a:t>
            </a:r>
            <a:endParaRPr sz="1500">
              <a:solidFill>
                <a:srgbClr val="676767"/>
              </a:solidFill>
              <a:latin typeface="Roboto"/>
              <a:ea typeface="Roboto"/>
              <a:cs typeface="Roboto"/>
              <a:sym typeface="Roboto"/>
            </a:endParaRPr>
          </a:p>
        </p:txBody>
      </p:sp>
      <p:pic>
        <p:nvPicPr>
          <p:cNvPr id="126" name="Google Shape;126;p10"/>
          <p:cNvPicPr preferRelativeResize="0"/>
          <p:nvPr/>
        </p:nvPicPr>
        <p:blipFill rotWithShape="1">
          <a:blip r:embed="rId10">
            <a:alphaModFix/>
          </a:blip>
          <a:srcRect b="0" l="0" r="0" t="0"/>
          <a:stretch/>
        </p:blipFill>
        <p:spPr>
          <a:xfrm>
            <a:off x="696780" y="1973922"/>
            <a:ext cx="274320" cy="274320"/>
          </a:xfrm>
          <a:prstGeom prst="rect">
            <a:avLst/>
          </a:prstGeom>
          <a:noFill/>
          <a:ln>
            <a:noFill/>
          </a:ln>
          <a:effectLst>
            <a:outerShdw blurRad="50800" rotWithShape="0" algn="tl" dir="2700000" dist="38100">
              <a:srgbClr val="000000">
                <a:alpha val="40000"/>
              </a:srgbClr>
            </a:outerShdw>
          </a:effectLst>
        </p:spPr>
      </p:pic>
      <p:pic>
        <p:nvPicPr>
          <p:cNvPr id="127" name="Google Shape;127;p10"/>
          <p:cNvPicPr preferRelativeResize="0"/>
          <p:nvPr/>
        </p:nvPicPr>
        <p:blipFill rotWithShape="1">
          <a:blip r:embed="rId9">
            <a:alphaModFix/>
          </a:blip>
          <a:srcRect b="0" l="0" r="0" t="0"/>
          <a:stretch/>
        </p:blipFill>
        <p:spPr>
          <a:xfrm>
            <a:off x="4378408" y="3529704"/>
            <a:ext cx="274320" cy="274320"/>
          </a:xfrm>
          <a:prstGeom prst="rect">
            <a:avLst/>
          </a:prstGeom>
          <a:noFill/>
          <a:ln>
            <a:noFill/>
          </a:ln>
          <a:effectLst>
            <a:outerShdw blurRad="50800" rotWithShape="0" algn="tl" dir="2700000" dist="38100">
              <a:srgbClr val="000000">
                <a:alpha val="40000"/>
              </a:srgbClr>
            </a:outerShdw>
          </a:effectLst>
        </p:spPr>
      </p:pic>
      <p:sp>
        <p:nvSpPr>
          <p:cNvPr id="128" name="Google Shape;128;p10"/>
          <p:cNvSpPr/>
          <p:nvPr/>
        </p:nvSpPr>
        <p:spPr>
          <a:xfrm>
            <a:off x="4678100" y="3621900"/>
            <a:ext cx="926100" cy="182100"/>
          </a:xfrm>
          <a:prstGeom prst="rect">
            <a:avLst/>
          </a:prstGeom>
          <a:noFill/>
          <a:ln cap="flat" cmpd="sng" w="38100">
            <a:solidFill>
              <a:srgbClr val="FFFF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id="129" name="Google Shape;129;p10"/>
          <p:cNvPicPr preferRelativeResize="0"/>
          <p:nvPr/>
        </p:nvPicPr>
        <p:blipFill>
          <a:blip r:embed="rId11">
            <a:alphaModFix/>
          </a:blip>
          <a:stretch>
            <a:fillRect/>
          </a:stretch>
        </p:blipFill>
        <p:spPr>
          <a:xfrm>
            <a:off x="5992725" y="3377825"/>
            <a:ext cx="5255190" cy="3078924"/>
          </a:xfrm>
          <a:prstGeom prst="rect">
            <a:avLst/>
          </a:prstGeom>
          <a:noFill/>
          <a:ln cap="flat" cmpd="sng" w="38100">
            <a:solidFill>
              <a:srgbClr val="FFFF00"/>
            </a:solidFill>
            <a:prstDash val="solid"/>
            <a:round/>
            <a:headEnd len="sm" w="sm" type="none"/>
            <a:tailEnd len="sm" w="sm" type="none"/>
          </a:ln>
        </p:spPr>
      </p:pic>
      <p:sp>
        <p:nvSpPr>
          <p:cNvPr id="130" name="Google Shape;130;p10"/>
          <p:cNvSpPr txBox="1"/>
          <p:nvPr/>
        </p:nvSpPr>
        <p:spPr>
          <a:xfrm>
            <a:off x="290850" y="302650"/>
            <a:ext cx="10176300" cy="5541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1" i="0" lang="en-ID" sz="3000" u="none" cap="none" strike="noStrike">
                <a:solidFill>
                  <a:schemeClr val="accent1"/>
                </a:solidFill>
                <a:latin typeface="Roboto"/>
                <a:ea typeface="Roboto"/>
                <a:cs typeface="Roboto"/>
                <a:sym typeface="Roboto"/>
              </a:rPr>
              <a:t>INCIDENTS | </a:t>
            </a:r>
            <a:r>
              <a:rPr b="1" lang="en-ID" sz="3000">
                <a:solidFill>
                  <a:srgbClr val="0E0E0E"/>
                </a:solidFill>
                <a:latin typeface="Roboto"/>
                <a:ea typeface="Roboto"/>
                <a:cs typeface="Roboto"/>
                <a:sym typeface="Roboto"/>
              </a:rPr>
              <a:t>Prehospital Notifications During an Incident</a:t>
            </a:r>
            <a:endParaRPr b="1" i="0" sz="3000" u="none" cap="none" strike="noStrike">
              <a:solidFill>
                <a:srgbClr val="0E0E0E"/>
              </a:solidFill>
              <a:latin typeface="Roboto"/>
              <a:ea typeface="Roboto"/>
              <a:cs typeface="Roboto"/>
              <a:sym typeface="Roboto"/>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11"/>
          <p:cNvSpPr txBox="1"/>
          <p:nvPr/>
        </p:nvSpPr>
        <p:spPr>
          <a:xfrm>
            <a:off x="685029" y="795075"/>
            <a:ext cx="5296800" cy="3136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200"/>
              <a:buFont typeface="Arial"/>
              <a:buNone/>
            </a:pPr>
            <a:r>
              <a:rPr b="1" lang="en-ID" sz="2200">
                <a:solidFill>
                  <a:srgbClr val="515151"/>
                </a:solidFill>
                <a:latin typeface="Roboto"/>
                <a:ea typeface="Roboto"/>
                <a:cs typeface="Roboto"/>
                <a:sym typeface="Roboto"/>
              </a:rPr>
              <a:t>New Patients</a:t>
            </a:r>
            <a:endParaRPr b="0" i="0" sz="1200" u="none" cap="none" strike="noStrike">
              <a:solidFill>
                <a:srgbClr val="000000"/>
              </a:solidFill>
              <a:latin typeface="Arial"/>
              <a:ea typeface="Arial"/>
              <a:cs typeface="Arial"/>
              <a:sym typeface="Arial"/>
            </a:endParaRPr>
          </a:p>
          <a:p>
            <a:pPr indent="-279400" lvl="0" marL="285750" marR="0" rtl="0" algn="l">
              <a:lnSpc>
                <a:spcPct val="120000"/>
              </a:lnSpc>
              <a:spcBef>
                <a:spcPts val="0"/>
              </a:spcBef>
              <a:spcAft>
                <a:spcPts val="0"/>
              </a:spcAft>
              <a:buClr>
                <a:srgbClr val="676767"/>
              </a:buClr>
              <a:buSzPts val="1500"/>
              <a:buFont typeface="Arial"/>
              <a:buChar char="•"/>
            </a:pPr>
            <a:r>
              <a:rPr b="1" lang="en-ID" sz="1500">
                <a:solidFill>
                  <a:srgbClr val="676767"/>
                </a:solidFill>
                <a:latin typeface="Roboto"/>
                <a:ea typeface="Roboto"/>
                <a:cs typeface="Roboto"/>
                <a:sym typeface="Roboto"/>
              </a:rPr>
              <a:t>Same as Daily Prehospital Notifications</a:t>
            </a:r>
            <a:endParaRPr b="1" sz="1500">
              <a:solidFill>
                <a:srgbClr val="676767"/>
              </a:solidFill>
              <a:latin typeface="Roboto"/>
              <a:ea typeface="Roboto"/>
              <a:cs typeface="Roboto"/>
              <a:sym typeface="Roboto"/>
            </a:endParaRPr>
          </a:p>
          <a:p>
            <a:pPr indent="-323850" lvl="1" marL="91440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Flash Red</a:t>
            </a:r>
            <a:endParaRPr sz="1500">
              <a:solidFill>
                <a:srgbClr val="676767"/>
              </a:solidFill>
              <a:latin typeface="Roboto"/>
              <a:ea typeface="Roboto"/>
              <a:cs typeface="Roboto"/>
              <a:sym typeface="Roboto"/>
            </a:endParaRPr>
          </a:p>
          <a:p>
            <a:pPr indent="-323850" lvl="1" marL="91440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Audible Alert (if enabled)</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Sort by </a:t>
            </a:r>
            <a:r>
              <a:rPr i="1" lang="en-ID" sz="1500">
                <a:solidFill>
                  <a:srgbClr val="676767"/>
                </a:solidFill>
                <a:latin typeface="Roboto"/>
                <a:ea typeface="Roboto"/>
                <a:cs typeface="Roboto"/>
                <a:sym typeface="Roboto"/>
              </a:rPr>
              <a:t>Newest</a:t>
            </a:r>
            <a:endParaRPr i="1"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Triage Color (Incident Related Patient)</a:t>
            </a:r>
            <a:endParaRPr sz="1500">
              <a:solidFill>
                <a:srgbClr val="676767"/>
              </a:solidFill>
              <a:latin typeface="Roboto"/>
              <a:ea typeface="Roboto"/>
              <a:cs typeface="Roboto"/>
              <a:sym typeface="Roboto"/>
            </a:endParaRPr>
          </a:p>
          <a:p>
            <a:pPr indent="0" lvl="0" marL="0" marR="0" rtl="0" algn="l">
              <a:lnSpc>
                <a:spcPct val="120000"/>
              </a:lnSpc>
              <a:spcBef>
                <a:spcPts val="0"/>
              </a:spcBef>
              <a:spcAft>
                <a:spcPts val="0"/>
              </a:spcAft>
              <a:buNone/>
            </a:pPr>
            <a:r>
              <a:rPr b="1" lang="en-ID" sz="2200">
                <a:solidFill>
                  <a:srgbClr val="676767"/>
                </a:solidFill>
                <a:latin typeface="Roboto"/>
                <a:ea typeface="Roboto"/>
                <a:cs typeface="Roboto"/>
                <a:sym typeface="Roboto"/>
              </a:rPr>
              <a:t>Chief Complaint | Narrative </a:t>
            </a:r>
            <a:endParaRPr b="1" sz="2200">
              <a:solidFill>
                <a:srgbClr val="676767"/>
              </a:solidFill>
              <a:latin typeface="Roboto"/>
              <a:ea typeface="Roboto"/>
              <a:cs typeface="Roboto"/>
              <a:sym typeface="Roboto"/>
            </a:endParaRPr>
          </a:p>
          <a:p>
            <a:pPr indent="-279400" lvl="0" marL="28575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“Hover to Discover”</a:t>
            </a:r>
            <a:endParaRPr sz="1500">
              <a:solidFill>
                <a:srgbClr val="676767"/>
              </a:solidFill>
              <a:latin typeface="Roboto"/>
              <a:ea typeface="Roboto"/>
              <a:cs typeface="Roboto"/>
              <a:sym typeface="Roboto"/>
            </a:endParaRPr>
          </a:p>
          <a:p>
            <a:pPr indent="0" lvl="0" marL="0" marR="0" rtl="0" algn="l">
              <a:lnSpc>
                <a:spcPct val="120000"/>
              </a:lnSpc>
              <a:spcBef>
                <a:spcPts val="0"/>
              </a:spcBef>
              <a:spcAft>
                <a:spcPts val="0"/>
              </a:spcAft>
              <a:buNone/>
            </a:pPr>
            <a:r>
              <a:rPr b="1" lang="en-ID" sz="2200">
                <a:solidFill>
                  <a:srgbClr val="676767"/>
                </a:solidFill>
                <a:latin typeface="Roboto"/>
                <a:ea typeface="Roboto"/>
                <a:cs typeface="Roboto"/>
                <a:sym typeface="Roboto"/>
              </a:rPr>
              <a:t>View Additional Details</a:t>
            </a:r>
            <a:endParaRPr b="1" sz="2200">
              <a:solidFill>
                <a:srgbClr val="676767"/>
              </a:solidFill>
              <a:latin typeface="Roboto"/>
              <a:ea typeface="Roboto"/>
              <a:cs typeface="Roboto"/>
              <a:sym typeface="Roboto"/>
            </a:endParaRPr>
          </a:p>
          <a:p>
            <a:pPr indent="-279400" lvl="0" marL="285750" rtl="0" algn="l">
              <a:lnSpc>
                <a:spcPct val="120000"/>
              </a:lnSpc>
              <a:spcBef>
                <a:spcPts val="0"/>
              </a:spcBef>
              <a:spcAft>
                <a:spcPts val="0"/>
              </a:spcAft>
              <a:buClr>
                <a:srgbClr val="676767"/>
              </a:buClr>
              <a:buSzPts val="1500"/>
              <a:buChar char="•"/>
            </a:pPr>
            <a:r>
              <a:rPr lang="en-ID" sz="1500">
                <a:solidFill>
                  <a:srgbClr val="676767"/>
                </a:solidFill>
                <a:latin typeface="Roboto"/>
                <a:ea typeface="Roboto"/>
                <a:cs typeface="Roboto"/>
                <a:sym typeface="Roboto"/>
              </a:rPr>
              <a:t>Tap “...”</a:t>
            </a:r>
            <a:endParaRPr b="1" sz="2200">
              <a:solidFill>
                <a:srgbClr val="676767"/>
              </a:solidFill>
              <a:latin typeface="Roboto"/>
              <a:ea typeface="Roboto"/>
              <a:cs typeface="Roboto"/>
              <a:sym typeface="Roboto"/>
            </a:endParaRPr>
          </a:p>
        </p:txBody>
      </p:sp>
      <p:pic>
        <p:nvPicPr>
          <p:cNvPr id="136" name="Google Shape;136;p11"/>
          <p:cNvPicPr preferRelativeResize="0"/>
          <p:nvPr/>
        </p:nvPicPr>
        <p:blipFill rotWithShape="1">
          <a:blip r:embed="rId3">
            <a:alphaModFix/>
          </a:blip>
          <a:srcRect b="0" l="0" r="0" t="0"/>
          <a:stretch/>
        </p:blipFill>
        <p:spPr>
          <a:xfrm>
            <a:off x="2106000" y="3588595"/>
            <a:ext cx="8361000" cy="2870100"/>
          </a:xfrm>
          <a:prstGeom prst="roundRect">
            <a:avLst>
              <a:gd fmla="val 3143" name="adj"/>
            </a:avLst>
          </a:prstGeom>
          <a:noFill/>
          <a:ln cap="flat" cmpd="sng" w="22225">
            <a:solidFill>
              <a:schemeClr val="lt1"/>
            </a:solidFill>
            <a:prstDash val="solid"/>
            <a:round/>
            <a:headEnd len="sm" w="sm" type="none"/>
            <a:tailEnd len="sm" w="sm" type="none"/>
          </a:ln>
          <a:effectLst>
            <a:outerShdw blurRad="190500" rotWithShape="0" algn="tl" dir="2700000" dist="88900">
              <a:srgbClr val="000000">
                <a:alpha val="20000"/>
              </a:srgbClr>
            </a:outerShdw>
          </a:effectLst>
        </p:spPr>
      </p:pic>
      <p:pic>
        <p:nvPicPr>
          <p:cNvPr id="137" name="Google Shape;137;p11"/>
          <p:cNvPicPr preferRelativeResize="0"/>
          <p:nvPr/>
        </p:nvPicPr>
        <p:blipFill rotWithShape="1">
          <a:blip r:embed="rId4">
            <a:alphaModFix/>
          </a:blip>
          <a:srcRect b="0" l="0" r="0" t="0"/>
          <a:stretch/>
        </p:blipFill>
        <p:spPr>
          <a:xfrm>
            <a:off x="696779" y="2263013"/>
            <a:ext cx="274320" cy="274320"/>
          </a:xfrm>
          <a:prstGeom prst="rect">
            <a:avLst/>
          </a:prstGeom>
          <a:noFill/>
          <a:ln>
            <a:noFill/>
          </a:ln>
          <a:effectLst>
            <a:outerShdw blurRad="50800" rotWithShape="0" algn="tl" dir="2700000" dist="38100">
              <a:srgbClr val="000000">
                <a:alpha val="40000"/>
              </a:srgbClr>
            </a:outerShdw>
          </a:effectLst>
        </p:spPr>
      </p:pic>
      <p:pic>
        <p:nvPicPr>
          <p:cNvPr id="138" name="Google Shape;138;p11"/>
          <p:cNvPicPr preferRelativeResize="0"/>
          <p:nvPr/>
        </p:nvPicPr>
        <p:blipFill rotWithShape="1">
          <a:blip r:embed="rId5">
            <a:alphaModFix/>
          </a:blip>
          <a:srcRect b="0" l="0" r="0" t="0"/>
          <a:stretch/>
        </p:blipFill>
        <p:spPr>
          <a:xfrm>
            <a:off x="382516" y="2567506"/>
            <a:ext cx="274320" cy="274320"/>
          </a:xfrm>
          <a:prstGeom prst="rect">
            <a:avLst/>
          </a:prstGeom>
          <a:noFill/>
          <a:ln>
            <a:noFill/>
          </a:ln>
          <a:effectLst>
            <a:outerShdw blurRad="50800" rotWithShape="0" algn="tl" dir="2700000" dist="38100">
              <a:srgbClr val="000000">
                <a:alpha val="40000"/>
              </a:srgbClr>
            </a:outerShdw>
          </a:effectLst>
        </p:spPr>
      </p:pic>
      <p:pic>
        <p:nvPicPr>
          <p:cNvPr id="139" name="Google Shape;139;p11"/>
          <p:cNvPicPr preferRelativeResize="0"/>
          <p:nvPr/>
        </p:nvPicPr>
        <p:blipFill rotWithShape="1">
          <a:blip r:embed="rId6">
            <a:alphaModFix/>
          </a:blip>
          <a:srcRect b="0" l="0" r="0" t="0"/>
          <a:stretch/>
        </p:blipFill>
        <p:spPr>
          <a:xfrm>
            <a:off x="382518" y="3262340"/>
            <a:ext cx="274320" cy="274320"/>
          </a:xfrm>
          <a:prstGeom prst="rect">
            <a:avLst/>
          </a:prstGeom>
          <a:noFill/>
          <a:ln>
            <a:noFill/>
          </a:ln>
          <a:effectLst>
            <a:outerShdw blurRad="50800" rotWithShape="0" algn="tl" dir="2700000" dist="38100">
              <a:srgbClr val="000000">
                <a:alpha val="40000"/>
              </a:srgbClr>
            </a:outerShdw>
          </a:effectLst>
        </p:spPr>
      </p:pic>
      <p:pic>
        <p:nvPicPr>
          <p:cNvPr id="140" name="Google Shape;140;p11"/>
          <p:cNvPicPr preferRelativeResize="0"/>
          <p:nvPr/>
        </p:nvPicPr>
        <p:blipFill rotWithShape="1">
          <a:blip r:embed="rId7">
            <a:alphaModFix/>
          </a:blip>
          <a:srcRect b="0" l="0" r="0" t="0"/>
          <a:stretch/>
        </p:blipFill>
        <p:spPr>
          <a:xfrm>
            <a:off x="6286491" y="1205038"/>
            <a:ext cx="274320" cy="274320"/>
          </a:xfrm>
          <a:prstGeom prst="rect">
            <a:avLst/>
          </a:prstGeom>
          <a:noFill/>
          <a:ln>
            <a:noFill/>
          </a:ln>
          <a:effectLst>
            <a:outerShdw blurRad="50800" rotWithShape="0" algn="tl" dir="2700000" dist="38100">
              <a:srgbClr val="000000">
                <a:alpha val="40000"/>
              </a:srgbClr>
            </a:outerShdw>
          </a:effectLst>
        </p:spPr>
      </p:pic>
      <p:pic>
        <p:nvPicPr>
          <p:cNvPr id="141" name="Google Shape;141;p11"/>
          <p:cNvPicPr preferRelativeResize="0"/>
          <p:nvPr/>
        </p:nvPicPr>
        <p:blipFill rotWithShape="1">
          <a:blip r:embed="rId8">
            <a:alphaModFix/>
          </a:blip>
          <a:srcRect b="0" l="0" r="0" t="0"/>
          <a:stretch/>
        </p:blipFill>
        <p:spPr>
          <a:xfrm>
            <a:off x="9499691" y="3363075"/>
            <a:ext cx="274320" cy="274320"/>
          </a:xfrm>
          <a:prstGeom prst="rect">
            <a:avLst/>
          </a:prstGeom>
          <a:noFill/>
          <a:ln>
            <a:noFill/>
          </a:ln>
          <a:effectLst>
            <a:outerShdw blurRad="50800" rotWithShape="0" algn="tl" dir="2700000" dist="38100">
              <a:srgbClr val="000000">
                <a:alpha val="40000"/>
              </a:srgbClr>
            </a:outerShdw>
          </a:effectLst>
        </p:spPr>
      </p:pic>
      <p:pic>
        <p:nvPicPr>
          <p:cNvPr id="142" name="Google Shape;142;p11"/>
          <p:cNvPicPr preferRelativeResize="0"/>
          <p:nvPr/>
        </p:nvPicPr>
        <p:blipFill rotWithShape="1">
          <a:blip r:embed="rId9">
            <a:alphaModFix/>
          </a:blip>
          <a:srcRect b="0" l="0" r="0" t="0"/>
          <a:stretch/>
        </p:blipFill>
        <p:spPr>
          <a:xfrm>
            <a:off x="382529" y="868760"/>
            <a:ext cx="274320" cy="274320"/>
          </a:xfrm>
          <a:prstGeom prst="rect">
            <a:avLst/>
          </a:prstGeom>
          <a:noFill/>
          <a:ln>
            <a:noFill/>
          </a:ln>
          <a:effectLst>
            <a:outerShdw blurRad="50800" rotWithShape="0" algn="tl" dir="2700000" dist="38100">
              <a:srgbClr val="000000">
                <a:alpha val="40000"/>
              </a:srgbClr>
            </a:outerShdw>
          </a:effectLst>
        </p:spPr>
      </p:pic>
      <p:pic>
        <p:nvPicPr>
          <p:cNvPr id="143" name="Google Shape;143;p11"/>
          <p:cNvPicPr preferRelativeResize="0"/>
          <p:nvPr/>
        </p:nvPicPr>
        <p:blipFill rotWithShape="1">
          <a:blip r:embed="rId10">
            <a:alphaModFix/>
          </a:blip>
          <a:srcRect b="0" l="0" r="0" t="0"/>
          <a:stretch/>
        </p:blipFill>
        <p:spPr>
          <a:xfrm>
            <a:off x="6286491" y="2152574"/>
            <a:ext cx="274320" cy="274320"/>
          </a:xfrm>
          <a:prstGeom prst="rect">
            <a:avLst/>
          </a:prstGeom>
          <a:noFill/>
          <a:ln>
            <a:noFill/>
          </a:ln>
          <a:effectLst>
            <a:outerShdw blurRad="50800" rotWithShape="0" algn="tl" dir="2700000" dist="38100">
              <a:srgbClr val="000000">
                <a:alpha val="40000"/>
              </a:srgbClr>
            </a:outerShdw>
          </a:effectLst>
        </p:spPr>
      </p:pic>
      <p:sp>
        <p:nvSpPr>
          <p:cNvPr id="144" name="Google Shape;144;p11"/>
          <p:cNvSpPr txBox="1"/>
          <p:nvPr/>
        </p:nvSpPr>
        <p:spPr>
          <a:xfrm>
            <a:off x="6200044" y="742936"/>
            <a:ext cx="5694300" cy="2782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ID" sz="2200">
                <a:solidFill>
                  <a:schemeClr val="accent1"/>
                </a:solidFill>
                <a:latin typeface="Roboto"/>
                <a:ea typeface="Roboto"/>
                <a:cs typeface="Roboto"/>
                <a:sym typeface="Roboto"/>
              </a:rPr>
              <a:t>OPTIONAL</a:t>
            </a:r>
            <a:endParaRPr sz="1200">
              <a:solidFill>
                <a:schemeClr val="accent1"/>
              </a:solidFill>
            </a:endParaRPr>
          </a:p>
          <a:p>
            <a:pPr indent="0" lvl="0" marL="457200" rtl="0" algn="l">
              <a:lnSpc>
                <a:spcPct val="120000"/>
              </a:lnSpc>
              <a:spcBef>
                <a:spcPts val="0"/>
              </a:spcBef>
              <a:spcAft>
                <a:spcPts val="0"/>
              </a:spcAft>
              <a:buNone/>
            </a:pPr>
            <a:r>
              <a:rPr b="1" lang="en-ID" sz="2200">
                <a:solidFill>
                  <a:srgbClr val="676767"/>
                </a:solidFill>
                <a:latin typeface="Roboto"/>
                <a:ea typeface="Roboto"/>
                <a:cs typeface="Roboto"/>
                <a:sym typeface="Roboto"/>
              </a:rPr>
              <a:t>Set Room Number</a:t>
            </a:r>
            <a:endParaRPr b="1" sz="2200">
              <a:solidFill>
                <a:srgbClr val="676767"/>
              </a:solidFill>
              <a:latin typeface="Roboto"/>
              <a:ea typeface="Roboto"/>
              <a:cs typeface="Roboto"/>
              <a:sym typeface="Roboto"/>
            </a:endParaRPr>
          </a:p>
          <a:p>
            <a:pPr indent="-279400" lvl="0" marL="74295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EMS and Forward Triage will be able to see upon patient arrival if room is reserved</a:t>
            </a:r>
            <a:endParaRPr sz="1500">
              <a:solidFill>
                <a:srgbClr val="676767"/>
              </a:solidFill>
              <a:latin typeface="Roboto"/>
              <a:ea typeface="Roboto"/>
              <a:cs typeface="Roboto"/>
              <a:sym typeface="Roboto"/>
            </a:endParaRPr>
          </a:p>
          <a:p>
            <a:pPr indent="0" lvl="0" marL="457200" rtl="0" algn="l">
              <a:lnSpc>
                <a:spcPct val="120000"/>
              </a:lnSpc>
              <a:spcBef>
                <a:spcPts val="0"/>
              </a:spcBef>
              <a:spcAft>
                <a:spcPts val="0"/>
              </a:spcAft>
              <a:buNone/>
            </a:pPr>
            <a:r>
              <a:rPr b="1" lang="en-ID" sz="2200">
                <a:solidFill>
                  <a:srgbClr val="676767"/>
                </a:solidFill>
                <a:latin typeface="Roboto"/>
                <a:ea typeface="Roboto"/>
                <a:cs typeface="Roboto"/>
                <a:sym typeface="Roboto"/>
              </a:rPr>
              <a:t>Update Availability</a:t>
            </a:r>
            <a:endParaRPr b="1" sz="2200">
              <a:solidFill>
                <a:srgbClr val="676767"/>
              </a:solidFill>
              <a:latin typeface="Roboto"/>
              <a:ea typeface="Roboto"/>
              <a:cs typeface="Roboto"/>
              <a:sym typeface="Roboto"/>
            </a:endParaRPr>
          </a:p>
          <a:p>
            <a:pPr indent="-279400" lvl="0" marL="742950" rtl="0" algn="l">
              <a:lnSpc>
                <a:spcPct val="120000"/>
              </a:lnSpc>
              <a:spcBef>
                <a:spcPts val="0"/>
              </a:spcBef>
              <a:spcAft>
                <a:spcPts val="0"/>
              </a:spcAft>
              <a:buClr>
                <a:srgbClr val="676767"/>
              </a:buClr>
              <a:buSzPts val="1500"/>
              <a:buChar char="•"/>
            </a:pPr>
            <a:r>
              <a:rPr lang="en-ID" sz="1500">
                <a:solidFill>
                  <a:srgbClr val="676767"/>
                </a:solidFill>
                <a:latin typeface="Roboto"/>
                <a:ea typeface="Roboto"/>
                <a:cs typeface="Roboto"/>
                <a:sym typeface="Roboto"/>
              </a:rPr>
              <a:t>Transport Officer / EMS will be able to see in workflow when selecting facilities</a:t>
            </a:r>
            <a:endParaRPr sz="1500">
              <a:solidFill>
                <a:srgbClr val="676767"/>
              </a:solidFill>
              <a:latin typeface="Roboto"/>
              <a:ea typeface="Roboto"/>
              <a:cs typeface="Roboto"/>
              <a:sym typeface="Roboto"/>
            </a:endParaRPr>
          </a:p>
          <a:p>
            <a:pPr indent="-323850" lvl="0" marL="457200" rtl="0" algn="l">
              <a:lnSpc>
                <a:spcPct val="120000"/>
              </a:lnSpc>
              <a:spcBef>
                <a:spcPts val="0"/>
              </a:spcBef>
              <a:spcAft>
                <a:spcPts val="0"/>
              </a:spcAft>
              <a:buClr>
                <a:srgbClr val="676767"/>
              </a:buClr>
              <a:buSzPts val="1500"/>
              <a:buFont typeface="Roboto"/>
              <a:buChar char="•"/>
            </a:pPr>
            <a:r>
              <a:rPr b="1" lang="en-ID" sz="2200">
                <a:solidFill>
                  <a:srgbClr val="676767"/>
                </a:solidFill>
                <a:latin typeface="Roboto"/>
                <a:ea typeface="Roboto"/>
                <a:cs typeface="Roboto"/>
                <a:sym typeface="Roboto"/>
              </a:rPr>
              <a:t>Adjust Audible Alerts </a:t>
            </a:r>
            <a:r>
              <a:rPr i="1" lang="en-ID" sz="1500">
                <a:solidFill>
                  <a:srgbClr val="676767"/>
                </a:solidFill>
                <a:latin typeface="Roboto"/>
                <a:ea typeface="Roboto"/>
                <a:cs typeface="Roboto"/>
                <a:sym typeface="Roboto"/>
              </a:rPr>
              <a:t>- if needed</a:t>
            </a:r>
            <a:r>
              <a:rPr b="1" lang="en-ID" sz="2200">
                <a:solidFill>
                  <a:srgbClr val="676767"/>
                </a:solidFill>
                <a:latin typeface="Roboto"/>
                <a:ea typeface="Roboto"/>
                <a:cs typeface="Roboto"/>
                <a:sym typeface="Roboto"/>
              </a:rPr>
              <a:t> </a:t>
            </a:r>
            <a:endParaRPr sz="1500">
              <a:solidFill>
                <a:srgbClr val="676767"/>
              </a:solidFill>
              <a:latin typeface="Roboto"/>
              <a:ea typeface="Roboto"/>
              <a:cs typeface="Roboto"/>
              <a:sym typeface="Roboto"/>
            </a:endParaRPr>
          </a:p>
        </p:txBody>
      </p:sp>
      <p:pic>
        <p:nvPicPr>
          <p:cNvPr id="145" name="Google Shape;145;p11"/>
          <p:cNvPicPr preferRelativeResize="0"/>
          <p:nvPr/>
        </p:nvPicPr>
        <p:blipFill rotWithShape="1">
          <a:blip r:embed="rId11">
            <a:alphaModFix/>
          </a:blip>
          <a:srcRect b="0" l="0" r="0" t="0"/>
          <a:stretch/>
        </p:blipFill>
        <p:spPr>
          <a:xfrm>
            <a:off x="696780" y="1973922"/>
            <a:ext cx="274320" cy="274320"/>
          </a:xfrm>
          <a:prstGeom prst="rect">
            <a:avLst/>
          </a:prstGeom>
          <a:noFill/>
          <a:ln>
            <a:noFill/>
          </a:ln>
          <a:effectLst>
            <a:outerShdw blurRad="50800" rotWithShape="0" algn="tl" dir="2700000" dist="38100">
              <a:srgbClr val="000000">
                <a:alpha val="40000"/>
              </a:srgbClr>
            </a:outerShdw>
          </a:effectLst>
        </p:spPr>
      </p:pic>
      <p:pic>
        <p:nvPicPr>
          <p:cNvPr id="146" name="Google Shape;146;p11"/>
          <p:cNvPicPr preferRelativeResize="0"/>
          <p:nvPr/>
        </p:nvPicPr>
        <p:blipFill rotWithShape="1">
          <a:blip r:embed="rId8">
            <a:alphaModFix/>
          </a:blip>
          <a:srcRect b="0" l="0" r="0" t="0"/>
          <a:stretch/>
        </p:blipFill>
        <p:spPr>
          <a:xfrm>
            <a:off x="6286491" y="3086087"/>
            <a:ext cx="274320" cy="274320"/>
          </a:xfrm>
          <a:prstGeom prst="rect">
            <a:avLst/>
          </a:prstGeom>
          <a:noFill/>
          <a:ln>
            <a:noFill/>
          </a:ln>
          <a:effectLst>
            <a:outerShdw blurRad="50800" rotWithShape="0" algn="tl" dir="2700000" dist="38100">
              <a:srgbClr val="000000">
                <a:alpha val="40000"/>
              </a:srgbClr>
            </a:outerShdw>
          </a:effectLst>
        </p:spPr>
      </p:pic>
      <p:sp>
        <p:nvSpPr>
          <p:cNvPr id="147" name="Google Shape;147;p11"/>
          <p:cNvSpPr/>
          <p:nvPr/>
        </p:nvSpPr>
        <p:spPr>
          <a:xfrm>
            <a:off x="9510532" y="3660500"/>
            <a:ext cx="274200" cy="274200"/>
          </a:xfrm>
          <a:prstGeom prst="rect">
            <a:avLst/>
          </a:prstGeom>
          <a:noFill/>
          <a:ln cap="flat" cmpd="sng" w="38100">
            <a:solidFill>
              <a:srgbClr val="FFFF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48" name="Google Shape;148;p11"/>
          <p:cNvSpPr txBox="1"/>
          <p:nvPr/>
        </p:nvSpPr>
        <p:spPr>
          <a:xfrm>
            <a:off x="290850" y="302650"/>
            <a:ext cx="10176300" cy="5541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1" i="0" lang="en-ID" sz="3000" u="none" cap="none" strike="noStrike">
                <a:solidFill>
                  <a:schemeClr val="accent1"/>
                </a:solidFill>
                <a:latin typeface="Roboto"/>
                <a:ea typeface="Roboto"/>
                <a:cs typeface="Roboto"/>
                <a:sym typeface="Roboto"/>
              </a:rPr>
              <a:t>INCIDENTS | </a:t>
            </a:r>
            <a:r>
              <a:rPr b="1" lang="en-ID" sz="3000">
                <a:solidFill>
                  <a:srgbClr val="0E0E0E"/>
                </a:solidFill>
                <a:latin typeface="Roboto"/>
                <a:ea typeface="Roboto"/>
                <a:cs typeface="Roboto"/>
                <a:sym typeface="Roboto"/>
              </a:rPr>
              <a:t>Prehospital Notifications During an Incident</a:t>
            </a:r>
            <a:endParaRPr b="1" i="0" sz="3000" u="none" cap="none" strike="noStrike">
              <a:solidFill>
                <a:srgbClr val="0E0E0E"/>
              </a:solidFill>
              <a:latin typeface="Roboto"/>
              <a:ea typeface="Roboto"/>
              <a:cs typeface="Roboto"/>
              <a:sym typeface="Roboto"/>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Custom 4">
      <a:dk1>
        <a:srgbClr val="333333"/>
      </a:dk1>
      <a:lt1>
        <a:srgbClr val="FFFFFF"/>
      </a:lt1>
      <a:dk2>
        <a:srgbClr val="44546A"/>
      </a:dk2>
      <a:lt2>
        <a:srgbClr val="E7E6E6"/>
      </a:lt2>
      <a:accent1>
        <a:srgbClr val="B12028"/>
      </a:accent1>
      <a:accent2>
        <a:srgbClr val="5E5E5E"/>
      </a:accent2>
      <a:accent3>
        <a:srgbClr val="8A8A8A"/>
      </a:accent3>
      <a:accent4>
        <a:srgbClr val="B12028"/>
      </a:accent4>
      <a:accent5>
        <a:srgbClr val="FBE5E8"/>
      </a:accent5>
      <a:accent6>
        <a:srgbClr val="8A8A8A"/>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