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A4A3A4"/>
          </p15:clr>
        </p15:guide>
        <p15:guide id="2" orient="horz" pos="2448">
          <p15:clr>
            <a:srgbClr val="A4A3A4"/>
          </p15:clr>
        </p15:guide>
        <p15:guide id="3" orient="horz" pos="2568">
          <p15:clr>
            <a:srgbClr val="A4A3A4"/>
          </p15:clr>
        </p15:guide>
        <p15:guide id="4" orient="horz" pos="3936">
          <p15:clr>
            <a:srgbClr val="A4A3A4"/>
          </p15:clr>
        </p15:guide>
        <p15:guide id="5" pos="7320">
          <p15:clr>
            <a:srgbClr val="A4A3A4"/>
          </p15:clr>
        </p15:guide>
        <p15:guide id="6" pos="5745">
          <p15:clr>
            <a:srgbClr val="A4A3A4"/>
          </p15:clr>
        </p15:guide>
        <p15:guide id="7" pos="5544">
          <p15:clr>
            <a:srgbClr val="A4A3A4"/>
          </p15:clr>
        </p15:guide>
        <p15:guide id="8" pos="3960">
          <p15:clr>
            <a:srgbClr val="A4A3A4"/>
          </p15:clr>
        </p15:guide>
        <p15:guide id="9" orient="horz" pos="816">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2448" orient="horz"/>
        <p:guide pos="2568" orient="horz"/>
        <p:guide pos="3936" orient="horz"/>
        <p:guide pos="7320"/>
        <p:guide pos="5745"/>
        <p:guide pos="5544"/>
        <p:guide pos="3960"/>
        <p:guide pos="816" orient="horz"/>
        <p:guide pos="576" orient="horz"/>
        <p:guide pos="432"/>
        <p:guide pos="744"/>
        <p:guide pos="372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 name="Shape 9"/>
        <p:cNvGrpSpPr/>
        <p:nvPr/>
      </p:nvGrpSpPr>
      <p:grpSpPr>
        <a:xfrm>
          <a:off x="0" y="0"/>
          <a:ext cx="0" cy="0"/>
          <a:chOff x="0" y="0"/>
          <a:chExt cx="0" cy="0"/>
        </a:xfrm>
      </p:grpSpPr>
      <p:sp>
        <p:nvSpPr>
          <p:cNvPr id="10" name="Google Shape;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Let’s review</a:t>
            </a:r>
            <a:r>
              <a:rPr lang="en-ID" sz="1050">
                <a:solidFill>
                  <a:schemeClr val="dk1"/>
                </a:solidFill>
              </a:rPr>
              <a:t> how to receive patients during an Incident.</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During a larger incident, you may have a large volume of unidentified patients. Therefore, most emergency departments will establish a forward Triage area so they can better control their emergency department flow. Individuals stationed here will typically use a mobile device so they can use the scanning capabilities.</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It is important to consider your connectivity in this location. In addition to </a:t>
            </a:r>
            <a:r>
              <a:rPr lang="en-ID" sz="1050">
                <a:solidFill>
                  <a:schemeClr val="dk1"/>
                </a:solidFill>
              </a:rPr>
              <a:t>ensuring</a:t>
            </a:r>
            <a:r>
              <a:rPr lang="en-ID" sz="1050">
                <a:solidFill>
                  <a:schemeClr val="dk1"/>
                </a:solidFill>
              </a:rPr>
              <a:t> they have WiFi coverage, many hospitals will also ensure they have access to cellular enabled devices in this location. To better manage noise, most people in this location will silence their alerts related to the incident.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Upon a patient’s arrival, scan the US Statewide Wristband, which opens that individual’s patient channel. Scroll to the bottom, and set ED Arrival Time. This task only takes a couple of seconds, and is the only required interaction for a regional Patient Movement System as it moves the patient to At Destination status on the Incident Summary.</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To optimize your department further, there are additional optional functionalities available.</a:t>
            </a:r>
            <a:r>
              <a:rPr lang="en-ID" sz="1050">
                <a:solidFill>
                  <a:schemeClr val="dk1"/>
                </a:solidFill>
              </a:rPr>
              <a:t>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You can re-triage the patient and update their condition if appropriate.</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If the patient was pre-assigned a room, you can view this information and direct medics accordingly. You also have the ability to add or edit room assignments as appropriate.</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11" name="Google Shape;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g2f0e8cfd6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During a larger incident, you may have a large volume of unidentified patients. Therefore, most emergency departments will establish a forward Triage area so they can better control their emergency department flow. Individuals stationed here will typically use a mobile device so they can use the scanning capabilities.</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It is important to consider your connectivity in this location. In addition to ensuring they have WiFi coverage, many hospitals will also ensure they have access to cellular enabled devices in this location.</a:t>
            </a:r>
            <a:endParaRPr sz="1050">
              <a:solidFill>
                <a:schemeClr val="dk1"/>
              </a:solidFill>
            </a:endParaRPr>
          </a:p>
        </p:txBody>
      </p:sp>
      <p:sp>
        <p:nvSpPr>
          <p:cNvPr id="29" name="Google Shape;29;g2f0e8cfd64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f0e8cfd64d_0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To better manage noise, most people in this location will silence their alerts related to the incident.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35" name="Google Shape;35;g2f0e8cfd64d_0_5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2f0e8cfd64d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Upon a patient’s arrival, scan the US Statewide Wristband, </a:t>
            </a:r>
            <a:endParaRPr sz="1050">
              <a:solidFill>
                <a:schemeClr val="dk1"/>
              </a:solidFill>
            </a:endParaRPr>
          </a:p>
        </p:txBody>
      </p:sp>
      <p:sp>
        <p:nvSpPr>
          <p:cNvPr id="42" name="Google Shape;42;g2f0e8cfd64d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f0e8cfd64d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which opens that individual’s patient channel.</a:t>
            </a:r>
            <a:endParaRPr sz="1050">
              <a:solidFill>
                <a:schemeClr val="dk1"/>
              </a:solidFill>
            </a:endParaRPr>
          </a:p>
        </p:txBody>
      </p:sp>
      <p:sp>
        <p:nvSpPr>
          <p:cNvPr id="52" name="Google Shape;52;g2f0e8cfd64d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f0e8cfd64d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Scroll to the bottom, and set ED Arrival Time.</a:t>
            </a:r>
            <a:endParaRPr sz="1050">
              <a:solidFill>
                <a:schemeClr val="dk1"/>
              </a:solidFill>
            </a:endParaRPr>
          </a:p>
        </p:txBody>
      </p:sp>
      <p:sp>
        <p:nvSpPr>
          <p:cNvPr id="61" name="Google Shape;61;g2f0e8cfd64d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f0e8cfd64d_0_5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chemeClr val="dk1"/>
                </a:solidFill>
              </a:rPr>
              <a:t>This task only takes a couple of seconds, and is the only required interaction for a regional Patient Movement System as it moves the patient to At Destination status on the Incident Summary.</a:t>
            </a:r>
            <a:endParaRPr sz="1050">
              <a:solidFill>
                <a:schemeClr val="dk1"/>
              </a:solidFill>
            </a:endParaRPr>
          </a:p>
        </p:txBody>
      </p:sp>
      <p:sp>
        <p:nvSpPr>
          <p:cNvPr id="73" name="Google Shape;73;g2f0e8cfd64d_0_5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f0e8cfd64d_0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To optimize your department further, there are additional optional functionalities available.</a:t>
            </a:r>
            <a:r>
              <a:rPr lang="en-ID" sz="1050">
                <a:solidFill>
                  <a:schemeClr val="dk1"/>
                </a:solidFill>
              </a:rPr>
              <a:t>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You can re-triage the patient and update their condition if appropriate.</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
        <p:nvSpPr>
          <p:cNvPr id="87" name="Google Shape;87;g2f0e8cfd64d_0_2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f0e8cfd64d_0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If the patient was pre-assigned a room, you can view this information and direct medics accordingly. You also have the ability to add or edit room assignments as appropriate.</a:t>
            </a:r>
            <a:endParaRPr sz="1050">
              <a:solidFill>
                <a:schemeClr val="dk1"/>
              </a:solidFill>
            </a:endParaRPr>
          </a:p>
        </p:txBody>
      </p:sp>
      <p:sp>
        <p:nvSpPr>
          <p:cNvPr id="100" name="Google Shape;100;g2f0e8cfd64d_0_3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ID" sz="1000" u="none" cap="none" strike="noStrik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10507713" y="458006"/>
            <a:ext cx="1277206" cy="337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8.jp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jp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jpg"/><Relationship Id="rId5" Type="http://schemas.openxmlformats.org/officeDocument/2006/relationships/image" Target="../media/image7.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8.jpg"/><Relationship Id="rId6" Type="http://schemas.openxmlformats.org/officeDocument/2006/relationships/image" Target="../media/image7.pn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jp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jp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 name="Shape 12"/>
        <p:cNvGrpSpPr/>
        <p:nvPr/>
      </p:nvGrpSpPr>
      <p:grpSpPr>
        <a:xfrm>
          <a:off x="0" y="0"/>
          <a:ext cx="0" cy="0"/>
          <a:chOff x="0" y="0"/>
          <a:chExt cx="0" cy="0"/>
        </a:xfrm>
      </p:grpSpPr>
      <p:sp>
        <p:nvSpPr>
          <p:cNvPr id="13" name="Google Shape;13;p3"/>
          <p:cNvSpPr txBox="1"/>
          <p:nvPr/>
        </p:nvSpPr>
        <p:spPr>
          <a:xfrm>
            <a:off x="290850" y="302650"/>
            <a:ext cx="101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Receiving Patients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4" name="Google Shape;14;p3"/>
          <p:cNvSpPr txBox="1"/>
          <p:nvPr/>
        </p:nvSpPr>
        <p:spPr>
          <a:xfrm>
            <a:off x="889916" y="1120093"/>
            <a:ext cx="4710900" cy="467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Finds and Opens Patient Channel</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Prompts to Create Patient Channel if not in system</a:t>
            </a:r>
            <a:endParaRPr b="0" i="0" sz="1500" u="none" cap="none" strike="noStrike">
              <a:solidFill>
                <a:srgbClr val="676767"/>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Set ED Arrival Time</a:t>
            </a:r>
            <a:endParaRPr sz="12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Scroll to bottom and Set </a:t>
            </a:r>
            <a:r>
              <a:rPr b="1" i="1" lang="en-ID" sz="1500">
                <a:solidFill>
                  <a:srgbClr val="676767"/>
                </a:solidFill>
                <a:latin typeface="Roboto"/>
                <a:ea typeface="Roboto"/>
                <a:cs typeface="Roboto"/>
                <a:sym typeface="Roboto"/>
              </a:rPr>
              <a:t>ED Arrival Time</a:t>
            </a:r>
            <a:endParaRPr b="1" i="1" sz="15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Moves Patient to </a:t>
            </a:r>
            <a:r>
              <a:rPr b="1" i="1" lang="en-ID" sz="1500">
                <a:solidFill>
                  <a:srgbClr val="676767"/>
                </a:solidFill>
                <a:latin typeface="Roboto"/>
                <a:ea typeface="Roboto"/>
                <a:cs typeface="Roboto"/>
                <a:sym typeface="Roboto"/>
              </a:rPr>
              <a:t>At Destination</a:t>
            </a:r>
            <a:r>
              <a:rPr lang="en-ID" sz="1500">
                <a:solidFill>
                  <a:srgbClr val="676767"/>
                </a:solidFill>
                <a:latin typeface="Roboto"/>
                <a:ea typeface="Roboto"/>
                <a:cs typeface="Roboto"/>
                <a:sym typeface="Roboto"/>
              </a:rPr>
              <a:t> Status</a:t>
            </a:r>
            <a:endParaRPr sz="1500"/>
          </a:p>
          <a:p>
            <a:pPr indent="0" lvl="0" marL="0" rtl="0" algn="l">
              <a:spcBef>
                <a:spcPts val="0"/>
              </a:spcBef>
              <a:spcAft>
                <a:spcPts val="0"/>
              </a:spcAft>
              <a:buNone/>
            </a:pPr>
            <a:r>
              <a:t/>
            </a:r>
            <a:endParaRPr b="1" sz="2200">
              <a:solidFill>
                <a:srgbClr val="515151"/>
              </a:solidFill>
              <a:latin typeface="Roboto"/>
              <a:ea typeface="Roboto"/>
              <a:cs typeface="Roboto"/>
              <a:sym typeface="Roboto"/>
            </a:endParaRPr>
          </a:p>
          <a:p>
            <a:pPr indent="0" lvl="0" marL="0" rtl="0" algn="l">
              <a:spcBef>
                <a:spcPts val="0"/>
              </a:spcBef>
              <a:spcAft>
                <a:spcPts val="0"/>
              </a:spcAft>
              <a:buNone/>
            </a:pPr>
            <a:r>
              <a:rPr b="1" lang="en-ID" sz="2500">
                <a:solidFill>
                  <a:schemeClr val="accent1"/>
                </a:solidFill>
                <a:latin typeface="Roboto"/>
                <a:ea typeface="Roboto"/>
                <a:cs typeface="Roboto"/>
                <a:sym typeface="Roboto"/>
              </a:rPr>
              <a:t>Options</a:t>
            </a:r>
            <a:endParaRPr b="1" sz="2500">
              <a:solidFill>
                <a:schemeClr val="accent1"/>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Re-Triage and Change Condition</a:t>
            </a:r>
            <a:endParaRPr b="1" sz="2200">
              <a:solidFill>
                <a:srgbClr val="515151"/>
              </a:solidFill>
              <a:latin typeface="Roboto"/>
              <a:ea typeface="Roboto"/>
              <a:cs typeface="Roboto"/>
              <a:sym typeface="Roboto"/>
            </a:endParaRPr>
          </a:p>
          <a:p>
            <a:pPr indent="0" lvl="0" marL="0" rtl="0" algn="l">
              <a:spcBef>
                <a:spcPts val="0"/>
              </a:spcBef>
              <a:spcAft>
                <a:spcPts val="0"/>
              </a:spcAft>
              <a:buNone/>
            </a:pPr>
            <a:r>
              <a:t/>
            </a:r>
            <a:endParaRPr b="1" sz="2200">
              <a:solidFill>
                <a:srgbClr val="515151"/>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Room Assignment</a:t>
            </a:r>
            <a:endParaRPr b="1" sz="2200">
              <a:solidFill>
                <a:srgbClr val="515151"/>
              </a:solidFill>
              <a:latin typeface="Roboto"/>
              <a:ea typeface="Roboto"/>
              <a:cs typeface="Roboto"/>
              <a:sym typeface="Roboto"/>
            </a:endParaRPr>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Visible if already assigned</a:t>
            </a:r>
            <a:endParaRPr sz="15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Add</a:t>
            </a:r>
            <a:r>
              <a:rPr b="1" lang="en-ID" sz="1500">
                <a:solidFill>
                  <a:srgbClr val="676767"/>
                </a:solidFill>
                <a:latin typeface="Roboto"/>
                <a:ea typeface="Roboto"/>
                <a:cs typeface="Roboto"/>
                <a:sym typeface="Roboto"/>
              </a:rPr>
              <a:t> / </a:t>
            </a:r>
            <a:r>
              <a:rPr b="1" i="1" lang="en-ID" sz="1500">
                <a:solidFill>
                  <a:srgbClr val="676767"/>
                </a:solidFill>
                <a:latin typeface="Roboto"/>
                <a:ea typeface="Roboto"/>
                <a:cs typeface="Roboto"/>
                <a:sym typeface="Roboto"/>
              </a:rPr>
              <a:t>Edit</a:t>
            </a:r>
            <a:endParaRPr b="1" i="1" sz="1500"/>
          </a:p>
          <a:p>
            <a:pPr indent="0" lvl="0" marL="0" marR="0" rtl="0" algn="l">
              <a:lnSpc>
                <a:spcPct val="120000"/>
              </a:lnSpc>
              <a:spcBef>
                <a:spcPts val="0"/>
              </a:spcBef>
              <a:spcAft>
                <a:spcPts val="0"/>
              </a:spcAft>
              <a:buNone/>
            </a:pPr>
            <a:r>
              <a:t/>
            </a:r>
            <a:endParaRPr sz="1500">
              <a:solidFill>
                <a:srgbClr val="676767"/>
              </a:solidFill>
              <a:latin typeface="Roboto"/>
              <a:ea typeface="Roboto"/>
              <a:cs typeface="Roboto"/>
              <a:sym typeface="Roboto"/>
            </a:endParaRPr>
          </a:p>
        </p:txBody>
      </p:sp>
      <p:pic>
        <p:nvPicPr>
          <p:cNvPr id="15" name="Google Shape;15;p3"/>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6" name="Google Shape;16;p3"/>
          <p:cNvPicPr preferRelativeResize="0"/>
          <p:nvPr/>
        </p:nvPicPr>
        <p:blipFill rotWithShape="1">
          <a:blip r:embed="rId4">
            <a:alphaModFix/>
          </a:blip>
          <a:srcRect b="15054" l="0" r="0" t="43496"/>
          <a:stretch/>
        </p:blipFill>
        <p:spPr>
          <a:xfrm>
            <a:off x="9052300" y="4240774"/>
            <a:ext cx="2492400" cy="2236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 name="Google Shape;17;p3"/>
          <p:cNvPicPr preferRelativeResize="0"/>
          <p:nvPr/>
        </p:nvPicPr>
        <p:blipFill rotWithShape="1">
          <a:blip r:embed="rId5">
            <a:alphaModFix/>
          </a:blip>
          <a:srcRect b="34782" l="0" r="0" t="10121"/>
          <a:stretch/>
        </p:blipFill>
        <p:spPr>
          <a:xfrm>
            <a:off x="9052300" y="1157312"/>
            <a:ext cx="2492400" cy="297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8" name="Google Shape;18;p3"/>
          <p:cNvPicPr preferRelativeResize="0"/>
          <p:nvPr/>
        </p:nvPicPr>
        <p:blipFill rotWithShape="1">
          <a:blip r:embed="rId6">
            <a:alphaModFix/>
          </a:blip>
          <a:srcRect b="0" l="0" r="0" t="0"/>
          <a:stretch/>
        </p:blipFill>
        <p:spPr>
          <a:xfrm>
            <a:off x="535886" y="2306544"/>
            <a:ext cx="353886" cy="353886"/>
          </a:xfrm>
          <a:prstGeom prst="rect">
            <a:avLst/>
          </a:prstGeom>
          <a:noFill/>
          <a:ln>
            <a:noFill/>
          </a:ln>
          <a:effectLst>
            <a:outerShdw blurRad="50800" rotWithShape="0" algn="tl" dir="2700000" dist="38100">
              <a:srgbClr val="000000">
                <a:alpha val="40000"/>
              </a:srgbClr>
            </a:outerShdw>
          </a:effectLst>
        </p:spPr>
      </p:pic>
      <p:pic>
        <p:nvPicPr>
          <p:cNvPr id="19" name="Google Shape;19;p3"/>
          <p:cNvPicPr preferRelativeResize="0"/>
          <p:nvPr/>
        </p:nvPicPr>
        <p:blipFill rotWithShape="1">
          <a:blip r:embed="rId7">
            <a:alphaModFix/>
          </a:blip>
          <a:srcRect b="0" l="0" r="0" t="0"/>
          <a:stretch/>
        </p:blipFill>
        <p:spPr>
          <a:xfrm>
            <a:off x="11620510" y="1678409"/>
            <a:ext cx="353886" cy="353886"/>
          </a:xfrm>
          <a:prstGeom prst="rect">
            <a:avLst/>
          </a:prstGeom>
          <a:noFill/>
          <a:ln>
            <a:noFill/>
          </a:ln>
          <a:effectLst>
            <a:outerShdw blurRad="50800" rotWithShape="0" algn="tl" dir="2700000" dist="38100">
              <a:srgbClr val="000000">
                <a:alpha val="40000"/>
              </a:srgbClr>
            </a:outerShdw>
          </a:effectLst>
        </p:spPr>
      </p:pic>
      <p:pic>
        <p:nvPicPr>
          <p:cNvPr id="20" name="Google Shape;20;p3"/>
          <p:cNvPicPr preferRelativeResize="0"/>
          <p:nvPr/>
        </p:nvPicPr>
        <p:blipFill rotWithShape="1">
          <a:blip r:embed="rId8">
            <a:alphaModFix/>
          </a:blip>
          <a:srcRect b="0" l="0" r="0" t="0"/>
          <a:stretch/>
        </p:blipFill>
        <p:spPr>
          <a:xfrm>
            <a:off x="11116533" y="3464181"/>
            <a:ext cx="353886" cy="353886"/>
          </a:xfrm>
          <a:prstGeom prst="rect">
            <a:avLst/>
          </a:prstGeom>
          <a:noFill/>
          <a:ln>
            <a:noFill/>
          </a:ln>
          <a:effectLst>
            <a:outerShdw blurRad="50800" rotWithShape="0" algn="tl" dir="2700000" dist="38100">
              <a:srgbClr val="000000">
                <a:alpha val="40000"/>
              </a:srgbClr>
            </a:outerShdw>
          </a:effectLst>
        </p:spPr>
      </p:pic>
      <p:pic>
        <p:nvPicPr>
          <p:cNvPr id="21" name="Google Shape;21;p3"/>
          <p:cNvPicPr preferRelativeResize="0"/>
          <p:nvPr/>
        </p:nvPicPr>
        <p:blipFill rotWithShape="1">
          <a:blip r:embed="rId9">
            <a:alphaModFix/>
          </a:blip>
          <a:srcRect b="0" l="0" r="0" t="0"/>
          <a:stretch/>
        </p:blipFill>
        <p:spPr>
          <a:xfrm>
            <a:off x="535718" y="1157294"/>
            <a:ext cx="354196" cy="354196"/>
          </a:xfrm>
          <a:prstGeom prst="rect">
            <a:avLst/>
          </a:prstGeom>
          <a:noFill/>
          <a:ln>
            <a:noFill/>
          </a:ln>
          <a:effectLst>
            <a:outerShdw blurRad="50800" rotWithShape="0" algn="tl" dir="2700000" dist="38100">
              <a:srgbClr val="000000">
                <a:alpha val="40000"/>
              </a:srgbClr>
            </a:outerShdw>
          </a:effectLst>
        </p:spPr>
      </p:pic>
      <p:pic>
        <p:nvPicPr>
          <p:cNvPr id="22" name="Google Shape;22;p3"/>
          <p:cNvPicPr preferRelativeResize="0"/>
          <p:nvPr/>
        </p:nvPicPr>
        <p:blipFill rotWithShape="1">
          <a:blip r:embed="rId9">
            <a:alphaModFix/>
          </a:blip>
          <a:srcRect b="0" l="0" r="0" t="0"/>
          <a:stretch/>
        </p:blipFill>
        <p:spPr>
          <a:xfrm>
            <a:off x="7582768" y="5436419"/>
            <a:ext cx="354196" cy="354196"/>
          </a:xfrm>
          <a:prstGeom prst="rect">
            <a:avLst/>
          </a:prstGeom>
          <a:noFill/>
          <a:ln>
            <a:noFill/>
          </a:ln>
          <a:effectLst>
            <a:outerShdw blurRad="50800" rotWithShape="0" algn="tl" dir="2700000" dist="38100">
              <a:srgbClr val="000000">
                <a:alpha val="40000"/>
              </a:srgbClr>
            </a:outerShdw>
          </a:effectLst>
        </p:spPr>
      </p:pic>
      <p:pic>
        <p:nvPicPr>
          <p:cNvPr id="23" name="Google Shape;23;p3"/>
          <p:cNvPicPr preferRelativeResize="0"/>
          <p:nvPr/>
        </p:nvPicPr>
        <p:blipFill rotWithShape="1">
          <a:blip r:embed="rId6">
            <a:alphaModFix/>
          </a:blip>
          <a:srcRect b="0" l="0" r="0" t="0"/>
          <a:stretch/>
        </p:blipFill>
        <p:spPr>
          <a:xfrm>
            <a:off x="11620510" y="4492419"/>
            <a:ext cx="353886" cy="353886"/>
          </a:xfrm>
          <a:prstGeom prst="rect">
            <a:avLst/>
          </a:prstGeom>
          <a:noFill/>
          <a:ln>
            <a:noFill/>
          </a:ln>
          <a:effectLst>
            <a:outerShdw blurRad="50800" rotWithShape="0" algn="tl" dir="2700000" dist="38100">
              <a:srgbClr val="000000">
                <a:alpha val="40000"/>
              </a:srgbClr>
            </a:outerShdw>
          </a:effectLst>
        </p:spPr>
      </p:pic>
      <p:pic>
        <p:nvPicPr>
          <p:cNvPr id="24" name="Google Shape;24;p3"/>
          <p:cNvPicPr preferRelativeResize="0"/>
          <p:nvPr/>
        </p:nvPicPr>
        <p:blipFill rotWithShape="1">
          <a:blip r:embed="rId7">
            <a:alphaModFix/>
          </a:blip>
          <a:srcRect b="0" l="0" r="0" t="0"/>
          <a:stretch/>
        </p:blipFill>
        <p:spPr>
          <a:xfrm>
            <a:off x="535886" y="3905917"/>
            <a:ext cx="353886" cy="353886"/>
          </a:xfrm>
          <a:prstGeom prst="rect">
            <a:avLst/>
          </a:prstGeom>
          <a:noFill/>
          <a:ln>
            <a:noFill/>
          </a:ln>
          <a:effectLst>
            <a:outerShdw blurRad="50800" rotWithShape="0" algn="tl" dir="2700000" dist="38100">
              <a:srgbClr val="000000">
                <a:alpha val="40000"/>
              </a:srgbClr>
            </a:outerShdw>
          </a:effectLst>
        </p:spPr>
      </p:pic>
      <p:pic>
        <p:nvPicPr>
          <p:cNvPr id="25" name="Google Shape;25;p3"/>
          <p:cNvPicPr preferRelativeResize="0"/>
          <p:nvPr/>
        </p:nvPicPr>
        <p:blipFill rotWithShape="1">
          <a:blip r:embed="rId8">
            <a:alphaModFix/>
          </a:blip>
          <a:srcRect b="0" l="0" r="0" t="0"/>
          <a:stretch/>
        </p:blipFill>
        <p:spPr>
          <a:xfrm>
            <a:off x="535886" y="4569511"/>
            <a:ext cx="353886" cy="353886"/>
          </a:xfrm>
          <a:prstGeom prst="rect">
            <a:avLst/>
          </a:prstGeom>
          <a:noFill/>
          <a:ln>
            <a:noFill/>
          </a:ln>
          <a:effectLst>
            <a:outerShdw blurRad="50800" rotWithShape="0" algn="tl" dir="2700000" dist="38100">
              <a:srgbClr val="000000">
                <a:alpha val="40000"/>
              </a:srgbClr>
            </a:outerShdw>
          </a:effectLst>
        </p:spPr>
      </p:pic>
      <p:sp>
        <p:nvSpPr>
          <p:cNvPr id="26" name="Google Shape;26;p3"/>
          <p:cNvSpPr/>
          <p:nvPr/>
        </p:nvSpPr>
        <p:spPr>
          <a:xfrm>
            <a:off x="9149475" y="3530425"/>
            <a:ext cx="1842000" cy="2094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pic>
        <p:nvPicPr>
          <p:cNvPr id="31" name="Google Shape;31;p4"/>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32" name="Google Shape;32;p4"/>
          <p:cNvSpPr txBox="1"/>
          <p:nvPr/>
        </p:nvSpPr>
        <p:spPr>
          <a:xfrm>
            <a:off x="290850" y="302650"/>
            <a:ext cx="101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Receiving Patients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id="37" name="Google Shape;37;p5"/>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38" name="Google Shape;38;p5"/>
          <p:cNvSpPr/>
          <p:nvPr/>
        </p:nvSpPr>
        <p:spPr>
          <a:xfrm>
            <a:off x="8412321" y="1401625"/>
            <a:ext cx="354000" cy="274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 name="Google Shape;39;p5"/>
          <p:cNvSpPr txBox="1"/>
          <p:nvPr/>
        </p:nvSpPr>
        <p:spPr>
          <a:xfrm>
            <a:off x="290850" y="302650"/>
            <a:ext cx="101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Receiving Patients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6"/>
          <p:cNvSpPr txBox="1"/>
          <p:nvPr/>
        </p:nvSpPr>
        <p:spPr>
          <a:xfrm>
            <a:off x="889916" y="1120093"/>
            <a:ext cx="4710900" cy="66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1" i="1" sz="1500"/>
          </a:p>
          <a:p>
            <a:pPr indent="0" lvl="0" marL="0" marR="0" rtl="0" algn="l">
              <a:lnSpc>
                <a:spcPct val="120000"/>
              </a:lnSpc>
              <a:spcBef>
                <a:spcPts val="0"/>
              </a:spcBef>
              <a:spcAft>
                <a:spcPts val="0"/>
              </a:spcAft>
              <a:buNone/>
            </a:pPr>
            <a:r>
              <a:t/>
            </a:r>
            <a:endParaRPr sz="1500">
              <a:solidFill>
                <a:srgbClr val="676767"/>
              </a:solidFill>
              <a:latin typeface="Roboto"/>
              <a:ea typeface="Roboto"/>
              <a:cs typeface="Roboto"/>
              <a:sym typeface="Roboto"/>
            </a:endParaRPr>
          </a:p>
        </p:txBody>
      </p:sp>
      <p:pic>
        <p:nvPicPr>
          <p:cNvPr id="45" name="Google Shape;45;p6"/>
          <p:cNvPicPr preferRelativeResize="0"/>
          <p:nvPr/>
        </p:nvPicPr>
        <p:blipFill rotWithShape="1">
          <a:blip r:embed="rId3">
            <a:alphaModFix/>
          </a:blip>
          <a:srcRect b="0" l="0" r="0" t="5132"/>
          <a:stretch/>
        </p:blipFill>
        <p:spPr>
          <a:xfrm>
            <a:off x="6326525" y="1369928"/>
            <a:ext cx="2492400" cy="5118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46" name="Google Shape;46;p6"/>
          <p:cNvPicPr preferRelativeResize="0"/>
          <p:nvPr/>
        </p:nvPicPr>
        <p:blipFill rotWithShape="1">
          <a:blip r:embed="rId4">
            <a:alphaModFix/>
          </a:blip>
          <a:srcRect b="0" l="0" r="0" t="0"/>
          <a:stretch/>
        </p:blipFill>
        <p:spPr>
          <a:xfrm>
            <a:off x="535718" y="1157294"/>
            <a:ext cx="354196" cy="354196"/>
          </a:xfrm>
          <a:prstGeom prst="rect">
            <a:avLst/>
          </a:prstGeom>
          <a:noFill/>
          <a:ln>
            <a:noFill/>
          </a:ln>
          <a:effectLst>
            <a:outerShdw blurRad="50800" rotWithShape="0" algn="tl" dir="2700000" dist="38100">
              <a:srgbClr val="000000">
                <a:alpha val="40000"/>
              </a:srgbClr>
            </a:outerShdw>
          </a:effectLst>
        </p:spPr>
      </p:pic>
      <p:pic>
        <p:nvPicPr>
          <p:cNvPr id="47" name="Google Shape;47;p6"/>
          <p:cNvPicPr preferRelativeResize="0"/>
          <p:nvPr/>
        </p:nvPicPr>
        <p:blipFill rotWithShape="1">
          <a:blip r:embed="rId4">
            <a:alphaModFix/>
          </a:blip>
          <a:srcRect b="0" l="0" r="0" t="0"/>
          <a:stretch/>
        </p:blipFill>
        <p:spPr>
          <a:xfrm>
            <a:off x="7582768" y="5436419"/>
            <a:ext cx="354196" cy="354196"/>
          </a:xfrm>
          <a:prstGeom prst="rect">
            <a:avLst/>
          </a:prstGeom>
          <a:noFill/>
          <a:ln>
            <a:noFill/>
          </a:ln>
          <a:effectLst>
            <a:outerShdw blurRad="50800" rotWithShape="0" algn="tl" dir="2700000" dist="38100">
              <a:srgbClr val="000000">
                <a:alpha val="40000"/>
              </a:srgbClr>
            </a:outerShdw>
          </a:effectLst>
        </p:spPr>
      </p:pic>
      <p:sp>
        <p:nvSpPr>
          <p:cNvPr id="48" name="Google Shape;48;p6"/>
          <p:cNvSpPr/>
          <p:nvPr/>
        </p:nvSpPr>
        <p:spPr>
          <a:xfrm>
            <a:off x="7986825" y="5443850"/>
            <a:ext cx="719700" cy="3693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 name="Google Shape;49;p6"/>
          <p:cNvSpPr txBox="1"/>
          <p:nvPr/>
        </p:nvSpPr>
        <p:spPr>
          <a:xfrm>
            <a:off x="290850" y="302650"/>
            <a:ext cx="101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Receiving Patients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7"/>
          <p:cNvSpPr txBox="1"/>
          <p:nvPr/>
        </p:nvSpPr>
        <p:spPr>
          <a:xfrm>
            <a:off x="889916" y="1120093"/>
            <a:ext cx="4710900" cy="14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Finds and Opens Patient Channel</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Prompts to Create Patient Channel if not in system</a:t>
            </a:r>
            <a:endParaRPr b="0" i="0" sz="1500" u="none" cap="none" strike="noStrike">
              <a:solidFill>
                <a:srgbClr val="676767"/>
              </a:solidFill>
              <a:latin typeface="Roboto"/>
              <a:ea typeface="Roboto"/>
              <a:cs typeface="Roboto"/>
              <a:sym typeface="Roboto"/>
            </a:endParaRPr>
          </a:p>
          <a:p>
            <a:pPr indent="0" lvl="0" marL="0" rtl="0" algn="l">
              <a:spcBef>
                <a:spcPts val="0"/>
              </a:spcBef>
              <a:spcAft>
                <a:spcPts val="0"/>
              </a:spcAft>
              <a:buNone/>
            </a:pPr>
            <a:r>
              <a:t/>
            </a:r>
            <a:endParaRPr sz="1500">
              <a:solidFill>
                <a:srgbClr val="676767"/>
              </a:solidFill>
              <a:latin typeface="Roboto"/>
              <a:ea typeface="Roboto"/>
              <a:cs typeface="Roboto"/>
              <a:sym typeface="Roboto"/>
            </a:endParaRPr>
          </a:p>
        </p:txBody>
      </p:sp>
      <p:pic>
        <p:nvPicPr>
          <p:cNvPr id="55" name="Google Shape;55;p7"/>
          <p:cNvPicPr preferRelativeResize="0"/>
          <p:nvPr/>
        </p:nvPicPr>
        <p:blipFill rotWithShape="1">
          <a:blip r:embed="rId3">
            <a:alphaModFix/>
          </a:blip>
          <a:srcRect b="15054" l="0" r="0" t="43496"/>
          <a:stretch/>
        </p:blipFill>
        <p:spPr>
          <a:xfrm>
            <a:off x="9052300" y="4240774"/>
            <a:ext cx="2492400" cy="2236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56" name="Google Shape;56;p7"/>
          <p:cNvPicPr preferRelativeResize="0"/>
          <p:nvPr/>
        </p:nvPicPr>
        <p:blipFill rotWithShape="1">
          <a:blip r:embed="rId4">
            <a:alphaModFix/>
          </a:blip>
          <a:srcRect b="34782" l="0" r="0" t="10121"/>
          <a:stretch/>
        </p:blipFill>
        <p:spPr>
          <a:xfrm>
            <a:off x="9052300" y="1157312"/>
            <a:ext cx="2492400" cy="297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57" name="Google Shape;57;p7"/>
          <p:cNvPicPr preferRelativeResize="0"/>
          <p:nvPr/>
        </p:nvPicPr>
        <p:blipFill rotWithShape="1">
          <a:blip r:embed="rId5">
            <a:alphaModFix/>
          </a:blip>
          <a:srcRect b="0" l="0" r="0" t="0"/>
          <a:stretch/>
        </p:blipFill>
        <p:spPr>
          <a:xfrm>
            <a:off x="535718" y="1157294"/>
            <a:ext cx="354196" cy="354196"/>
          </a:xfrm>
          <a:prstGeom prst="rect">
            <a:avLst/>
          </a:prstGeom>
          <a:noFill/>
          <a:ln>
            <a:noFill/>
          </a:ln>
          <a:effectLst>
            <a:outerShdw blurRad="50800" rotWithShape="0" algn="tl" dir="2700000" dist="38100">
              <a:srgbClr val="000000">
                <a:alpha val="40000"/>
              </a:srgbClr>
            </a:outerShdw>
          </a:effectLst>
        </p:spPr>
      </p:pic>
      <p:sp>
        <p:nvSpPr>
          <p:cNvPr id="58" name="Google Shape;58;p7"/>
          <p:cNvSpPr txBox="1"/>
          <p:nvPr/>
        </p:nvSpPr>
        <p:spPr>
          <a:xfrm>
            <a:off x="290850" y="302650"/>
            <a:ext cx="101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Receiving Patients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8"/>
          <p:cNvSpPr txBox="1"/>
          <p:nvPr/>
        </p:nvSpPr>
        <p:spPr>
          <a:xfrm>
            <a:off x="889916" y="1120093"/>
            <a:ext cx="4710900" cy="183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Finds and Opens Patient Channel</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Prompts to Create Patient Channel if not in system</a:t>
            </a:r>
            <a:endParaRPr b="0" i="0" sz="1500" u="none" cap="none" strike="noStrike">
              <a:solidFill>
                <a:srgbClr val="676767"/>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Set ED Arrival Time</a:t>
            </a:r>
            <a:endParaRPr sz="12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Scroll to bottom and Set </a:t>
            </a:r>
            <a:r>
              <a:rPr b="1" i="1" lang="en-ID" sz="1500">
                <a:solidFill>
                  <a:srgbClr val="676767"/>
                </a:solidFill>
                <a:latin typeface="Roboto"/>
                <a:ea typeface="Roboto"/>
                <a:cs typeface="Roboto"/>
                <a:sym typeface="Roboto"/>
              </a:rPr>
              <a:t>ED Arrival Time</a:t>
            </a:r>
            <a:endParaRPr sz="1500">
              <a:solidFill>
                <a:srgbClr val="676767"/>
              </a:solidFill>
              <a:latin typeface="Roboto"/>
              <a:ea typeface="Roboto"/>
              <a:cs typeface="Roboto"/>
              <a:sym typeface="Roboto"/>
            </a:endParaRPr>
          </a:p>
        </p:txBody>
      </p:sp>
      <p:pic>
        <p:nvPicPr>
          <p:cNvPr id="64" name="Google Shape;64;p8"/>
          <p:cNvPicPr preferRelativeResize="0"/>
          <p:nvPr/>
        </p:nvPicPr>
        <p:blipFill rotWithShape="1">
          <a:blip r:embed="rId3">
            <a:alphaModFix/>
          </a:blip>
          <a:srcRect b="15054" l="0" r="0" t="43496"/>
          <a:stretch/>
        </p:blipFill>
        <p:spPr>
          <a:xfrm>
            <a:off x="9052300" y="4240774"/>
            <a:ext cx="2492400" cy="2236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65" name="Google Shape;65;p8"/>
          <p:cNvPicPr preferRelativeResize="0"/>
          <p:nvPr/>
        </p:nvPicPr>
        <p:blipFill rotWithShape="1">
          <a:blip r:embed="rId4">
            <a:alphaModFix/>
          </a:blip>
          <a:srcRect b="34782" l="0" r="0" t="10121"/>
          <a:stretch/>
        </p:blipFill>
        <p:spPr>
          <a:xfrm>
            <a:off x="9052300" y="1157312"/>
            <a:ext cx="2492400" cy="297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66" name="Google Shape;66;p8"/>
          <p:cNvPicPr preferRelativeResize="0"/>
          <p:nvPr/>
        </p:nvPicPr>
        <p:blipFill rotWithShape="1">
          <a:blip r:embed="rId5">
            <a:alphaModFix/>
          </a:blip>
          <a:srcRect b="0" l="0" r="0" t="0"/>
          <a:stretch/>
        </p:blipFill>
        <p:spPr>
          <a:xfrm>
            <a:off x="535886" y="2306544"/>
            <a:ext cx="353886" cy="353886"/>
          </a:xfrm>
          <a:prstGeom prst="rect">
            <a:avLst/>
          </a:prstGeom>
          <a:noFill/>
          <a:ln>
            <a:noFill/>
          </a:ln>
          <a:effectLst>
            <a:outerShdw blurRad="50800" rotWithShape="0" algn="tl" dir="2700000" dist="38100">
              <a:srgbClr val="000000">
                <a:alpha val="40000"/>
              </a:srgbClr>
            </a:outerShdw>
          </a:effectLst>
        </p:spPr>
      </p:pic>
      <p:pic>
        <p:nvPicPr>
          <p:cNvPr id="67" name="Google Shape;67;p8"/>
          <p:cNvPicPr preferRelativeResize="0"/>
          <p:nvPr/>
        </p:nvPicPr>
        <p:blipFill rotWithShape="1">
          <a:blip r:embed="rId6">
            <a:alphaModFix/>
          </a:blip>
          <a:srcRect b="0" l="0" r="0" t="0"/>
          <a:stretch/>
        </p:blipFill>
        <p:spPr>
          <a:xfrm>
            <a:off x="535718" y="1157294"/>
            <a:ext cx="354196" cy="354196"/>
          </a:xfrm>
          <a:prstGeom prst="rect">
            <a:avLst/>
          </a:prstGeom>
          <a:noFill/>
          <a:ln>
            <a:noFill/>
          </a:ln>
          <a:effectLst>
            <a:outerShdw blurRad="50800" rotWithShape="0" algn="tl" dir="2700000" dist="38100">
              <a:srgbClr val="000000">
                <a:alpha val="40000"/>
              </a:srgbClr>
            </a:outerShdw>
          </a:effectLst>
        </p:spPr>
      </p:pic>
      <p:pic>
        <p:nvPicPr>
          <p:cNvPr id="68" name="Google Shape;68;p8"/>
          <p:cNvPicPr preferRelativeResize="0"/>
          <p:nvPr/>
        </p:nvPicPr>
        <p:blipFill rotWithShape="1">
          <a:blip r:embed="rId5">
            <a:alphaModFix/>
          </a:blip>
          <a:srcRect b="0" l="0" r="0" t="0"/>
          <a:stretch/>
        </p:blipFill>
        <p:spPr>
          <a:xfrm>
            <a:off x="11620510" y="4492419"/>
            <a:ext cx="353886" cy="353886"/>
          </a:xfrm>
          <a:prstGeom prst="rect">
            <a:avLst/>
          </a:prstGeom>
          <a:noFill/>
          <a:ln>
            <a:noFill/>
          </a:ln>
          <a:effectLst>
            <a:outerShdw blurRad="50800" rotWithShape="0" algn="tl" dir="2700000" dist="38100">
              <a:srgbClr val="000000">
                <a:alpha val="40000"/>
              </a:srgbClr>
            </a:outerShdw>
          </a:effectLst>
        </p:spPr>
      </p:pic>
      <p:sp>
        <p:nvSpPr>
          <p:cNvPr id="69" name="Google Shape;69;p8"/>
          <p:cNvSpPr/>
          <p:nvPr/>
        </p:nvSpPr>
        <p:spPr>
          <a:xfrm>
            <a:off x="10740050" y="4544775"/>
            <a:ext cx="719700" cy="223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8"/>
          <p:cNvSpPr txBox="1"/>
          <p:nvPr/>
        </p:nvSpPr>
        <p:spPr>
          <a:xfrm>
            <a:off x="290850" y="302650"/>
            <a:ext cx="101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Receiving Patients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9"/>
          <p:cNvSpPr txBox="1"/>
          <p:nvPr/>
        </p:nvSpPr>
        <p:spPr>
          <a:xfrm>
            <a:off x="889916" y="1120093"/>
            <a:ext cx="4710900" cy="210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Finds and Opens Patient Channel</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Prompts to Create Patient Channel if not in system</a:t>
            </a:r>
            <a:endParaRPr b="0" i="0" sz="1500" u="none" cap="none" strike="noStrike">
              <a:solidFill>
                <a:srgbClr val="676767"/>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Set ED Arrival Time</a:t>
            </a:r>
            <a:endParaRPr sz="12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Scroll to bottom and Set </a:t>
            </a:r>
            <a:r>
              <a:rPr b="1" i="1" lang="en-ID" sz="1500">
                <a:solidFill>
                  <a:srgbClr val="676767"/>
                </a:solidFill>
                <a:latin typeface="Roboto"/>
                <a:ea typeface="Roboto"/>
                <a:cs typeface="Roboto"/>
                <a:sym typeface="Roboto"/>
              </a:rPr>
              <a:t>ED Arrival Time</a:t>
            </a:r>
            <a:endParaRPr b="1" i="1" sz="15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Moves Patient to </a:t>
            </a:r>
            <a:r>
              <a:rPr b="1" i="1" lang="en-ID" sz="1500">
                <a:solidFill>
                  <a:srgbClr val="676767"/>
                </a:solidFill>
                <a:latin typeface="Roboto"/>
                <a:ea typeface="Roboto"/>
                <a:cs typeface="Roboto"/>
                <a:sym typeface="Roboto"/>
              </a:rPr>
              <a:t>At Destination</a:t>
            </a:r>
            <a:r>
              <a:rPr lang="en-ID" sz="1500">
                <a:solidFill>
                  <a:srgbClr val="676767"/>
                </a:solidFill>
                <a:latin typeface="Roboto"/>
                <a:ea typeface="Roboto"/>
                <a:cs typeface="Roboto"/>
                <a:sym typeface="Roboto"/>
              </a:rPr>
              <a:t> Status</a:t>
            </a:r>
            <a:endParaRPr sz="1500">
              <a:solidFill>
                <a:srgbClr val="676767"/>
              </a:solidFill>
              <a:latin typeface="Roboto"/>
              <a:ea typeface="Roboto"/>
              <a:cs typeface="Roboto"/>
              <a:sym typeface="Roboto"/>
            </a:endParaRPr>
          </a:p>
        </p:txBody>
      </p:sp>
      <p:pic>
        <p:nvPicPr>
          <p:cNvPr id="76" name="Google Shape;76;p9"/>
          <p:cNvPicPr preferRelativeResize="0"/>
          <p:nvPr/>
        </p:nvPicPr>
        <p:blipFill rotWithShape="1">
          <a:blip r:embed="rId3">
            <a:alphaModFix/>
          </a:blip>
          <a:srcRect b="2570" l="0" r="0" t="62828"/>
          <a:stretch/>
        </p:blipFill>
        <p:spPr>
          <a:xfrm>
            <a:off x="6326525" y="4621775"/>
            <a:ext cx="2492400" cy="18669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77" name="Google Shape;77;p9"/>
          <p:cNvPicPr preferRelativeResize="0"/>
          <p:nvPr/>
        </p:nvPicPr>
        <p:blipFill rotWithShape="1">
          <a:blip r:embed="rId4">
            <a:alphaModFix/>
          </a:blip>
          <a:srcRect b="15054" l="0" r="0" t="43496"/>
          <a:stretch/>
        </p:blipFill>
        <p:spPr>
          <a:xfrm>
            <a:off x="9052300" y="4240774"/>
            <a:ext cx="2492400" cy="2236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78" name="Google Shape;78;p9"/>
          <p:cNvPicPr preferRelativeResize="0"/>
          <p:nvPr/>
        </p:nvPicPr>
        <p:blipFill rotWithShape="1">
          <a:blip r:embed="rId5">
            <a:alphaModFix/>
          </a:blip>
          <a:srcRect b="34782" l="0" r="0" t="10121"/>
          <a:stretch/>
        </p:blipFill>
        <p:spPr>
          <a:xfrm>
            <a:off x="9052300" y="1157312"/>
            <a:ext cx="2492400" cy="297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79" name="Google Shape;79;p9"/>
          <p:cNvPicPr preferRelativeResize="0"/>
          <p:nvPr/>
        </p:nvPicPr>
        <p:blipFill rotWithShape="1">
          <a:blip r:embed="rId6">
            <a:alphaModFix/>
          </a:blip>
          <a:srcRect b="0" l="0" r="0" t="0"/>
          <a:stretch/>
        </p:blipFill>
        <p:spPr>
          <a:xfrm>
            <a:off x="535886" y="2306544"/>
            <a:ext cx="353886" cy="353886"/>
          </a:xfrm>
          <a:prstGeom prst="rect">
            <a:avLst/>
          </a:prstGeom>
          <a:noFill/>
          <a:ln>
            <a:noFill/>
          </a:ln>
          <a:effectLst>
            <a:outerShdw blurRad="50800" rotWithShape="0" algn="tl" dir="2700000" dist="38100">
              <a:srgbClr val="000000">
                <a:alpha val="40000"/>
              </a:srgbClr>
            </a:outerShdw>
          </a:effectLst>
        </p:spPr>
      </p:pic>
      <p:pic>
        <p:nvPicPr>
          <p:cNvPr id="80" name="Google Shape;80;p9"/>
          <p:cNvPicPr preferRelativeResize="0"/>
          <p:nvPr/>
        </p:nvPicPr>
        <p:blipFill rotWithShape="1">
          <a:blip r:embed="rId7">
            <a:alphaModFix/>
          </a:blip>
          <a:srcRect b="0" l="0" r="0" t="0"/>
          <a:stretch/>
        </p:blipFill>
        <p:spPr>
          <a:xfrm>
            <a:off x="535718" y="1157294"/>
            <a:ext cx="354196" cy="354196"/>
          </a:xfrm>
          <a:prstGeom prst="rect">
            <a:avLst/>
          </a:prstGeom>
          <a:noFill/>
          <a:ln>
            <a:noFill/>
          </a:ln>
          <a:effectLst>
            <a:outerShdw blurRad="50800" rotWithShape="0" algn="tl" dir="2700000" dist="38100">
              <a:srgbClr val="000000">
                <a:alpha val="40000"/>
              </a:srgbClr>
            </a:outerShdw>
          </a:effectLst>
        </p:spPr>
      </p:pic>
      <p:pic>
        <p:nvPicPr>
          <p:cNvPr id="81" name="Google Shape;81;p9"/>
          <p:cNvPicPr preferRelativeResize="0"/>
          <p:nvPr/>
        </p:nvPicPr>
        <p:blipFill rotWithShape="1">
          <a:blip r:embed="rId6">
            <a:alphaModFix/>
          </a:blip>
          <a:srcRect b="0" l="0" r="0" t="0"/>
          <a:stretch/>
        </p:blipFill>
        <p:spPr>
          <a:xfrm>
            <a:off x="11620510" y="4492419"/>
            <a:ext cx="353886" cy="353886"/>
          </a:xfrm>
          <a:prstGeom prst="rect">
            <a:avLst/>
          </a:prstGeom>
          <a:noFill/>
          <a:ln>
            <a:noFill/>
          </a:ln>
          <a:effectLst>
            <a:outerShdw blurRad="50800" rotWithShape="0" algn="tl" dir="2700000" dist="38100">
              <a:srgbClr val="000000">
                <a:alpha val="40000"/>
              </a:srgbClr>
            </a:outerShdw>
          </a:effectLst>
        </p:spPr>
      </p:pic>
      <p:sp>
        <p:nvSpPr>
          <p:cNvPr id="82" name="Google Shape;82;p9"/>
          <p:cNvSpPr/>
          <p:nvPr/>
        </p:nvSpPr>
        <p:spPr>
          <a:xfrm>
            <a:off x="10740050" y="4544775"/>
            <a:ext cx="719700" cy="223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9"/>
          <p:cNvSpPr/>
          <p:nvPr/>
        </p:nvSpPr>
        <p:spPr>
          <a:xfrm>
            <a:off x="7769925" y="5738475"/>
            <a:ext cx="469500" cy="247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9"/>
          <p:cNvSpPr txBox="1"/>
          <p:nvPr/>
        </p:nvSpPr>
        <p:spPr>
          <a:xfrm>
            <a:off x="290850" y="302650"/>
            <a:ext cx="101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Receiving Patients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0"/>
          <p:cNvSpPr txBox="1"/>
          <p:nvPr/>
        </p:nvSpPr>
        <p:spPr>
          <a:xfrm>
            <a:off x="889916" y="1120093"/>
            <a:ext cx="4710900" cy="372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Finds and Opens Patient Channel</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Prompts to Create Patient Channel if not in system</a:t>
            </a:r>
            <a:endParaRPr b="0" i="0" sz="1500" u="none" cap="none" strike="noStrike">
              <a:solidFill>
                <a:srgbClr val="676767"/>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Set ED Arrival Time</a:t>
            </a:r>
            <a:endParaRPr sz="12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Scroll to bottom and Set </a:t>
            </a:r>
            <a:r>
              <a:rPr b="1" i="1" lang="en-ID" sz="1500">
                <a:solidFill>
                  <a:srgbClr val="676767"/>
                </a:solidFill>
                <a:latin typeface="Roboto"/>
                <a:ea typeface="Roboto"/>
                <a:cs typeface="Roboto"/>
                <a:sym typeface="Roboto"/>
              </a:rPr>
              <a:t>ED Arrival Time</a:t>
            </a:r>
            <a:endParaRPr b="1" i="1" sz="15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Moves Patient to </a:t>
            </a:r>
            <a:r>
              <a:rPr b="1" i="1" lang="en-ID" sz="1500">
                <a:solidFill>
                  <a:srgbClr val="676767"/>
                </a:solidFill>
                <a:latin typeface="Roboto"/>
                <a:ea typeface="Roboto"/>
                <a:cs typeface="Roboto"/>
                <a:sym typeface="Roboto"/>
              </a:rPr>
              <a:t>At Destination</a:t>
            </a:r>
            <a:r>
              <a:rPr lang="en-ID" sz="1500">
                <a:solidFill>
                  <a:srgbClr val="676767"/>
                </a:solidFill>
                <a:latin typeface="Roboto"/>
                <a:ea typeface="Roboto"/>
                <a:cs typeface="Roboto"/>
                <a:sym typeface="Roboto"/>
              </a:rPr>
              <a:t> Status</a:t>
            </a:r>
            <a:endParaRPr sz="1500"/>
          </a:p>
          <a:p>
            <a:pPr indent="0" lvl="0" marL="0" rtl="0" algn="l">
              <a:spcBef>
                <a:spcPts val="0"/>
              </a:spcBef>
              <a:spcAft>
                <a:spcPts val="0"/>
              </a:spcAft>
              <a:buNone/>
            </a:pPr>
            <a:r>
              <a:t/>
            </a:r>
            <a:endParaRPr b="1" sz="2200">
              <a:solidFill>
                <a:srgbClr val="515151"/>
              </a:solidFill>
              <a:latin typeface="Roboto"/>
              <a:ea typeface="Roboto"/>
              <a:cs typeface="Roboto"/>
              <a:sym typeface="Roboto"/>
            </a:endParaRPr>
          </a:p>
          <a:p>
            <a:pPr indent="0" lvl="0" marL="0" rtl="0" algn="l">
              <a:spcBef>
                <a:spcPts val="0"/>
              </a:spcBef>
              <a:spcAft>
                <a:spcPts val="0"/>
              </a:spcAft>
              <a:buNone/>
            </a:pPr>
            <a:r>
              <a:rPr b="1" lang="en-ID" sz="2500">
                <a:solidFill>
                  <a:schemeClr val="accent1"/>
                </a:solidFill>
                <a:latin typeface="Roboto"/>
                <a:ea typeface="Roboto"/>
                <a:cs typeface="Roboto"/>
                <a:sym typeface="Roboto"/>
              </a:rPr>
              <a:t>Options</a:t>
            </a:r>
            <a:endParaRPr b="1" sz="2500">
              <a:solidFill>
                <a:schemeClr val="accent1"/>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Re-Triage and Change Condition</a:t>
            </a:r>
            <a:endParaRPr b="1" sz="2200">
              <a:solidFill>
                <a:srgbClr val="515151"/>
              </a:solidFill>
              <a:latin typeface="Roboto"/>
              <a:ea typeface="Roboto"/>
              <a:cs typeface="Roboto"/>
              <a:sym typeface="Roboto"/>
            </a:endParaRPr>
          </a:p>
          <a:p>
            <a:pPr indent="0" lvl="0" marL="0" rtl="0" algn="l">
              <a:lnSpc>
                <a:spcPct val="120000"/>
              </a:lnSpc>
              <a:spcBef>
                <a:spcPts val="0"/>
              </a:spcBef>
              <a:spcAft>
                <a:spcPts val="0"/>
              </a:spcAft>
              <a:buNone/>
            </a:pPr>
            <a:r>
              <a:t/>
            </a:r>
            <a:endParaRPr b="1" i="1" sz="1500"/>
          </a:p>
          <a:p>
            <a:pPr indent="0" lvl="0" marL="0" marR="0" rtl="0" algn="l">
              <a:lnSpc>
                <a:spcPct val="120000"/>
              </a:lnSpc>
              <a:spcBef>
                <a:spcPts val="0"/>
              </a:spcBef>
              <a:spcAft>
                <a:spcPts val="0"/>
              </a:spcAft>
              <a:buNone/>
            </a:pPr>
            <a:r>
              <a:t/>
            </a:r>
            <a:endParaRPr sz="1500">
              <a:solidFill>
                <a:srgbClr val="676767"/>
              </a:solidFill>
              <a:latin typeface="Roboto"/>
              <a:ea typeface="Roboto"/>
              <a:cs typeface="Roboto"/>
              <a:sym typeface="Roboto"/>
            </a:endParaRPr>
          </a:p>
        </p:txBody>
      </p:sp>
      <p:pic>
        <p:nvPicPr>
          <p:cNvPr id="90" name="Google Shape;90;p10"/>
          <p:cNvPicPr preferRelativeResize="0"/>
          <p:nvPr/>
        </p:nvPicPr>
        <p:blipFill rotWithShape="1">
          <a:blip r:embed="rId3">
            <a:alphaModFix/>
          </a:blip>
          <a:srcRect b="15054" l="0" r="0" t="43496"/>
          <a:stretch/>
        </p:blipFill>
        <p:spPr>
          <a:xfrm>
            <a:off x="9052300" y="4240774"/>
            <a:ext cx="2492400" cy="2236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91" name="Google Shape;91;p10"/>
          <p:cNvPicPr preferRelativeResize="0"/>
          <p:nvPr/>
        </p:nvPicPr>
        <p:blipFill rotWithShape="1">
          <a:blip r:embed="rId4">
            <a:alphaModFix/>
          </a:blip>
          <a:srcRect b="34782" l="0" r="0" t="10121"/>
          <a:stretch/>
        </p:blipFill>
        <p:spPr>
          <a:xfrm>
            <a:off x="9052300" y="1157312"/>
            <a:ext cx="2492400" cy="297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92" name="Google Shape;92;p10"/>
          <p:cNvPicPr preferRelativeResize="0"/>
          <p:nvPr/>
        </p:nvPicPr>
        <p:blipFill rotWithShape="1">
          <a:blip r:embed="rId5">
            <a:alphaModFix/>
          </a:blip>
          <a:srcRect b="0" l="0" r="0" t="0"/>
          <a:stretch/>
        </p:blipFill>
        <p:spPr>
          <a:xfrm>
            <a:off x="535886" y="2306544"/>
            <a:ext cx="353886" cy="353886"/>
          </a:xfrm>
          <a:prstGeom prst="rect">
            <a:avLst/>
          </a:prstGeom>
          <a:noFill/>
          <a:ln>
            <a:noFill/>
          </a:ln>
          <a:effectLst>
            <a:outerShdw blurRad="50800" rotWithShape="0" algn="tl" dir="2700000" dist="38100">
              <a:srgbClr val="000000">
                <a:alpha val="40000"/>
              </a:srgbClr>
            </a:outerShdw>
          </a:effectLst>
        </p:spPr>
      </p:pic>
      <p:pic>
        <p:nvPicPr>
          <p:cNvPr id="93" name="Google Shape;93;p10"/>
          <p:cNvPicPr preferRelativeResize="0"/>
          <p:nvPr/>
        </p:nvPicPr>
        <p:blipFill rotWithShape="1">
          <a:blip r:embed="rId6">
            <a:alphaModFix/>
          </a:blip>
          <a:srcRect b="0" l="0" r="0" t="0"/>
          <a:stretch/>
        </p:blipFill>
        <p:spPr>
          <a:xfrm>
            <a:off x="11620510" y="1678409"/>
            <a:ext cx="353886" cy="353886"/>
          </a:xfrm>
          <a:prstGeom prst="rect">
            <a:avLst/>
          </a:prstGeom>
          <a:noFill/>
          <a:ln>
            <a:noFill/>
          </a:ln>
          <a:effectLst>
            <a:outerShdw blurRad="50800" rotWithShape="0" algn="tl" dir="2700000" dist="38100">
              <a:srgbClr val="000000">
                <a:alpha val="40000"/>
              </a:srgbClr>
            </a:outerShdw>
          </a:effectLst>
        </p:spPr>
      </p:pic>
      <p:pic>
        <p:nvPicPr>
          <p:cNvPr id="94" name="Google Shape;94;p10"/>
          <p:cNvPicPr preferRelativeResize="0"/>
          <p:nvPr/>
        </p:nvPicPr>
        <p:blipFill rotWithShape="1">
          <a:blip r:embed="rId7">
            <a:alphaModFix/>
          </a:blip>
          <a:srcRect b="0" l="0" r="0" t="0"/>
          <a:stretch/>
        </p:blipFill>
        <p:spPr>
          <a:xfrm>
            <a:off x="535718" y="1157294"/>
            <a:ext cx="354196" cy="354196"/>
          </a:xfrm>
          <a:prstGeom prst="rect">
            <a:avLst/>
          </a:prstGeom>
          <a:noFill/>
          <a:ln>
            <a:noFill/>
          </a:ln>
          <a:effectLst>
            <a:outerShdw blurRad="50800" rotWithShape="0" algn="tl" dir="2700000" dist="38100">
              <a:srgbClr val="000000">
                <a:alpha val="40000"/>
              </a:srgbClr>
            </a:outerShdw>
          </a:effectLst>
        </p:spPr>
      </p:pic>
      <p:sp>
        <p:nvSpPr>
          <p:cNvPr id="95" name="Google Shape;95;p10"/>
          <p:cNvSpPr/>
          <p:nvPr/>
        </p:nvSpPr>
        <p:spPr>
          <a:xfrm>
            <a:off x="9067400" y="1537175"/>
            <a:ext cx="2492400" cy="4575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6" name="Google Shape;96;p10"/>
          <p:cNvPicPr preferRelativeResize="0"/>
          <p:nvPr/>
        </p:nvPicPr>
        <p:blipFill rotWithShape="1">
          <a:blip r:embed="rId6">
            <a:alphaModFix/>
          </a:blip>
          <a:srcRect b="0" l="0" r="0" t="0"/>
          <a:stretch/>
        </p:blipFill>
        <p:spPr>
          <a:xfrm>
            <a:off x="535886" y="3905917"/>
            <a:ext cx="353886" cy="353886"/>
          </a:xfrm>
          <a:prstGeom prst="rect">
            <a:avLst/>
          </a:prstGeom>
          <a:noFill/>
          <a:ln>
            <a:noFill/>
          </a:ln>
          <a:effectLst>
            <a:outerShdw blurRad="50800" rotWithShape="0" algn="tl" dir="2700000" dist="38100">
              <a:srgbClr val="000000">
                <a:alpha val="40000"/>
              </a:srgbClr>
            </a:outerShdw>
          </a:effectLst>
        </p:spPr>
      </p:pic>
      <p:sp>
        <p:nvSpPr>
          <p:cNvPr id="97" name="Google Shape;97;p10"/>
          <p:cNvSpPr txBox="1"/>
          <p:nvPr/>
        </p:nvSpPr>
        <p:spPr>
          <a:xfrm>
            <a:off x="290850" y="302650"/>
            <a:ext cx="101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Receiving Patients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1"/>
          <p:cNvSpPr txBox="1"/>
          <p:nvPr/>
        </p:nvSpPr>
        <p:spPr>
          <a:xfrm>
            <a:off x="889916" y="1120093"/>
            <a:ext cx="4710900" cy="467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Finds and Opens Patient Channel</a:t>
            </a:r>
            <a:endParaRPr b="0" i="0" sz="1500" u="none" cap="none" strike="noStrike">
              <a:solidFill>
                <a:srgbClr val="000000"/>
              </a:solidFill>
              <a:latin typeface="Arial"/>
              <a:ea typeface="Arial"/>
              <a:cs typeface="Arial"/>
              <a:sym typeface="Arial"/>
            </a:endParaRPr>
          </a:p>
          <a:p>
            <a:pPr indent="-279400" lvl="0" marL="285750" marR="0" rtl="0" algn="l">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Prompts to Create Patient Channel if not in system</a:t>
            </a:r>
            <a:endParaRPr b="0" i="0" sz="1500" u="none" cap="none" strike="noStrike">
              <a:solidFill>
                <a:srgbClr val="676767"/>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Set ED Arrival Time</a:t>
            </a:r>
            <a:endParaRPr sz="12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Scroll to bottom and Set </a:t>
            </a:r>
            <a:r>
              <a:rPr b="1" i="1" lang="en-ID" sz="1500">
                <a:solidFill>
                  <a:srgbClr val="676767"/>
                </a:solidFill>
                <a:latin typeface="Roboto"/>
                <a:ea typeface="Roboto"/>
                <a:cs typeface="Roboto"/>
                <a:sym typeface="Roboto"/>
              </a:rPr>
              <a:t>ED Arrival Time</a:t>
            </a:r>
            <a:endParaRPr b="1" i="1" sz="15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Moves Patient to </a:t>
            </a:r>
            <a:r>
              <a:rPr b="1" i="1" lang="en-ID" sz="1500">
                <a:solidFill>
                  <a:srgbClr val="676767"/>
                </a:solidFill>
                <a:latin typeface="Roboto"/>
                <a:ea typeface="Roboto"/>
                <a:cs typeface="Roboto"/>
                <a:sym typeface="Roboto"/>
              </a:rPr>
              <a:t>At Destination</a:t>
            </a:r>
            <a:r>
              <a:rPr lang="en-ID" sz="1500">
                <a:solidFill>
                  <a:srgbClr val="676767"/>
                </a:solidFill>
                <a:latin typeface="Roboto"/>
                <a:ea typeface="Roboto"/>
                <a:cs typeface="Roboto"/>
                <a:sym typeface="Roboto"/>
              </a:rPr>
              <a:t> Status</a:t>
            </a:r>
            <a:endParaRPr sz="1500"/>
          </a:p>
          <a:p>
            <a:pPr indent="0" lvl="0" marL="0" rtl="0" algn="l">
              <a:spcBef>
                <a:spcPts val="0"/>
              </a:spcBef>
              <a:spcAft>
                <a:spcPts val="0"/>
              </a:spcAft>
              <a:buNone/>
            </a:pPr>
            <a:r>
              <a:t/>
            </a:r>
            <a:endParaRPr b="1" sz="2200">
              <a:solidFill>
                <a:srgbClr val="515151"/>
              </a:solidFill>
              <a:latin typeface="Roboto"/>
              <a:ea typeface="Roboto"/>
              <a:cs typeface="Roboto"/>
              <a:sym typeface="Roboto"/>
            </a:endParaRPr>
          </a:p>
          <a:p>
            <a:pPr indent="0" lvl="0" marL="0" rtl="0" algn="l">
              <a:spcBef>
                <a:spcPts val="0"/>
              </a:spcBef>
              <a:spcAft>
                <a:spcPts val="0"/>
              </a:spcAft>
              <a:buNone/>
            </a:pPr>
            <a:r>
              <a:rPr b="1" lang="en-ID" sz="2500">
                <a:solidFill>
                  <a:schemeClr val="accent1"/>
                </a:solidFill>
                <a:latin typeface="Roboto"/>
                <a:ea typeface="Roboto"/>
                <a:cs typeface="Roboto"/>
                <a:sym typeface="Roboto"/>
              </a:rPr>
              <a:t>Options</a:t>
            </a:r>
            <a:endParaRPr b="1" sz="2500">
              <a:solidFill>
                <a:schemeClr val="accent1"/>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Re-Triage and Change Condition</a:t>
            </a:r>
            <a:endParaRPr b="1" sz="2200">
              <a:solidFill>
                <a:srgbClr val="515151"/>
              </a:solidFill>
              <a:latin typeface="Roboto"/>
              <a:ea typeface="Roboto"/>
              <a:cs typeface="Roboto"/>
              <a:sym typeface="Roboto"/>
            </a:endParaRPr>
          </a:p>
          <a:p>
            <a:pPr indent="0" lvl="0" marL="0" rtl="0" algn="l">
              <a:spcBef>
                <a:spcPts val="0"/>
              </a:spcBef>
              <a:spcAft>
                <a:spcPts val="0"/>
              </a:spcAft>
              <a:buNone/>
            </a:pPr>
            <a:r>
              <a:t/>
            </a:r>
            <a:endParaRPr b="1" sz="2200">
              <a:solidFill>
                <a:srgbClr val="515151"/>
              </a:solidFill>
              <a:latin typeface="Roboto"/>
              <a:ea typeface="Roboto"/>
              <a:cs typeface="Roboto"/>
              <a:sym typeface="Roboto"/>
            </a:endParaRPr>
          </a:p>
          <a:p>
            <a:pPr indent="0" lvl="0" marL="0" rtl="0" algn="l">
              <a:spcBef>
                <a:spcPts val="0"/>
              </a:spcBef>
              <a:spcAft>
                <a:spcPts val="0"/>
              </a:spcAft>
              <a:buNone/>
            </a:pPr>
            <a:r>
              <a:rPr b="1" lang="en-ID" sz="2200">
                <a:solidFill>
                  <a:srgbClr val="515151"/>
                </a:solidFill>
                <a:latin typeface="Roboto"/>
                <a:ea typeface="Roboto"/>
                <a:cs typeface="Roboto"/>
                <a:sym typeface="Roboto"/>
              </a:rPr>
              <a:t>Room Assignment</a:t>
            </a:r>
            <a:endParaRPr b="1" sz="2200">
              <a:solidFill>
                <a:srgbClr val="515151"/>
              </a:solidFill>
              <a:latin typeface="Roboto"/>
              <a:ea typeface="Roboto"/>
              <a:cs typeface="Roboto"/>
              <a:sym typeface="Roboto"/>
            </a:endParaRPr>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Visible if already assigned</a:t>
            </a:r>
            <a:endParaRPr sz="1500"/>
          </a:p>
          <a:p>
            <a:pPr indent="-323850" lvl="0" marL="457200" rtl="0" algn="l">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Add</a:t>
            </a:r>
            <a:r>
              <a:rPr b="1" lang="en-ID" sz="1500">
                <a:solidFill>
                  <a:srgbClr val="676767"/>
                </a:solidFill>
                <a:latin typeface="Roboto"/>
                <a:ea typeface="Roboto"/>
                <a:cs typeface="Roboto"/>
                <a:sym typeface="Roboto"/>
              </a:rPr>
              <a:t> / </a:t>
            </a:r>
            <a:r>
              <a:rPr b="1" i="1" lang="en-ID" sz="1500">
                <a:solidFill>
                  <a:srgbClr val="676767"/>
                </a:solidFill>
                <a:latin typeface="Roboto"/>
                <a:ea typeface="Roboto"/>
                <a:cs typeface="Roboto"/>
                <a:sym typeface="Roboto"/>
              </a:rPr>
              <a:t>Edit</a:t>
            </a:r>
            <a:endParaRPr b="1" i="1" sz="1500"/>
          </a:p>
          <a:p>
            <a:pPr indent="0" lvl="0" marL="0" marR="0" rtl="0" algn="l">
              <a:lnSpc>
                <a:spcPct val="120000"/>
              </a:lnSpc>
              <a:spcBef>
                <a:spcPts val="0"/>
              </a:spcBef>
              <a:spcAft>
                <a:spcPts val="0"/>
              </a:spcAft>
              <a:buNone/>
            </a:pPr>
            <a:r>
              <a:t/>
            </a:r>
            <a:endParaRPr sz="1500">
              <a:solidFill>
                <a:srgbClr val="676767"/>
              </a:solidFill>
              <a:latin typeface="Roboto"/>
              <a:ea typeface="Roboto"/>
              <a:cs typeface="Roboto"/>
              <a:sym typeface="Roboto"/>
            </a:endParaRPr>
          </a:p>
        </p:txBody>
      </p:sp>
      <p:pic>
        <p:nvPicPr>
          <p:cNvPr id="103" name="Google Shape;103;p11"/>
          <p:cNvPicPr preferRelativeResize="0"/>
          <p:nvPr/>
        </p:nvPicPr>
        <p:blipFill rotWithShape="1">
          <a:blip r:embed="rId3">
            <a:alphaModFix/>
          </a:blip>
          <a:srcRect b="15054" l="0" r="0" t="43496"/>
          <a:stretch/>
        </p:blipFill>
        <p:spPr>
          <a:xfrm>
            <a:off x="9052300" y="4240774"/>
            <a:ext cx="2492400" cy="22362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04" name="Google Shape;104;p11"/>
          <p:cNvPicPr preferRelativeResize="0"/>
          <p:nvPr/>
        </p:nvPicPr>
        <p:blipFill rotWithShape="1">
          <a:blip r:embed="rId4">
            <a:alphaModFix/>
          </a:blip>
          <a:srcRect b="34782" l="0" r="0" t="10121"/>
          <a:stretch/>
        </p:blipFill>
        <p:spPr>
          <a:xfrm>
            <a:off x="9052300" y="1157312"/>
            <a:ext cx="2492400" cy="297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05" name="Google Shape;105;p11"/>
          <p:cNvPicPr preferRelativeResize="0"/>
          <p:nvPr/>
        </p:nvPicPr>
        <p:blipFill rotWithShape="1">
          <a:blip r:embed="rId5">
            <a:alphaModFix/>
          </a:blip>
          <a:srcRect b="0" l="0" r="0" t="0"/>
          <a:stretch/>
        </p:blipFill>
        <p:spPr>
          <a:xfrm>
            <a:off x="535886" y="2306544"/>
            <a:ext cx="353886" cy="353886"/>
          </a:xfrm>
          <a:prstGeom prst="rect">
            <a:avLst/>
          </a:prstGeom>
          <a:noFill/>
          <a:ln>
            <a:noFill/>
          </a:ln>
          <a:effectLst>
            <a:outerShdw blurRad="50800" rotWithShape="0" algn="tl" dir="2700000" dist="38100">
              <a:srgbClr val="000000">
                <a:alpha val="40000"/>
              </a:srgbClr>
            </a:outerShdw>
          </a:effectLst>
        </p:spPr>
      </p:pic>
      <p:pic>
        <p:nvPicPr>
          <p:cNvPr id="106" name="Google Shape;106;p11"/>
          <p:cNvPicPr preferRelativeResize="0"/>
          <p:nvPr/>
        </p:nvPicPr>
        <p:blipFill rotWithShape="1">
          <a:blip r:embed="rId6">
            <a:alphaModFix/>
          </a:blip>
          <a:srcRect b="0" l="0" r="0" t="0"/>
          <a:stretch/>
        </p:blipFill>
        <p:spPr>
          <a:xfrm>
            <a:off x="11116533" y="3464181"/>
            <a:ext cx="353886" cy="353886"/>
          </a:xfrm>
          <a:prstGeom prst="rect">
            <a:avLst/>
          </a:prstGeom>
          <a:noFill/>
          <a:ln>
            <a:noFill/>
          </a:ln>
          <a:effectLst>
            <a:outerShdw blurRad="50800" rotWithShape="0" algn="tl" dir="2700000" dist="38100">
              <a:srgbClr val="000000">
                <a:alpha val="40000"/>
              </a:srgbClr>
            </a:outerShdw>
          </a:effectLst>
        </p:spPr>
      </p:pic>
      <p:pic>
        <p:nvPicPr>
          <p:cNvPr id="107" name="Google Shape;107;p11"/>
          <p:cNvPicPr preferRelativeResize="0"/>
          <p:nvPr/>
        </p:nvPicPr>
        <p:blipFill rotWithShape="1">
          <a:blip r:embed="rId7">
            <a:alphaModFix/>
          </a:blip>
          <a:srcRect b="0" l="0" r="0" t="0"/>
          <a:stretch/>
        </p:blipFill>
        <p:spPr>
          <a:xfrm>
            <a:off x="535718" y="1157294"/>
            <a:ext cx="354196" cy="354196"/>
          </a:xfrm>
          <a:prstGeom prst="rect">
            <a:avLst/>
          </a:prstGeom>
          <a:noFill/>
          <a:ln>
            <a:noFill/>
          </a:ln>
          <a:effectLst>
            <a:outerShdw blurRad="50800" rotWithShape="0" algn="tl" dir="2700000" dist="38100">
              <a:srgbClr val="000000">
                <a:alpha val="40000"/>
              </a:srgbClr>
            </a:outerShdw>
          </a:effectLst>
        </p:spPr>
      </p:pic>
      <p:sp>
        <p:nvSpPr>
          <p:cNvPr id="108" name="Google Shape;108;p11"/>
          <p:cNvSpPr/>
          <p:nvPr/>
        </p:nvSpPr>
        <p:spPr>
          <a:xfrm>
            <a:off x="9149475" y="3530425"/>
            <a:ext cx="1842000" cy="2094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1"/>
          <p:cNvSpPr/>
          <p:nvPr/>
        </p:nvSpPr>
        <p:spPr>
          <a:xfrm>
            <a:off x="10945625" y="2068525"/>
            <a:ext cx="524700" cy="274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0" name="Google Shape;110;p11"/>
          <p:cNvPicPr preferRelativeResize="0"/>
          <p:nvPr/>
        </p:nvPicPr>
        <p:blipFill rotWithShape="1">
          <a:blip r:embed="rId8">
            <a:alphaModFix/>
          </a:blip>
          <a:srcRect b="0" l="0" r="0" t="0"/>
          <a:stretch/>
        </p:blipFill>
        <p:spPr>
          <a:xfrm>
            <a:off x="535886" y="3905917"/>
            <a:ext cx="353886" cy="353886"/>
          </a:xfrm>
          <a:prstGeom prst="rect">
            <a:avLst/>
          </a:prstGeom>
          <a:noFill/>
          <a:ln>
            <a:noFill/>
          </a:ln>
          <a:effectLst>
            <a:outerShdw blurRad="50800" rotWithShape="0" algn="tl" dir="2700000" dist="38100">
              <a:srgbClr val="000000">
                <a:alpha val="40000"/>
              </a:srgbClr>
            </a:outerShdw>
          </a:effectLst>
        </p:spPr>
      </p:pic>
      <p:pic>
        <p:nvPicPr>
          <p:cNvPr id="111" name="Google Shape;111;p11"/>
          <p:cNvPicPr preferRelativeResize="0"/>
          <p:nvPr/>
        </p:nvPicPr>
        <p:blipFill rotWithShape="1">
          <a:blip r:embed="rId6">
            <a:alphaModFix/>
          </a:blip>
          <a:srcRect b="0" l="0" r="0" t="0"/>
          <a:stretch/>
        </p:blipFill>
        <p:spPr>
          <a:xfrm>
            <a:off x="535886" y="4569511"/>
            <a:ext cx="353886" cy="353886"/>
          </a:xfrm>
          <a:prstGeom prst="rect">
            <a:avLst/>
          </a:prstGeom>
          <a:noFill/>
          <a:ln>
            <a:noFill/>
          </a:ln>
          <a:effectLst>
            <a:outerShdw blurRad="50800" rotWithShape="0" algn="tl" dir="2700000" dist="38100">
              <a:srgbClr val="000000">
                <a:alpha val="40000"/>
              </a:srgbClr>
            </a:outerShdw>
          </a:effectLst>
        </p:spPr>
      </p:pic>
      <p:sp>
        <p:nvSpPr>
          <p:cNvPr id="112" name="Google Shape;112;p11"/>
          <p:cNvSpPr txBox="1"/>
          <p:nvPr/>
        </p:nvSpPr>
        <p:spPr>
          <a:xfrm>
            <a:off x="290850" y="302650"/>
            <a:ext cx="101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Receiving Patients During an Incident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