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7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Lst>
  <p:sldSz cx="9144000" cy="5143500" type="screen16x9"/>
  <p:notesSz cx="6858000" cy="9144000"/>
  <p:embeddedFontLst>
    <p:embeddedFont>
      <p:font typeface="Roboto"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8"/>
    <p:restoredTop sz="94690"/>
  </p:normalViewPr>
  <p:slideViewPr>
    <p:cSldViewPr snapToGrid="0">
      <p:cViewPr>
        <p:scale>
          <a:sx n="284" d="100"/>
          <a:sy n="284" d="100"/>
        </p:scale>
        <p:origin x="792"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014438d07c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Let’s discuss how to use Pulsara HQ during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Most people who use Pulsara on a browser will stay in the Pulsara HQ view, as it is their daily tool for managing the emergency department. Pulsara HQ provides broad situational awareness by allowing you to see all patients associated with an incident, as well as your non-incident patients that may still be arriving. Triage colors are a good visual clue that a patient is associated with an incident. Note that if you use HQ to add a new patient during an incident, you must then also add the patient to the incident. This workflow will be reviewed separately.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Incident View groups patient channels by incident. One of its most beneficial features is the incident summary, which provides situational awareness around the incident. During an incident, most web browser users have both the Incident Summary View and Pulsara HQ open in separate windows.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Click the Bell icon to verify your call and alerting status. Ensure you are on call so you will be assigned to new patients. You will have the option to turn on audible alerts for new patients. However, most users keep these alerts silent to reduce noise and avoid alarm fatigue, relying instead on visual indicators of new patients.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Under the Settings icon, you can choose to show or hide patient names and the chief complaint. Unless you’re projecting the HQ screen on a large display in a public setting, most users choose to show these items.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Finally, you can use filters to display the most appropriate patients. In the emergency department, the most common settings are checking Inbound and On-Site within the Status filter, and EMS and ED patients within the Method of Arrival filter. These can be adjusted by role to best fit your needs.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ORIGINAL: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This tutorial will review how to optimize Pulsara HQ during an MCI.</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Most people utilizing Pulsara on a browser will stay in the Pulsara HQ View, as it is their daily tool. This view is optimal for managing your emergency department, allowing you to see all patients associated with an incident as well as your non-incident patients that may still be arriving which provides broad situational awareness. A good visual clue a patient is associated with an incident is the patient channel will have a triage color associated with it.  Note that if you use HQ to add a patient during an MCI, you must add them to a specific incident. This workflow will be reviewed separately.</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Incident View groups patient channels by incident. One of its most beneficial features is access to the incident summary, which provides situational awareness around the incident. Therefore, most web browser users during an MCI have both the Summary View and HQ open in separate windows.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Click the Bell icon to verify your call and alerting status. Ensure you are on call so you will be assigned to new patients. You can opt for an audible alert for new patients through your computer, but most users keep these alerts silent to reduce noise and avoid alarm fatigue, relying instead on visual indicators of new patients.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Under the Settings icon, you can choose to show or hide patient names and the chief complaint. Unless projecting on a large board in a public setting, most people will choose to show these items.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Finally, you can use filters to display the most appropriate patients. In the emergency department, the most common settings are checking Inbound and On-Site within the Status filter, and EMS and ED patients within the Method of Arrival filter. These can be adjusted by role to best fit your needs.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56" name="Google Shape;56;g3014438d07c_0_3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014438d07c_0_1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Let’s go over the Incident View for hospitals.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When you tap Incidents, you will be prompted to select the correct incident. Once you are in the Incident View, you can only see the patient channels associated with the selected incident. The Incident view has a couple of key differences from Pulsara HQ: The filters are different, and you can see the Wristband ID at the main level. Additionally, if you want to activate downstream care teams or assign room numbers, you will need to enter the patient channel instead of doing this from the main screen.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create a new patient from this view, and the patient is automatically added to the incident and recorded as being at your organization.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Under Incident Details, you can see participating entities, their privileges, and additional details about the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Tap on the abbreviated incident summary to expand and see more details. Here, you can view how many patients within each triage category are on scene, en route, or at the designated destination. You can even see the breakdown by receiving destinations.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would like to open this view in a separate window, tap “Command View.” Many people in the Emergency Department working an incident from their web browser will have Pulsara HQ open in one window and the Incident Summary open in another. Emergency Managers, Reunification Centers, and others primarily responsible for only the incident often work with Incident View open in one window and the Incident Summary in another.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ORIGINAL: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This tutorial will review the Incident View for hospitals.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When you tap Incidents, you will be prompted to select the correct incident. Once you are in the Incident View, you can only see the patient channels associated with the selected incident. This view differs slightly from Pulsara HQ as the filters are different, and you can see the Wristband ID at the main level. Additionally, if you want to activate downstream care teams or assign room numbers, you will need to enter the patient channel instead of doing this from the main screen.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create a new patient from this view, and the patient is automatically added to the incident and recorded as being at your organization.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Under Incident Details, you can see participating entities, their privileges, and additional details about the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Tap on the abbreviated incident summary to expand and see more details. Here, you can view how many patients within each triage category are on scene, en route, or at the designated destination. You can even see the breakdown by receiving destinations.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would like to open this view in a separate window, simply tap “Command View.” Many people in the Emergency Department working an MCI from their web browser will have Pulsara HQ open in one window and the Incident Summary open in another. Emergency Managers, Reunification Centers, and others primarily responsible for only the incident often work with Incident View open in one window and the Incident Summary in another.</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189" name="Google Shape;189;g3014438d07c_0_14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014438d07c_0_1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When you tap Incidents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209" name="Google Shape;209;g3014438d07c_0_15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14438d07c_0_15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will be prompted to select the correct incident.</a:t>
            </a:r>
            <a:endParaRPr sz="1050">
              <a:solidFill>
                <a:schemeClr val="dk1"/>
              </a:solidFill>
            </a:endParaRPr>
          </a:p>
        </p:txBody>
      </p:sp>
      <p:sp>
        <p:nvSpPr>
          <p:cNvPr id="219" name="Google Shape;219;g3014438d07c_0_15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14438d07c_0_15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Once you are in the Incident View, you can only see the patient channels associated with the selected incident. </a:t>
            </a:r>
            <a:endParaRPr sz="1050">
              <a:solidFill>
                <a:schemeClr val="dk1"/>
              </a:solidFill>
            </a:endParaRPr>
          </a:p>
        </p:txBody>
      </p:sp>
      <p:sp>
        <p:nvSpPr>
          <p:cNvPr id="231" name="Google Shape;231;g3014438d07c_0_15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14438d07c_0_1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Incident view has a couple of key differences from Pulsara HQ: The filters are different,</a:t>
            </a:r>
            <a:endParaRPr sz="1050">
              <a:solidFill>
                <a:srgbClr val="0E0E0E"/>
              </a:solidFill>
            </a:endParaRPr>
          </a:p>
        </p:txBody>
      </p:sp>
      <p:sp>
        <p:nvSpPr>
          <p:cNvPr id="241" name="Google Shape;241;g3014438d07c_0_16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014438d07c_0_1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you can see the Wristband ID at the main level. </a:t>
            </a:r>
            <a:endParaRPr sz="1050">
              <a:solidFill>
                <a:schemeClr val="dk1"/>
              </a:solidFill>
            </a:endParaRPr>
          </a:p>
        </p:txBody>
      </p:sp>
      <p:sp>
        <p:nvSpPr>
          <p:cNvPr id="251" name="Google Shape;251;g3014438d07c_0_16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14438d07c_0_17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Additionally, if you want to activate downstream care teams or assign room numbers, you will need to enter the patient channel instead of doing this from the main screen.</a:t>
            </a:r>
            <a:endParaRPr sz="1050">
              <a:solidFill>
                <a:schemeClr val="dk1"/>
              </a:solidFill>
            </a:endParaRPr>
          </a:p>
        </p:txBody>
      </p:sp>
      <p:sp>
        <p:nvSpPr>
          <p:cNvPr id="261" name="Google Shape;261;g3014438d07c_0_17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014438d07c_0_17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create a new patient from this view, and the patient is automatically added to the incident and recorded as being at your organization.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271" name="Google Shape;271;g3014438d07c_0_17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014438d07c_0_1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Under Incident Details, you can see participating entities, their privileges, </a:t>
            </a:r>
            <a:endParaRPr sz="1050">
              <a:solidFill>
                <a:schemeClr val="dk1"/>
              </a:solidFill>
            </a:endParaRPr>
          </a:p>
        </p:txBody>
      </p:sp>
      <p:sp>
        <p:nvSpPr>
          <p:cNvPr id="283" name="Google Shape;283;g3014438d07c_0_17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014438d07c_0_18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additional details about the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299" name="Google Shape;299;g3014438d07c_0_18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014438d07c_0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Most people who use Pulsara on a browser will stay in the Pulsara HQ view, as it is their daily tool for managing the emergency department. Pulsara HQ provides broad situational awareness by allowing you to see all patients associated with an incident, as well as your non-incident patients that may still be arriving. </a:t>
            </a:r>
            <a:endParaRPr sz="1050">
              <a:solidFill>
                <a:schemeClr val="dk1"/>
              </a:solidFill>
            </a:endParaRPr>
          </a:p>
        </p:txBody>
      </p:sp>
      <p:sp>
        <p:nvSpPr>
          <p:cNvPr id="75" name="Google Shape;75;g3014438d07c_0_4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014438d07c_0_1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Tap on the abbreviated incident summary </a:t>
            </a:r>
            <a:endParaRPr sz="1050">
              <a:solidFill>
                <a:schemeClr val="dk1"/>
              </a:solidFill>
            </a:endParaRPr>
          </a:p>
        </p:txBody>
      </p:sp>
      <p:sp>
        <p:nvSpPr>
          <p:cNvPr id="315" name="Google Shape;315;g3014438d07c_0_18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014438d07c_0_19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expand and see more details.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332" name="Google Shape;332;g3014438d07c_0_19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014438d07c_0_19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Here, you can view how many patients within each triage category are on scene, en route, or at the designated destination.</a:t>
            </a:r>
            <a:endParaRPr sz="1050">
              <a:solidFill>
                <a:schemeClr val="dk1"/>
              </a:solidFill>
            </a:endParaRPr>
          </a:p>
        </p:txBody>
      </p:sp>
      <p:sp>
        <p:nvSpPr>
          <p:cNvPr id="350" name="Google Shape;350;g3014438d07c_0_19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014438d07c_0_2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even see the breakdown by receiving destinations.</a:t>
            </a:r>
            <a:endParaRPr sz="1050">
              <a:solidFill>
                <a:schemeClr val="dk1"/>
              </a:solidFill>
            </a:endParaRPr>
          </a:p>
        </p:txBody>
      </p:sp>
      <p:sp>
        <p:nvSpPr>
          <p:cNvPr id="369" name="Google Shape;369;g3014438d07c_0_20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014438d07c_0_20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would like to open this view in a separate window, tap “Command View.” Many people in the Emergency Department working an incident from their web browser will have Pulsara HQ open in one window and the Incident Summary open in another. Emergency Managers, Reunification Centers, and others primarily responsible for only the incident often work with Incident View open in one window and the Incident Summary in another.</a:t>
            </a:r>
            <a:endParaRPr sz="1050">
              <a:solidFill>
                <a:schemeClr val="dk1"/>
              </a:solidFill>
            </a:endParaRPr>
          </a:p>
        </p:txBody>
      </p:sp>
      <p:sp>
        <p:nvSpPr>
          <p:cNvPr id="388" name="Google Shape;388;g3014438d07c_0_20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014438d07c_0_2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Let’s discuss how to receive a prehospital notification about an inbound EMS patient during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This process remains essentially unchanged from your daily routine. For situational awareness of the ongoing event, you can keep the command view open in a separate window to see a summary of the overall incident while continuing to manage your Emergency Department from Pulsara HQ.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When EMS selects your facility as a destination, the new patient channel will appear and flash red. If you have audible alerts enabled, you will also receive an alert. It is helpful to sort by the newest channels to ensure the new ones are always at the top. Please note that ETAs can be slightly inaccurate if EMS selects your facility but does not immediately transport the patient. You may receive both incident-related and non-incident-related notifications from inbound EMS units. A quick way to differentiate is that Incident-related patients are typically marked with a triage color. You can hover over the chief complaint or narrative section and tap the ellipsis to discover additional patient details.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That’s the core functionality you’ll use. Now, let’s dive into some additional features you can use to help optimize your workflow.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larger incidents, many Emergency Departments establish a forward retriage area to better control their department. If it fits your workflow, you can pre-assign room numbers so both EMS and the forward triage team know their destination upon arrival.  This can always be adjusted and communicated upon arrival as determined by the retriage assessment.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some regions, Emergency Departments update their availability so Transport Officers or EMS can better understand their facility’s status in real time. This information helps them select destinations and load balance patients more effectively. If a patient from the incident presents directly to your facility, you can create a new patient channel for them and add them to the incident for complete situational awareness, without making phone calls. This will be reflected in the Command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have audible alerts enabled, but don’t need them because someone closely monitors this screen, you can silence these alerts by tapping the bell icon. In a separate topic, we’ll cover how to silence audible alerts on mobile during an incident.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ORIGINAL: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This tutorial will review how to receive a prehospital notification about an inbound EMS patient during a Mass Casualty Incident (MCI).</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Fortunately, from a product perspective, this process remains essentially unchanged from your daily routine. For situational awareness of the ongoing event, you can keep the command view open in a separate window to see a summary of the overall incident while continuing to manage your Emergency Department from Pulsara HQ.</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When EMS selects your facility as a destination, the new patient channel will appear and flash red. If you have audible alerts enabled, you will also receive an alert. It is helpful to sort by the newest channels to ensure the new ones are always at the top. Please note that ETAs can be slightly inaccurate if EMS selects your facility but does not immediately transport the patient. You may receive both incident-related and non-incident-related notifications from inbound EMS units and the incident-related patients are typically marked with a triage color. As always, you can hover over the chief complaint or narrative section and tap the ellipsis to discover additional patient details.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This represents your core functionality, but now we will cover some additional options you can use to help optimize your workflow.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larger incidents, many Emergency Departments establish a forward retriage area to better control their department. Optionally, you can pre-assign room numbers so both EMS and the forward triage team know their destination upon arrival.  This can always be adjusted and communicated upon arrival as determined by the retriage assessment.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some regions, Emergency Departments update their availability so Transport Officers or EMS can better understand your facility’s status in realtime. This information helps them select destinations and load balance patients more effectively. Remember, patients presenting directly to your facility can be created and added to the incident for complete situational awareness without making phone calls as this is reflected in the Command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Finally, if you have audible alerts enabled and someone closely monitors this screen, you can silence these alerts by tapping the bell icon. How to silence audible alerts on mobile during an incident will be covered in a separate topic.</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409" name="Google Shape;409;g3014438d07c_0_2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014438d07c_0_2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When EMS selects your facility as a destination, the new patient channel will appear and flash red. If you have audible alerts enabled, you will also receive an alert. </a:t>
            </a:r>
            <a:endParaRPr sz="1050">
              <a:solidFill>
                <a:srgbClr val="0E0E0E"/>
              </a:solidFill>
            </a:endParaRPr>
          </a:p>
        </p:txBody>
      </p:sp>
      <p:sp>
        <p:nvSpPr>
          <p:cNvPr id="433" name="Google Shape;433;g3014438d07c_0_25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014438d07c_0_26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It is helpful to sort by the newest channels to ensure the new ones are always at the top. Please note that ETAs can be slightly inaccurate if EMS selects your facility but does not immediately transport the patient. </a:t>
            </a:r>
            <a:endParaRPr sz="1050">
              <a:solidFill>
                <a:srgbClr val="0E0E0E"/>
              </a:solidFill>
            </a:endParaRPr>
          </a:p>
        </p:txBody>
      </p:sp>
      <p:sp>
        <p:nvSpPr>
          <p:cNvPr id="443" name="Google Shape;443;g3014438d07c_0_26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014438d07c_0_2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may receive both incident-related and non-incident-related notifications from inbound EMS units. A quick way to differentiate is that Incident-related patients are typically marked with a triage color. </a:t>
            </a:r>
            <a:endParaRPr sz="1050">
              <a:solidFill>
                <a:srgbClr val="0E0E0E"/>
              </a:solidFill>
            </a:endParaRPr>
          </a:p>
        </p:txBody>
      </p:sp>
      <p:sp>
        <p:nvSpPr>
          <p:cNvPr id="454" name="Google Shape;454;g3014438d07c_0_26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014438d07c_0_2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hover over the chief complaint or narrative section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468" name="Google Shape;468;g3014438d07c_0_26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014438d07c_0_4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Triage colors are a good visual clue that a patient is associated with an incident. </a:t>
            </a:r>
            <a:endParaRPr sz="1050">
              <a:solidFill>
                <a:schemeClr val="dk1"/>
              </a:solidFill>
            </a:endParaRPr>
          </a:p>
        </p:txBody>
      </p:sp>
      <p:sp>
        <p:nvSpPr>
          <p:cNvPr id="85" name="Google Shape;85;g3014438d07c_0_4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014438d07c_0_27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tap the ellipsis to discover additional patient details.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That’s the core functionality you’ll use. Now, let’s dive into some additional features you can use to help optimize your workflow.</a:t>
            </a:r>
            <a:endParaRPr sz="1050">
              <a:solidFill>
                <a:srgbClr val="0E0E0E"/>
              </a:solidFill>
            </a:endParaRPr>
          </a:p>
        </p:txBody>
      </p:sp>
      <p:sp>
        <p:nvSpPr>
          <p:cNvPr id="482" name="Google Shape;482;g3014438d07c_0_27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014438d07c_0_27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larger incidents, many Emergency Departments establish a forward retriage area to better control their department. If it fits your workflow, you can pre-assign room numbers so both EMS and the forward triage team know their destination upon arrival. This can always be adjusted and communicated upon arrival as determined by the retriage assessment.</a:t>
            </a:r>
            <a:endParaRPr sz="1050">
              <a:solidFill>
                <a:srgbClr val="0E0E0E"/>
              </a:solidFill>
            </a:endParaRPr>
          </a:p>
        </p:txBody>
      </p:sp>
      <p:sp>
        <p:nvSpPr>
          <p:cNvPr id="497" name="Google Shape;497;g3014438d07c_0_27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014438d07c_0_28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some regions, Emergency Departments update their availability so Transport Officers or EMS can better understand their facility’s status in real time. This information helps them select destinations and load balance patients more effectively. If a patient from the incident presents directly to your facility, you can create a new patient channel for them and add them to the incident for complete situational awareness, without making phone calls. This will be reflected in the Command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513" name="Google Shape;513;g3014438d07c_0_28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014438d07c_0_28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have audible alerts enabled, but don’t need them because someone closely monitors this screen, you can silence these alerts by tapping the bell icon. In a separate topic, we’ll cover how to silence audible alerts on mobile during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531" name="Google Shape;531;g3014438d07c_0_28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014438d07c_0_36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Let’s go over the use of mobile devices, such as smartphones and tablets, during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main screen you use daily is the Patient List View. This screen provides access to My Patients, where you can view patients you are currently assigned, and All Patients, which includes all patients at your entity or multiple entities if you have privileges at different organizations.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access the Incident View, tap the menu and select “Incidents.” Here, you will see all incidents involving your entity. Note that you must be invited by Incident Command for the incident to appear in this view. Once you select the appropriate incident, you can view all patients en route to, consulted, or at your entity. Some entities, like a Reunification Center, may have privileges to see all patients associated with the incident. You can view all participating entities and their privileges by tapping Entities.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always silence alerts for an individual patient by tapping the bell icon within that patient’s channel. However, you can also silence alerts for an entire incident by tapping the bell icon in the main Incident View. This alert management is done at the individual device and user level which helps entities and departments manage alarm fatigue while ensuring critical alerts are not missed.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 </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Incident Summary shows patient counts broken down by condition and general location. For a more detailed view, including breakdowns by destination facility, access the Command View via the web.</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Teams can be enabled to receive notifications about new incidents in the region which can supplement other established regional notifications. Entities can also enable teams to receive alerts regardless of their call status.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line with using the same tools daily that we use during an incident, receiving prehospital notifications about new inbound patients during an incident on mobile devices remains unchanged from the daily process.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larger Emergency Departments, a blended environment is common. Individuals needing broader situational awareness and responsible for receiving notifications about new patients typically access Pulsara via the web on a computer. Mobile users working in the Emergency Department might use Patient View, while those focused on the incident, especially those responsible for arriving patients or adding walk-in patients to an incident, may find Incident View more helpful.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549" name="Google Shape;549;g3014438d07c_0_3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014438d07c_0_37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main screen you use daily is the Patients List View. This screen provides access to My Patients, where you can view patients you are currently assigned,</a:t>
            </a:r>
            <a:endParaRPr sz="1050">
              <a:solidFill>
                <a:schemeClr val="dk1"/>
              </a:solidFill>
            </a:endParaRPr>
          </a:p>
        </p:txBody>
      </p:sp>
      <p:sp>
        <p:nvSpPr>
          <p:cNvPr id="573" name="Google Shape;573;g3014438d07c_0_37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014438d07c_0_3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All Patients, which includes all patients at your entity or multiple entities if you have privileges at different organizations.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584" name="Google Shape;584;g3014438d07c_0_37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014438d07c_0_38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access the Incident View, tap the menu</a:t>
            </a:r>
            <a:endParaRPr sz="1050">
              <a:solidFill>
                <a:schemeClr val="dk1"/>
              </a:solidFill>
            </a:endParaRPr>
          </a:p>
        </p:txBody>
      </p:sp>
      <p:sp>
        <p:nvSpPr>
          <p:cNvPr id="595" name="Google Shape;595;g3014438d07c_0_38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014438d07c_0_38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select Incidents. </a:t>
            </a:r>
            <a:endParaRPr sz="1050">
              <a:solidFill>
                <a:schemeClr val="dk1"/>
              </a:solidFill>
            </a:endParaRPr>
          </a:p>
        </p:txBody>
      </p:sp>
      <p:sp>
        <p:nvSpPr>
          <p:cNvPr id="608" name="Google Shape;608;g3014438d07c_0_38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014438d07c_0_39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Here, you will see all incidents involving your entity. Note that you must be invited by Incident Command for the incident to appear in this view. Once you select the appropriate incident</a:t>
            </a:r>
            <a:endParaRPr sz="1050">
              <a:solidFill>
                <a:schemeClr val="dk1"/>
              </a:solidFill>
            </a:endParaRPr>
          </a:p>
        </p:txBody>
      </p:sp>
      <p:sp>
        <p:nvSpPr>
          <p:cNvPr id="621" name="Google Shape;621;g3014438d07c_0_39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014438d07c_0_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Note that if you use HQ to add a new patient during an incident, you must then also add the patient to the incident. This workflow will be reviewed separately.</a:t>
            </a:r>
            <a:endParaRPr sz="1050">
              <a:solidFill>
                <a:schemeClr val="dk1"/>
              </a:solidFill>
            </a:endParaRPr>
          </a:p>
        </p:txBody>
      </p:sp>
      <p:sp>
        <p:nvSpPr>
          <p:cNvPr id="95" name="Google Shape;95;g3014438d07c_0_5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014438d07c_0_39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view all patients en route to, consulted, or at your entity. Some entities, like a Reunification Center, may have privileges to see all patients associated with the incident. </a:t>
            </a:r>
            <a:endParaRPr sz="1050">
              <a:solidFill>
                <a:schemeClr val="dk1"/>
              </a:solidFill>
            </a:endParaRPr>
          </a:p>
        </p:txBody>
      </p:sp>
      <p:sp>
        <p:nvSpPr>
          <p:cNvPr id="634" name="Google Shape;634;g3014438d07c_0_39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014438d07c_0_40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view all participating entities and their privileges by tapping Entities.</a:t>
            </a:r>
            <a:endParaRPr sz="1050">
              <a:solidFill>
                <a:schemeClr val="dk1"/>
              </a:solidFill>
            </a:endParaRPr>
          </a:p>
        </p:txBody>
      </p:sp>
      <p:sp>
        <p:nvSpPr>
          <p:cNvPr id="648" name="Google Shape;648;g3014438d07c_0_4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014438d07c_0_40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always silence alerts for an individual patient by tapping the bell icon within that patient’s channel. </a:t>
            </a:r>
            <a:endParaRPr sz="1050">
              <a:solidFill>
                <a:schemeClr val="dk1"/>
              </a:solidFill>
            </a:endParaRPr>
          </a:p>
        </p:txBody>
      </p:sp>
      <p:sp>
        <p:nvSpPr>
          <p:cNvPr id="666" name="Google Shape;666;g3014438d07c_0_4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014438d07c_0_4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However, you can also silence alerts for an entire incident by tapping the bell icon in the main Incident View. This alert management is done at the individual device and user level which helps entities and departments manage alarm fatigue while ensuring critical alerts are not missed.</a:t>
            </a:r>
            <a:endParaRPr sz="1050">
              <a:solidFill>
                <a:schemeClr val="dk1"/>
              </a:solidFill>
            </a:endParaRPr>
          </a:p>
        </p:txBody>
      </p:sp>
      <p:sp>
        <p:nvSpPr>
          <p:cNvPr id="681" name="Google Shape;681;g3014438d07c_0_4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014438d07c_0_4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Incident Summary shows patient counts broken down by condition and general location. For a more detailed view, including breakdowns by destination facility, access the Command View via the web.</a:t>
            </a:r>
            <a:endParaRPr sz="1050">
              <a:solidFill>
                <a:schemeClr val="dk1"/>
              </a:solidFill>
            </a:endParaRPr>
          </a:p>
        </p:txBody>
      </p:sp>
      <p:sp>
        <p:nvSpPr>
          <p:cNvPr id="697" name="Google Shape;697;g3014438d07c_0_4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3014438d07c_0_4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Teams can be enabled to receive notifications about new incidents in the region which can supplement other established regional notifications. Entities can also enable teams to receive alerts regardless of their call status.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715" name="Google Shape;715;g3014438d07c_0_4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014438d07c_0_4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line with using the same tools daily that we use during an incident, receiving prehospital notifications about new inbound patients during an incident on mobile devices remains unchanged from the daily process.</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732" name="Google Shape;732;g3014438d07c_0_4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014438d07c_0_43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In larger Emergency Departments, a blended environment is common. Individuals needing broader situational awareness and responsible for receiving notifications about new patients typically access Pulsara via the web on a computer. </a:t>
            </a:r>
            <a:endParaRPr sz="1050">
              <a:solidFill>
                <a:schemeClr val="dk1"/>
              </a:solidFill>
            </a:endParaRPr>
          </a:p>
        </p:txBody>
      </p:sp>
      <p:sp>
        <p:nvSpPr>
          <p:cNvPr id="749" name="Google Shape;749;g3014438d07c_0_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014438d07c_0_4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Mobile users working in the emergency department might use Patient View, while those focused on the incident, especially those responsible for arriving patients or adding walk-in patients to an incident, may find Incident View more helpful.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764" name="Google Shape;764;g3014438d07c_0_4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014438d07c_0_49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Let’s review how to receive patients during an Incident.</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During a larger incident, you may have a large volume of unidentified patients. Therefore, most emergency departments will establish a forward Triage area so they can better control their emergency department flow. Individuals stationed here will typically use a mobile device so they can use the scanning capabilities.</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It is important to consider your connectivity in this location. In addition to ensuring they have WiFi coverage, many hospitals will also ensure they have access to cellular enabled devices in this location. To better manage noise, most people in this location will silence their alerts related to the incident.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Upon a patient’s arrival, scan the US Statewide Wristband, which opens that individual’s patient channel. Scroll to the bottom, and set ED Arrival Time. This task only takes a couple of seconds, and is the only required interaction for a regional Patient Movement System as it moves the patient to At Destination status on the Incident Summary.</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optimize your department further, there are additional optional functionalities available.</a:t>
            </a:r>
            <a:r>
              <a:rPr lang="en" sz="1050">
                <a:solidFill>
                  <a:schemeClr val="dk1"/>
                </a:solidFill>
              </a:rPr>
              <a:t>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re-triage the patient and update their condition if appropriate.</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the patient was pre-assigned a room, you can view this information and direct medics accordingly. You also have the ability to add or edit room assignments as appropriate.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782" name="Google Shape;782;g3014438d07c_0_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14438d07c_0_5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The Incident View groups patient channels by incident. One of its most beneficial features is the incident summary, which provides situational awareness around the incident. During an incident, most web browser users have both the Incident Summary View and Pulsara HQ open in separate windows.</a:t>
            </a:r>
            <a:endParaRPr sz="1050">
              <a:solidFill>
                <a:schemeClr val="dk1"/>
              </a:solidFill>
            </a:endParaRPr>
          </a:p>
        </p:txBody>
      </p:sp>
      <p:sp>
        <p:nvSpPr>
          <p:cNvPr id="105" name="Google Shape;105;g3014438d07c_0_5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014438d07c_0_50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During a larger incident, you may have a large volume of unidentified patients. Therefore, most emergency departments will establish a forward Triage area so they can better control their emergency department flow. Individuals stationed here will typically use a mobile device so they can use the scanning capabilities.</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It is important to consider your connectivity in this location. In addition to ensuring they have WiFi coverage, many hospitals will also ensure they have access to cellular enabled devices in this location.</a:t>
            </a:r>
            <a:endParaRPr sz="1050">
              <a:solidFill>
                <a:schemeClr val="dk1"/>
              </a:solidFill>
            </a:endParaRPr>
          </a:p>
        </p:txBody>
      </p:sp>
      <p:sp>
        <p:nvSpPr>
          <p:cNvPr id="800" name="Google Shape;800;g3014438d07c_0_50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3014438d07c_0_5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To better manage noise, most people in this location will silence their alerts related to the incident.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806" name="Google Shape;806;g3014438d07c_0_5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3014438d07c_0_5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Upon a patient’s arrival, scan the US Statewide Wristband, </a:t>
            </a:r>
            <a:endParaRPr sz="1050">
              <a:solidFill>
                <a:schemeClr val="dk1"/>
              </a:solidFill>
            </a:endParaRPr>
          </a:p>
        </p:txBody>
      </p:sp>
      <p:sp>
        <p:nvSpPr>
          <p:cNvPr id="813" name="Google Shape;813;g3014438d07c_0_5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014438d07c_0_5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which opens that individual’s patient channel.</a:t>
            </a:r>
            <a:endParaRPr sz="1050">
              <a:solidFill>
                <a:schemeClr val="dk1"/>
              </a:solidFill>
            </a:endParaRPr>
          </a:p>
        </p:txBody>
      </p:sp>
      <p:sp>
        <p:nvSpPr>
          <p:cNvPr id="823" name="Google Shape;823;g3014438d07c_0_52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014438d07c_0_5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Scroll to the bottom, and set ED Arrival Time.</a:t>
            </a:r>
            <a:endParaRPr sz="1050">
              <a:solidFill>
                <a:schemeClr val="dk1"/>
              </a:solidFill>
            </a:endParaRPr>
          </a:p>
        </p:txBody>
      </p:sp>
      <p:sp>
        <p:nvSpPr>
          <p:cNvPr id="832" name="Google Shape;832;g3014438d07c_0_5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3014438d07c_0_5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This task only takes a couple of seconds, and is the only required interaction for a regional Patient Movement System as it moves the patient to At Destination status on the Incident Summary.</a:t>
            </a:r>
            <a:endParaRPr sz="1050">
              <a:solidFill>
                <a:schemeClr val="dk1"/>
              </a:solidFill>
            </a:endParaRPr>
          </a:p>
        </p:txBody>
      </p:sp>
      <p:sp>
        <p:nvSpPr>
          <p:cNvPr id="844" name="Google Shape;844;g3014438d07c_0_5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014438d07c_0_5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optimize your department further, there are additional optional functionalities available.</a:t>
            </a:r>
            <a:r>
              <a:rPr lang="en" sz="1050">
                <a:solidFill>
                  <a:schemeClr val="dk1"/>
                </a:solidFill>
              </a:rPr>
              <a:t>  </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re-triage the patient and update their condition if appropriate.</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50">
              <a:solidFill>
                <a:schemeClr val="dk1"/>
              </a:solidFill>
            </a:endParaRPr>
          </a:p>
        </p:txBody>
      </p:sp>
      <p:sp>
        <p:nvSpPr>
          <p:cNvPr id="858" name="Google Shape;858;g3014438d07c_0_5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014438d07c_0_5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the patient was pre-assigned a room, you can view this information and direct medics accordingly. You also have the ability to add or edit room assignments as appropriate.</a:t>
            </a:r>
            <a:endParaRPr sz="1050">
              <a:solidFill>
                <a:schemeClr val="dk1"/>
              </a:solidFill>
            </a:endParaRPr>
          </a:p>
        </p:txBody>
      </p:sp>
      <p:sp>
        <p:nvSpPr>
          <p:cNvPr id="871" name="Google Shape;871;g3014438d07c_0_5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313dffad228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Let’s dive into how to add patients to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From a regional perspective, it’s crucial to add patients as soon as possible. Doing so allows participating entities to monitor the burden on each facility in near real-time, which can significantly impact load balancing. The process is quick.  You can add a patient in seconds with just a few details, and you can always go back to update the information later as the incident deescalates or as you begin working on reunification.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add patients quickly, ensure you’re in the correct incident within Incident View. If you’re unsure how to navigate to the correct incident, refer to our lesson on this topic.  Let’s get started.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First, apply a wristband to the patient and tap Scan. Although you have the option to tap New to create a new patient, doing so increases the risk of creating duplicates. The wristband also serves as a visual cue that the patient has already been entered into Pulsara.</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Next, set the patient’s method of arrival, triage condition, and enter their demographics. You can quickly input demographic details by scanning their driver’s license or entering the information manually. If the patient’s name is unknown, simply tap Unknown. While not required, entering an estimated age and gender can be helpful.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At this point, you can tap Activate to create the channel, which assigns the patient to the incident and adds them to your facility in the summary view.  It’s that simple.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time allows, consider adding photos of the patient’s face for identification, documenting any visible injuries, and capturing other pertinent details using the camera. Additionally, if you have time, use the voice-to-text feature to quickly summarize major injuries or other important details in the chief complaint or narrative field.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this is a Trauma Patient, you will be prompted to select the Trauma Level.  Remember, to prevent overalerting in a chaotic incident environment you can always silence alerting for the incident by tapping the bell icon on main Incident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don’t see the Triage Incident card, you’re in Patient View, which shows all patients in your facility, not just those associated with the incident. To add the patient to the incident, tap the universal add button in the lower right corner and select Triage Incident. You can then assign the patient to the correct incident and select their condition. This step can be done at any time, so if you forget to add a patient to the incident or they get assigned to the wrong one, it’s easy to correct.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886" name="Google Shape;886;g313dffad22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313dffad228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add patients quickly, ensure you’re in the correct incident within Incident View. If you’re unsure how to navigate to the correct incident, refer to our lesson on this topic. </a:t>
            </a:r>
            <a:endParaRPr sz="1050">
              <a:solidFill>
                <a:srgbClr val="0E0E0E"/>
              </a:solidFill>
            </a:endParaRPr>
          </a:p>
        </p:txBody>
      </p:sp>
      <p:sp>
        <p:nvSpPr>
          <p:cNvPr id="917" name="Google Shape;917;g313dffad228_0_3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14438d07c_0_5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Click the Bell icon to verify your call and alerting status. Ensure you are on call so you will be assigned to new patients. You will have the option to turn on audible alerts for new patients. However, most users keep these alerts silent to reduce noise and avoid alarm fatigue, relying instead on visual indicators of new patients.</a:t>
            </a:r>
            <a:endParaRPr sz="1050">
              <a:solidFill>
                <a:schemeClr val="dk1"/>
              </a:solidFill>
            </a:endParaRPr>
          </a:p>
        </p:txBody>
      </p:sp>
      <p:sp>
        <p:nvSpPr>
          <p:cNvPr id="118" name="Google Shape;118;g3014438d07c_0_5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313dffad228_0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Let’s get started.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First, apply a wristband to the patient and tap Scan. Although you have the option to tap New to create a new patient, doing so increases the risk of creating duplicates. The wristband also serves as a visual cue that the patient has already been entered into Pulsara.</a:t>
            </a:r>
            <a:endParaRPr sz="1050">
              <a:solidFill>
                <a:srgbClr val="0E0E0E"/>
              </a:solidFill>
            </a:endParaRPr>
          </a:p>
        </p:txBody>
      </p:sp>
      <p:sp>
        <p:nvSpPr>
          <p:cNvPr id="929" name="Google Shape;929;g313dffad228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313dffad228_0_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Next, set the patient’s method of arrival</a:t>
            </a:r>
            <a:endParaRPr sz="1050">
              <a:solidFill>
                <a:srgbClr val="0E0E0E"/>
              </a:solidFill>
            </a:endParaRPr>
          </a:p>
        </p:txBody>
      </p:sp>
      <p:sp>
        <p:nvSpPr>
          <p:cNvPr id="939" name="Google Shape;939;g313dffad22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13dffad228_0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triage condition,</a:t>
            </a:r>
            <a:endParaRPr sz="1050">
              <a:solidFill>
                <a:srgbClr val="0E0E0E"/>
              </a:solidFill>
            </a:endParaRPr>
          </a:p>
        </p:txBody>
      </p:sp>
      <p:sp>
        <p:nvSpPr>
          <p:cNvPr id="951" name="Google Shape;951;g313dffad228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313dffad228_0_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enter their demographics. You can quickly input demographic details by scanning their driver’s license </a:t>
            </a:r>
            <a:endParaRPr sz="1050">
              <a:solidFill>
                <a:srgbClr val="0E0E0E"/>
              </a:solidFill>
            </a:endParaRPr>
          </a:p>
        </p:txBody>
      </p:sp>
      <p:sp>
        <p:nvSpPr>
          <p:cNvPr id="965" name="Google Shape;965;g313dffad228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313dffad228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or entering the information manually. If the patient’s name is unknown, simply tap Unknown. While not required, entering an estimated age and gender can be helpful.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982" name="Google Shape;982;g313dffad228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313dffad228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At this point, you can tap Activate to create the channel, which assigns the patient to the incident and adds them to your facility in the summary view.  It’s that simple.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999" name="Google Shape;999;g313dffad228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13dffad228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time allows, consider adding photos of the patient’s face for identification, documenting any visible injuries, and capturing other pertinent details using the camera. </a:t>
            </a:r>
            <a:endParaRPr sz="1050">
              <a:solidFill>
                <a:srgbClr val="0E0E0E"/>
              </a:solidFill>
            </a:endParaRPr>
          </a:p>
        </p:txBody>
      </p:sp>
      <p:sp>
        <p:nvSpPr>
          <p:cNvPr id="1018" name="Google Shape;1018;g313dffad228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313dffad228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Additionally, if you have time, use the voice-to-text feature to quickly summarize major injuries or other important details in the chief complaint or narrative field.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39" name="Google Shape;1039;g313dffad228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313dffad228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this is a Trauma Patient, you will be prompted to select the Trauma Level.</a:t>
            </a:r>
            <a:endParaRPr sz="1050">
              <a:solidFill>
                <a:srgbClr val="0E0E0E"/>
              </a:solidFill>
            </a:endParaRPr>
          </a:p>
        </p:txBody>
      </p:sp>
      <p:sp>
        <p:nvSpPr>
          <p:cNvPr id="1061" name="Google Shape;1061;g313dffad228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313dffad228_0_4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Remember, to prevent overalerting in a chaotic incident environment you can always silence alerting for the incident by tapping the bell icon on main Incident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84" name="Google Shape;1084;g313dffad228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14438d07c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Under the Settings icon, you can choose to show or hide patient names and the chief complaint. Unless you’re projecting the HQ screen on a large display in a public setting, most users choose to show these items.</a:t>
            </a:r>
            <a:endParaRPr sz="1050">
              <a:solidFill>
                <a:schemeClr val="dk1"/>
              </a:solidFill>
            </a:endParaRPr>
          </a:p>
        </p:txBody>
      </p:sp>
      <p:sp>
        <p:nvSpPr>
          <p:cNvPr id="132" name="Google Shape;132;g3014438d07c_0_6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313dffad228_0_4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If you don’t see the Triage Incident card, you’re in Patient View, which shows all patients in your facility, not just those associated with the incident. </a:t>
            </a:r>
            <a:endParaRPr sz="1050">
              <a:solidFill>
                <a:srgbClr val="0E0E0E"/>
              </a:solidFill>
            </a:endParaRPr>
          </a:p>
        </p:txBody>
      </p:sp>
      <p:sp>
        <p:nvSpPr>
          <p:cNvPr id="1106" name="Google Shape;1106;g313dffad228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313dffad228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To add the patient to the incident, tap the universal add button in the lower right corner </a:t>
            </a:r>
            <a:endParaRPr sz="1050">
              <a:solidFill>
                <a:srgbClr val="0E0E0E"/>
              </a:solidFill>
            </a:endParaRPr>
          </a:p>
        </p:txBody>
      </p:sp>
      <p:sp>
        <p:nvSpPr>
          <p:cNvPr id="1123" name="Google Shape;1123;g313dffad228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313dffad228_0_5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select Triage Incident.</a:t>
            </a:r>
            <a:endParaRPr sz="1050">
              <a:solidFill>
                <a:srgbClr val="0E0E0E"/>
              </a:solidFill>
            </a:endParaRPr>
          </a:p>
        </p:txBody>
      </p:sp>
      <p:sp>
        <p:nvSpPr>
          <p:cNvPr id="1142" name="Google Shape;1142;g313dffad228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313dffad228_0_5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You can then assign the patient to the correct incident and select their condition. This step can be done at any time, so if you forget to add a patient to the incident or they get assigned to the wrong one, it’s easy to correct.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160" name="Google Shape;1160;g313dffad228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14438d07c_0_6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Finally, you can use filters to display the most appropriate patients. In the emergency department, the most common settings are checking Inbound and On-Site within the Status filter, </a:t>
            </a:r>
            <a:endParaRPr sz="1050">
              <a:solidFill>
                <a:schemeClr val="dk1"/>
              </a:solidFill>
            </a:endParaRPr>
          </a:p>
        </p:txBody>
      </p:sp>
      <p:sp>
        <p:nvSpPr>
          <p:cNvPr id="150" name="Google Shape;150;g3014438d07c_0_6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14438d07c_0_7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rgbClr val="0E0E0E"/>
                </a:solidFill>
              </a:rPr>
              <a:t>and EMS and ED patients within the Method of Arrival filter. These can be adjusted by role to best fit your needs.</a:t>
            </a:r>
            <a:endParaRPr sz="1050">
              <a:solidFill>
                <a:schemeClr val="dk1"/>
              </a:solidFill>
            </a:endParaRPr>
          </a:p>
        </p:txBody>
      </p:sp>
      <p:sp>
        <p:nvSpPr>
          <p:cNvPr id="169" name="Google Shape;169;g3014438d07c_0_7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p:nvPr/>
        </p:nvSpPr>
        <p:spPr>
          <a:xfrm>
            <a:off x="0" y="4955279"/>
            <a:ext cx="9144000" cy="192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sz="1100" b="0" i="0" u="none" strike="noStrike" cap="none">
              <a:solidFill>
                <a:srgbClr val="000000"/>
              </a:solidFill>
              <a:latin typeface="Arial"/>
              <a:ea typeface="Arial"/>
              <a:cs typeface="Arial"/>
              <a:sym typeface="Arial"/>
            </a:endParaRPr>
          </a:p>
        </p:txBody>
      </p:sp>
      <p:pic>
        <p:nvPicPr>
          <p:cNvPr id="52" name="Google Shape;52;p13"/>
          <p:cNvPicPr preferRelativeResize="0"/>
          <p:nvPr/>
        </p:nvPicPr>
        <p:blipFill rotWithShape="1">
          <a:blip r:embed="rId3">
            <a:alphaModFix/>
          </a:blip>
          <a:srcRect/>
          <a:stretch/>
        </p:blipFill>
        <p:spPr>
          <a:xfrm>
            <a:off x="7880785" y="343505"/>
            <a:ext cx="957906" cy="2528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2.jp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2.jp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jpg"/><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jp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9.jp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1.jp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g"/><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1.jp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g"/><Relationship Id="rId7"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1.jpg"/><Relationship Id="rId4" Type="http://schemas.openxmlformats.org/officeDocument/2006/relationships/image" Target="../media/image30.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31.jp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1.jp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31.jp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31.jp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31.jp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36.jpg"/><Relationship Id="rId17" Type="http://schemas.openxmlformats.org/officeDocument/2006/relationships/image" Target="../media/image38.png"/><Relationship Id="rId2" Type="http://schemas.openxmlformats.org/officeDocument/2006/relationships/notesSlide" Target="../notesSlides/notesSlide58.xml"/><Relationship Id="rId16"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5.png"/><Relationship Id="rId5" Type="http://schemas.openxmlformats.org/officeDocument/2006/relationships/image" Target="../media/image34.png"/><Relationship Id="rId1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33.png"/><Relationship Id="rId9" Type="http://schemas.openxmlformats.org/officeDocument/2006/relationships/image" Target="../media/image3.png"/><Relationship Id="rId1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4.png"/></Relationships>
</file>

<file path=ppt/slides/_rels/slide6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image" Target="../media/image33.png"/><Relationship Id="rId9" Type="http://schemas.openxmlformats.org/officeDocument/2006/relationships/image" Target="../media/image37.png"/></Relationships>
</file>

<file path=ppt/slides/_rels/slide6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35.png"/><Relationship Id="rId10" Type="http://schemas.openxmlformats.org/officeDocument/2006/relationships/image" Target="../media/image4.png"/><Relationship Id="rId4" Type="http://schemas.openxmlformats.org/officeDocument/2006/relationships/image" Target="../media/image33.png"/><Relationship Id="rId9" Type="http://schemas.openxmlformats.org/officeDocument/2006/relationships/image" Target="../media/image37.png"/></Relationships>
</file>

<file path=ppt/slides/_rels/slide6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6.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jpg"/></Relationships>
</file>

<file path=ppt/slides/_rels/slide66.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6.png"/><Relationship Id="rId5" Type="http://schemas.openxmlformats.org/officeDocument/2006/relationships/image" Target="../media/image34.png"/><Relationship Id="rId10"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6.png"/><Relationship Id="rId5" Type="http://schemas.openxmlformats.org/officeDocument/2006/relationships/image" Target="../media/image34.png"/><Relationship Id="rId1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notesSlide" Target="../notesSlides/notesSlide68.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6.png"/><Relationship Id="rId5" Type="http://schemas.openxmlformats.org/officeDocument/2006/relationships/image" Target="../media/image34.png"/><Relationship Id="rId1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5.png"/></Relationships>
</file>

<file path=ppt/slides/_rels/slide69.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5.png"/><Relationship Id="rId3" Type="http://schemas.openxmlformats.org/officeDocument/2006/relationships/image" Target="../media/image32.png"/><Relationship Id="rId7"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notesSlide" Target="../notesSlides/notesSlide69.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7.png"/><Relationship Id="rId5" Type="http://schemas.openxmlformats.org/officeDocument/2006/relationships/image" Target="../media/image34.png"/><Relationship Id="rId15" Type="http://schemas.openxmlformats.org/officeDocument/2006/relationships/image" Target="../media/image16.png"/><Relationship Id="rId10" Type="http://schemas.openxmlformats.org/officeDocument/2006/relationships/image" Target="../media/image6.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0.png"/></Relationships>
</file>

<file path=ppt/slides/_rels/slide7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9.png"/><Relationship Id="rId7" Type="http://schemas.openxmlformats.org/officeDocument/2006/relationships/image" Target="../media/image7.png"/><Relationship Id="rId12"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38.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5.png"/></Relationships>
</file>

<file path=ppt/slides/_rels/slide7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0.png"/><Relationship Id="rId7" Type="http://schemas.openxmlformats.org/officeDocument/2006/relationships/image" Target="../media/image4.png"/><Relationship Id="rId12"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1.png"/><Relationship Id="rId7" Type="http://schemas.openxmlformats.org/officeDocument/2006/relationships/image" Target="../media/image4.png"/><Relationship Id="rId12"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59" name="Google Shape;59;p15"/>
          <p:cNvSpPr txBox="1"/>
          <p:nvPr/>
        </p:nvSpPr>
        <p:spPr>
          <a:xfrm>
            <a:off x="342319" y="596306"/>
            <a:ext cx="3934500" cy="4896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b="1">
                <a:solidFill>
                  <a:srgbClr val="676767"/>
                </a:solidFill>
                <a:latin typeface="Roboto"/>
                <a:ea typeface="Roboto"/>
                <a:cs typeface="Roboto"/>
                <a:sym typeface="Roboto"/>
              </a:rPr>
              <a:t>Incident</a:t>
            </a:r>
            <a:r>
              <a:rPr lang="en" sz="1100">
                <a:solidFill>
                  <a:srgbClr val="676767"/>
                </a:solidFill>
                <a:latin typeface="Roboto"/>
                <a:ea typeface="Roboto"/>
                <a:cs typeface="Roboto"/>
                <a:sym typeface="Roboto"/>
              </a:rPr>
              <a:t>: Patient channels are grouped by Incident</a:t>
            </a:r>
            <a:endParaRPr sz="110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Add patients in the Incident view to automatically add them to the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Incident Summary in a separate window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Call &amp; Alert</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Turn My Call ON to see and be assigned to new patients</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Browser (Audible) Alert:  Recommend OFF</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Settings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Show Patient Names and Show Chief Complaint</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Additional Filters (ED Users)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Status: Inbound and On Site</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Method of Arrival: EMS and ED Patients</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pic>
        <p:nvPicPr>
          <p:cNvPr id="60" name="Google Shape;60;p15"/>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1" name="Google Shape;61;p15"/>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pic>
        <p:nvPicPr>
          <p:cNvPr id="62" name="Google Shape;62;p15"/>
          <p:cNvPicPr preferRelativeResize="0"/>
          <p:nvPr/>
        </p:nvPicPr>
        <p:blipFill rotWithShape="1">
          <a:blip r:embed="rId5">
            <a:alphaModFix/>
          </a:blip>
          <a:srcRect/>
          <a:stretch/>
        </p:blipFill>
        <p:spPr>
          <a:xfrm>
            <a:off x="290764" y="2073146"/>
            <a:ext cx="265415" cy="265415"/>
          </a:xfrm>
          <a:prstGeom prst="rect">
            <a:avLst/>
          </a:prstGeom>
          <a:noFill/>
          <a:ln>
            <a:noFill/>
          </a:ln>
          <a:effectLst>
            <a:outerShdw blurRad="50800" dist="38100" dir="2700000" algn="tl" rotWithShape="0">
              <a:srgbClr val="000000">
                <a:alpha val="40000"/>
              </a:srgbClr>
            </a:outerShdw>
          </a:effectLst>
        </p:spPr>
      </p:pic>
      <p:pic>
        <p:nvPicPr>
          <p:cNvPr id="63" name="Google Shape;63;p15"/>
          <p:cNvPicPr preferRelativeResize="0"/>
          <p:nvPr/>
        </p:nvPicPr>
        <p:blipFill rotWithShape="1">
          <a:blip r:embed="rId6">
            <a:alphaModFix/>
          </a:blip>
          <a:srcRect/>
          <a:stretch/>
        </p:blipFill>
        <p:spPr>
          <a:xfrm>
            <a:off x="104961" y="2924820"/>
            <a:ext cx="265415" cy="265415"/>
          </a:xfrm>
          <a:prstGeom prst="rect">
            <a:avLst/>
          </a:prstGeom>
          <a:noFill/>
          <a:ln>
            <a:noFill/>
          </a:ln>
          <a:effectLst>
            <a:outerShdw blurRad="50800" dist="38100" dir="2700000" algn="tl" rotWithShape="0">
              <a:srgbClr val="000000">
                <a:alpha val="40000"/>
              </a:srgbClr>
            </a:outerShdw>
          </a:effectLst>
        </p:spPr>
      </p:pic>
      <p:pic>
        <p:nvPicPr>
          <p:cNvPr id="64" name="Google Shape;64;p15"/>
          <p:cNvPicPr preferRelativeResize="0"/>
          <p:nvPr/>
        </p:nvPicPr>
        <p:blipFill rotWithShape="1">
          <a:blip r:embed="rId7">
            <a:alphaModFix/>
          </a:blip>
          <a:srcRect/>
          <a:stretch/>
        </p:blipFill>
        <p:spPr>
          <a:xfrm>
            <a:off x="104961" y="3635016"/>
            <a:ext cx="265415" cy="265415"/>
          </a:xfrm>
          <a:prstGeom prst="rect">
            <a:avLst/>
          </a:prstGeom>
          <a:noFill/>
          <a:ln>
            <a:noFill/>
          </a:ln>
          <a:effectLst>
            <a:outerShdw blurRad="50800" dist="38100" dir="2700000" algn="tl" rotWithShape="0">
              <a:srgbClr val="000000">
                <a:alpha val="40000"/>
              </a:srgbClr>
            </a:outerShdw>
          </a:effectLst>
        </p:spPr>
      </p:pic>
      <p:pic>
        <p:nvPicPr>
          <p:cNvPr id="65" name="Google Shape;65;p15"/>
          <p:cNvPicPr preferRelativeResize="0"/>
          <p:nvPr/>
        </p:nvPicPr>
        <p:blipFill rotWithShape="1">
          <a:blip r:embed="rId8">
            <a:alphaModFix/>
          </a:blip>
          <a:srcRect/>
          <a:stretch/>
        </p:blipFill>
        <p:spPr>
          <a:xfrm>
            <a:off x="5364876" y="1755938"/>
            <a:ext cx="205740" cy="205740"/>
          </a:xfrm>
          <a:prstGeom prst="rect">
            <a:avLst/>
          </a:prstGeom>
          <a:noFill/>
          <a:ln>
            <a:noFill/>
          </a:ln>
          <a:effectLst>
            <a:outerShdw blurRad="50800" dist="38100" dir="2700000" algn="tl" rotWithShape="0">
              <a:srgbClr val="000000">
                <a:alpha val="40000"/>
              </a:srgbClr>
            </a:outerShdw>
          </a:effectLst>
        </p:spPr>
      </p:pic>
      <p:pic>
        <p:nvPicPr>
          <p:cNvPr id="66" name="Google Shape;66;p15"/>
          <p:cNvPicPr preferRelativeResize="0"/>
          <p:nvPr/>
        </p:nvPicPr>
        <p:blipFill rotWithShape="1">
          <a:blip r:embed="rId9">
            <a:alphaModFix/>
          </a:blip>
          <a:srcRect/>
          <a:stretch/>
        </p:blipFill>
        <p:spPr>
          <a:xfrm>
            <a:off x="377749" y="4639460"/>
            <a:ext cx="205740" cy="205740"/>
          </a:xfrm>
          <a:prstGeom prst="rect">
            <a:avLst/>
          </a:prstGeom>
          <a:noFill/>
          <a:ln>
            <a:noFill/>
          </a:ln>
          <a:effectLst>
            <a:outerShdw blurRad="50800" dist="38100" dir="2700000" algn="tl" rotWithShape="0">
              <a:srgbClr val="000000">
                <a:alpha val="40000"/>
              </a:srgbClr>
            </a:outerShdw>
          </a:effectLst>
        </p:spPr>
      </p:pic>
      <p:pic>
        <p:nvPicPr>
          <p:cNvPr id="67" name="Google Shape;67;p15"/>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pic>
        <p:nvPicPr>
          <p:cNvPr id="68" name="Google Shape;68;p15"/>
          <p:cNvPicPr preferRelativeResize="0"/>
          <p:nvPr/>
        </p:nvPicPr>
        <p:blipFill rotWithShape="1">
          <a:blip r:embed="rId5">
            <a:alphaModFix/>
          </a:blip>
          <a:srcRect/>
          <a:stretch/>
        </p:blipFill>
        <p:spPr>
          <a:xfrm>
            <a:off x="4109178" y="1708315"/>
            <a:ext cx="205740" cy="205740"/>
          </a:xfrm>
          <a:prstGeom prst="rect">
            <a:avLst/>
          </a:prstGeom>
          <a:noFill/>
          <a:ln>
            <a:noFill/>
          </a:ln>
          <a:effectLst>
            <a:outerShdw blurRad="50800" dist="38100" dir="2700000" algn="tl" rotWithShape="0">
              <a:srgbClr val="000000">
                <a:alpha val="40000"/>
              </a:srgbClr>
            </a:outerShdw>
          </a:effectLst>
        </p:spPr>
      </p:pic>
      <p:pic>
        <p:nvPicPr>
          <p:cNvPr id="69" name="Google Shape;69;p15"/>
          <p:cNvPicPr preferRelativeResize="0"/>
          <p:nvPr/>
        </p:nvPicPr>
        <p:blipFill rotWithShape="1">
          <a:blip r:embed="rId6">
            <a:alphaModFix/>
          </a:blip>
          <a:srcRect/>
          <a:stretch/>
        </p:blipFill>
        <p:spPr>
          <a:xfrm>
            <a:off x="8509643" y="1096030"/>
            <a:ext cx="205740" cy="205740"/>
          </a:xfrm>
          <a:prstGeom prst="rect">
            <a:avLst/>
          </a:prstGeom>
          <a:noFill/>
          <a:ln>
            <a:noFill/>
          </a:ln>
          <a:effectLst>
            <a:outerShdw blurRad="50800" dist="38100" dir="2700000" algn="tl" rotWithShape="0">
              <a:srgbClr val="000000">
                <a:alpha val="40000"/>
              </a:srgbClr>
            </a:outerShdw>
          </a:effectLst>
        </p:spPr>
      </p:pic>
      <p:pic>
        <p:nvPicPr>
          <p:cNvPr id="70" name="Google Shape;70;p15"/>
          <p:cNvPicPr preferRelativeResize="0"/>
          <p:nvPr/>
        </p:nvPicPr>
        <p:blipFill rotWithShape="1">
          <a:blip r:embed="rId7">
            <a:alphaModFix/>
          </a:blip>
          <a:srcRect/>
          <a:stretch/>
        </p:blipFill>
        <p:spPr>
          <a:xfrm>
            <a:off x="8303918" y="1096036"/>
            <a:ext cx="205740" cy="205740"/>
          </a:xfrm>
          <a:prstGeom prst="rect">
            <a:avLst/>
          </a:prstGeom>
          <a:noFill/>
          <a:ln>
            <a:noFill/>
          </a:ln>
          <a:effectLst>
            <a:outerShdw blurRad="50800" dist="38100" dir="2700000" algn="tl" rotWithShape="0">
              <a:srgbClr val="000000">
                <a:alpha val="40000"/>
              </a:srgbClr>
            </a:outerShdw>
          </a:effectLst>
        </p:spPr>
      </p:pic>
      <p:pic>
        <p:nvPicPr>
          <p:cNvPr id="71" name="Google Shape;71;p15"/>
          <p:cNvPicPr preferRelativeResize="0"/>
          <p:nvPr/>
        </p:nvPicPr>
        <p:blipFill rotWithShape="1">
          <a:blip r:embed="rId9">
            <a:alphaModFix/>
          </a:blip>
          <a:srcRect/>
          <a:stretch/>
        </p:blipFill>
        <p:spPr>
          <a:xfrm>
            <a:off x="5336309" y="2188244"/>
            <a:ext cx="205740" cy="205740"/>
          </a:xfrm>
          <a:prstGeom prst="rect">
            <a:avLst/>
          </a:prstGeom>
          <a:noFill/>
          <a:ln>
            <a:noFill/>
          </a:ln>
          <a:effectLst>
            <a:outerShdw blurRad="50800" dist="38100" dir="2700000" algn="tl" rotWithShape="0">
              <a:srgbClr val="000000">
                <a:alpha val="40000"/>
              </a:srgbClr>
            </a:outerShdw>
          </a:effectLst>
        </p:spPr>
      </p:pic>
      <p:pic>
        <p:nvPicPr>
          <p:cNvPr id="72" name="Google Shape;72;p15"/>
          <p:cNvPicPr preferRelativeResize="0"/>
          <p:nvPr/>
        </p:nvPicPr>
        <p:blipFill rotWithShape="1">
          <a:blip r:embed="rId8">
            <a:alphaModFix/>
          </a:blip>
          <a:srcRect/>
          <a:stretch/>
        </p:blipFill>
        <p:spPr>
          <a:xfrm>
            <a:off x="377749" y="4433722"/>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4"/>
          <p:cNvPicPr preferRelativeResize="0"/>
          <p:nvPr/>
        </p:nvPicPr>
        <p:blipFill rotWithShape="1">
          <a:blip r:embed="rId3">
            <a:alphaModFix/>
          </a:blip>
          <a:srcRect/>
          <a:stretch/>
        </p:blipFill>
        <p:spPr>
          <a:xfrm>
            <a:off x="5714746" y="1223653"/>
            <a:ext cx="2416800" cy="160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sp>
        <p:nvSpPr>
          <p:cNvPr id="192" name="Google Shape;192;p24"/>
          <p:cNvSpPr txBox="1"/>
          <p:nvPr/>
        </p:nvSpPr>
        <p:spPr>
          <a:xfrm>
            <a:off x="5000618" y="703734"/>
            <a:ext cx="3972600" cy="795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Summary</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Command View - Separate Window</a:t>
            </a:r>
            <a:endParaRPr sz="17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sp>
        <p:nvSpPr>
          <p:cNvPr id="193" name="Google Shape;193;p24"/>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
        <p:nvSpPr>
          <p:cNvPr id="194" name="Google Shape;194;p24"/>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195" name="Google Shape;195;p24"/>
          <p:cNvPicPr preferRelativeResize="0"/>
          <p:nvPr/>
        </p:nvPicPr>
        <p:blipFill rotWithShape="1">
          <a:blip r:embed="rId4">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6" name="Google Shape;196;p24"/>
          <p:cNvPicPr preferRelativeResize="0"/>
          <p:nvPr/>
        </p:nvPicPr>
        <p:blipFill rotWithShape="1">
          <a:blip r:embed="rId5">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197" name="Google Shape;197;p24"/>
          <p:cNvPicPr preferRelativeResize="0"/>
          <p:nvPr/>
        </p:nvPicPr>
        <p:blipFill rotWithShape="1">
          <a:blip r:embed="rId6">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198" name="Google Shape;198;p24"/>
          <p:cNvPicPr preferRelativeResize="0"/>
          <p:nvPr/>
        </p:nvPicPr>
        <p:blipFill rotWithShape="1">
          <a:blip r:embed="rId7">
            <a:alphaModFix/>
          </a:blip>
          <a:srcRect/>
          <a:stretch/>
        </p:blipFill>
        <p:spPr>
          <a:xfrm>
            <a:off x="4751239" y="737822"/>
            <a:ext cx="265415" cy="265415"/>
          </a:xfrm>
          <a:prstGeom prst="rect">
            <a:avLst/>
          </a:prstGeom>
          <a:noFill/>
          <a:ln>
            <a:noFill/>
          </a:ln>
          <a:effectLst>
            <a:outerShdw blurRad="50800" dist="38100" dir="2700000" algn="tl" rotWithShape="0">
              <a:srgbClr val="000000">
                <a:alpha val="40000"/>
              </a:srgbClr>
            </a:outerShdw>
          </a:effectLst>
        </p:spPr>
      </p:pic>
      <p:pic>
        <p:nvPicPr>
          <p:cNvPr id="199" name="Google Shape;199;p24"/>
          <p:cNvPicPr preferRelativeResize="0"/>
          <p:nvPr/>
        </p:nvPicPr>
        <p:blipFill rotWithShape="1">
          <a:blip r:embed="rId5">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200" name="Google Shape;200;p24"/>
          <p:cNvPicPr preferRelativeResize="0"/>
          <p:nvPr/>
        </p:nvPicPr>
        <p:blipFill rotWithShape="1">
          <a:blip r:embed="rId8">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pic>
        <p:nvPicPr>
          <p:cNvPr id="201" name="Google Shape;201;p24"/>
          <p:cNvPicPr preferRelativeResize="0"/>
          <p:nvPr/>
        </p:nvPicPr>
        <p:blipFill rotWithShape="1">
          <a:blip r:embed="rId6">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202" name="Google Shape;202;p24"/>
          <p:cNvPicPr preferRelativeResize="0"/>
          <p:nvPr/>
        </p:nvPicPr>
        <p:blipFill rotWithShape="1">
          <a:blip r:embed="rId9">
            <a:alphaModFix/>
          </a:blip>
          <a:srcRect/>
          <a:stretch/>
        </p:blipFill>
        <p:spPr>
          <a:xfrm>
            <a:off x="6255867" y="1359682"/>
            <a:ext cx="205740" cy="205740"/>
          </a:xfrm>
          <a:prstGeom prst="rect">
            <a:avLst/>
          </a:prstGeom>
          <a:noFill/>
          <a:ln>
            <a:noFill/>
          </a:ln>
          <a:effectLst>
            <a:outerShdw blurRad="50800" dist="38100" dir="2700000" algn="tl" rotWithShape="0">
              <a:srgbClr val="000000">
                <a:alpha val="40000"/>
              </a:srgbClr>
            </a:outerShdw>
          </a:effectLst>
        </p:spPr>
      </p:pic>
      <p:pic>
        <p:nvPicPr>
          <p:cNvPr id="203" name="Google Shape;203;p24"/>
          <p:cNvPicPr preferRelativeResize="0"/>
          <p:nvPr/>
        </p:nvPicPr>
        <p:blipFill rotWithShape="1">
          <a:blip r:embed="rId8">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204" name="Google Shape;204;p24"/>
          <p:cNvPicPr preferRelativeResize="0"/>
          <p:nvPr/>
        </p:nvPicPr>
        <p:blipFill rotWithShape="1">
          <a:blip r:embed="rId7">
            <a:alphaModFix/>
          </a:blip>
          <a:srcRect/>
          <a:stretch/>
        </p:blipFill>
        <p:spPr>
          <a:xfrm>
            <a:off x="8185943" y="1248464"/>
            <a:ext cx="205740" cy="205740"/>
          </a:xfrm>
          <a:prstGeom prst="rect">
            <a:avLst/>
          </a:prstGeom>
          <a:noFill/>
          <a:ln>
            <a:noFill/>
          </a:ln>
          <a:effectLst>
            <a:outerShdw blurRad="50800" dist="38100" dir="2700000" algn="tl" rotWithShape="0">
              <a:srgbClr val="000000">
                <a:alpha val="40000"/>
              </a:srgbClr>
            </a:outerShdw>
          </a:effectLst>
        </p:spPr>
      </p:pic>
      <p:pic>
        <p:nvPicPr>
          <p:cNvPr id="205" name="Google Shape;205;p24"/>
          <p:cNvPicPr preferRelativeResize="0"/>
          <p:nvPr/>
        </p:nvPicPr>
        <p:blipFill rotWithShape="1">
          <a:blip r:embed="rId9">
            <a:alphaModFix/>
          </a:blip>
          <a:srcRect/>
          <a:stretch/>
        </p:blipFill>
        <p:spPr>
          <a:xfrm>
            <a:off x="5040631" y="961035"/>
            <a:ext cx="205740" cy="205740"/>
          </a:xfrm>
          <a:prstGeom prst="rect">
            <a:avLst/>
          </a:prstGeom>
          <a:noFill/>
          <a:ln>
            <a:noFill/>
          </a:ln>
          <a:effectLst>
            <a:outerShdw blurRad="50800" dist="38100" dir="2700000" algn="tl" rotWithShape="0">
              <a:srgbClr val="000000">
                <a:alpha val="40000"/>
              </a:srgbClr>
            </a:outerShdw>
          </a:effectLst>
        </p:spPr>
      </p:pic>
      <p:pic>
        <p:nvPicPr>
          <p:cNvPr id="206" name="Google Shape;206;p24"/>
          <p:cNvPicPr preferRelativeResize="0"/>
          <p:nvPr/>
        </p:nvPicPr>
        <p:blipFill rotWithShape="1">
          <a:blip r:embed="rId7">
            <a:alphaModFix/>
          </a:blip>
          <a:srcRect/>
          <a:stretch/>
        </p:blipFill>
        <p:spPr>
          <a:xfrm>
            <a:off x="4109187" y="2985295"/>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12" name="Google Shape;212;p25"/>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3" name="Google Shape;213;p25"/>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sp>
        <p:nvSpPr>
          <p:cNvPr id="214" name="Google Shape;214;p25"/>
          <p:cNvSpPr/>
          <p:nvPr/>
        </p:nvSpPr>
        <p:spPr>
          <a:xfrm>
            <a:off x="781894" y="3554100"/>
            <a:ext cx="1226400" cy="20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15" name="Google Shape;215;p25"/>
          <p:cNvSpPr txBox="1"/>
          <p:nvPr/>
        </p:nvSpPr>
        <p:spPr>
          <a:xfrm>
            <a:off x="913819" y="596306"/>
            <a:ext cx="3972600" cy="330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1700" b="1">
              <a:solidFill>
                <a:srgbClr val="676767"/>
              </a:solidFill>
              <a:latin typeface="Roboto"/>
              <a:ea typeface="Roboto"/>
              <a:cs typeface="Roboto"/>
              <a:sym typeface="Roboto"/>
            </a:endParaRPr>
          </a:p>
        </p:txBody>
      </p:sp>
      <p:pic>
        <p:nvPicPr>
          <p:cNvPr id="216" name="Google Shape;216;p25"/>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22" name="Google Shape;222;p26"/>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23" name="Google Shape;223;p26"/>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sp>
        <p:nvSpPr>
          <p:cNvPr id="224" name="Google Shape;224;p26"/>
          <p:cNvSpPr/>
          <p:nvPr/>
        </p:nvSpPr>
        <p:spPr>
          <a:xfrm>
            <a:off x="781894" y="3554100"/>
            <a:ext cx="1226400" cy="20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25" name="Google Shape;225;p26"/>
          <p:cNvPicPr preferRelativeResize="0"/>
          <p:nvPr/>
        </p:nvPicPr>
        <p:blipFill>
          <a:blip r:embed="rId5">
            <a:alphaModFix/>
          </a:blip>
          <a:stretch>
            <a:fillRect/>
          </a:stretch>
        </p:blipFill>
        <p:spPr>
          <a:xfrm>
            <a:off x="3044362" y="781558"/>
            <a:ext cx="4532682" cy="2062415"/>
          </a:xfrm>
          <a:prstGeom prst="rect">
            <a:avLst/>
          </a:prstGeom>
          <a:noFill/>
          <a:ln>
            <a:noFill/>
          </a:ln>
        </p:spPr>
      </p:pic>
      <p:sp>
        <p:nvSpPr>
          <p:cNvPr id="226" name="Google Shape;226;p26"/>
          <p:cNvSpPr/>
          <p:nvPr/>
        </p:nvSpPr>
        <p:spPr>
          <a:xfrm>
            <a:off x="3052969" y="1474950"/>
            <a:ext cx="4521000" cy="703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27" name="Google Shape;227;p26"/>
          <p:cNvSpPr txBox="1"/>
          <p:nvPr/>
        </p:nvSpPr>
        <p:spPr>
          <a:xfrm>
            <a:off x="913819" y="596306"/>
            <a:ext cx="39726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700" b="1">
              <a:solidFill>
                <a:srgbClr val="676767"/>
              </a:solidFill>
              <a:latin typeface="Roboto"/>
              <a:ea typeface="Roboto"/>
              <a:cs typeface="Roboto"/>
              <a:sym typeface="Roboto"/>
            </a:endParaRPr>
          </a:p>
        </p:txBody>
      </p:sp>
      <p:pic>
        <p:nvPicPr>
          <p:cNvPr id="228" name="Google Shape;228;p26"/>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234" name="Google Shape;234;p27"/>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35" name="Google Shape;235;p27"/>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sp>
        <p:nvSpPr>
          <p:cNvPr id="236" name="Google Shape;236;p27"/>
          <p:cNvSpPr/>
          <p:nvPr/>
        </p:nvSpPr>
        <p:spPr>
          <a:xfrm>
            <a:off x="3266213" y="3650063"/>
            <a:ext cx="4904700" cy="351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37" name="Google Shape;237;p27"/>
          <p:cNvSpPr txBox="1"/>
          <p:nvPr/>
        </p:nvSpPr>
        <p:spPr>
          <a:xfrm>
            <a:off x="913819" y="596306"/>
            <a:ext cx="3972600" cy="90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700" b="1">
              <a:solidFill>
                <a:srgbClr val="676767"/>
              </a:solidFill>
              <a:latin typeface="Roboto"/>
              <a:ea typeface="Roboto"/>
              <a:cs typeface="Roboto"/>
              <a:sym typeface="Roboto"/>
            </a:endParaRPr>
          </a:p>
        </p:txBody>
      </p:sp>
      <p:pic>
        <p:nvPicPr>
          <p:cNvPr id="238" name="Google Shape;238;p27"/>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44" name="Google Shape;244;p28"/>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45" name="Google Shape;245;p28"/>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sp>
        <p:nvSpPr>
          <p:cNvPr id="246" name="Google Shape;246;p28"/>
          <p:cNvSpPr/>
          <p:nvPr/>
        </p:nvSpPr>
        <p:spPr>
          <a:xfrm>
            <a:off x="2082713" y="3394163"/>
            <a:ext cx="1002300" cy="1119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47" name="Google Shape;247;p28"/>
          <p:cNvSpPr txBox="1"/>
          <p:nvPr/>
        </p:nvSpPr>
        <p:spPr>
          <a:xfrm>
            <a:off x="913819" y="596306"/>
            <a:ext cx="3972600" cy="90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700" b="1">
              <a:solidFill>
                <a:srgbClr val="676767"/>
              </a:solidFill>
              <a:latin typeface="Roboto"/>
              <a:ea typeface="Roboto"/>
              <a:cs typeface="Roboto"/>
              <a:sym typeface="Roboto"/>
            </a:endParaRPr>
          </a:p>
        </p:txBody>
      </p:sp>
      <p:pic>
        <p:nvPicPr>
          <p:cNvPr id="248" name="Google Shape;248;p28"/>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54" name="Google Shape;254;p29"/>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55" name="Google Shape;255;p29"/>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sp>
        <p:nvSpPr>
          <p:cNvPr id="256" name="Google Shape;256;p29"/>
          <p:cNvSpPr/>
          <p:nvPr/>
        </p:nvSpPr>
        <p:spPr>
          <a:xfrm>
            <a:off x="4417744" y="3810000"/>
            <a:ext cx="458700" cy="138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57" name="Google Shape;257;p29"/>
          <p:cNvSpPr txBox="1"/>
          <p:nvPr/>
        </p:nvSpPr>
        <p:spPr>
          <a:xfrm>
            <a:off x="913819" y="596306"/>
            <a:ext cx="3972600" cy="1109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700" b="1">
              <a:solidFill>
                <a:srgbClr val="676767"/>
              </a:solidFill>
              <a:latin typeface="Roboto"/>
              <a:ea typeface="Roboto"/>
              <a:cs typeface="Roboto"/>
              <a:sym typeface="Roboto"/>
            </a:endParaRPr>
          </a:p>
        </p:txBody>
      </p:sp>
      <p:pic>
        <p:nvPicPr>
          <p:cNvPr id="258" name="Google Shape;258;p29"/>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64" name="Google Shape;264;p30"/>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65" name="Google Shape;265;p30"/>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sp>
        <p:nvSpPr>
          <p:cNvPr id="266" name="Google Shape;266;p30"/>
          <p:cNvSpPr/>
          <p:nvPr/>
        </p:nvSpPr>
        <p:spPr>
          <a:xfrm>
            <a:off x="7883006" y="3831319"/>
            <a:ext cx="149100" cy="138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67" name="Google Shape;267;p30"/>
          <p:cNvSpPr txBox="1"/>
          <p:nvPr/>
        </p:nvSpPr>
        <p:spPr>
          <a:xfrm>
            <a:off x="913819" y="596306"/>
            <a:ext cx="3972600" cy="1109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700" b="1">
              <a:solidFill>
                <a:srgbClr val="676767"/>
              </a:solidFill>
              <a:latin typeface="Roboto"/>
              <a:ea typeface="Roboto"/>
              <a:cs typeface="Roboto"/>
              <a:sym typeface="Roboto"/>
            </a:endParaRPr>
          </a:p>
        </p:txBody>
      </p:sp>
      <p:pic>
        <p:nvPicPr>
          <p:cNvPr id="268" name="Google Shape;268;p30"/>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74" name="Google Shape;274;p31"/>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75" name="Google Shape;275;p31"/>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276" name="Google Shape;276;p31"/>
          <p:cNvPicPr preferRelativeResize="0"/>
          <p:nvPr/>
        </p:nvPicPr>
        <p:blipFill rotWithShape="1">
          <a:blip r:embed="rId5">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sp>
        <p:nvSpPr>
          <p:cNvPr id="277" name="Google Shape;277;p31"/>
          <p:cNvSpPr/>
          <p:nvPr/>
        </p:nvSpPr>
        <p:spPr>
          <a:xfrm>
            <a:off x="7584450" y="3362175"/>
            <a:ext cx="597300" cy="175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78" name="Google Shape;278;p31"/>
          <p:cNvSpPr txBox="1"/>
          <p:nvPr/>
        </p:nvSpPr>
        <p:spPr>
          <a:xfrm>
            <a:off x="913819" y="596306"/>
            <a:ext cx="3972600" cy="1312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700" b="1">
              <a:solidFill>
                <a:srgbClr val="676767"/>
              </a:solidFill>
              <a:latin typeface="Roboto"/>
              <a:ea typeface="Roboto"/>
              <a:cs typeface="Roboto"/>
              <a:sym typeface="Roboto"/>
            </a:endParaRPr>
          </a:p>
        </p:txBody>
      </p:sp>
      <p:pic>
        <p:nvPicPr>
          <p:cNvPr id="279" name="Google Shape;279;p31"/>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280" name="Google Shape;280;p31"/>
          <p:cNvPicPr preferRelativeResize="0"/>
          <p:nvPr/>
        </p:nvPicPr>
        <p:blipFill rotWithShape="1">
          <a:blip r:embed="rId5">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2"/>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286" name="Google Shape;286;p32"/>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87" name="Google Shape;287;p32"/>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288" name="Google Shape;288;p32"/>
          <p:cNvPicPr preferRelativeResize="0"/>
          <p:nvPr/>
        </p:nvPicPr>
        <p:blipFill rotWithShape="1">
          <a:blip r:embed="rId5">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289" name="Google Shape;289;p32"/>
          <p:cNvPicPr preferRelativeResize="0"/>
          <p:nvPr/>
        </p:nvPicPr>
        <p:blipFill rotWithShape="1">
          <a:blip r:embed="rId6">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290" name="Google Shape;290;p32"/>
          <p:cNvPicPr preferRelativeResize="0"/>
          <p:nvPr/>
        </p:nvPicPr>
        <p:blipFill>
          <a:blip r:embed="rId7">
            <a:alphaModFix/>
          </a:blip>
          <a:stretch>
            <a:fillRect/>
          </a:stretch>
        </p:blipFill>
        <p:spPr>
          <a:xfrm>
            <a:off x="5331376" y="812305"/>
            <a:ext cx="2045781" cy="1985363"/>
          </a:xfrm>
          <a:prstGeom prst="rect">
            <a:avLst/>
          </a:prstGeom>
          <a:noFill/>
          <a:ln>
            <a:noFill/>
          </a:ln>
        </p:spPr>
      </p:pic>
      <p:sp>
        <p:nvSpPr>
          <p:cNvPr id="291" name="Google Shape;291;p32"/>
          <p:cNvSpPr/>
          <p:nvPr/>
        </p:nvSpPr>
        <p:spPr>
          <a:xfrm>
            <a:off x="5334713" y="941831"/>
            <a:ext cx="2045700" cy="8937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92" name="Google Shape;292;p32"/>
          <p:cNvSpPr/>
          <p:nvPr/>
        </p:nvSpPr>
        <p:spPr>
          <a:xfrm>
            <a:off x="3426150" y="3163144"/>
            <a:ext cx="394500" cy="1281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293" name="Google Shape;293;p32"/>
          <p:cNvSpPr txBox="1"/>
          <p:nvPr/>
        </p:nvSpPr>
        <p:spPr>
          <a:xfrm>
            <a:off x="913819" y="596306"/>
            <a:ext cx="3972600" cy="183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700" b="1">
              <a:solidFill>
                <a:srgbClr val="676767"/>
              </a:solidFill>
              <a:latin typeface="Roboto"/>
              <a:ea typeface="Roboto"/>
              <a:cs typeface="Roboto"/>
              <a:sym typeface="Roboto"/>
            </a:endParaRPr>
          </a:p>
        </p:txBody>
      </p:sp>
      <p:pic>
        <p:nvPicPr>
          <p:cNvPr id="294" name="Google Shape;294;p32"/>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295" name="Google Shape;295;p32"/>
          <p:cNvPicPr preferRelativeResize="0"/>
          <p:nvPr/>
        </p:nvPicPr>
        <p:blipFill rotWithShape="1">
          <a:blip r:embed="rId5">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296" name="Google Shape;296;p32"/>
          <p:cNvPicPr preferRelativeResize="0"/>
          <p:nvPr/>
        </p:nvPicPr>
        <p:blipFill rotWithShape="1">
          <a:blip r:embed="rId6">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302" name="Google Shape;302;p33"/>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03" name="Google Shape;303;p33"/>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304" name="Google Shape;304;p33"/>
          <p:cNvPicPr preferRelativeResize="0"/>
          <p:nvPr/>
        </p:nvPicPr>
        <p:blipFill rotWithShape="1">
          <a:blip r:embed="rId5">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305" name="Google Shape;305;p33"/>
          <p:cNvPicPr preferRelativeResize="0"/>
          <p:nvPr/>
        </p:nvPicPr>
        <p:blipFill rotWithShape="1">
          <a:blip r:embed="rId6">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306" name="Google Shape;306;p33"/>
          <p:cNvPicPr preferRelativeResize="0"/>
          <p:nvPr/>
        </p:nvPicPr>
        <p:blipFill>
          <a:blip r:embed="rId7">
            <a:alphaModFix/>
          </a:blip>
          <a:stretch>
            <a:fillRect/>
          </a:stretch>
        </p:blipFill>
        <p:spPr>
          <a:xfrm>
            <a:off x="5331376" y="812305"/>
            <a:ext cx="2045781" cy="1985363"/>
          </a:xfrm>
          <a:prstGeom prst="rect">
            <a:avLst/>
          </a:prstGeom>
          <a:noFill/>
          <a:ln>
            <a:noFill/>
          </a:ln>
        </p:spPr>
      </p:pic>
      <p:sp>
        <p:nvSpPr>
          <p:cNvPr id="307" name="Google Shape;307;p33"/>
          <p:cNvSpPr/>
          <p:nvPr/>
        </p:nvSpPr>
        <p:spPr>
          <a:xfrm>
            <a:off x="5334713" y="1869450"/>
            <a:ext cx="2045700" cy="928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308" name="Google Shape;308;p33"/>
          <p:cNvSpPr/>
          <p:nvPr/>
        </p:nvSpPr>
        <p:spPr>
          <a:xfrm>
            <a:off x="3426150" y="3163144"/>
            <a:ext cx="394500" cy="1281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309" name="Google Shape;309;p33"/>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310" name="Google Shape;310;p33"/>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311" name="Google Shape;311;p33"/>
          <p:cNvPicPr preferRelativeResize="0"/>
          <p:nvPr/>
        </p:nvPicPr>
        <p:blipFill rotWithShape="1">
          <a:blip r:embed="rId5">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312" name="Google Shape;312;p33"/>
          <p:cNvPicPr preferRelativeResize="0"/>
          <p:nvPr/>
        </p:nvPicPr>
        <p:blipFill rotWithShape="1">
          <a:blip r:embed="rId6">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 name="Google Shape;78;p16"/>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sp>
        <p:nvSpPr>
          <p:cNvPr id="79" name="Google Shape;79;p16"/>
          <p:cNvSpPr/>
          <p:nvPr/>
        </p:nvSpPr>
        <p:spPr>
          <a:xfrm>
            <a:off x="4306256" y="1556813"/>
            <a:ext cx="756600" cy="1515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0" name="Google Shape;80;p16"/>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81" name="Google Shape;81;p16"/>
          <p:cNvSpPr txBox="1"/>
          <p:nvPr/>
        </p:nvSpPr>
        <p:spPr>
          <a:xfrm>
            <a:off x="342319" y="596306"/>
            <a:ext cx="3934500" cy="181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pic>
        <p:nvPicPr>
          <p:cNvPr id="82" name="Google Shape;82;p16"/>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318" name="Google Shape;318;p34"/>
          <p:cNvPicPr preferRelativeResize="0"/>
          <p:nvPr/>
        </p:nvPicPr>
        <p:blipFill rotWithShape="1">
          <a:blip r:embed="rId3">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19" name="Google Shape;319;p34"/>
          <p:cNvPicPr preferRelativeResize="0"/>
          <p:nvPr/>
        </p:nvPicPr>
        <p:blipFill rotWithShape="1">
          <a:blip r:embed="rId4">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320" name="Google Shape;320;p34"/>
          <p:cNvPicPr preferRelativeResize="0"/>
          <p:nvPr/>
        </p:nvPicPr>
        <p:blipFill rotWithShape="1">
          <a:blip r:embed="rId5">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321" name="Google Shape;321;p34"/>
          <p:cNvPicPr preferRelativeResize="0"/>
          <p:nvPr/>
        </p:nvPicPr>
        <p:blipFill rotWithShape="1">
          <a:blip r:embed="rId6">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322" name="Google Shape;322;p34"/>
          <p:cNvPicPr preferRelativeResize="0"/>
          <p:nvPr/>
        </p:nvPicPr>
        <p:blipFill rotWithShape="1">
          <a:blip r:embed="rId7">
            <a:alphaModFix/>
          </a:blip>
          <a:srcRect/>
          <a:stretch/>
        </p:blipFill>
        <p:spPr>
          <a:xfrm>
            <a:off x="4109187" y="2985295"/>
            <a:ext cx="205740" cy="205740"/>
          </a:xfrm>
          <a:prstGeom prst="rect">
            <a:avLst/>
          </a:prstGeom>
          <a:noFill/>
          <a:ln>
            <a:noFill/>
          </a:ln>
          <a:effectLst>
            <a:outerShdw blurRad="50800" dist="38100" dir="2700000" algn="tl" rotWithShape="0">
              <a:srgbClr val="000000">
                <a:alpha val="40000"/>
              </a:srgbClr>
            </a:outerShdw>
          </a:effectLst>
        </p:spPr>
      </p:pic>
      <p:sp>
        <p:nvSpPr>
          <p:cNvPr id="323" name="Google Shape;323;p34"/>
          <p:cNvSpPr/>
          <p:nvPr/>
        </p:nvSpPr>
        <p:spPr>
          <a:xfrm>
            <a:off x="3415500" y="3020981"/>
            <a:ext cx="693000" cy="149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324" name="Google Shape;324;p34"/>
          <p:cNvSpPr txBox="1"/>
          <p:nvPr/>
        </p:nvSpPr>
        <p:spPr>
          <a:xfrm>
            <a:off x="5000618" y="703734"/>
            <a:ext cx="3972600" cy="592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Summary</a:t>
            </a:r>
            <a:endParaRPr sz="17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sp>
        <p:nvSpPr>
          <p:cNvPr id="325" name="Google Shape;325;p34"/>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326" name="Google Shape;326;p34"/>
          <p:cNvPicPr preferRelativeResize="0"/>
          <p:nvPr/>
        </p:nvPicPr>
        <p:blipFill rotWithShape="1">
          <a:blip r:embed="rId4">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327" name="Google Shape;327;p34"/>
          <p:cNvPicPr preferRelativeResize="0"/>
          <p:nvPr/>
        </p:nvPicPr>
        <p:blipFill rotWithShape="1">
          <a:blip r:embed="rId5">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328" name="Google Shape;328;p34"/>
          <p:cNvPicPr preferRelativeResize="0"/>
          <p:nvPr/>
        </p:nvPicPr>
        <p:blipFill rotWithShape="1">
          <a:blip r:embed="rId7">
            <a:alphaModFix/>
          </a:blip>
          <a:srcRect/>
          <a:stretch/>
        </p:blipFill>
        <p:spPr>
          <a:xfrm>
            <a:off x="4751239" y="737822"/>
            <a:ext cx="265415" cy="265415"/>
          </a:xfrm>
          <a:prstGeom prst="rect">
            <a:avLst/>
          </a:prstGeom>
          <a:noFill/>
          <a:ln>
            <a:noFill/>
          </a:ln>
          <a:effectLst>
            <a:outerShdw blurRad="50800" dist="38100" dir="2700000" algn="tl" rotWithShape="0">
              <a:srgbClr val="000000">
                <a:alpha val="40000"/>
              </a:srgbClr>
            </a:outerShdw>
          </a:effectLst>
        </p:spPr>
      </p:pic>
      <p:pic>
        <p:nvPicPr>
          <p:cNvPr id="329" name="Google Shape;329;p34"/>
          <p:cNvPicPr preferRelativeResize="0"/>
          <p:nvPr/>
        </p:nvPicPr>
        <p:blipFill rotWithShape="1">
          <a:blip r:embed="rId6">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5"/>
          <p:cNvPicPr preferRelativeResize="0"/>
          <p:nvPr/>
        </p:nvPicPr>
        <p:blipFill rotWithShape="1">
          <a:blip r:embed="rId3">
            <a:alphaModFix/>
          </a:blip>
          <a:srcRect/>
          <a:stretch/>
        </p:blipFill>
        <p:spPr>
          <a:xfrm>
            <a:off x="5143246" y="1223653"/>
            <a:ext cx="2416800" cy="160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sp>
        <p:nvSpPr>
          <p:cNvPr id="335" name="Google Shape;335;p35"/>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336" name="Google Shape;336;p35"/>
          <p:cNvPicPr preferRelativeResize="0"/>
          <p:nvPr/>
        </p:nvPicPr>
        <p:blipFill rotWithShape="1">
          <a:blip r:embed="rId4">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37" name="Google Shape;337;p35"/>
          <p:cNvPicPr preferRelativeResize="0"/>
          <p:nvPr/>
        </p:nvPicPr>
        <p:blipFill rotWithShape="1">
          <a:blip r:embed="rId5">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338" name="Google Shape;338;p35"/>
          <p:cNvPicPr preferRelativeResize="0"/>
          <p:nvPr/>
        </p:nvPicPr>
        <p:blipFill rotWithShape="1">
          <a:blip r:embed="rId6">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339" name="Google Shape;339;p35"/>
          <p:cNvPicPr preferRelativeResize="0"/>
          <p:nvPr/>
        </p:nvPicPr>
        <p:blipFill rotWithShape="1">
          <a:blip r:embed="rId7">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340" name="Google Shape;340;p35"/>
          <p:cNvPicPr preferRelativeResize="0"/>
          <p:nvPr/>
        </p:nvPicPr>
        <p:blipFill rotWithShape="1">
          <a:blip r:embed="rId8">
            <a:alphaModFix/>
          </a:blip>
          <a:srcRect/>
          <a:stretch/>
        </p:blipFill>
        <p:spPr>
          <a:xfrm>
            <a:off x="7614443" y="1248464"/>
            <a:ext cx="205740" cy="205740"/>
          </a:xfrm>
          <a:prstGeom prst="rect">
            <a:avLst/>
          </a:prstGeom>
          <a:noFill/>
          <a:ln>
            <a:noFill/>
          </a:ln>
          <a:effectLst>
            <a:outerShdw blurRad="50800" dist="38100" dir="2700000" algn="tl" rotWithShape="0">
              <a:srgbClr val="000000">
                <a:alpha val="40000"/>
              </a:srgbClr>
            </a:outerShdw>
          </a:effectLst>
        </p:spPr>
      </p:pic>
      <p:pic>
        <p:nvPicPr>
          <p:cNvPr id="341" name="Google Shape;341;p35"/>
          <p:cNvPicPr preferRelativeResize="0"/>
          <p:nvPr/>
        </p:nvPicPr>
        <p:blipFill rotWithShape="1">
          <a:blip r:embed="rId8">
            <a:alphaModFix/>
          </a:blip>
          <a:srcRect/>
          <a:stretch/>
        </p:blipFill>
        <p:spPr>
          <a:xfrm>
            <a:off x="4109187" y="2985295"/>
            <a:ext cx="205740" cy="205740"/>
          </a:xfrm>
          <a:prstGeom prst="rect">
            <a:avLst/>
          </a:prstGeom>
          <a:noFill/>
          <a:ln>
            <a:noFill/>
          </a:ln>
          <a:effectLst>
            <a:outerShdw blurRad="50800" dist="38100" dir="2700000" algn="tl" rotWithShape="0">
              <a:srgbClr val="000000">
                <a:alpha val="40000"/>
              </a:srgbClr>
            </a:outerShdw>
          </a:effectLst>
        </p:spPr>
      </p:pic>
      <p:sp>
        <p:nvSpPr>
          <p:cNvPr id="342" name="Google Shape;342;p35"/>
          <p:cNvSpPr txBox="1"/>
          <p:nvPr/>
        </p:nvSpPr>
        <p:spPr>
          <a:xfrm>
            <a:off x="5000618" y="703734"/>
            <a:ext cx="3972600" cy="592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Summary</a:t>
            </a:r>
            <a:endParaRPr sz="17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sp>
        <p:nvSpPr>
          <p:cNvPr id="343" name="Google Shape;343;p35"/>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344" name="Google Shape;344;p35"/>
          <p:cNvPicPr preferRelativeResize="0"/>
          <p:nvPr/>
        </p:nvPicPr>
        <p:blipFill rotWithShape="1">
          <a:blip r:embed="rId5">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345" name="Google Shape;345;p35"/>
          <p:cNvPicPr preferRelativeResize="0"/>
          <p:nvPr/>
        </p:nvPicPr>
        <p:blipFill rotWithShape="1">
          <a:blip r:embed="rId6">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346" name="Google Shape;346;p35"/>
          <p:cNvPicPr preferRelativeResize="0"/>
          <p:nvPr/>
        </p:nvPicPr>
        <p:blipFill rotWithShape="1">
          <a:blip r:embed="rId8">
            <a:alphaModFix/>
          </a:blip>
          <a:srcRect/>
          <a:stretch/>
        </p:blipFill>
        <p:spPr>
          <a:xfrm>
            <a:off x="4751239" y="737822"/>
            <a:ext cx="265415" cy="265415"/>
          </a:xfrm>
          <a:prstGeom prst="rect">
            <a:avLst/>
          </a:prstGeom>
          <a:noFill/>
          <a:ln>
            <a:noFill/>
          </a:ln>
          <a:effectLst>
            <a:outerShdw blurRad="50800" dist="38100" dir="2700000" algn="tl" rotWithShape="0">
              <a:srgbClr val="000000">
                <a:alpha val="40000"/>
              </a:srgbClr>
            </a:outerShdw>
          </a:effectLst>
        </p:spPr>
      </p:pic>
      <p:pic>
        <p:nvPicPr>
          <p:cNvPr id="347" name="Google Shape;347;p35"/>
          <p:cNvPicPr preferRelativeResize="0"/>
          <p:nvPr/>
        </p:nvPicPr>
        <p:blipFill rotWithShape="1">
          <a:blip r:embed="rId7">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6"/>
          <p:cNvPicPr preferRelativeResize="0"/>
          <p:nvPr/>
        </p:nvPicPr>
        <p:blipFill rotWithShape="1">
          <a:blip r:embed="rId3">
            <a:alphaModFix/>
          </a:blip>
          <a:srcRect/>
          <a:stretch/>
        </p:blipFill>
        <p:spPr>
          <a:xfrm>
            <a:off x="5143246" y="1223653"/>
            <a:ext cx="2416800" cy="160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sp>
        <p:nvSpPr>
          <p:cNvPr id="353" name="Google Shape;353;p36"/>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354" name="Google Shape;354;p36"/>
          <p:cNvPicPr preferRelativeResize="0"/>
          <p:nvPr/>
        </p:nvPicPr>
        <p:blipFill rotWithShape="1">
          <a:blip r:embed="rId4">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55" name="Google Shape;355;p36"/>
          <p:cNvPicPr preferRelativeResize="0"/>
          <p:nvPr/>
        </p:nvPicPr>
        <p:blipFill rotWithShape="1">
          <a:blip r:embed="rId5">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356" name="Google Shape;356;p36"/>
          <p:cNvPicPr preferRelativeResize="0"/>
          <p:nvPr/>
        </p:nvPicPr>
        <p:blipFill rotWithShape="1">
          <a:blip r:embed="rId6">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357" name="Google Shape;357;p36"/>
          <p:cNvPicPr preferRelativeResize="0"/>
          <p:nvPr/>
        </p:nvPicPr>
        <p:blipFill rotWithShape="1">
          <a:blip r:embed="rId7">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358" name="Google Shape;358;p36"/>
          <p:cNvPicPr preferRelativeResize="0"/>
          <p:nvPr/>
        </p:nvPicPr>
        <p:blipFill rotWithShape="1">
          <a:blip r:embed="rId8">
            <a:alphaModFix/>
          </a:blip>
          <a:srcRect/>
          <a:stretch/>
        </p:blipFill>
        <p:spPr>
          <a:xfrm>
            <a:off x="7614443" y="1248464"/>
            <a:ext cx="205740" cy="205740"/>
          </a:xfrm>
          <a:prstGeom prst="rect">
            <a:avLst/>
          </a:prstGeom>
          <a:noFill/>
          <a:ln>
            <a:noFill/>
          </a:ln>
          <a:effectLst>
            <a:outerShdw blurRad="50800" dist="38100" dir="2700000" algn="tl" rotWithShape="0">
              <a:srgbClr val="000000">
                <a:alpha val="40000"/>
              </a:srgbClr>
            </a:outerShdw>
          </a:effectLst>
        </p:spPr>
      </p:pic>
      <p:pic>
        <p:nvPicPr>
          <p:cNvPr id="359" name="Google Shape;359;p36"/>
          <p:cNvPicPr preferRelativeResize="0"/>
          <p:nvPr/>
        </p:nvPicPr>
        <p:blipFill rotWithShape="1">
          <a:blip r:embed="rId8">
            <a:alphaModFix/>
          </a:blip>
          <a:srcRect/>
          <a:stretch/>
        </p:blipFill>
        <p:spPr>
          <a:xfrm>
            <a:off x="4109187" y="2985295"/>
            <a:ext cx="205740" cy="205740"/>
          </a:xfrm>
          <a:prstGeom prst="rect">
            <a:avLst/>
          </a:prstGeom>
          <a:noFill/>
          <a:ln>
            <a:noFill/>
          </a:ln>
          <a:effectLst>
            <a:outerShdw blurRad="50800" dist="38100" dir="2700000" algn="tl" rotWithShape="0">
              <a:srgbClr val="000000">
                <a:alpha val="40000"/>
              </a:srgbClr>
            </a:outerShdw>
          </a:effectLst>
        </p:spPr>
      </p:pic>
      <p:sp>
        <p:nvSpPr>
          <p:cNvPr id="360" name="Google Shape;360;p36"/>
          <p:cNvSpPr/>
          <p:nvPr/>
        </p:nvSpPr>
        <p:spPr>
          <a:xfrm>
            <a:off x="5153456" y="1549594"/>
            <a:ext cx="2399100" cy="522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361" name="Google Shape;361;p36"/>
          <p:cNvSpPr txBox="1"/>
          <p:nvPr/>
        </p:nvSpPr>
        <p:spPr>
          <a:xfrm>
            <a:off x="5000618" y="703734"/>
            <a:ext cx="3972600" cy="592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Summary</a:t>
            </a:r>
            <a:endParaRPr sz="17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sp>
        <p:nvSpPr>
          <p:cNvPr id="362" name="Google Shape;362;p36"/>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363" name="Google Shape;363;p36"/>
          <p:cNvPicPr preferRelativeResize="0"/>
          <p:nvPr/>
        </p:nvPicPr>
        <p:blipFill rotWithShape="1">
          <a:blip r:embed="rId5">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364" name="Google Shape;364;p36"/>
          <p:cNvPicPr preferRelativeResize="0"/>
          <p:nvPr/>
        </p:nvPicPr>
        <p:blipFill rotWithShape="1">
          <a:blip r:embed="rId6">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365" name="Google Shape;365;p36"/>
          <p:cNvPicPr preferRelativeResize="0"/>
          <p:nvPr/>
        </p:nvPicPr>
        <p:blipFill rotWithShape="1">
          <a:blip r:embed="rId8">
            <a:alphaModFix/>
          </a:blip>
          <a:srcRect/>
          <a:stretch/>
        </p:blipFill>
        <p:spPr>
          <a:xfrm>
            <a:off x="4751239" y="737822"/>
            <a:ext cx="265415" cy="265415"/>
          </a:xfrm>
          <a:prstGeom prst="rect">
            <a:avLst/>
          </a:prstGeom>
          <a:noFill/>
          <a:ln>
            <a:noFill/>
          </a:ln>
          <a:effectLst>
            <a:outerShdw blurRad="50800" dist="38100" dir="2700000" algn="tl" rotWithShape="0">
              <a:srgbClr val="000000">
                <a:alpha val="40000"/>
              </a:srgbClr>
            </a:outerShdw>
          </a:effectLst>
        </p:spPr>
      </p:pic>
      <p:pic>
        <p:nvPicPr>
          <p:cNvPr id="366" name="Google Shape;366;p36"/>
          <p:cNvPicPr preferRelativeResize="0"/>
          <p:nvPr/>
        </p:nvPicPr>
        <p:blipFill rotWithShape="1">
          <a:blip r:embed="rId7">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7"/>
          <p:cNvPicPr preferRelativeResize="0"/>
          <p:nvPr/>
        </p:nvPicPr>
        <p:blipFill rotWithShape="1">
          <a:blip r:embed="rId3">
            <a:alphaModFix/>
          </a:blip>
          <a:srcRect/>
          <a:stretch/>
        </p:blipFill>
        <p:spPr>
          <a:xfrm>
            <a:off x="5143246" y="1223653"/>
            <a:ext cx="2416800" cy="160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sp>
        <p:nvSpPr>
          <p:cNvPr id="372" name="Google Shape;372;p37"/>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373" name="Google Shape;373;p37"/>
          <p:cNvPicPr preferRelativeResize="0"/>
          <p:nvPr/>
        </p:nvPicPr>
        <p:blipFill rotWithShape="1">
          <a:blip r:embed="rId4">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74" name="Google Shape;374;p37"/>
          <p:cNvPicPr preferRelativeResize="0"/>
          <p:nvPr/>
        </p:nvPicPr>
        <p:blipFill rotWithShape="1">
          <a:blip r:embed="rId5">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375" name="Google Shape;375;p37"/>
          <p:cNvPicPr preferRelativeResize="0"/>
          <p:nvPr/>
        </p:nvPicPr>
        <p:blipFill rotWithShape="1">
          <a:blip r:embed="rId6">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376" name="Google Shape;376;p37"/>
          <p:cNvPicPr preferRelativeResize="0"/>
          <p:nvPr/>
        </p:nvPicPr>
        <p:blipFill rotWithShape="1">
          <a:blip r:embed="rId7">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377" name="Google Shape;377;p37"/>
          <p:cNvPicPr preferRelativeResize="0"/>
          <p:nvPr/>
        </p:nvPicPr>
        <p:blipFill rotWithShape="1">
          <a:blip r:embed="rId8">
            <a:alphaModFix/>
          </a:blip>
          <a:srcRect/>
          <a:stretch/>
        </p:blipFill>
        <p:spPr>
          <a:xfrm>
            <a:off x="7614443" y="1248464"/>
            <a:ext cx="205740" cy="205740"/>
          </a:xfrm>
          <a:prstGeom prst="rect">
            <a:avLst/>
          </a:prstGeom>
          <a:noFill/>
          <a:ln>
            <a:noFill/>
          </a:ln>
          <a:effectLst>
            <a:outerShdw blurRad="50800" dist="38100" dir="2700000" algn="tl" rotWithShape="0">
              <a:srgbClr val="000000">
                <a:alpha val="40000"/>
              </a:srgbClr>
            </a:outerShdw>
          </a:effectLst>
        </p:spPr>
      </p:pic>
      <p:pic>
        <p:nvPicPr>
          <p:cNvPr id="378" name="Google Shape;378;p37"/>
          <p:cNvPicPr preferRelativeResize="0"/>
          <p:nvPr/>
        </p:nvPicPr>
        <p:blipFill rotWithShape="1">
          <a:blip r:embed="rId8">
            <a:alphaModFix/>
          </a:blip>
          <a:srcRect/>
          <a:stretch/>
        </p:blipFill>
        <p:spPr>
          <a:xfrm>
            <a:off x="4109187" y="2985295"/>
            <a:ext cx="205740" cy="205740"/>
          </a:xfrm>
          <a:prstGeom prst="rect">
            <a:avLst/>
          </a:prstGeom>
          <a:noFill/>
          <a:ln>
            <a:noFill/>
          </a:ln>
          <a:effectLst>
            <a:outerShdw blurRad="50800" dist="38100" dir="2700000" algn="tl" rotWithShape="0">
              <a:srgbClr val="000000">
                <a:alpha val="40000"/>
              </a:srgbClr>
            </a:outerShdw>
          </a:effectLst>
        </p:spPr>
      </p:pic>
      <p:sp>
        <p:nvSpPr>
          <p:cNvPr id="379" name="Google Shape;379;p37"/>
          <p:cNvSpPr/>
          <p:nvPr/>
        </p:nvSpPr>
        <p:spPr>
          <a:xfrm>
            <a:off x="5153456" y="2050725"/>
            <a:ext cx="2409900" cy="7890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380" name="Google Shape;380;p37"/>
          <p:cNvSpPr txBox="1"/>
          <p:nvPr/>
        </p:nvSpPr>
        <p:spPr>
          <a:xfrm>
            <a:off x="5000618" y="703734"/>
            <a:ext cx="3972600" cy="592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Summary</a:t>
            </a:r>
            <a:endParaRPr sz="17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sp>
        <p:nvSpPr>
          <p:cNvPr id="381" name="Google Shape;381;p37"/>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382" name="Google Shape;382;p37"/>
          <p:cNvPicPr preferRelativeResize="0"/>
          <p:nvPr/>
        </p:nvPicPr>
        <p:blipFill rotWithShape="1">
          <a:blip r:embed="rId5">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383" name="Google Shape;383;p37"/>
          <p:cNvPicPr preferRelativeResize="0"/>
          <p:nvPr/>
        </p:nvPicPr>
        <p:blipFill rotWithShape="1">
          <a:blip r:embed="rId6">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384" name="Google Shape;384;p37"/>
          <p:cNvPicPr preferRelativeResize="0"/>
          <p:nvPr/>
        </p:nvPicPr>
        <p:blipFill rotWithShape="1">
          <a:blip r:embed="rId8">
            <a:alphaModFix/>
          </a:blip>
          <a:srcRect/>
          <a:stretch/>
        </p:blipFill>
        <p:spPr>
          <a:xfrm>
            <a:off x="4751239" y="737822"/>
            <a:ext cx="265415" cy="265415"/>
          </a:xfrm>
          <a:prstGeom prst="rect">
            <a:avLst/>
          </a:prstGeom>
          <a:noFill/>
          <a:ln>
            <a:noFill/>
          </a:ln>
          <a:effectLst>
            <a:outerShdw blurRad="50800" dist="38100" dir="2700000" algn="tl" rotWithShape="0">
              <a:srgbClr val="000000">
                <a:alpha val="40000"/>
              </a:srgbClr>
            </a:outerShdw>
          </a:effectLst>
        </p:spPr>
      </p:pic>
      <p:pic>
        <p:nvPicPr>
          <p:cNvPr id="385" name="Google Shape;385;p37"/>
          <p:cNvPicPr preferRelativeResize="0"/>
          <p:nvPr/>
        </p:nvPicPr>
        <p:blipFill rotWithShape="1">
          <a:blip r:embed="rId7">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8"/>
          <p:cNvPicPr preferRelativeResize="0"/>
          <p:nvPr/>
        </p:nvPicPr>
        <p:blipFill rotWithShape="1">
          <a:blip r:embed="rId3">
            <a:alphaModFix/>
          </a:blip>
          <a:srcRect/>
          <a:stretch/>
        </p:blipFill>
        <p:spPr>
          <a:xfrm>
            <a:off x="5143246" y="1223653"/>
            <a:ext cx="2416800" cy="16035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sp>
        <p:nvSpPr>
          <p:cNvPr id="391" name="Google Shape;391;p38"/>
          <p:cNvSpPr txBox="1"/>
          <p:nvPr/>
        </p:nvSpPr>
        <p:spPr>
          <a:xfrm>
            <a:off x="218138" y="226988"/>
            <a:ext cx="59448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i="0" u="none" strike="noStrike" cap="none">
                <a:solidFill>
                  <a:schemeClr val="dk1"/>
                </a:solidFill>
                <a:latin typeface="Roboto"/>
                <a:ea typeface="Roboto"/>
                <a:cs typeface="Roboto"/>
                <a:sym typeface="Roboto"/>
              </a:rPr>
              <a:t>Hospital </a:t>
            </a:r>
            <a:r>
              <a:rPr lang="en" sz="2400" b="1">
                <a:solidFill>
                  <a:schemeClr val="dk1"/>
                </a:solidFill>
                <a:latin typeface="Roboto"/>
                <a:ea typeface="Roboto"/>
                <a:cs typeface="Roboto"/>
                <a:sym typeface="Roboto"/>
              </a:rPr>
              <a:t>I</a:t>
            </a:r>
            <a:r>
              <a:rPr lang="en" sz="2400" b="1">
                <a:solidFill>
                  <a:srgbClr val="0E0E0E"/>
                </a:solidFill>
                <a:latin typeface="Roboto"/>
                <a:ea typeface="Roboto"/>
                <a:cs typeface="Roboto"/>
                <a:sym typeface="Roboto"/>
              </a:rPr>
              <a:t>ncident View</a:t>
            </a:r>
            <a:endParaRPr sz="2400" b="1" i="0" u="none" strike="noStrike" cap="none">
              <a:solidFill>
                <a:srgbClr val="0E0E0E"/>
              </a:solidFill>
              <a:latin typeface="Roboto"/>
              <a:ea typeface="Roboto"/>
              <a:cs typeface="Roboto"/>
              <a:sym typeface="Roboto"/>
            </a:endParaRPr>
          </a:p>
        </p:txBody>
      </p:sp>
      <p:pic>
        <p:nvPicPr>
          <p:cNvPr id="392" name="Google Shape;392;p38"/>
          <p:cNvPicPr preferRelativeResize="0"/>
          <p:nvPr/>
        </p:nvPicPr>
        <p:blipFill rotWithShape="1">
          <a:blip r:embed="rId4">
            <a:alphaModFix/>
          </a:blip>
          <a:srcRect b="19620"/>
          <a:stretch/>
        </p:blipFill>
        <p:spPr>
          <a:xfrm>
            <a:off x="762609" y="2985291"/>
            <a:ext cx="7490400" cy="192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393" name="Google Shape;393;p38"/>
          <p:cNvPicPr preferRelativeResize="0"/>
          <p:nvPr/>
        </p:nvPicPr>
        <p:blipFill rotWithShape="1">
          <a:blip r:embed="rId5">
            <a:alphaModFix/>
          </a:blip>
          <a:srcRect/>
          <a:stretch/>
        </p:blipFill>
        <p:spPr>
          <a:xfrm>
            <a:off x="556887" y="3537316"/>
            <a:ext cx="205740" cy="205740"/>
          </a:xfrm>
          <a:prstGeom prst="rect">
            <a:avLst/>
          </a:prstGeom>
          <a:noFill/>
          <a:ln>
            <a:noFill/>
          </a:ln>
          <a:effectLst>
            <a:outerShdw blurRad="50800" dist="38100" dir="2700000" algn="tl" rotWithShape="0">
              <a:srgbClr val="000000">
                <a:alpha val="40000"/>
              </a:srgbClr>
            </a:outerShdw>
          </a:effectLst>
        </p:spPr>
      </p:pic>
      <p:pic>
        <p:nvPicPr>
          <p:cNvPr id="394" name="Google Shape;394;p38"/>
          <p:cNvPicPr preferRelativeResize="0"/>
          <p:nvPr/>
        </p:nvPicPr>
        <p:blipFill rotWithShape="1">
          <a:blip r:embed="rId6">
            <a:alphaModFix/>
          </a:blip>
          <a:srcRect/>
          <a:stretch/>
        </p:blipFill>
        <p:spPr>
          <a:xfrm>
            <a:off x="3232006" y="3129383"/>
            <a:ext cx="205740" cy="205740"/>
          </a:xfrm>
          <a:prstGeom prst="rect">
            <a:avLst/>
          </a:prstGeom>
          <a:noFill/>
          <a:ln>
            <a:noFill/>
          </a:ln>
          <a:effectLst>
            <a:outerShdw blurRad="50800" dist="38100" dir="2700000" algn="tl" rotWithShape="0">
              <a:srgbClr val="000000">
                <a:alpha val="40000"/>
              </a:srgbClr>
            </a:outerShdw>
          </a:effectLst>
        </p:spPr>
      </p:pic>
      <p:pic>
        <p:nvPicPr>
          <p:cNvPr id="395" name="Google Shape;395;p38"/>
          <p:cNvPicPr preferRelativeResize="0"/>
          <p:nvPr/>
        </p:nvPicPr>
        <p:blipFill rotWithShape="1">
          <a:blip r:embed="rId7">
            <a:alphaModFix/>
          </a:blip>
          <a:srcRect/>
          <a:stretch/>
        </p:blipFill>
        <p:spPr>
          <a:xfrm>
            <a:off x="5684367" y="1359682"/>
            <a:ext cx="205740" cy="205740"/>
          </a:xfrm>
          <a:prstGeom prst="rect">
            <a:avLst/>
          </a:prstGeom>
          <a:noFill/>
          <a:ln>
            <a:noFill/>
          </a:ln>
          <a:effectLst>
            <a:outerShdw blurRad="50800" dist="38100" dir="2700000" algn="tl" rotWithShape="0">
              <a:srgbClr val="000000">
                <a:alpha val="40000"/>
              </a:srgbClr>
            </a:outerShdw>
          </a:effectLst>
        </p:spPr>
      </p:pic>
      <p:pic>
        <p:nvPicPr>
          <p:cNvPr id="396" name="Google Shape;396;p38"/>
          <p:cNvPicPr preferRelativeResize="0"/>
          <p:nvPr/>
        </p:nvPicPr>
        <p:blipFill rotWithShape="1">
          <a:blip r:embed="rId8">
            <a:alphaModFix/>
          </a:blip>
          <a:srcRect/>
          <a:stretch/>
        </p:blipFill>
        <p:spPr>
          <a:xfrm>
            <a:off x="8252871" y="3331578"/>
            <a:ext cx="205740" cy="205740"/>
          </a:xfrm>
          <a:prstGeom prst="rect">
            <a:avLst/>
          </a:prstGeom>
          <a:noFill/>
          <a:ln>
            <a:noFill/>
          </a:ln>
          <a:effectLst>
            <a:outerShdw blurRad="50800" dist="38100" dir="2700000" algn="tl" rotWithShape="0">
              <a:srgbClr val="000000">
                <a:alpha val="40000"/>
              </a:srgbClr>
            </a:outerShdw>
          </a:effectLst>
        </p:spPr>
      </p:pic>
      <p:pic>
        <p:nvPicPr>
          <p:cNvPr id="397" name="Google Shape;397;p38"/>
          <p:cNvPicPr preferRelativeResize="0"/>
          <p:nvPr/>
        </p:nvPicPr>
        <p:blipFill rotWithShape="1">
          <a:blip r:embed="rId9">
            <a:alphaModFix/>
          </a:blip>
          <a:srcRect/>
          <a:stretch/>
        </p:blipFill>
        <p:spPr>
          <a:xfrm>
            <a:off x="7614443" y="1248464"/>
            <a:ext cx="205740" cy="205740"/>
          </a:xfrm>
          <a:prstGeom prst="rect">
            <a:avLst/>
          </a:prstGeom>
          <a:noFill/>
          <a:ln>
            <a:noFill/>
          </a:ln>
          <a:effectLst>
            <a:outerShdw blurRad="50800" dist="38100" dir="2700000" algn="tl" rotWithShape="0">
              <a:srgbClr val="000000">
                <a:alpha val="40000"/>
              </a:srgbClr>
            </a:outerShdw>
          </a:effectLst>
        </p:spPr>
      </p:pic>
      <p:pic>
        <p:nvPicPr>
          <p:cNvPr id="398" name="Google Shape;398;p38"/>
          <p:cNvPicPr preferRelativeResize="0"/>
          <p:nvPr/>
        </p:nvPicPr>
        <p:blipFill rotWithShape="1">
          <a:blip r:embed="rId9">
            <a:alphaModFix/>
          </a:blip>
          <a:srcRect/>
          <a:stretch/>
        </p:blipFill>
        <p:spPr>
          <a:xfrm>
            <a:off x="4109187" y="2985295"/>
            <a:ext cx="205740" cy="205740"/>
          </a:xfrm>
          <a:prstGeom prst="rect">
            <a:avLst/>
          </a:prstGeom>
          <a:noFill/>
          <a:ln>
            <a:noFill/>
          </a:ln>
          <a:effectLst>
            <a:outerShdw blurRad="50800" dist="38100" dir="2700000" algn="tl" rotWithShape="0">
              <a:srgbClr val="000000">
                <a:alpha val="40000"/>
              </a:srgbClr>
            </a:outerShdw>
          </a:effectLst>
        </p:spPr>
      </p:pic>
      <p:sp>
        <p:nvSpPr>
          <p:cNvPr id="399" name="Google Shape;399;p38"/>
          <p:cNvSpPr/>
          <p:nvPr/>
        </p:nvSpPr>
        <p:spPr>
          <a:xfrm>
            <a:off x="5164106" y="1389656"/>
            <a:ext cx="511800" cy="138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400" name="Google Shape;400;p38"/>
          <p:cNvSpPr txBox="1"/>
          <p:nvPr/>
        </p:nvSpPr>
        <p:spPr>
          <a:xfrm>
            <a:off x="5000618" y="703734"/>
            <a:ext cx="3972600" cy="795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Summary</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Command View - Separate Window</a:t>
            </a:r>
            <a:endParaRPr sz="17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sp>
        <p:nvSpPr>
          <p:cNvPr id="401" name="Google Shape;401;p38"/>
          <p:cNvSpPr txBox="1"/>
          <p:nvPr/>
        </p:nvSpPr>
        <p:spPr>
          <a:xfrm>
            <a:off x="913819" y="596306"/>
            <a:ext cx="3972600" cy="203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Select Correct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Only see Patient Channels associated with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Patient Channel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Wristband ID visible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Create Patient: Automatically added to this Incident</a:t>
            </a: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Incident Details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View Participating Entities and Privileges</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Other Incident Details</a:t>
            </a:r>
            <a:endParaRPr sz="1700" b="1">
              <a:solidFill>
                <a:srgbClr val="676767"/>
              </a:solidFill>
              <a:latin typeface="Roboto"/>
              <a:ea typeface="Roboto"/>
              <a:cs typeface="Roboto"/>
              <a:sym typeface="Roboto"/>
            </a:endParaRPr>
          </a:p>
        </p:txBody>
      </p:sp>
      <p:pic>
        <p:nvPicPr>
          <p:cNvPr id="402" name="Google Shape;402;p38"/>
          <p:cNvPicPr preferRelativeResize="0"/>
          <p:nvPr/>
        </p:nvPicPr>
        <p:blipFill rotWithShape="1">
          <a:blip r:embed="rId5">
            <a:alphaModFix/>
          </a:blip>
          <a:srcRect/>
          <a:stretch/>
        </p:blipFill>
        <p:spPr>
          <a:xfrm>
            <a:off x="650323" y="632686"/>
            <a:ext cx="265647" cy="265648"/>
          </a:xfrm>
          <a:prstGeom prst="rect">
            <a:avLst/>
          </a:prstGeom>
          <a:noFill/>
          <a:ln>
            <a:noFill/>
          </a:ln>
          <a:effectLst>
            <a:outerShdw blurRad="50800" dist="38100" dir="2700000" algn="tl" rotWithShape="0">
              <a:srgbClr val="000000">
                <a:alpha val="40000"/>
              </a:srgbClr>
            </a:outerShdw>
          </a:effectLst>
        </p:spPr>
      </p:pic>
      <p:pic>
        <p:nvPicPr>
          <p:cNvPr id="403" name="Google Shape;403;p38"/>
          <p:cNvPicPr preferRelativeResize="0"/>
          <p:nvPr/>
        </p:nvPicPr>
        <p:blipFill rotWithShape="1">
          <a:blip r:embed="rId6">
            <a:alphaModFix/>
          </a:blip>
          <a:srcRect/>
          <a:stretch/>
        </p:blipFill>
        <p:spPr>
          <a:xfrm>
            <a:off x="650445" y="1911658"/>
            <a:ext cx="265415" cy="265415"/>
          </a:xfrm>
          <a:prstGeom prst="rect">
            <a:avLst/>
          </a:prstGeom>
          <a:noFill/>
          <a:ln>
            <a:noFill/>
          </a:ln>
          <a:effectLst>
            <a:outerShdw blurRad="50800" dist="38100" dir="2700000" algn="tl" rotWithShape="0">
              <a:srgbClr val="000000">
                <a:alpha val="40000"/>
              </a:srgbClr>
            </a:outerShdw>
          </a:effectLst>
        </p:spPr>
      </p:pic>
      <p:pic>
        <p:nvPicPr>
          <p:cNvPr id="404" name="Google Shape;404;p38"/>
          <p:cNvPicPr preferRelativeResize="0"/>
          <p:nvPr/>
        </p:nvPicPr>
        <p:blipFill rotWithShape="1">
          <a:blip r:embed="rId9">
            <a:alphaModFix/>
          </a:blip>
          <a:srcRect/>
          <a:stretch/>
        </p:blipFill>
        <p:spPr>
          <a:xfrm>
            <a:off x="4751239" y="737822"/>
            <a:ext cx="265415" cy="265415"/>
          </a:xfrm>
          <a:prstGeom prst="rect">
            <a:avLst/>
          </a:prstGeom>
          <a:noFill/>
          <a:ln>
            <a:noFill/>
          </a:ln>
          <a:effectLst>
            <a:outerShdw blurRad="50800" dist="38100" dir="2700000" algn="tl" rotWithShape="0">
              <a:srgbClr val="000000">
                <a:alpha val="40000"/>
              </a:srgbClr>
            </a:outerShdw>
          </a:effectLst>
        </p:spPr>
      </p:pic>
      <p:pic>
        <p:nvPicPr>
          <p:cNvPr id="405" name="Google Shape;405;p38"/>
          <p:cNvPicPr preferRelativeResize="0"/>
          <p:nvPr/>
        </p:nvPicPr>
        <p:blipFill rotWithShape="1">
          <a:blip r:embed="rId8">
            <a:alphaModFix/>
          </a:blip>
          <a:srcRect/>
          <a:stretch/>
        </p:blipFill>
        <p:spPr>
          <a:xfrm>
            <a:off x="924474" y="1697643"/>
            <a:ext cx="205740" cy="205740"/>
          </a:xfrm>
          <a:prstGeom prst="rect">
            <a:avLst/>
          </a:prstGeom>
          <a:noFill/>
          <a:ln>
            <a:noFill/>
          </a:ln>
          <a:effectLst>
            <a:outerShdw blurRad="50800" dist="38100" dir="2700000" algn="tl" rotWithShape="0">
              <a:srgbClr val="000000">
                <a:alpha val="40000"/>
              </a:srgbClr>
            </a:outerShdw>
          </a:effectLst>
        </p:spPr>
      </p:pic>
      <p:pic>
        <p:nvPicPr>
          <p:cNvPr id="406" name="Google Shape;406;p38"/>
          <p:cNvPicPr preferRelativeResize="0"/>
          <p:nvPr/>
        </p:nvPicPr>
        <p:blipFill rotWithShape="1">
          <a:blip r:embed="rId7">
            <a:alphaModFix/>
          </a:blip>
          <a:srcRect/>
          <a:stretch/>
        </p:blipFill>
        <p:spPr>
          <a:xfrm>
            <a:off x="5040631" y="961035"/>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9"/>
          <p:cNvSpPr txBox="1"/>
          <p:nvPr/>
        </p:nvSpPr>
        <p:spPr>
          <a:xfrm>
            <a:off x="513771" y="596306"/>
            <a:ext cx="3972600" cy="234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Chief Complaint | Narrative </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“Hover to Discover”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View Additional Details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Tap “...”</a:t>
            </a:r>
            <a:endParaRPr sz="1700" b="1">
              <a:solidFill>
                <a:srgbClr val="676767"/>
              </a:solidFill>
              <a:latin typeface="Roboto"/>
              <a:ea typeface="Roboto"/>
              <a:cs typeface="Roboto"/>
              <a:sym typeface="Roboto"/>
            </a:endParaRPr>
          </a:p>
        </p:txBody>
      </p:sp>
      <p:pic>
        <p:nvPicPr>
          <p:cNvPr id="412" name="Google Shape;412;p39"/>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13" name="Google Shape;413;p39"/>
          <p:cNvPicPr preferRelativeResize="0"/>
          <p:nvPr/>
        </p:nvPicPr>
        <p:blipFill rotWithShape="1">
          <a:blip r:embed="rId4">
            <a:alphaModFix/>
          </a:blip>
          <a:srcRect/>
          <a:stretch/>
        </p:blipFill>
        <p:spPr>
          <a:xfrm>
            <a:off x="6044601" y="3010102"/>
            <a:ext cx="205740" cy="205740"/>
          </a:xfrm>
          <a:prstGeom prst="rect">
            <a:avLst/>
          </a:prstGeom>
          <a:noFill/>
          <a:ln>
            <a:noFill/>
          </a:ln>
          <a:effectLst>
            <a:outerShdw blurRad="50800" dist="38100" dir="2700000" algn="tl" rotWithShape="0">
              <a:srgbClr val="000000">
                <a:alpha val="40000"/>
              </a:srgbClr>
            </a:outerShdw>
          </a:effectLst>
        </p:spPr>
      </p:pic>
      <p:pic>
        <p:nvPicPr>
          <p:cNvPr id="414" name="Google Shape;414;p39"/>
          <p:cNvPicPr preferRelativeResize="0"/>
          <p:nvPr/>
        </p:nvPicPr>
        <p:blipFill rotWithShape="1">
          <a:blip r:embed="rId5">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415" name="Google Shape;415;p39"/>
          <p:cNvPicPr preferRelativeResize="0"/>
          <p:nvPr/>
        </p:nvPicPr>
        <p:blipFill rotWithShape="1">
          <a:blip r:embed="rId6">
            <a:alphaModFix/>
          </a:blip>
          <a:srcRect/>
          <a:stretch/>
        </p:blipFill>
        <p:spPr>
          <a:xfrm>
            <a:off x="286887" y="1925630"/>
            <a:ext cx="205740" cy="205740"/>
          </a:xfrm>
          <a:prstGeom prst="rect">
            <a:avLst/>
          </a:prstGeom>
          <a:noFill/>
          <a:ln>
            <a:noFill/>
          </a:ln>
          <a:effectLst>
            <a:outerShdw blurRad="50800" dist="38100" dir="2700000" algn="tl" rotWithShape="0">
              <a:srgbClr val="000000">
                <a:alpha val="40000"/>
              </a:srgbClr>
            </a:outerShdw>
          </a:effectLst>
        </p:spPr>
      </p:pic>
      <p:pic>
        <p:nvPicPr>
          <p:cNvPr id="416" name="Google Shape;416;p39"/>
          <p:cNvPicPr preferRelativeResize="0"/>
          <p:nvPr/>
        </p:nvPicPr>
        <p:blipFill rotWithShape="1">
          <a:blip r:embed="rId7">
            <a:alphaModFix/>
          </a:blip>
          <a:srcRect/>
          <a:stretch/>
        </p:blipFill>
        <p:spPr>
          <a:xfrm>
            <a:off x="286889" y="2446755"/>
            <a:ext cx="205740" cy="205740"/>
          </a:xfrm>
          <a:prstGeom prst="rect">
            <a:avLst/>
          </a:prstGeom>
          <a:noFill/>
          <a:ln>
            <a:noFill/>
          </a:ln>
          <a:effectLst>
            <a:outerShdw blurRad="50800" dist="38100" dir="2700000" algn="tl" rotWithShape="0">
              <a:srgbClr val="000000">
                <a:alpha val="40000"/>
              </a:srgbClr>
            </a:outerShdw>
          </a:effectLst>
        </p:spPr>
      </p:pic>
      <p:pic>
        <p:nvPicPr>
          <p:cNvPr id="417" name="Google Shape;417;p39"/>
          <p:cNvPicPr preferRelativeResize="0"/>
          <p:nvPr/>
        </p:nvPicPr>
        <p:blipFill rotWithShape="1">
          <a:blip r:embed="rId8">
            <a:alphaModFix/>
          </a:blip>
          <a:srcRect/>
          <a:stretch/>
        </p:blipFill>
        <p:spPr>
          <a:xfrm>
            <a:off x="4714868" y="903779"/>
            <a:ext cx="205740" cy="205740"/>
          </a:xfrm>
          <a:prstGeom prst="rect">
            <a:avLst/>
          </a:prstGeom>
          <a:noFill/>
          <a:ln>
            <a:noFill/>
          </a:ln>
          <a:effectLst>
            <a:outerShdw blurRad="50800" dist="38100" dir="2700000" algn="tl" rotWithShape="0">
              <a:srgbClr val="000000">
                <a:alpha val="40000"/>
              </a:srgbClr>
            </a:outerShdw>
          </a:effectLst>
        </p:spPr>
      </p:pic>
      <p:pic>
        <p:nvPicPr>
          <p:cNvPr id="418" name="Google Shape;418;p39"/>
          <p:cNvPicPr preferRelativeResize="0"/>
          <p:nvPr/>
        </p:nvPicPr>
        <p:blipFill rotWithShape="1">
          <a:blip r:embed="rId9">
            <a:alphaModFix/>
          </a:blip>
          <a:srcRect/>
          <a:stretch/>
        </p:blipFill>
        <p:spPr>
          <a:xfrm>
            <a:off x="7124768" y="2522306"/>
            <a:ext cx="205740" cy="205740"/>
          </a:xfrm>
          <a:prstGeom prst="rect">
            <a:avLst/>
          </a:prstGeom>
          <a:noFill/>
          <a:ln>
            <a:noFill/>
          </a:ln>
          <a:effectLst>
            <a:outerShdw blurRad="50800" dist="38100" dir="2700000" algn="tl" rotWithShape="0">
              <a:srgbClr val="000000">
                <a:alpha val="40000"/>
              </a:srgbClr>
            </a:outerShdw>
          </a:effectLst>
        </p:spPr>
      </p:pic>
      <p:pic>
        <p:nvPicPr>
          <p:cNvPr id="419" name="Google Shape;419;p39"/>
          <p:cNvPicPr preferRelativeResize="0"/>
          <p:nvPr/>
        </p:nvPicPr>
        <p:blipFill rotWithShape="1">
          <a:blip r:embed="rId10">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420" name="Google Shape;420;p39"/>
          <p:cNvPicPr preferRelativeResize="0"/>
          <p:nvPr/>
        </p:nvPicPr>
        <p:blipFill rotWithShape="1">
          <a:blip r:embed="rId8">
            <a:alphaModFix/>
          </a:blip>
          <a:srcRect/>
          <a:stretch/>
        </p:blipFill>
        <p:spPr>
          <a:xfrm>
            <a:off x="6384023" y="3309449"/>
            <a:ext cx="205740" cy="205740"/>
          </a:xfrm>
          <a:prstGeom prst="rect">
            <a:avLst/>
          </a:prstGeom>
          <a:noFill/>
          <a:ln>
            <a:noFill/>
          </a:ln>
          <a:effectLst>
            <a:outerShdw blurRad="50800" dist="38100" dir="2700000" algn="tl" rotWithShape="0">
              <a:srgbClr val="000000">
                <a:alpha val="40000"/>
              </a:srgbClr>
            </a:outerShdw>
          </a:effectLst>
        </p:spPr>
      </p:pic>
      <p:pic>
        <p:nvPicPr>
          <p:cNvPr id="421" name="Google Shape;421;p39"/>
          <p:cNvPicPr preferRelativeResize="0"/>
          <p:nvPr/>
        </p:nvPicPr>
        <p:blipFill rotWithShape="1">
          <a:blip r:embed="rId11">
            <a:alphaModFix/>
          </a:blip>
          <a:srcRect/>
          <a:stretch/>
        </p:blipFill>
        <p:spPr>
          <a:xfrm>
            <a:off x="4714868" y="1614431"/>
            <a:ext cx="205740" cy="205740"/>
          </a:xfrm>
          <a:prstGeom prst="rect">
            <a:avLst/>
          </a:prstGeom>
          <a:noFill/>
          <a:ln>
            <a:noFill/>
          </a:ln>
          <a:effectLst>
            <a:outerShdw blurRad="50800" dist="38100" dir="2700000" algn="tl" rotWithShape="0">
              <a:srgbClr val="000000">
                <a:alpha val="40000"/>
              </a:srgbClr>
            </a:outerShdw>
          </a:effectLst>
        </p:spPr>
      </p:pic>
      <p:sp>
        <p:nvSpPr>
          <p:cNvPr id="422" name="Google Shape;422;p39"/>
          <p:cNvSpPr txBox="1"/>
          <p:nvPr/>
        </p:nvSpPr>
        <p:spPr>
          <a:xfrm>
            <a:off x="4650033" y="557202"/>
            <a:ext cx="4270800" cy="210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Room Number</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EMS and Forward Triage will be able to see upon patient arrival if room is reserved</a:t>
            </a:r>
            <a:endParaRPr sz="1100">
              <a:solidFill>
                <a:srgbClr val="676767"/>
              </a:solidFill>
              <a:latin typeface="Roboto"/>
              <a:ea typeface="Roboto"/>
              <a:cs typeface="Roboto"/>
              <a:sym typeface="Roboto"/>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Update Availability</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Transport Officer / EMS will be able to see in workflow when selecting facilities</a:t>
            </a:r>
            <a:endParaRPr sz="1100">
              <a:solidFill>
                <a:srgbClr val="676767"/>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Font typeface="Roboto"/>
              <a:buChar char="•"/>
            </a:pPr>
            <a:r>
              <a:rPr lang="en" sz="1700" b="1">
                <a:solidFill>
                  <a:srgbClr val="676767"/>
                </a:solidFill>
                <a:latin typeface="Roboto"/>
                <a:ea typeface="Roboto"/>
                <a:cs typeface="Roboto"/>
                <a:sym typeface="Roboto"/>
              </a:rPr>
              <a:t>Adjust Audible Alerts </a:t>
            </a:r>
            <a:r>
              <a:rPr lang="en" sz="1100" i="1">
                <a:solidFill>
                  <a:srgbClr val="676767"/>
                </a:solidFill>
                <a:latin typeface="Roboto"/>
                <a:ea typeface="Roboto"/>
                <a:cs typeface="Roboto"/>
                <a:sym typeface="Roboto"/>
              </a:rPr>
              <a:t>- if needed</a:t>
            </a:r>
            <a:r>
              <a:rPr lang="en" sz="1700" b="1">
                <a:solidFill>
                  <a:srgbClr val="676767"/>
                </a:solidFill>
                <a:latin typeface="Roboto"/>
                <a:ea typeface="Roboto"/>
                <a:cs typeface="Roboto"/>
                <a:sym typeface="Roboto"/>
              </a:rPr>
              <a:t> </a:t>
            </a:r>
            <a:endParaRPr sz="1100">
              <a:solidFill>
                <a:srgbClr val="676767"/>
              </a:solidFill>
              <a:latin typeface="Roboto"/>
              <a:ea typeface="Roboto"/>
              <a:cs typeface="Roboto"/>
              <a:sym typeface="Roboto"/>
            </a:endParaRPr>
          </a:p>
        </p:txBody>
      </p:sp>
      <p:pic>
        <p:nvPicPr>
          <p:cNvPr id="423" name="Google Shape;423;p39"/>
          <p:cNvPicPr preferRelativeResize="0"/>
          <p:nvPr/>
        </p:nvPicPr>
        <p:blipFill rotWithShape="1">
          <a:blip r:embed="rId10">
            <a:alphaModFix/>
          </a:blip>
          <a:srcRect/>
          <a:stretch/>
        </p:blipFill>
        <p:spPr>
          <a:xfrm>
            <a:off x="2733354" y="3362151"/>
            <a:ext cx="265647" cy="265647"/>
          </a:xfrm>
          <a:prstGeom prst="rect">
            <a:avLst/>
          </a:prstGeom>
          <a:noFill/>
          <a:ln>
            <a:noFill/>
          </a:ln>
          <a:effectLst>
            <a:outerShdw blurRad="50800" dist="38100" dir="2700000" algn="tl" rotWithShape="0">
              <a:srgbClr val="000000">
                <a:alpha val="40000"/>
              </a:srgbClr>
            </a:outerShdw>
          </a:effectLst>
        </p:spPr>
      </p:pic>
      <p:pic>
        <p:nvPicPr>
          <p:cNvPr id="424" name="Google Shape;424;p39"/>
          <p:cNvPicPr preferRelativeResize="0"/>
          <p:nvPr/>
        </p:nvPicPr>
        <p:blipFill rotWithShape="1">
          <a:blip r:embed="rId4">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pic>
        <p:nvPicPr>
          <p:cNvPr id="425" name="Google Shape;425;p39"/>
          <p:cNvPicPr preferRelativeResize="0"/>
          <p:nvPr/>
        </p:nvPicPr>
        <p:blipFill rotWithShape="1">
          <a:blip r:embed="rId5">
            <a:alphaModFix/>
          </a:blip>
          <a:srcRect/>
          <a:stretch/>
        </p:blipFill>
        <p:spPr>
          <a:xfrm>
            <a:off x="2793275" y="4381962"/>
            <a:ext cx="205740" cy="205740"/>
          </a:xfrm>
          <a:prstGeom prst="rect">
            <a:avLst/>
          </a:prstGeom>
          <a:noFill/>
          <a:ln>
            <a:noFill/>
          </a:ln>
          <a:effectLst>
            <a:outerShdw blurRad="50800" dist="38100" dir="2700000" algn="tl" rotWithShape="0">
              <a:srgbClr val="000000">
                <a:alpha val="40000"/>
              </a:srgbClr>
            </a:outerShdw>
          </a:effectLst>
        </p:spPr>
      </p:pic>
      <p:pic>
        <p:nvPicPr>
          <p:cNvPr id="426" name="Google Shape;426;p39"/>
          <p:cNvPicPr preferRelativeResize="0"/>
          <p:nvPr/>
        </p:nvPicPr>
        <p:blipFill rotWithShape="1">
          <a:blip r:embed="rId6">
            <a:alphaModFix/>
          </a:blip>
          <a:srcRect/>
          <a:stretch/>
        </p:blipFill>
        <p:spPr>
          <a:xfrm>
            <a:off x="3567078" y="3466335"/>
            <a:ext cx="205740" cy="205740"/>
          </a:xfrm>
          <a:prstGeom prst="rect">
            <a:avLst/>
          </a:prstGeom>
          <a:noFill/>
          <a:ln>
            <a:noFill/>
          </a:ln>
          <a:effectLst>
            <a:outerShdw blurRad="50800" dist="38100" dir="2700000" algn="tl" rotWithShape="0">
              <a:srgbClr val="000000">
                <a:alpha val="40000"/>
              </a:srgbClr>
            </a:outerShdw>
          </a:effectLst>
        </p:spPr>
      </p:pic>
      <p:pic>
        <p:nvPicPr>
          <p:cNvPr id="427" name="Google Shape;427;p39"/>
          <p:cNvPicPr preferRelativeResize="0"/>
          <p:nvPr/>
        </p:nvPicPr>
        <p:blipFill rotWithShape="1">
          <a:blip r:embed="rId7">
            <a:alphaModFix/>
          </a:blip>
          <a:srcRect/>
          <a:stretch/>
        </p:blipFill>
        <p:spPr>
          <a:xfrm>
            <a:off x="7638818" y="3455269"/>
            <a:ext cx="205740" cy="205740"/>
          </a:xfrm>
          <a:prstGeom prst="rect">
            <a:avLst/>
          </a:prstGeom>
          <a:noFill/>
          <a:ln>
            <a:noFill/>
          </a:ln>
          <a:effectLst>
            <a:outerShdw blurRad="50800" dist="38100" dir="2700000" algn="tl" rotWithShape="0">
              <a:srgbClr val="000000">
                <a:alpha val="40000"/>
              </a:srgbClr>
            </a:outerShdw>
          </a:effectLst>
        </p:spPr>
      </p:pic>
      <p:pic>
        <p:nvPicPr>
          <p:cNvPr id="428" name="Google Shape;428;p39"/>
          <p:cNvPicPr preferRelativeResize="0"/>
          <p:nvPr/>
        </p:nvPicPr>
        <p:blipFill rotWithShape="1">
          <a:blip r:embed="rId11">
            <a:alphaModFix/>
          </a:blip>
          <a:srcRect/>
          <a:stretch/>
        </p:blipFill>
        <p:spPr>
          <a:xfrm>
            <a:off x="3283806" y="2647278"/>
            <a:ext cx="205740" cy="205740"/>
          </a:xfrm>
          <a:prstGeom prst="rect">
            <a:avLst/>
          </a:prstGeom>
          <a:noFill/>
          <a:ln>
            <a:noFill/>
          </a:ln>
          <a:effectLst>
            <a:outerShdw blurRad="50800" dist="38100" dir="2700000" algn="tl" rotWithShape="0">
              <a:srgbClr val="000000">
                <a:alpha val="40000"/>
              </a:srgbClr>
            </a:outerShdw>
          </a:effectLst>
        </p:spPr>
      </p:pic>
      <p:pic>
        <p:nvPicPr>
          <p:cNvPr id="429" name="Google Shape;429;p39"/>
          <p:cNvPicPr preferRelativeResize="0"/>
          <p:nvPr/>
        </p:nvPicPr>
        <p:blipFill rotWithShape="1">
          <a:blip r:embed="rId9">
            <a:alphaModFix/>
          </a:blip>
          <a:srcRect/>
          <a:stretch/>
        </p:blipFill>
        <p:spPr>
          <a:xfrm>
            <a:off x="4714868" y="2314565"/>
            <a:ext cx="205740" cy="205740"/>
          </a:xfrm>
          <a:prstGeom prst="rect">
            <a:avLst/>
          </a:prstGeom>
          <a:noFill/>
          <a:ln>
            <a:noFill/>
          </a:ln>
          <a:effectLst>
            <a:outerShdw blurRad="50800" dist="38100" dir="2700000" algn="tl" rotWithShape="0">
              <a:srgbClr val="000000">
                <a:alpha val="40000"/>
              </a:srgbClr>
            </a:outerShdw>
          </a:effectLst>
        </p:spPr>
      </p:pic>
      <p:sp>
        <p:nvSpPr>
          <p:cNvPr id="430" name="Google Shape;430;p39"/>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0"/>
          <p:cNvSpPr txBox="1"/>
          <p:nvPr/>
        </p:nvSpPr>
        <p:spPr>
          <a:xfrm>
            <a:off x="513771" y="596306"/>
            <a:ext cx="3972600" cy="90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700" b="1">
              <a:solidFill>
                <a:srgbClr val="676767"/>
              </a:solidFill>
              <a:latin typeface="Roboto"/>
              <a:ea typeface="Roboto"/>
              <a:cs typeface="Roboto"/>
              <a:sym typeface="Roboto"/>
            </a:endParaRPr>
          </a:p>
        </p:txBody>
      </p:sp>
      <p:pic>
        <p:nvPicPr>
          <p:cNvPr id="436" name="Google Shape;436;p40"/>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37" name="Google Shape;437;p40"/>
          <p:cNvPicPr preferRelativeResize="0"/>
          <p:nvPr/>
        </p:nvPicPr>
        <p:blipFill rotWithShape="1">
          <a:blip r:embed="rId4">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438" name="Google Shape;438;p40"/>
          <p:cNvPicPr preferRelativeResize="0"/>
          <p:nvPr/>
        </p:nvPicPr>
        <p:blipFill rotWithShape="1">
          <a:blip r:embed="rId4">
            <a:alphaModFix/>
          </a:blip>
          <a:srcRect/>
          <a:stretch/>
        </p:blipFill>
        <p:spPr>
          <a:xfrm>
            <a:off x="2733354" y="3362151"/>
            <a:ext cx="265647" cy="265647"/>
          </a:xfrm>
          <a:prstGeom prst="rect">
            <a:avLst/>
          </a:prstGeom>
          <a:noFill/>
          <a:ln>
            <a:noFill/>
          </a:ln>
          <a:effectLst>
            <a:outerShdw blurRad="50800" dist="38100" dir="2700000" algn="tl" rotWithShape="0">
              <a:srgbClr val="000000">
                <a:alpha val="40000"/>
              </a:srgbClr>
            </a:outerShdw>
          </a:effectLst>
        </p:spPr>
      </p:pic>
      <p:sp>
        <p:nvSpPr>
          <p:cNvPr id="439" name="Google Shape;439;p40"/>
          <p:cNvSpPr/>
          <p:nvPr/>
        </p:nvSpPr>
        <p:spPr>
          <a:xfrm>
            <a:off x="2999006" y="3313256"/>
            <a:ext cx="4730700" cy="342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440" name="Google Shape;440;p40"/>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1"/>
          <p:cNvSpPr txBox="1"/>
          <p:nvPr/>
        </p:nvSpPr>
        <p:spPr>
          <a:xfrm>
            <a:off x="513771" y="596306"/>
            <a:ext cx="3972600" cy="1109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700" b="1">
              <a:solidFill>
                <a:srgbClr val="676767"/>
              </a:solidFill>
              <a:latin typeface="Roboto"/>
              <a:ea typeface="Roboto"/>
              <a:cs typeface="Roboto"/>
              <a:sym typeface="Roboto"/>
            </a:endParaRPr>
          </a:p>
        </p:txBody>
      </p:sp>
      <p:pic>
        <p:nvPicPr>
          <p:cNvPr id="446" name="Google Shape;446;p41"/>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47" name="Google Shape;447;p41"/>
          <p:cNvPicPr preferRelativeResize="0"/>
          <p:nvPr/>
        </p:nvPicPr>
        <p:blipFill rotWithShape="1">
          <a:blip r:embed="rId4">
            <a:alphaModFix/>
          </a:blip>
          <a:srcRect/>
          <a:stretch/>
        </p:blipFill>
        <p:spPr>
          <a:xfrm>
            <a:off x="6044601" y="3010102"/>
            <a:ext cx="205740" cy="205740"/>
          </a:xfrm>
          <a:prstGeom prst="rect">
            <a:avLst/>
          </a:prstGeom>
          <a:noFill/>
          <a:ln>
            <a:noFill/>
          </a:ln>
          <a:effectLst>
            <a:outerShdw blurRad="50800" dist="38100" dir="2700000" algn="tl" rotWithShape="0">
              <a:srgbClr val="000000">
                <a:alpha val="40000"/>
              </a:srgbClr>
            </a:outerShdw>
          </a:effectLst>
        </p:spPr>
      </p:pic>
      <p:pic>
        <p:nvPicPr>
          <p:cNvPr id="448" name="Google Shape;448;p41"/>
          <p:cNvPicPr preferRelativeResize="0"/>
          <p:nvPr/>
        </p:nvPicPr>
        <p:blipFill rotWithShape="1">
          <a:blip r:embed="rId5">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449" name="Google Shape;449;p41"/>
          <p:cNvPicPr preferRelativeResize="0"/>
          <p:nvPr/>
        </p:nvPicPr>
        <p:blipFill rotWithShape="1">
          <a:blip r:embed="rId4">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sp>
        <p:nvSpPr>
          <p:cNvPr id="450" name="Google Shape;450;p41"/>
          <p:cNvSpPr/>
          <p:nvPr/>
        </p:nvSpPr>
        <p:spPr>
          <a:xfrm>
            <a:off x="6503531" y="3020269"/>
            <a:ext cx="265800" cy="1743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451" name="Google Shape;451;p41"/>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2"/>
          <p:cNvSpPr txBox="1"/>
          <p:nvPr/>
        </p:nvSpPr>
        <p:spPr>
          <a:xfrm>
            <a:off x="513771" y="596306"/>
            <a:ext cx="3972600" cy="1312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700" b="1">
              <a:solidFill>
                <a:srgbClr val="676767"/>
              </a:solidFill>
              <a:latin typeface="Roboto"/>
              <a:ea typeface="Roboto"/>
              <a:cs typeface="Roboto"/>
              <a:sym typeface="Roboto"/>
            </a:endParaRPr>
          </a:p>
        </p:txBody>
      </p:sp>
      <p:pic>
        <p:nvPicPr>
          <p:cNvPr id="457" name="Google Shape;457;p42"/>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58" name="Google Shape;458;p42"/>
          <p:cNvPicPr preferRelativeResize="0"/>
          <p:nvPr/>
        </p:nvPicPr>
        <p:blipFill rotWithShape="1">
          <a:blip r:embed="rId4">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459" name="Google Shape;459;p42"/>
          <p:cNvPicPr preferRelativeResize="0"/>
          <p:nvPr/>
        </p:nvPicPr>
        <p:blipFill rotWithShape="1">
          <a:blip r:embed="rId5">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460" name="Google Shape;460;p42"/>
          <p:cNvPicPr preferRelativeResize="0"/>
          <p:nvPr/>
        </p:nvPicPr>
        <p:blipFill rotWithShape="1">
          <a:blip r:embed="rId6">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pic>
        <p:nvPicPr>
          <p:cNvPr id="461" name="Google Shape;461;p42"/>
          <p:cNvPicPr preferRelativeResize="0"/>
          <p:nvPr/>
        </p:nvPicPr>
        <p:blipFill rotWithShape="1">
          <a:blip r:embed="rId4">
            <a:alphaModFix/>
          </a:blip>
          <a:srcRect/>
          <a:stretch/>
        </p:blipFill>
        <p:spPr>
          <a:xfrm>
            <a:off x="2793275" y="4381962"/>
            <a:ext cx="205740" cy="205740"/>
          </a:xfrm>
          <a:prstGeom prst="rect">
            <a:avLst/>
          </a:prstGeom>
          <a:noFill/>
          <a:ln>
            <a:noFill/>
          </a:ln>
          <a:effectLst>
            <a:outerShdw blurRad="50800" dist="38100" dir="2700000" algn="tl" rotWithShape="0">
              <a:srgbClr val="000000">
                <a:alpha val="40000"/>
              </a:srgbClr>
            </a:outerShdw>
          </a:effectLst>
        </p:spPr>
      </p:pic>
      <p:pic>
        <p:nvPicPr>
          <p:cNvPr id="462" name="Google Shape;462;p42"/>
          <p:cNvPicPr preferRelativeResize="0"/>
          <p:nvPr/>
        </p:nvPicPr>
        <p:blipFill rotWithShape="1">
          <a:blip r:embed="rId4">
            <a:alphaModFix/>
          </a:blip>
          <a:srcRect/>
          <a:stretch/>
        </p:blipFill>
        <p:spPr>
          <a:xfrm>
            <a:off x="2793275" y="3331587"/>
            <a:ext cx="205740" cy="205740"/>
          </a:xfrm>
          <a:prstGeom prst="rect">
            <a:avLst/>
          </a:prstGeom>
          <a:noFill/>
          <a:ln>
            <a:noFill/>
          </a:ln>
          <a:effectLst>
            <a:outerShdw blurRad="50800" dist="38100" dir="2700000" algn="tl" rotWithShape="0">
              <a:srgbClr val="000000">
                <a:alpha val="40000"/>
              </a:srgbClr>
            </a:outerShdw>
          </a:effectLst>
        </p:spPr>
      </p:pic>
      <p:sp>
        <p:nvSpPr>
          <p:cNvPr id="463" name="Google Shape;463;p42"/>
          <p:cNvSpPr/>
          <p:nvPr/>
        </p:nvSpPr>
        <p:spPr>
          <a:xfrm>
            <a:off x="3041963" y="3356654"/>
            <a:ext cx="343200" cy="159000"/>
          </a:xfrm>
          <a:prstGeom prst="rect">
            <a:avLst/>
          </a:prstGeom>
          <a:noFill/>
          <a:ln w="38100"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464" name="Google Shape;464;p42"/>
          <p:cNvSpPr/>
          <p:nvPr/>
        </p:nvSpPr>
        <p:spPr>
          <a:xfrm>
            <a:off x="3041963" y="4405397"/>
            <a:ext cx="343200" cy="159000"/>
          </a:xfrm>
          <a:prstGeom prst="rect">
            <a:avLst/>
          </a:prstGeom>
          <a:noFill/>
          <a:ln w="38100"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465" name="Google Shape;465;p42"/>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3"/>
          <p:cNvSpPr txBox="1"/>
          <p:nvPr/>
        </p:nvSpPr>
        <p:spPr>
          <a:xfrm>
            <a:off x="513771" y="596306"/>
            <a:ext cx="3972600" cy="183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Chief Complaint | Narrative </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“Hover to Discover”</a:t>
            </a:r>
            <a:endParaRPr sz="1700" b="1">
              <a:solidFill>
                <a:srgbClr val="676767"/>
              </a:solidFill>
              <a:latin typeface="Roboto"/>
              <a:ea typeface="Roboto"/>
              <a:cs typeface="Roboto"/>
              <a:sym typeface="Roboto"/>
            </a:endParaRPr>
          </a:p>
        </p:txBody>
      </p:sp>
      <p:pic>
        <p:nvPicPr>
          <p:cNvPr id="471" name="Google Shape;471;p43"/>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72" name="Google Shape;472;p43"/>
          <p:cNvPicPr preferRelativeResize="0"/>
          <p:nvPr/>
        </p:nvPicPr>
        <p:blipFill rotWithShape="1">
          <a:blip r:embed="rId4">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473" name="Google Shape;473;p43"/>
          <p:cNvPicPr preferRelativeResize="0"/>
          <p:nvPr/>
        </p:nvPicPr>
        <p:blipFill rotWithShape="1">
          <a:blip r:embed="rId5">
            <a:alphaModFix/>
          </a:blip>
          <a:srcRect/>
          <a:stretch/>
        </p:blipFill>
        <p:spPr>
          <a:xfrm>
            <a:off x="286887" y="1925630"/>
            <a:ext cx="205740" cy="205740"/>
          </a:xfrm>
          <a:prstGeom prst="rect">
            <a:avLst/>
          </a:prstGeom>
          <a:noFill/>
          <a:ln>
            <a:noFill/>
          </a:ln>
          <a:effectLst>
            <a:outerShdw blurRad="50800" dist="38100" dir="2700000" algn="tl" rotWithShape="0">
              <a:srgbClr val="000000">
                <a:alpha val="40000"/>
              </a:srgbClr>
            </a:outerShdw>
          </a:effectLst>
        </p:spPr>
      </p:pic>
      <p:pic>
        <p:nvPicPr>
          <p:cNvPr id="474" name="Google Shape;474;p43"/>
          <p:cNvPicPr preferRelativeResize="0"/>
          <p:nvPr/>
        </p:nvPicPr>
        <p:blipFill rotWithShape="1">
          <a:blip r:embed="rId6">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475" name="Google Shape;475;p43"/>
          <p:cNvPicPr preferRelativeResize="0"/>
          <p:nvPr/>
        </p:nvPicPr>
        <p:blipFill rotWithShape="1">
          <a:blip r:embed="rId7">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pic>
        <p:nvPicPr>
          <p:cNvPr id="476" name="Google Shape;476;p43"/>
          <p:cNvPicPr preferRelativeResize="0"/>
          <p:nvPr/>
        </p:nvPicPr>
        <p:blipFill rotWithShape="1">
          <a:blip r:embed="rId5">
            <a:alphaModFix/>
          </a:blip>
          <a:srcRect/>
          <a:stretch/>
        </p:blipFill>
        <p:spPr>
          <a:xfrm>
            <a:off x="3567078" y="3466335"/>
            <a:ext cx="205740" cy="205740"/>
          </a:xfrm>
          <a:prstGeom prst="rect">
            <a:avLst/>
          </a:prstGeom>
          <a:noFill/>
          <a:ln>
            <a:noFill/>
          </a:ln>
          <a:effectLst>
            <a:outerShdw blurRad="50800" dist="38100" dir="2700000" algn="tl" rotWithShape="0">
              <a:srgbClr val="000000">
                <a:alpha val="40000"/>
              </a:srgbClr>
            </a:outerShdw>
          </a:effectLst>
        </p:spPr>
      </p:pic>
      <p:sp>
        <p:nvSpPr>
          <p:cNvPr id="477" name="Google Shape;477;p43"/>
          <p:cNvSpPr/>
          <p:nvPr/>
        </p:nvSpPr>
        <p:spPr>
          <a:xfrm>
            <a:off x="2998575" y="3476025"/>
            <a:ext cx="774300" cy="20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478" name="Google Shape;478;p43"/>
          <p:cNvPicPr preferRelativeResize="0"/>
          <p:nvPr/>
        </p:nvPicPr>
        <p:blipFill rotWithShape="1">
          <a:blip r:embed="rId8">
            <a:alphaModFix/>
          </a:blip>
          <a:srcRect l="34689" t="33639" r="42645" b="53829"/>
          <a:stretch/>
        </p:blipFill>
        <p:spPr>
          <a:xfrm>
            <a:off x="3824813" y="3244500"/>
            <a:ext cx="2072586" cy="390524"/>
          </a:xfrm>
          <a:prstGeom prst="rect">
            <a:avLst/>
          </a:prstGeom>
          <a:noFill/>
          <a:ln w="22225"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pic>
      <p:sp>
        <p:nvSpPr>
          <p:cNvPr id="479" name="Google Shape;479;p43"/>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8" name="Google Shape;88;p17"/>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sp>
        <p:nvSpPr>
          <p:cNvPr id="89" name="Google Shape;89;p17"/>
          <p:cNvSpPr/>
          <p:nvPr/>
        </p:nvSpPr>
        <p:spPr>
          <a:xfrm>
            <a:off x="5913113" y="1832963"/>
            <a:ext cx="246300" cy="900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90" name="Google Shape;90;p17"/>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91" name="Google Shape;91;p17"/>
          <p:cNvSpPr txBox="1"/>
          <p:nvPr/>
        </p:nvSpPr>
        <p:spPr>
          <a:xfrm>
            <a:off x="342319" y="596306"/>
            <a:ext cx="3934500" cy="181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pic>
        <p:nvPicPr>
          <p:cNvPr id="92" name="Google Shape;92;p17"/>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4"/>
          <p:cNvSpPr txBox="1"/>
          <p:nvPr/>
        </p:nvSpPr>
        <p:spPr>
          <a:xfrm>
            <a:off x="513771" y="596306"/>
            <a:ext cx="3972600" cy="234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Chief Complaint | Narrative </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“Hover to Discover”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View Additional Details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Tap “...”</a:t>
            </a:r>
            <a:endParaRPr sz="1700" b="1">
              <a:solidFill>
                <a:srgbClr val="676767"/>
              </a:solidFill>
              <a:latin typeface="Roboto"/>
              <a:ea typeface="Roboto"/>
              <a:cs typeface="Roboto"/>
              <a:sym typeface="Roboto"/>
            </a:endParaRPr>
          </a:p>
        </p:txBody>
      </p:sp>
      <p:pic>
        <p:nvPicPr>
          <p:cNvPr id="485" name="Google Shape;485;p44"/>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86" name="Google Shape;486;p44"/>
          <p:cNvPicPr preferRelativeResize="0"/>
          <p:nvPr/>
        </p:nvPicPr>
        <p:blipFill rotWithShape="1">
          <a:blip r:embed="rId4">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487" name="Google Shape;487;p44"/>
          <p:cNvPicPr preferRelativeResize="0"/>
          <p:nvPr/>
        </p:nvPicPr>
        <p:blipFill rotWithShape="1">
          <a:blip r:embed="rId5">
            <a:alphaModFix/>
          </a:blip>
          <a:srcRect/>
          <a:stretch/>
        </p:blipFill>
        <p:spPr>
          <a:xfrm>
            <a:off x="286887" y="1925630"/>
            <a:ext cx="205740" cy="205740"/>
          </a:xfrm>
          <a:prstGeom prst="rect">
            <a:avLst/>
          </a:prstGeom>
          <a:noFill/>
          <a:ln>
            <a:noFill/>
          </a:ln>
          <a:effectLst>
            <a:outerShdw blurRad="50800" dist="38100" dir="2700000" algn="tl" rotWithShape="0">
              <a:srgbClr val="000000">
                <a:alpha val="40000"/>
              </a:srgbClr>
            </a:outerShdw>
          </a:effectLst>
        </p:spPr>
      </p:pic>
      <p:pic>
        <p:nvPicPr>
          <p:cNvPr id="488" name="Google Shape;488;p44"/>
          <p:cNvPicPr preferRelativeResize="0"/>
          <p:nvPr/>
        </p:nvPicPr>
        <p:blipFill rotWithShape="1">
          <a:blip r:embed="rId6">
            <a:alphaModFix/>
          </a:blip>
          <a:srcRect/>
          <a:stretch/>
        </p:blipFill>
        <p:spPr>
          <a:xfrm>
            <a:off x="286889" y="2446755"/>
            <a:ext cx="205740" cy="205740"/>
          </a:xfrm>
          <a:prstGeom prst="rect">
            <a:avLst/>
          </a:prstGeom>
          <a:noFill/>
          <a:ln>
            <a:noFill/>
          </a:ln>
          <a:effectLst>
            <a:outerShdw blurRad="50800" dist="38100" dir="2700000" algn="tl" rotWithShape="0">
              <a:srgbClr val="000000">
                <a:alpha val="40000"/>
              </a:srgbClr>
            </a:outerShdw>
          </a:effectLst>
        </p:spPr>
      </p:pic>
      <p:pic>
        <p:nvPicPr>
          <p:cNvPr id="489" name="Google Shape;489;p44"/>
          <p:cNvPicPr preferRelativeResize="0"/>
          <p:nvPr/>
        </p:nvPicPr>
        <p:blipFill rotWithShape="1">
          <a:blip r:embed="rId7">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490" name="Google Shape;490;p44"/>
          <p:cNvPicPr preferRelativeResize="0"/>
          <p:nvPr/>
        </p:nvPicPr>
        <p:blipFill rotWithShape="1">
          <a:blip r:embed="rId8">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pic>
        <p:nvPicPr>
          <p:cNvPr id="491" name="Google Shape;491;p44"/>
          <p:cNvPicPr preferRelativeResize="0"/>
          <p:nvPr/>
        </p:nvPicPr>
        <p:blipFill rotWithShape="1">
          <a:blip r:embed="rId6">
            <a:alphaModFix/>
          </a:blip>
          <a:srcRect/>
          <a:stretch/>
        </p:blipFill>
        <p:spPr>
          <a:xfrm>
            <a:off x="7638818" y="3455269"/>
            <a:ext cx="205740" cy="205740"/>
          </a:xfrm>
          <a:prstGeom prst="rect">
            <a:avLst/>
          </a:prstGeom>
          <a:noFill/>
          <a:ln>
            <a:noFill/>
          </a:ln>
          <a:effectLst>
            <a:outerShdw blurRad="50800" dist="38100" dir="2700000" algn="tl" rotWithShape="0">
              <a:srgbClr val="000000">
                <a:alpha val="40000"/>
              </a:srgbClr>
            </a:outerShdw>
          </a:effectLst>
        </p:spPr>
      </p:pic>
      <p:sp>
        <p:nvSpPr>
          <p:cNvPr id="492" name="Google Shape;492;p44"/>
          <p:cNvSpPr/>
          <p:nvPr/>
        </p:nvSpPr>
        <p:spPr>
          <a:xfrm>
            <a:off x="7469292" y="3486881"/>
            <a:ext cx="158700" cy="1410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493" name="Google Shape;493;p44"/>
          <p:cNvPicPr preferRelativeResize="0"/>
          <p:nvPr/>
        </p:nvPicPr>
        <p:blipFill>
          <a:blip r:embed="rId9">
            <a:alphaModFix/>
          </a:blip>
          <a:stretch>
            <a:fillRect/>
          </a:stretch>
        </p:blipFill>
        <p:spPr>
          <a:xfrm>
            <a:off x="4755507" y="1411453"/>
            <a:ext cx="2570194" cy="2107913"/>
          </a:xfrm>
          <a:prstGeom prst="rect">
            <a:avLst/>
          </a:prstGeom>
          <a:noFill/>
          <a:ln w="38100" cap="flat" cmpd="sng">
            <a:solidFill>
              <a:srgbClr val="FFFF00"/>
            </a:solidFill>
            <a:prstDash val="solid"/>
            <a:round/>
            <a:headEnd type="none" w="sm" len="sm"/>
            <a:tailEnd type="none" w="sm" len="sm"/>
          </a:ln>
        </p:spPr>
      </p:pic>
      <p:sp>
        <p:nvSpPr>
          <p:cNvPr id="494" name="Google Shape;494;p44"/>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5"/>
          <p:cNvSpPr txBox="1"/>
          <p:nvPr/>
        </p:nvSpPr>
        <p:spPr>
          <a:xfrm>
            <a:off x="513771" y="596306"/>
            <a:ext cx="3972600" cy="234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Chief Complaint | Narrative </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“Hover to Discover”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View Additional Details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Tap “...”</a:t>
            </a:r>
            <a:endParaRPr sz="1700" b="1">
              <a:solidFill>
                <a:srgbClr val="676767"/>
              </a:solidFill>
              <a:latin typeface="Roboto"/>
              <a:ea typeface="Roboto"/>
              <a:cs typeface="Roboto"/>
              <a:sym typeface="Roboto"/>
            </a:endParaRPr>
          </a:p>
        </p:txBody>
      </p:sp>
      <p:pic>
        <p:nvPicPr>
          <p:cNvPr id="500" name="Google Shape;500;p45"/>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01" name="Google Shape;501;p45"/>
          <p:cNvPicPr preferRelativeResize="0"/>
          <p:nvPr/>
        </p:nvPicPr>
        <p:blipFill rotWithShape="1">
          <a:blip r:embed="rId4">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502" name="Google Shape;502;p45"/>
          <p:cNvPicPr preferRelativeResize="0"/>
          <p:nvPr/>
        </p:nvPicPr>
        <p:blipFill rotWithShape="1">
          <a:blip r:embed="rId5">
            <a:alphaModFix/>
          </a:blip>
          <a:srcRect/>
          <a:stretch/>
        </p:blipFill>
        <p:spPr>
          <a:xfrm>
            <a:off x="286887" y="1925630"/>
            <a:ext cx="205740" cy="205740"/>
          </a:xfrm>
          <a:prstGeom prst="rect">
            <a:avLst/>
          </a:prstGeom>
          <a:noFill/>
          <a:ln>
            <a:noFill/>
          </a:ln>
          <a:effectLst>
            <a:outerShdw blurRad="50800" dist="38100" dir="2700000" algn="tl" rotWithShape="0">
              <a:srgbClr val="000000">
                <a:alpha val="40000"/>
              </a:srgbClr>
            </a:outerShdw>
          </a:effectLst>
        </p:spPr>
      </p:pic>
      <p:pic>
        <p:nvPicPr>
          <p:cNvPr id="503" name="Google Shape;503;p45"/>
          <p:cNvPicPr preferRelativeResize="0"/>
          <p:nvPr/>
        </p:nvPicPr>
        <p:blipFill rotWithShape="1">
          <a:blip r:embed="rId6">
            <a:alphaModFix/>
          </a:blip>
          <a:srcRect/>
          <a:stretch/>
        </p:blipFill>
        <p:spPr>
          <a:xfrm>
            <a:off x="286889" y="2446755"/>
            <a:ext cx="205740" cy="205740"/>
          </a:xfrm>
          <a:prstGeom prst="rect">
            <a:avLst/>
          </a:prstGeom>
          <a:noFill/>
          <a:ln>
            <a:noFill/>
          </a:ln>
          <a:effectLst>
            <a:outerShdw blurRad="50800" dist="38100" dir="2700000" algn="tl" rotWithShape="0">
              <a:srgbClr val="000000">
                <a:alpha val="40000"/>
              </a:srgbClr>
            </a:outerShdw>
          </a:effectLst>
        </p:spPr>
      </p:pic>
      <p:pic>
        <p:nvPicPr>
          <p:cNvPr id="504" name="Google Shape;504;p45"/>
          <p:cNvPicPr preferRelativeResize="0"/>
          <p:nvPr/>
        </p:nvPicPr>
        <p:blipFill rotWithShape="1">
          <a:blip r:embed="rId7">
            <a:alphaModFix/>
          </a:blip>
          <a:srcRect/>
          <a:stretch/>
        </p:blipFill>
        <p:spPr>
          <a:xfrm>
            <a:off x="4714868" y="903779"/>
            <a:ext cx="205740" cy="205740"/>
          </a:xfrm>
          <a:prstGeom prst="rect">
            <a:avLst/>
          </a:prstGeom>
          <a:noFill/>
          <a:ln>
            <a:noFill/>
          </a:ln>
          <a:effectLst>
            <a:outerShdw blurRad="50800" dist="38100" dir="2700000" algn="tl" rotWithShape="0">
              <a:srgbClr val="000000">
                <a:alpha val="40000"/>
              </a:srgbClr>
            </a:outerShdw>
          </a:effectLst>
        </p:spPr>
      </p:pic>
      <p:pic>
        <p:nvPicPr>
          <p:cNvPr id="505" name="Google Shape;505;p45"/>
          <p:cNvPicPr preferRelativeResize="0"/>
          <p:nvPr/>
        </p:nvPicPr>
        <p:blipFill rotWithShape="1">
          <a:blip r:embed="rId8">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506" name="Google Shape;506;p45"/>
          <p:cNvPicPr preferRelativeResize="0"/>
          <p:nvPr/>
        </p:nvPicPr>
        <p:blipFill rotWithShape="1">
          <a:blip r:embed="rId7">
            <a:alphaModFix/>
          </a:blip>
          <a:srcRect/>
          <a:stretch/>
        </p:blipFill>
        <p:spPr>
          <a:xfrm>
            <a:off x="6384023" y="3309449"/>
            <a:ext cx="205740" cy="205740"/>
          </a:xfrm>
          <a:prstGeom prst="rect">
            <a:avLst/>
          </a:prstGeom>
          <a:noFill/>
          <a:ln>
            <a:noFill/>
          </a:ln>
          <a:effectLst>
            <a:outerShdw blurRad="50800" dist="38100" dir="2700000" algn="tl" rotWithShape="0">
              <a:srgbClr val="000000">
                <a:alpha val="40000"/>
              </a:srgbClr>
            </a:outerShdw>
          </a:effectLst>
        </p:spPr>
      </p:pic>
      <p:sp>
        <p:nvSpPr>
          <p:cNvPr id="507" name="Google Shape;507;p45"/>
          <p:cNvSpPr txBox="1"/>
          <p:nvPr/>
        </p:nvSpPr>
        <p:spPr>
          <a:xfrm>
            <a:off x="4650033" y="557202"/>
            <a:ext cx="4270800" cy="10866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Room Number</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EMS and Forward Triage will be able to see upon patient arrival if room is reserved</a:t>
            </a:r>
            <a:endParaRPr sz="1100">
              <a:solidFill>
                <a:srgbClr val="676767"/>
              </a:solidFill>
              <a:latin typeface="Roboto"/>
              <a:ea typeface="Roboto"/>
              <a:cs typeface="Roboto"/>
              <a:sym typeface="Roboto"/>
            </a:endParaRPr>
          </a:p>
        </p:txBody>
      </p:sp>
      <p:pic>
        <p:nvPicPr>
          <p:cNvPr id="508" name="Google Shape;508;p45"/>
          <p:cNvPicPr preferRelativeResize="0"/>
          <p:nvPr/>
        </p:nvPicPr>
        <p:blipFill rotWithShape="1">
          <a:blip r:embed="rId9">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sp>
        <p:nvSpPr>
          <p:cNvPr id="509" name="Google Shape;509;p45"/>
          <p:cNvSpPr/>
          <p:nvPr/>
        </p:nvSpPr>
        <p:spPr>
          <a:xfrm>
            <a:off x="6807356" y="3356663"/>
            <a:ext cx="488400" cy="1095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510" name="Google Shape;510;p45"/>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6"/>
          <p:cNvSpPr txBox="1"/>
          <p:nvPr/>
        </p:nvSpPr>
        <p:spPr>
          <a:xfrm>
            <a:off x="513771" y="596306"/>
            <a:ext cx="3972600" cy="234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Chief Complaint | Narrative </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“Hover to Discover”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View Additional Details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Tap “...”</a:t>
            </a:r>
            <a:endParaRPr sz="1700" b="1">
              <a:solidFill>
                <a:srgbClr val="676767"/>
              </a:solidFill>
              <a:latin typeface="Roboto"/>
              <a:ea typeface="Roboto"/>
              <a:cs typeface="Roboto"/>
              <a:sym typeface="Roboto"/>
            </a:endParaRPr>
          </a:p>
        </p:txBody>
      </p:sp>
      <p:pic>
        <p:nvPicPr>
          <p:cNvPr id="516" name="Google Shape;516;p46"/>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17" name="Google Shape;517;p46"/>
          <p:cNvPicPr preferRelativeResize="0"/>
          <p:nvPr/>
        </p:nvPicPr>
        <p:blipFill rotWithShape="1">
          <a:blip r:embed="rId4">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518" name="Google Shape;518;p46"/>
          <p:cNvPicPr preferRelativeResize="0"/>
          <p:nvPr/>
        </p:nvPicPr>
        <p:blipFill rotWithShape="1">
          <a:blip r:embed="rId5">
            <a:alphaModFix/>
          </a:blip>
          <a:srcRect/>
          <a:stretch/>
        </p:blipFill>
        <p:spPr>
          <a:xfrm>
            <a:off x="286887" y="1925630"/>
            <a:ext cx="205740" cy="205740"/>
          </a:xfrm>
          <a:prstGeom prst="rect">
            <a:avLst/>
          </a:prstGeom>
          <a:noFill/>
          <a:ln>
            <a:noFill/>
          </a:ln>
          <a:effectLst>
            <a:outerShdw blurRad="50800" dist="38100" dir="2700000" algn="tl" rotWithShape="0">
              <a:srgbClr val="000000">
                <a:alpha val="40000"/>
              </a:srgbClr>
            </a:outerShdw>
          </a:effectLst>
        </p:spPr>
      </p:pic>
      <p:pic>
        <p:nvPicPr>
          <p:cNvPr id="519" name="Google Shape;519;p46"/>
          <p:cNvPicPr preferRelativeResize="0"/>
          <p:nvPr/>
        </p:nvPicPr>
        <p:blipFill rotWithShape="1">
          <a:blip r:embed="rId6">
            <a:alphaModFix/>
          </a:blip>
          <a:srcRect/>
          <a:stretch/>
        </p:blipFill>
        <p:spPr>
          <a:xfrm>
            <a:off x="286889" y="2446755"/>
            <a:ext cx="205740" cy="205740"/>
          </a:xfrm>
          <a:prstGeom prst="rect">
            <a:avLst/>
          </a:prstGeom>
          <a:noFill/>
          <a:ln>
            <a:noFill/>
          </a:ln>
          <a:effectLst>
            <a:outerShdw blurRad="50800" dist="38100" dir="2700000" algn="tl" rotWithShape="0">
              <a:srgbClr val="000000">
                <a:alpha val="40000"/>
              </a:srgbClr>
            </a:outerShdw>
          </a:effectLst>
        </p:spPr>
      </p:pic>
      <p:pic>
        <p:nvPicPr>
          <p:cNvPr id="520" name="Google Shape;520;p46"/>
          <p:cNvPicPr preferRelativeResize="0"/>
          <p:nvPr/>
        </p:nvPicPr>
        <p:blipFill rotWithShape="1">
          <a:blip r:embed="rId7">
            <a:alphaModFix/>
          </a:blip>
          <a:srcRect/>
          <a:stretch/>
        </p:blipFill>
        <p:spPr>
          <a:xfrm>
            <a:off x="4714868" y="903779"/>
            <a:ext cx="205740" cy="205740"/>
          </a:xfrm>
          <a:prstGeom prst="rect">
            <a:avLst/>
          </a:prstGeom>
          <a:noFill/>
          <a:ln>
            <a:noFill/>
          </a:ln>
          <a:effectLst>
            <a:outerShdw blurRad="50800" dist="38100" dir="2700000" algn="tl" rotWithShape="0">
              <a:srgbClr val="000000">
                <a:alpha val="40000"/>
              </a:srgbClr>
            </a:outerShdw>
          </a:effectLst>
        </p:spPr>
      </p:pic>
      <p:pic>
        <p:nvPicPr>
          <p:cNvPr id="521" name="Google Shape;521;p46"/>
          <p:cNvPicPr preferRelativeResize="0"/>
          <p:nvPr/>
        </p:nvPicPr>
        <p:blipFill rotWithShape="1">
          <a:blip r:embed="rId8">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522" name="Google Shape;522;p46"/>
          <p:cNvPicPr preferRelativeResize="0"/>
          <p:nvPr/>
        </p:nvPicPr>
        <p:blipFill rotWithShape="1">
          <a:blip r:embed="rId9">
            <a:alphaModFix/>
          </a:blip>
          <a:srcRect/>
          <a:stretch/>
        </p:blipFill>
        <p:spPr>
          <a:xfrm>
            <a:off x="4714868" y="1614431"/>
            <a:ext cx="205740" cy="205740"/>
          </a:xfrm>
          <a:prstGeom prst="rect">
            <a:avLst/>
          </a:prstGeom>
          <a:noFill/>
          <a:ln>
            <a:noFill/>
          </a:ln>
          <a:effectLst>
            <a:outerShdw blurRad="50800" dist="38100" dir="2700000" algn="tl" rotWithShape="0">
              <a:srgbClr val="000000">
                <a:alpha val="40000"/>
              </a:srgbClr>
            </a:outerShdw>
          </a:effectLst>
        </p:spPr>
      </p:pic>
      <p:sp>
        <p:nvSpPr>
          <p:cNvPr id="523" name="Google Shape;523;p46"/>
          <p:cNvSpPr txBox="1"/>
          <p:nvPr/>
        </p:nvSpPr>
        <p:spPr>
          <a:xfrm>
            <a:off x="4650033" y="557202"/>
            <a:ext cx="4270800" cy="1807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Room Number</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EMS and Forward Triage will be able to see upon patient arrival if room is reserved</a:t>
            </a:r>
            <a:endParaRPr sz="1100">
              <a:solidFill>
                <a:srgbClr val="676767"/>
              </a:solidFill>
              <a:latin typeface="Roboto"/>
              <a:ea typeface="Roboto"/>
              <a:cs typeface="Roboto"/>
              <a:sym typeface="Roboto"/>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Update Availability</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Transport Officer / EMS will be able to see in workflow when selecting facilities</a:t>
            </a:r>
            <a:endParaRPr sz="1100">
              <a:solidFill>
                <a:srgbClr val="676767"/>
              </a:solidFill>
              <a:latin typeface="Roboto"/>
              <a:ea typeface="Roboto"/>
              <a:cs typeface="Roboto"/>
              <a:sym typeface="Roboto"/>
            </a:endParaRPr>
          </a:p>
        </p:txBody>
      </p:sp>
      <p:pic>
        <p:nvPicPr>
          <p:cNvPr id="524" name="Google Shape;524;p46"/>
          <p:cNvPicPr preferRelativeResize="0"/>
          <p:nvPr/>
        </p:nvPicPr>
        <p:blipFill rotWithShape="1">
          <a:blip r:embed="rId10">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pic>
        <p:nvPicPr>
          <p:cNvPr id="525" name="Google Shape;525;p46"/>
          <p:cNvPicPr preferRelativeResize="0"/>
          <p:nvPr/>
        </p:nvPicPr>
        <p:blipFill rotWithShape="1">
          <a:blip r:embed="rId9">
            <a:alphaModFix/>
          </a:blip>
          <a:srcRect/>
          <a:stretch/>
        </p:blipFill>
        <p:spPr>
          <a:xfrm>
            <a:off x="3283806" y="2647278"/>
            <a:ext cx="205740" cy="205740"/>
          </a:xfrm>
          <a:prstGeom prst="rect">
            <a:avLst/>
          </a:prstGeom>
          <a:noFill/>
          <a:ln>
            <a:noFill/>
          </a:ln>
          <a:effectLst>
            <a:outerShdw blurRad="50800" dist="38100" dir="2700000" algn="tl" rotWithShape="0">
              <a:srgbClr val="000000">
                <a:alpha val="40000"/>
              </a:srgbClr>
            </a:outerShdw>
          </a:effectLst>
        </p:spPr>
      </p:pic>
      <p:sp>
        <p:nvSpPr>
          <p:cNvPr id="526" name="Google Shape;526;p46"/>
          <p:cNvSpPr/>
          <p:nvPr/>
        </p:nvSpPr>
        <p:spPr>
          <a:xfrm>
            <a:off x="3508575" y="2716425"/>
            <a:ext cx="694500" cy="1365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527" name="Google Shape;527;p46"/>
          <p:cNvPicPr preferRelativeResize="0"/>
          <p:nvPr/>
        </p:nvPicPr>
        <p:blipFill>
          <a:blip r:embed="rId11">
            <a:alphaModFix/>
          </a:blip>
          <a:stretch>
            <a:fillRect/>
          </a:stretch>
        </p:blipFill>
        <p:spPr>
          <a:xfrm>
            <a:off x="4494544" y="2533368"/>
            <a:ext cx="3941394" cy="2309193"/>
          </a:xfrm>
          <a:prstGeom prst="rect">
            <a:avLst/>
          </a:prstGeom>
          <a:noFill/>
          <a:ln w="38100" cap="flat" cmpd="sng">
            <a:solidFill>
              <a:srgbClr val="FFFF00"/>
            </a:solidFill>
            <a:prstDash val="solid"/>
            <a:round/>
            <a:headEnd type="none" w="sm" len="sm"/>
            <a:tailEnd type="none" w="sm" len="sm"/>
          </a:ln>
        </p:spPr>
      </p:pic>
      <p:sp>
        <p:nvSpPr>
          <p:cNvPr id="528" name="Google Shape;528;p46"/>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7"/>
          <p:cNvSpPr txBox="1"/>
          <p:nvPr/>
        </p:nvSpPr>
        <p:spPr>
          <a:xfrm>
            <a:off x="513771" y="596306"/>
            <a:ext cx="3972600" cy="234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New Patients</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Same as Daily Prehospital Notifications</a:t>
            </a:r>
            <a:endParaRPr sz="1100" b="1">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Flash Red</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Audible Alert (if enabled)</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Sort by </a:t>
            </a:r>
            <a:r>
              <a:rPr lang="en" sz="1100" i="1">
                <a:solidFill>
                  <a:srgbClr val="676767"/>
                </a:solidFill>
                <a:latin typeface="Roboto"/>
                <a:ea typeface="Roboto"/>
                <a:cs typeface="Roboto"/>
                <a:sym typeface="Roboto"/>
              </a:rPr>
              <a:t>Newest</a:t>
            </a:r>
            <a:endParaRPr sz="1100" i="1">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Triage Color (Incident Related Patient)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Chief Complaint | Narrative </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“Hover to Discover”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View Additional Details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Tap “...”</a:t>
            </a:r>
            <a:endParaRPr sz="1700" b="1">
              <a:solidFill>
                <a:srgbClr val="676767"/>
              </a:solidFill>
              <a:latin typeface="Roboto"/>
              <a:ea typeface="Roboto"/>
              <a:cs typeface="Roboto"/>
              <a:sym typeface="Roboto"/>
            </a:endParaRPr>
          </a:p>
        </p:txBody>
      </p:sp>
      <p:pic>
        <p:nvPicPr>
          <p:cNvPr id="534" name="Google Shape;534;p47"/>
          <p:cNvPicPr preferRelativeResize="0"/>
          <p:nvPr/>
        </p:nvPicPr>
        <p:blipFill rotWithShape="1">
          <a:blip r:embed="rId3">
            <a:alphaModFix/>
          </a:blip>
          <a:srcRect/>
          <a:stretch/>
        </p:blipFill>
        <p:spPr>
          <a:xfrm>
            <a:off x="1579500" y="2691446"/>
            <a:ext cx="6270900" cy="2152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35" name="Google Shape;535;p47"/>
          <p:cNvPicPr preferRelativeResize="0"/>
          <p:nvPr/>
        </p:nvPicPr>
        <p:blipFill rotWithShape="1">
          <a:blip r:embed="rId4">
            <a:alphaModFix/>
          </a:blip>
          <a:srcRect/>
          <a:stretch/>
        </p:blipFill>
        <p:spPr>
          <a:xfrm>
            <a:off x="522584" y="1697259"/>
            <a:ext cx="205740" cy="205740"/>
          </a:xfrm>
          <a:prstGeom prst="rect">
            <a:avLst/>
          </a:prstGeom>
          <a:noFill/>
          <a:ln>
            <a:noFill/>
          </a:ln>
          <a:effectLst>
            <a:outerShdw blurRad="50800" dist="38100" dir="2700000" algn="tl" rotWithShape="0">
              <a:srgbClr val="000000">
                <a:alpha val="40000"/>
              </a:srgbClr>
            </a:outerShdw>
          </a:effectLst>
        </p:spPr>
      </p:pic>
      <p:pic>
        <p:nvPicPr>
          <p:cNvPr id="536" name="Google Shape;536;p47"/>
          <p:cNvPicPr preferRelativeResize="0"/>
          <p:nvPr/>
        </p:nvPicPr>
        <p:blipFill rotWithShape="1">
          <a:blip r:embed="rId5">
            <a:alphaModFix/>
          </a:blip>
          <a:srcRect/>
          <a:stretch/>
        </p:blipFill>
        <p:spPr>
          <a:xfrm>
            <a:off x="286887" y="1925630"/>
            <a:ext cx="205740" cy="205740"/>
          </a:xfrm>
          <a:prstGeom prst="rect">
            <a:avLst/>
          </a:prstGeom>
          <a:noFill/>
          <a:ln>
            <a:noFill/>
          </a:ln>
          <a:effectLst>
            <a:outerShdw blurRad="50800" dist="38100" dir="2700000" algn="tl" rotWithShape="0">
              <a:srgbClr val="000000">
                <a:alpha val="40000"/>
              </a:srgbClr>
            </a:outerShdw>
          </a:effectLst>
        </p:spPr>
      </p:pic>
      <p:pic>
        <p:nvPicPr>
          <p:cNvPr id="537" name="Google Shape;537;p47"/>
          <p:cNvPicPr preferRelativeResize="0"/>
          <p:nvPr/>
        </p:nvPicPr>
        <p:blipFill rotWithShape="1">
          <a:blip r:embed="rId6">
            <a:alphaModFix/>
          </a:blip>
          <a:srcRect/>
          <a:stretch/>
        </p:blipFill>
        <p:spPr>
          <a:xfrm>
            <a:off x="286889" y="2446755"/>
            <a:ext cx="205740" cy="205740"/>
          </a:xfrm>
          <a:prstGeom prst="rect">
            <a:avLst/>
          </a:prstGeom>
          <a:noFill/>
          <a:ln>
            <a:noFill/>
          </a:ln>
          <a:effectLst>
            <a:outerShdw blurRad="50800" dist="38100" dir="2700000" algn="tl" rotWithShape="0">
              <a:srgbClr val="000000">
                <a:alpha val="40000"/>
              </a:srgbClr>
            </a:outerShdw>
          </a:effectLst>
        </p:spPr>
      </p:pic>
      <p:pic>
        <p:nvPicPr>
          <p:cNvPr id="538" name="Google Shape;538;p47"/>
          <p:cNvPicPr preferRelativeResize="0"/>
          <p:nvPr/>
        </p:nvPicPr>
        <p:blipFill rotWithShape="1">
          <a:blip r:embed="rId7">
            <a:alphaModFix/>
          </a:blip>
          <a:srcRect/>
          <a:stretch/>
        </p:blipFill>
        <p:spPr>
          <a:xfrm>
            <a:off x="4714868" y="903779"/>
            <a:ext cx="205740" cy="205740"/>
          </a:xfrm>
          <a:prstGeom prst="rect">
            <a:avLst/>
          </a:prstGeom>
          <a:noFill/>
          <a:ln>
            <a:noFill/>
          </a:ln>
          <a:effectLst>
            <a:outerShdw blurRad="50800" dist="38100" dir="2700000" algn="tl" rotWithShape="0">
              <a:srgbClr val="000000">
                <a:alpha val="40000"/>
              </a:srgbClr>
            </a:outerShdw>
          </a:effectLst>
        </p:spPr>
      </p:pic>
      <p:pic>
        <p:nvPicPr>
          <p:cNvPr id="539" name="Google Shape;539;p47"/>
          <p:cNvPicPr preferRelativeResize="0"/>
          <p:nvPr/>
        </p:nvPicPr>
        <p:blipFill rotWithShape="1">
          <a:blip r:embed="rId8">
            <a:alphaModFix/>
          </a:blip>
          <a:srcRect/>
          <a:stretch/>
        </p:blipFill>
        <p:spPr>
          <a:xfrm>
            <a:off x="7124768" y="2522306"/>
            <a:ext cx="205740" cy="205740"/>
          </a:xfrm>
          <a:prstGeom prst="rect">
            <a:avLst/>
          </a:prstGeom>
          <a:noFill/>
          <a:ln>
            <a:noFill/>
          </a:ln>
          <a:effectLst>
            <a:outerShdw blurRad="50800" dist="38100" dir="2700000" algn="tl" rotWithShape="0">
              <a:srgbClr val="000000">
                <a:alpha val="40000"/>
              </a:srgbClr>
            </a:outerShdw>
          </a:effectLst>
        </p:spPr>
      </p:pic>
      <p:pic>
        <p:nvPicPr>
          <p:cNvPr id="540" name="Google Shape;540;p47"/>
          <p:cNvPicPr preferRelativeResize="0"/>
          <p:nvPr/>
        </p:nvPicPr>
        <p:blipFill rotWithShape="1">
          <a:blip r:embed="rId9">
            <a:alphaModFix/>
          </a:blip>
          <a:srcRect/>
          <a:stretch/>
        </p:blipFill>
        <p:spPr>
          <a:xfrm>
            <a:off x="286896" y="651570"/>
            <a:ext cx="205740" cy="205740"/>
          </a:xfrm>
          <a:prstGeom prst="rect">
            <a:avLst/>
          </a:prstGeom>
          <a:noFill/>
          <a:ln>
            <a:noFill/>
          </a:ln>
          <a:effectLst>
            <a:outerShdw blurRad="50800" dist="38100" dir="2700000" algn="tl" rotWithShape="0">
              <a:srgbClr val="000000">
                <a:alpha val="40000"/>
              </a:srgbClr>
            </a:outerShdw>
          </a:effectLst>
        </p:spPr>
      </p:pic>
      <p:pic>
        <p:nvPicPr>
          <p:cNvPr id="541" name="Google Shape;541;p47"/>
          <p:cNvPicPr preferRelativeResize="0"/>
          <p:nvPr/>
        </p:nvPicPr>
        <p:blipFill rotWithShape="1">
          <a:blip r:embed="rId10">
            <a:alphaModFix/>
          </a:blip>
          <a:srcRect/>
          <a:stretch/>
        </p:blipFill>
        <p:spPr>
          <a:xfrm>
            <a:off x="4714868" y="1614431"/>
            <a:ext cx="205740" cy="205740"/>
          </a:xfrm>
          <a:prstGeom prst="rect">
            <a:avLst/>
          </a:prstGeom>
          <a:noFill/>
          <a:ln>
            <a:noFill/>
          </a:ln>
          <a:effectLst>
            <a:outerShdw blurRad="50800" dist="38100" dir="2700000" algn="tl" rotWithShape="0">
              <a:srgbClr val="000000">
                <a:alpha val="40000"/>
              </a:srgbClr>
            </a:outerShdw>
          </a:effectLst>
        </p:spPr>
      </p:pic>
      <p:sp>
        <p:nvSpPr>
          <p:cNvPr id="542" name="Google Shape;542;p47"/>
          <p:cNvSpPr txBox="1"/>
          <p:nvPr/>
        </p:nvSpPr>
        <p:spPr>
          <a:xfrm>
            <a:off x="4650033" y="557202"/>
            <a:ext cx="4270800" cy="210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Room Number</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EMS and Forward Triage will be able to see upon patient arrival if room is reserved</a:t>
            </a:r>
            <a:endParaRPr sz="1100">
              <a:solidFill>
                <a:srgbClr val="676767"/>
              </a:solidFill>
              <a:latin typeface="Roboto"/>
              <a:ea typeface="Roboto"/>
              <a:cs typeface="Roboto"/>
              <a:sym typeface="Roboto"/>
            </a:endParaRPr>
          </a:p>
          <a:p>
            <a:pPr marL="34290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Update Availability</a:t>
            </a:r>
            <a:endParaRPr sz="1700" b="1">
              <a:solidFill>
                <a:srgbClr val="676767"/>
              </a:solidFill>
              <a:latin typeface="Roboto"/>
              <a:ea typeface="Roboto"/>
              <a:cs typeface="Roboto"/>
              <a:sym typeface="Roboto"/>
            </a:endParaRPr>
          </a:p>
          <a:p>
            <a:pPr marL="5588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Transport Officer / EMS will be able to see in workflow when selecting facilities</a:t>
            </a:r>
            <a:endParaRPr sz="1100">
              <a:solidFill>
                <a:srgbClr val="676767"/>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Font typeface="Roboto"/>
              <a:buChar char="•"/>
            </a:pPr>
            <a:r>
              <a:rPr lang="en" sz="1700" b="1">
                <a:solidFill>
                  <a:srgbClr val="676767"/>
                </a:solidFill>
                <a:latin typeface="Roboto"/>
                <a:ea typeface="Roboto"/>
                <a:cs typeface="Roboto"/>
                <a:sym typeface="Roboto"/>
              </a:rPr>
              <a:t>Adjust Audible Alerts </a:t>
            </a:r>
            <a:r>
              <a:rPr lang="en" sz="1100" i="1">
                <a:solidFill>
                  <a:srgbClr val="676767"/>
                </a:solidFill>
                <a:latin typeface="Roboto"/>
                <a:ea typeface="Roboto"/>
                <a:cs typeface="Roboto"/>
                <a:sym typeface="Roboto"/>
              </a:rPr>
              <a:t>- if needed</a:t>
            </a:r>
            <a:r>
              <a:rPr lang="en" sz="1700" b="1">
                <a:solidFill>
                  <a:srgbClr val="676767"/>
                </a:solidFill>
                <a:latin typeface="Roboto"/>
                <a:ea typeface="Roboto"/>
                <a:cs typeface="Roboto"/>
                <a:sym typeface="Roboto"/>
              </a:rPr>
              <a:t> </a:t>
            </a:r>
            <a:endParaRPr sz="1100">
              <a:solidFill>
                <a:srgbClr val="676767"/>
              </a:solidFill>
              <a:latin typeface="Roboto"/>
              <a:ea typeface="Roboto"/>
              <a:cs typeface="Roboto"/>
              <a:sym typeface="Roboto"/>
            </a:endParaRPr>
          </a:p>
        </p:txBody>
      </p:sp>
      <p:pic>
        <p:nvPicPr>
          <p:cNvPr id="543" name="Google Shape;543;p47"/>
          <p:cNvPicPr preferRelativeResize="0"/>
          <p:nvPr/>
        </p:nvPicPr>
        <p:blipFill rotWithShape="1">
          <a:blip r:embed="rId11">
            <a:alphaModFix/>
          </a:blip>
          <a:srcRect/>
          <a:stretch/>
        </p:blipFill>
        <p:spPr>
          <a:xfrm>
            <a:off x="522585" y="1480442"/>
            <a:ext cx="205740" cy="205740"/>
          </a:xfrm>
          <a:prstGeom prst="rect">
            <a:avLst/>
          </a:prstGeom>
          <a:noFill/>
          <a:ln>
            <a:noFill/>
          </a:ln>
          <a:effectLst>
            <a:outerShdw blurRad="50800" dist="38100" dir="2700000" algn="tl" rotWithShape="0">
              <a:srgbClr val="000000">
                <a:alpha val="40000"/>
              </a:srgbClr>
            </a:outerShdw>
          </a:effectLst>
        </p:spPr>
      </p:pic>
      <p:pic>
        <p:nvPicPr>
          <p:cNvPr id="544" name="Google Shape;544;p47"/>
          <p:cNvPicPr preferRelativeResize="0"/>
          <p:nvPr/>
        </p:nvPicPr>
        <p:blipFill rotWithShape="1">
          <a:blip r:embed="rId8">
            <a:alphaModFix/>
          </a:blip>
          <a:srcRect/>
          <a:stretch/>
        </p:blipFill>
        <p:spPr>
          <a:xfrm>
            <a:off x="4714868" y="2314565"/>
            <a:ext cx="205740" cy="205740"/>
          </a:xfrm>
          <a:prstGeom prst="rect">
            <a:avLst/>
          </a:prstGeom>
          <a:noFill/>
          <a:ln>
            <a:noFill/>
          </a:ln>
          <a:effectLst>
            <a:outerShdw blurRad="50800" dist="38100" dir="2700000" algn="tl" rotWithShape="0">
              <a:srgbClr val="000000">
                <a:alpha val="40000"/>
              </a:srgbClr>
            </a:outerShdw>
          </a:effectLst>
        </p:spPr>
      </p:pic>
      <p:sp>
        <p:nvSpPr>
          <p:cNvPr id="545" name="Google Shape;545;p47"/>
          <p:cNvSpPr/>
          <p:nvPr/>
        </p:nvSpPr>
        <p:spPr>
          <a:xfrm>
            <a:off x="7132899" y="2745375"/>
            <a:ext cx="205800" cy="20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546" name="Google Shape;546;p47"/>
          <p:cNvSpPr txBox="1"/>
          <p:nvPr/>
        </p:nvSpPr>
        <p:spPr>
          <a:xfrm>
            <a:off x="218137" y="226988"/>
            <a:ext cx="7632300" cy="423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300" b="1" i="0" u="none" strike="noStrike" cap="none">
                <a:solidFill>
                  <a:schemeClr val="accent1"/>
                </a:solidFill>
                <a:latin typeface="Roboto"/>
                <a:ea typeface="Roboto"/>
                <a:cs typeface="Roboto"/>
                <a:sym typeface="Roboto"/>
              </a:rPr>
              <a:t>INCIDENTS | </a:t>
            </a:r>
            <a:r>
              <a:rPr lang="en" sz="2300" b="1">
                <a:solidFill>
                  <a:srgbClr val="0E0E0E"/>
                </a:solidFill>
                <a:latin typeface="Roboto"/>
                <a:ea typeface="Roboto"/>
                <a:cs typeface="Roboto"/>
                <a:sym typeface="Roboto"/>
              </a:rPr>
              <a:t>Prehospital Notifications During an Incident</a:t>
            </a:r>
            <a:endParaRPr sz="2300" b="1" i="0" u="none" strike="noStrike" cap="none">
              <a:solidFill>
                <a:srgbClr val="0E0E0E"/>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8"/>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
        <p:nvSpPr>
          <p:cNvPr id="552" name="Google Shape;552;p48"/>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553" name="Google Shape;553;p48"/>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54" name="Google Shape;554;p48"/>
          <p:cNvPicPr preferRelativeResize="0"/>
          <p:nvPr/>
        </p:nvPicPr>
        <p:blipFill rotWithShape="1">
          <a:blip r:embed="rId4">
            <a:alphaModFix/>
          </a:blip>
          <a:srcRect t="4847" b="284"/>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55" name="Google Shape;555;p48"/>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556" name="Google Shape;556;p48"/>
          <p:cNvPicPr preferRelativeResize="0"/>
          <p:nvPr/>
        </p:nvPicPr>
        <p:blipFill rotWithShape="1">
          <a:blip r:embed="rId6">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557" name="Google Shape;557;p48"/>
          <p:cNvSpPr txBox="1"/>
          <p:nvPr/>
        </p:nvSpPr>
        <p:spPr>
          <a:xfrm>
            <a:off x="667442" y="1455787"/>
            <a:ext cx="3533100" cy="170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Summary (Command View located on Web)</a:t>
            </a:r>
            <a:endParaRPr sz="1100">
              <a:solidFill>
                <a:srgbClr val="515151"/>
              </a:solidFill>
              <a:latin typeface="Roboto"/>
              <a:ea typeface="Roboto"/>
              <a:cs typeface="Roboto"/>
              <a:sym typeface="Roboto"/>
            </a:endParaRPr>
          </a:p>
        </p:txBody>
      </p:sp>
      <p:sp>
        <p:nvSpPr>
          <p:cNvPr id="558" name="Google Shape;558;p48"/>
          <p:cNvSpPr txBox="1"/>
          <p:nvPr/>
        </p:nvSpPr>
        <p:spPr>
          <a:xfrm>
            <a:off x="620298" y="3156974"/>
            <a:ext cx="4084500" cy="187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Prehospital Notifications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15151"/>
              </a:buClr>
              <a:buSzPts val="1200"/>
              <a:buFont typeface="Roboto"/>
              <a:buNone/>
            </a:pPr>
            <a:r>
              <a:rPr lang="en" sz="1100" b="1" i="1">
                <a:solidFill>
                  <a:schemeClr val="accent1"/>
                </a:solidFill>
                <a:latin typeface="Roboto"/>
                <a:ea typeface="Roboto"/>
                <a:cs typeface="Roboto"/>
                <a:sym typeface="Roboto"/>
              </a:rPr>
              <a:t>Notified about New Incident</a:t>
            </a:r>
            <a:endParaRPr sz="10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Supplements other regional notifications if enabled</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Will receive notifications about new patients even if not added to incident</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Option: Team is notified regardless of call status</a:t>
            </a:r>
            <a:endParaRPr sz="1100" b="0" i="0" u="none" strike="noStrike" cap="none">
              <a:solidFill>
                <a:srgbClr val="515151"/>
              </a:solidFill>
              <a:latin typeface="Roboto"/>
              <a:ea typeface="Roboto"/>
              <a:cs typeface="Roboto"/>
              <a:sym typeface="Roboto"/>
            </a:endParaRPr>
          </a:p>
          <a:p>
            <a:pPr marL="0" marR="0" lvl="0" indent="0" algn="l" rtl="0">
              <a:lnSpc>
                <a:spcPct val="100000"/>
              </a:lnSpc>
              <a:spcBef>
                <a:spcPts val="800"/>
              </a:spcBef>
              <a:spcAft>
                <a:spcPts val="0"/>
              </a:spcAft>
              <a:buClr>
                <a:srgbClr val="000000"/>
              </a:buClr>
              <a:buSzPts val="1100"/>
              <a:buFont typeface="Arial"/>
              <a:buNone/>
            </a:pPr>
            <a:r>
              <a:rPr lang="en" sz="1100" b="1" i="1">
                <a:solidFill>
                  <a:schemeClr val="accent1"/>
                </a:solidFill>
                <a:latin typeface="Roboto"/>
                <a:ea typeface="Roboto"/>
                <a:cs typeface="Roboto"/>
                <a:sym typeface="Roboto"/>
              </a:rPr>
              <a:t>Notified about New Inbound EMS</a:t>
            </a:r>
            <a:endParaRPr sz="11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500"/>
              </a:spcAft>
              <a:buClr>
                <a:srgbClr val="515151"/>
              </a:buClr>
              <a:buSzPts val="1100"/>
              <a:buFont typeface="Arial"/>
              <a:buChar char="•"/>
            </a:pPr>
            <a:r>
              <a:rPr lang="en" sz="1100">
                <a:solidFill>
                  <a:srgbClr val="515151"/>
                </a:solidFill>
                <a:latin typeface="Roboto"/>
                <a:ea typeface="Roboto"/>
                <a:cs typeface="Roboto"/>
                <a:sym typeface="Roboto"/>
              </a:rPr>
              <a:t>Unchanged from daily unless incident alerts are muted</a:t>
            </a:r>
            <a:endParaRPr sz="1100" b="0" i="0" u="none" strike="noStrike" cap="none">
              <a:solidFill>
                <a:srgbClr val="515151"/>
              </a:solidFill>
              <a:latin typeface="Roboto"/>
              <a:ea typeface="Roboto"/>
              <a:cs typeface="Roboto"/>
              <a:sym typeface="Roboto"/>
            </a:endParaRPr>
          </a:p>
        </p:txBody>
      </p:sp>
      <p:pic>
        <p:nvPicPr>
          <p:cNvPr id="559" name="Google Shape;559;p48"/>
          <p:cNvPicPr preferRelativeResize="0"/>
          <p:nvPr/>
        </p:nvPicPr>
        <p:blipFill rotWithShape="1">
          <a:blip r:embed="rId7">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pic>
        <p:nvPicPr>
          <p:cNvPr id="563" name="Google Shape;563;p48"/>
          <p:cNvPicPr preferRelativeResize="0"/>
          <p:nvPr/>
        </p:nvPicPr>
        <p:blipFill rotWithShape="1">
          <a:blip r:embed="rId5">
            <a:alphaModFix/>
          </a:blip>
          <a:srcRect/>
          <a:stretch/>
        </p:blipFill>
        <p:spPr>
          <a:xfrm>
            <a:off x="4744889" y="713761"/>
            <a:ext cx="265647" cy="265648"/>
          </a:xfrm>
          <a:prstGeom prst="rect">
            <a:avLst/>
          </a:prstGeom>
          <a:noFill/>
          <a:ln>
            <a:noFill/>
          </a:ln>
          <a:effectLst>
            <a:outerShdw blurRad="50800" dist="38100" dir="2700000" algn="tl" rotWithShape="0">
              <a:srgbClr val="000000">
                <a:alpha val="40000"/>
              </a:srgbClr>
            </a:outerShdw>
          </a:effectLst>
        </p:spPr>
      </p:pic>
      <p:pic>
        <p:nvPicPr>
          <p:cNvPr id="564" name="Google Shape;564;p48"/>
          <p:cNvPicPr preferRelativeResize="0"/>
          <p:nvPr/>
        </p:nvPicPr>
        <p:blipFill rotWithShape="1">
          <a:blip r:embed="rId6">
            <a:alphaModFix/>
          </a:blip>
          <a:srcRect/>
          <a:stretch/>
        </p:blipFill>
        <p:spPr>
          <a:xfrm>
            <a:off x="6781170" y="713892"/>
            <a:ext cx="265415" cy="265415"/>
          </a:xfrm>
          <a:prstGeom prst="rect">
            <a:avLst/>
          </a:prstGeom>
          <a:noFill/>
          <a:ln>
            <a:noFill/>
          </a:ln>
          <a:effectLst>
            <a:outerShdw blurRad="50800" dist="38100" dir="2700000" algn="tl" rotWithShape="0">
              <a:srgbClr val="000000">
                <a:alpha val="40000"/>
              </a:srgbClr>
            </a:outerShdw>
          </a:effectLst>
        </p:spPr>
      </p:pic>
      <p:pic>
        <p:nvPicPr>
          <p:cNvPr id="565" name="Google Shape;565;p48"/>
          <p:cNvPicPr preferRelativeResize="0"/>
          <p:nvPr/>
        </p:nvPicPr>
        <p:blipFill rotWithShape="1">
          <a:blip r:embed="rId7">
            <a:alphaModFix/>
          </a:blip>
          <a:srcRect/>
          <a:stretch/>
        </p:blipFill>
        <p:spPr>
          <a:xfrm>
            <a:off x="7158462" y="1835596"/>
            <a:ext cx="205740" cy="205740"/>
          </a:xfrm>
          <a:prstGeom prst="rect">
            <a:avLst/>
          </a:prstGeom>
          <a:noFill/>
          <a:ln>
            <a:noFill/>
          </a:ln>
          <a:effectLst>
            <a:outerShdw blurRad="50800" dist="38100" dir="2700000" algn="tl" rotWithShape="0">
              <a:srgbClr val="000000">
                <a:alpha val="40000"/>
              </a:srgbClr>
            </a:outerShdw>
          </a:effectLst>
        </p:spPr>
      </p:pic>
      <p:pic>
        <p:nvPicPr>
          <p:cNvPr id="566" name="Google Shape;566;p48"/>
          <p:cNvPicPr preferRelativeResize="0"/>
          <p:nvPr/>
        </p:nvPicPr>
        <p:blipFill rotWithShape="1">
          <a:blip r:embed="rId8">
            <a:alphaModFix/>
          </a:blip>
          <a:srcRect/>
          <a:stretch/>
        </p:blipFill>
        <p:spPr>
          <a:xfrm>
            <a:off x="7848518" y="1295808"/>
            <a:ext cx="205740" cy="205740"/>
          </a:xfrm>
          <a:prstGeom prst="rect">
            <a:avLst/>
          </a:prstGeom>
          <a:noFill/>
          <a:ln>
            <a:noFill/>
          </a:ln>
          <a:effectLst>
            <a:outerShdw blurRad="50800" dist="38100" dir="2700000" algn="tl" rotWithShape="0">
              <a:srgbClr val="000000">
                <a:alpha val="40000"/>
              </a:srgbClr>
            </a:outerShdw>
          </a:effectLst>
        </p:spPr>
      </p:pic>
      <p:pic>
        <p:nvPicPr>
          <p:cNvPr id="567" name="Google Shape;567;p48"/>
          <p:cNvPicPr preferRelativeResize="0"/>
          <p:nvPr/>
        </p:nvPicPr>
        <p:blipFill rotWithShape="1">
          <a:blip r:embed="rId9">
            <a:alphaModFix/>
          </a:blip>
          <a:srcRect/>
          <a:stretch/>
        </p:blipFill>
        <p:spPr>
          <a:xfrm>
            <a:off x="8612506" y="1054379"/>
            <a:ext cx="205740" cy="205740"/>
          </a:xfrm>
          <a:prstGeom prst="rect">
            <a:avLst/>
          </a:prstGeom>
          <a:noFill/>
          <a:ln>
            <a:noFill/>
          </a:ln>
          <a:effectLst>
            <a:outerShdw blurRad="50800" dist="38100" dir="2700000" algn="tl" rotWithShape="0">
              <a:srgbClr val="000000">
                <a:alpha val="40000"/>
              </a:srgbClr>
            </a:outerShdw>
          </a:effectLst>
        </p:spPr>
      </p:pic>
      <p:pic>
        <p:nvPicPr>
          <p:cNvPr id="568" name="Google Shape;568;p48"/>
          <p:cNvPicPr preferRelativeResize="0"/>
          <p:nvPr/>
        </p:nvPicPr>
        <p:blipFill rotWithShape="1">
          <a:blip r:embed="rId10">
            <a:alphaModFix/>
          </a:blip>
          <a:srcRect/>
          <a:stretch/>
        </p:blipFill>
        <p:spPr>
          <a:xfrm>
            <a:off x="7807062" y="1629841"/>
            <a:ext cx="205740" cy="205740"/>
          </a:xfrm>
          <a:prstGeom prst="rect">
            <a:avLst/>
          </a:prstGeom>
          <a:noFill/>
          <a:ln>
            <a:noFill/>
          </a:ln>
          <a:effectLst>
            <a:outerShdw blurRad="50800" dist="38100" dir="2700000" algn="tl" rotWithShape="0">
              <a:srgbClr val="000000">
                <a:alpha val="40000"/>
              </a:srgbClr>
            </a:outerShdw>
          </a:effectLst>
        </p:spPr>
      </p:pic>
      <p:sp>
        <p:nvSpPr>
          <p:cNvPr id="569" name="Google Shape;569;p48"/>
          <p:cNvSpPr txBox="1"/>
          <p:nvPr/>
        </p:nvSpPr>
        <p:spPr>
          <a:xfrm>
            <a:off x="4986731" y="666131"/>
            <a:ext cx="17706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Patient List View</a:t>
            </a:r>
            <a:endParaRPr sz="1500">
              <a:solidFill>
                <a:schemeClr val="accent1"/>
              </a:solidFill>
            </a:endParaRPr>
          </a:p>
        </p:txBody>
      </p:sp>
      <p:sp>
        <p:nvSpPr>
          <p:cNvPr id="570" name="Google Shape;570;p48"/>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pic>
        <p:nvPicPr>
          <p:cNvPr id="2" name="Google Shape;758;p61">
            <a:extLst>
              <a:ext uri="{FF2B5EF4-FFF2-40B4-BE49-F238E27FC236}">
                <a16:creationId xmlns:a16="http://schemas.microsoft.com/office/drawing/2014/main" id="{D9D13788-4803-68E8-76CC-F4F3B83741FF}"/>
              </a:ext>
            </a:extLst>
          </p:cNvPr>
          <p:cNvPicPr preferRelativeResize="0"/>
          <p:nvPr/>
        </p:nvPicPr>
        <p:blipFill rotWithShape="1">
          <a:blip r:embed="rId8">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3776AF28-AB0C-5388-38B0-44A8C507C4E7}"/>
              </a:ext>
            </a:extLst>
          </p:cNvPr>
          <p:cNvPicPr preferRelativeResize="0"/>
          <p:nvPr/>
        </p:nvPicPr>
        <p:blipFill rotWithShape="1">
          <a:blip r:embed="rId9">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pic>
        <p:nvPicPr>
          <p:cNvPr id="4" name="Google Shape;760;p61">
            <a:extLst>
              <a:ext uri="{FF2B5EF4-FFF2-40B4-BE49-F238E27FC236}">
                <a16:creationId xmlns:a16="http://schemas.microsoft.com/office/drawing/2014/main" id="{0529E0EF-D1C7-7DB5-092C-8808AB4B79D8}"/>
              </a:ext>
            </a:extLst>
          </p:cNvPr>
          <p:cNvPicPr preferRelativeResize="0"/>
          <p:nvPr/>
        </p:nvPicPr>
        <p:blipFill rotWithShape="1">
          <a:blip r:embed="rId10">
            <a:alphaModFix/>
          </a:blip>
          <a:srcRect/>
          <a:stretch/>
        </p:blipFill>
        <p:spPr>
          <a:xfrm>
            <a:off x="648868" y="292756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49"/>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76" name="Google Shape;576;p49"/>
          <p:cNvPicPr preferRelativeResize="0"/>
          <p:nvPr/>
        </p:nvPicPr>
        <p:blipFill rotWithShape="1">
          <a:blip r:embed="rId4">
            <a:alphaModFix/>
          </a:blip>
          <a:srcRect/>
          <a:stretch/>
        </p:blipFill>
        <p:spPr>
          <a:xfrm>
            <a:off x="4744889" y="713761"/>
            <a:ext cx="265647" cy="265648"/>
          </a:xfrm>
          <a:prstGeom prst="rect">
            <a:avLst/>
          </a:prstGeom>
          <a:noFill/>
          <a:ln>
            <a:noFill/>
          </a:ln>
          <a:effectLst>
            <a:outerShdw blurRad="50800" dist="38100" dir="2700000" algn="tl" rotWithShape="0">
              <a:srgbClr val="000000">
                <a:alpha val="40000"/>
              </a:srgbClr>
            </a:outerShdw>
          </a:effectLst>
        </p:spPr>
      </p:pic>
      <p:sp>
        <p:nvSpPr>
          <p:cNvPr id="577" name="Google Shape;577;p49"/>
          <p:cNvSpPr txBox="1"/>
          <p:nvPr/>
        </p:nvSpPr>
        <p:spPr>
          <a:xfrm>
            <a:off x="4986731" y="666131"/>
            <a:ext cx="17706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Patient List View</a:t>
            </a:r>
            <a:endParaRPr sz="1500">
              <a:solidFill>
                <a:schemeClr val="accent1"/>
              </a:solidFill>
            </a:endParaRPr>
          </a:p>
        </p:txBody>
      </p:sp>
      <p:sp>
        <p:nvSpPr>
          <p:cNvPr id="578" name="Google Shape;578;p49"/>
          <p:cNvSpPr/>
          <p:nvPr/>
        </p:nvSpPr>
        <p:spPr>
          <a:xfrm>
            <a:off x="5433225" y="1246181"/>
            <a:ext cx="476400" cy="190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579" name="Google Shape;579;p49"/>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580" name="Google Shape;580;p49"/>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sp>
        <p:nvSpPr>
          <p:cNvPr id="581" name="Google Shape;581;p49"/>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50"/>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87" name="Google Shape;587;p50"/>
          <p:cNvPicPr preferRelativeResize="0"/>
          <p:nvPr/>
        </p:nvPicPr>
        <p:blipFill rotWithShape="1">
          <a:blip r:embed="rId4">
            <a:alphaModFix/>
          </a:blip>
          <a:srcRect/>
          <a:stretch/>
        </p:blipFill>
        <p:spPr>
          <a:xfrm>
            <a:off x="4744889" y="713761"/>
            <a:ext cx="265647" cy="265648"/>
          </a:xfrm>
          <a:prstGeom prst="rect">
            <a:avLst/>
          </a:prstGeom>
          <a:noFill/>
          <a:ln>
            <a:noFill/>
          </a:ln>
          <a:effectLst>
            <a:outerShdw blurRad="50800" dist="38100" dir="2700000" algn="tl" rotWithShape="0">
              <a:srgbClr val="000000">
                <a:alpha val="40000"/>
              </a:srgbClr>
            </a:outerShdw>
          </a:effectLst>
        </p:spPr>
      </p:pic>
      <p:sp>
        <p:nvSpPr>
          <p:cNvPr id="588" name="Google Shape;588;p50"/>
          <p:cNvSpPr txBox="1"/>
          <p:nvPr/>
        </p:nvSpPr>
        <p:spPr>
          <a:xfrm>
            <a:off x="4986731" y="666131"/>
            <a:ext cx="17706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Patient List View</a:t>
            </a:r>
            <a:endParaRPr sz="1500">
              <a:solidFill>
                <a:schemeClr val="accent1"/>
              </a:solidFill>
            </a:endParaRPr>
          </a:p>
        </p:txBody>
      </p:sp>
      <p:sp>
        <p:nvSpPr>
          <p:cNvPr id="589" name="Google Shape;589;p50"/>
          <p:cNvSpPr/>
          <p:nvPr/>
        </p:nvSpPr>
        <p:spPr>
          <a:xfrm>
            <a:off x="5909475" y="1238250"/>
            <a:ext cx="265800" cy="190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590" name="Google Shape;590;p50"/>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591" name="Google Shape;591;p50"/>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sp>
        <p:nvSpPr>
          <p:cNvPr id="592" name="Google Shape;592;p50"/>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51"/>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98" name="Google Shape;598;p51"/>
          <p:cNvPicPr preferRelativeResize="0"/>
          <p:nvPr/>
        </p:nvPicPr>
        <p:blipFill rotWithShape="1">
          <a:blip r:embed="rId4">
            <a:alphaModFix/>
          </a:blip>
          <a:srcRect/>
          <a:stretch/>
        </p:blipFill>
        <p:spPr>
          <a:xfrm>
            <a:off x="4744889" y="713761"/>
            <a:ext cx="265647" cy="265648"/>
          </a:xfrm>
          <a:prstGeom prst="rect">
            <a:avLst/>
          </a:prstGeom>
          <a:noFill/>
          <a:ln>
            <a:noFill/>
          </a:ln>
          <a:effectLst>
            <a:outerShdw blurRad="50800" dist="38100" dir="2700000" algn="tl" rotWithShape="0">
              <a:srgbClr val="000000">
                <a:alpha val="40000"/>
              </a:srgbClr>
            </a:outerShdw>
          </a:effectLst>
        </p:spPr>
      </p:pic>
      <p:sp>
        <p:nvSpPr>
          <p:cNvPr id="599" name="Google Shape;599;p51"/>
          <p:cNvSpPr txBox="1"/>
          <p:nvPr/>
        </p:nvSpPr>
        <p:spPr>
          <a:xfrm>
            <a:off x="4986731" y="666131"/>
            <a:ext cx="17706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Patient List View</a:t>
            </a:r>
            <a:endParaRPr sz="1500">
              <a:solidFill>
                <a:schemeClr val="accent1"/>
              </a:solidFill>
            </a:endParaRPr>
          </a:p>
        </p:txBody>
      </p:sp>
      <p:sp>
        <p:nvSpPr>
          <p:cNvPr id="600" name="Google Shape;600;p51"/>
          <p:cNvSpPr/>
          <p:nvPr/>
        </p:nvSpPr>
        <p:spPr>
          <a:xfrm>
            <a:off x="4766475" y="1079494"/>
            <a:ext cx="205800" cy="154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01" name="Google Shape;601;p51"/>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02" name="Google Shape;602;p51"/>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03" name="Google Shape;603;p51"/>
          <p:cNvPicPr preferRelativeResize="0"/>
          <p:nvPr/>
        </p:nvPicPr>
        <p:blipFill rotWithShape="1">
          <a:blip r:embed="rId5">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04" name="Google Shape;604;p51"/>
          <p:cNvSpPr txBox="1"/>
          <p:nvPr/>
        </p:nvSpPr>
        <p:spPr>
          <a:xfrm>
            <a:off x="667442" y="1455787"/>
            <a:ext cx="35331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endParaRPr sz="1100">
              <a:solidFill>
                <a:srgbClr val="515151"/>
              </a:solidFill>
              <a:latin typeface="Roboto"/>
              <a:ea typeface="Roboto"/>
              <a:cs typeface="Roboto"/>
              <a:sym typeface="Roboto"/>
            </a:endParaRPr>
          </a:p>
        </p:txBody>
      </p:sp>
      <p:sp>
        <p:nvSpPr>
          <p:cNvPr id="605" name="Google Shape;605;p51"/>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52"/>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11" name="Google Shape;611;p52"/>
          <p:cNvPicPr preferRelativeResize="0"/>
          <p:nvPr/>
        </p:nvPicPr>
        <p:blipFill rotWithShape="1">
          <a:blip r:embed="rId4">
            <a:alphaModFix/>
          </a:blip>
          <a:srcRect/>
          <a:stretch/>
        </p:blipFill>
        <p:spPr>
          <a:xfrm>
            <a:off x="4744889" y="713761"/>
            <a:ext cx="265647" cy="265648"/>
          </a:xfrm>
          <a:prstGeom prst="rect">
            <a:avLst/>
          </a:prstGeom>
          <a:noFill/>
          <a:ln>
            <a:noFill/>
          </a:ln>
          <a:effectLst>
            <a:outerShdw blurRad="50800" dist="38100" dir="2700000" algn="tl" rotWithShape="0">
              <a:srgbClr val="000000">
                <a:alpha val="40000"/>
              </a:srgbClr>
            </a:outerShdw>
          </a:effectLst>
        </p:spPr>
      </p:pic>
      <p:sp>
        <p:nvSpPr>
          <p:cNvPr id="612" name="Google Shape;612;p52"/>
          <p:cNvSpPr txBox="1"/>
          <p:nvPr/>
        </p:nvSpPr>
        <p:spPr>
          <a:xfrm>
            <a:off x="4986731" y="666131"/>
            <a:ext cx="17706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Patient List View</a:t>
            </a:r>
            <a:endParaRPr sz="1500">
              <a:solidFill>
                <a:schemeClr val="accent1"/>
              </a:solidFill>
            </a:endParaRPr>
          </a:p>
        </p:txBody>
      </p:sp>
      <p:sp>
        <p:nvSpPr>
          <p:cNvPr id="613" name="Google Shape;613;p52"/>
          <p:cNvSpPr/>
          <p:nvPr/>
        </p:nvSpPr>
        <p:spPr>
          <a:xfrm>
            <a:off x="4754569" y="2063241"/>
            <a:ext cx="1381200" cy="205800"/>
          </a:xfrm>
          <a:prstGeom prst="rect">
            <a:avLst/>
          </a:prstGeom>
          <a:noFill/>
          <a:ln w="38100"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14" name="Google Shape;614;p52"/>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15" name="Google Shape;615;p52"/>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16" name="Google Shape;616;p52"/>
          <p:cNvPicPr preferRelativeResize="0"/>
          <p:nvPr/>
        </p:nvPicPr>
        <p:blipFill rotWithShape="1">
          <a:blip r:embed="rId5">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17" name="Google Shape;617;p52"/>
          <p:cNvSpPr txBox="1"/>
          <p:nvPr/>
        </p:nvSpPr>
        <p:spPr>
          <a:xfrm>
            <a:off x="667442" y="1455787"/>
            <a:ext cx="35331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a:solidFill>
                <a:srgbClr val="515151"/>
              </a:solidFill>
              <a:latin typeface="Roboto"/>
              <a:ea typeface="Roboto"/>
              <a:cs typeface="Roboto"/>
              <a:sym typeface="Roboto"/>
            </a:endParaRPr>
          </a:p>
        </p:txBody>
      </p:sp>
      <p:sp>
        <p:nvSpPr>
          <p:cNvPr id="618" name="Google Shape;618;p52"/>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53"/>
          <p:cNvPicPr preferRelativeResize="0"/>
          <p:nvPr/>
        </p:nvPicPr>
        <p:blipFill rotWithShape="1">
          <a:blip r:embed="rId3">
            <a:alphaModFix/>
          </a:blip>
          <a:srcRect t="5132"/>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24" name="Google Shape;624;p53"/>
          <p:cNvPicPr preferRelativeResize="0"/>
          <p:nvPr/>
        </p:nvPicPr>
        <p:blipFill rotWithShape="1">
          <a:blip r:embed="rId4">
            <a:alphaModFix/>
          </a:blip>
          <a:srcRect/>
          <a:stretch/>
        </p:blipFill>
        <p:spPr>
          <a:xfrm>
            <a:off x="6781170" y="713892"/>
            <a:ext cx="265415" cy="265415"/>
          </a:xfrm>
          <a:prstGeom prst="rect">
            <a:avLst/>
          </a:prstGeom>
          <a:noFill/>
          <a:ln>
            <a:noFill/>
          </a:ln>
          <a:effectLst>
            <a:outerShdw blurRad="50800" dist="38100" dir="2700000" algn="tl" rotWithShape="0">
              <a:srgbClr val="000000">
                <a:alpha val="40000"/>
              </a:srgbClr>
            </a:outerShdw>
          </a:effectLst>
        </p:spPr>
      </p:pic>
      <p:sp>
        <p:nvSpPr>
          <p:cNvPr id="625" name="Google Shape;625;p53"/>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626" name="Google Shape;626;p53"/>
          <p:cNvSpPr/>
          <p:nvPr/>
        </p:nvSpPr>
        <p:spPr>
          <a:xfrm>
            <a:off x="6802444" y="1448588"/>
            <a:ext cx="1806000" cy="342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27" name="Google Shape;627;p53"/>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28" name="Google Shape;628;p53"/>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29" name="Google Shape;629;p53"/>
          <p:cNvPicPr preferRelativeResize="0"/>
          <p:nvPr/>
        </p:nvPicPr>
        <p:blipFill rotWithShape="1">
          <a:blip r:embed="rId4">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30" name="Google Shape;630;p53"/>
          <p:cNvSpPr txBox="1"/>
          <p:nvPr/>
        </p:nvSpPr>
        <p:spPr>
          <a:xfrm>
            <a:off x="667442" y="1455787"/>
            <a:ext cx="35331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a:solidFill>
                <a:srgbClr val="515151"/>
              </a:solidFill>
              <a:latin typeface="Roboto"/>
              <a:ea typeface="Roboto"/>
              <a:cs typeface="Roboto"/>
              <a:sym typeface="Roboto"/>
            </a:endParaRPr>
          </a:p>
        </p:txBody>
      </p:sp>
      <p:sp>
        <p:nvSpPr>
          <p:cNvPr id="631" name="Google Shape;631;p53"/>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8" name="Google Shape;98;p18"/>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sp>
        <p:nvSpPr>
          <p:cNvPr id="99" name="Google Shape;99;p18"/>
          <p:cNvSpPr/>
          <p:nvPr/>
        </p:nvSpPr>
        <p:spPr>
          <a:xfrm>
            <a:off x="8540168" y="1575750"/>
            <a:ext cx="439800" cy="132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00" name="Google Shape;100;p18"/>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101" name="Google Shape;101;p18"/>
          <p:cNvSpPr txBox="1"/>
          <p:nvPr/>
        </p:nvSpPr>
        <p:spPr>
          <a:xfrm>
            <a:off x="342319" y="596306"/>
            <a:ext cx="3934500" cy="181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pic>
        <p:nvPicPr>
          <p:cNvPr id="102" name="Google Shape;102;p18"/>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54"/>
          <p:cNvPicPr preferRelativeResize="0"/>
          <p:nvPr/>
        </p:nvPicPr>
        <p:blipFill rotWithShape="1">
          <a:blip r:embed="rId3">
            <a:alphaModFix/>
          </a:blip>
          <a:srcRect t="4847" b="284"/>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37" name="Google Shape;637;p54"/>
          <p:cNvPicPr preferRelativeResize="0"/>
          <p:nvPr/>
        </p:nvPicPr>
        <p:blipFill rotWithShape="1">
          <a:blip r:embed="rId4">
            <a:alphaModFix/>
          </a:blip>
          <a:srcRect/>
          <a:stretch/>
        </p:blipFill>
        <p:spPr>
          <a:xfrm>
            <a:off x="7158462" y="1835596"/>
            <a:ext cx="205740" cy="205740"/>
          </a:xfrm>
          <a:prstGeom prst="rect">
            <a:avLst/>
          </a:prstGeom>
          <a:noFill/>
          <a:ln>
            <a:noFill/>
          </a:ln>
          <a:effectLst>
            <a:outerShdw blurRad="50800" dist="38100" dir="2700000" algn="tl" rotWithShape="0">
              <a:srgbClr val="000000">
                <a:alpha val="40000"/>
              </a:srgbClr>
            </a:outerShdw>
          </a:effectLst>
        </p:spPr>
      </p:pic>
      <p:sp>
        <p:nvSpPr>
          <p:cNvPr id="638" name="Google Shape;638;p54"/>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639" name="Google Shape;639;p54"/>
          <p:cNvSpPr/>
          <p:nvPr/>
        </p:nvSpPr>
        <p:spPr>
          <a:xfrm>
            <a:off x="6786881" y="1838025"/>
            <a:ext cx="1869300" cy="101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40" name="Google Shape;640;p54"/>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41" name="Google Shape;641;p54"/>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42" name="Google Shape;642;p54"/>
          <p:cNvPicPr preferRelativeResize="0"/>
          <p:nvPr/>
        </p:nvPicPr>
        <p:blipFill rotWithShape="1">
          <a:blip r:embed="rId6">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43" name="Google Shape;643;p54"/>
          <p:cNvSpPr txBox="1"/>
          <p:nvPr/>
        </p:nvSpPr>
        <p:spPr>
          <a:xfrm>
            <a:off x="667442" y="1455787"/>
            <a:ext cx="3533100" cy="1008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p:txBody>
      </p:sp>
      <p:pic>
        <p:nvPicPr>
          <p:cNvPr id="644" name="Google Shape;644;p54"/>
          <p:cNvPicPr preferRelativeResize="0"/>
          <p:nvPr/>
        </p:nvPicPr>
        <p:blipFill rotWithShape="1">
          <a:blip r:embed="rId4">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645" name="Google Shape;645;p54"/>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55"/>
          <p:cNvPicPr preferRelativeResize="0"/>
          <p:nvPr/>
        </p:nvPicPr>
        <p:blipFill rotWithShape="1">
          <a:blip r:embed="rId3">
            <a:alphaModFix/>
          </a:blip>
          <a:srcRect t="5130" b="45866"/>
          <a:stretch/>
        </p:blipFill>
        <p:spPr>
          <a:xfrm>
            <a:off x="4733794" y="2065950"/>
            <a:ext cx="1869300" cy="1983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51" name="Google Shape;651;p55"/>
          <p:cNvPicPr preferRelativeResize="0"/>
          <p:nvPr/>
        </p:nvPicPr>
        <p:blipFill rotWithShape="1">
          <a:blip r:embed="rId4">
            <a:alphaModFix/>
          </a:blip>
          <a:srcRect t="4847" b="284"/>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52" name="Google Shape;652;p55"/>
          <p:cNvPicPr preferRelativeResize="0"/>
          <p:nvPr/>
        </p:nvPicPr>
        <p:blipFill rotWithShape="1">
          <a:blip r:embed="rId5">
            <a:alphaModFix/>
          </a:blip>
          <a:srcRect/>
          <a:stretch/>
        </p:blipFill>
        <p:spPr>
          <a:xfrm>
            <a:off x="7848518" y="1295808"/>
            <a:ext cx="205740" cy="205740"/>
          </a:xfrm>
          <a:prstGeom prst="rect">
            <a:avLst/>
          </a:prstGeom>
          <a:noFill/>
          <a:ln>
            <a:noFill/>
          </a:ln>
          <a:effectLst>
            <a:outerShdw blurRad="50800" dist="38100" dir="2700000" algn="tl" rotWithShape="0">
              <a:srgbClr val="000000">
                <a:alpha val="40000"/>
              </a:srgbClr>
            </a:outerShdw>
          </a:effectLst>
        </p:spPr>
      </p:pic>
      <p:sp>
        <p:nvSpPr>
          <p:cNvPr id="653" name="Google Shape;653;p55"/>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654" name="Google Shape;654;p55"/>
          <p:cNvSpPr/>
          <p:nvPr/>
        </p:nvSpPr>
        <p:spPr>
          <a:xfrm>
            <a:off x="8078363" y="1321444"/>
            <a:ext cx="513000" cy="1431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55" name="Google Shape;655;p55"/>
          <p:cNvSpPr/>
          <p:nvPr/>
        </p:nvSpPr>
        <p:spPr>
          <a:xfrm>
            <a:off x="4743745" y="2075625"/>
            <a:ext cx="1869300" cy="1755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656" name="Google Shape;656;p55"/>
          <p:cNvPicPr preferRelativeResize="0"/>
          <p:nvPr/>
        </p:nvPicPr>
        <p:blipFill rotWithShape="1">
          <a:blip r:embed="rId5">
            <a:alphaModFix/>
          </a:blip>
          <a:srcRect/>
          <a:stretch/>
        </p:blipFill>
        <p:spPr>
          <a:xfrm>
            <a:off x="4765412" y="1835592"/>
            <a:ext cx="205740" cy="205740"/>
          </a:xfrm>
          <a:prstGeom prst="rect">
            <a:avLst/>
          </a:prstGeom>
          <a:noFill/>
          <a:ln>
            <a:noFill/>
          </a:ln>
          <a:effectLst>
            <a:outerShdw blurRad="50800" dist="38100" dir="2700000" algn="tl" rotWithShape="0">
              <a:srgbClr val="000000">
                <a:alpha val="40000"/>
              </a:srgbClr>
            </a:outerShdw>
          </a:effectLst>
        </p:spPr>
      </p:pic>
      <p:sp>
        <p:nvSpPr>
          <p:cNvPr id="657" name="Google Shape;657;p55"/>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58" name="Google Shape;658;p55"/>
          <p:cNvPicPr preferRelativeResize="0"/>
          <p:nvPr/>
        </p:nvPicPr>
        <p:blipFill rotWithShape="1">
          <a:blip r:embed="rId6">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59" name="Google Shape;659;p55"/>
          <p:cNvPicPr preferRelativeResize="0"/>
          <p:nvPr/>
        </p:nvPicPr>
        <p:blipFill rotWithShape="1">
          <a:blip r:embed="rId7">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60" name="Google Shape;660;p55"/>
          <p:cNvSpPr txBox="1"/>
          <p:nvPr/>
        </p:nvSpPr>
        <p:spPr>
          <a:xfrm>
            <a:off x="667442" y="1455787"/>
            <a:ext cx="3533100" cy="124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p:txBody>
      </p:sp>
      <p:pic>
        <p:nvPicPr>
          <p:cNvPr id="661" name="Google Shape;661;p55"/>
          <p:cNvPicPr preferRelativeResize="0"/>
          <p:nvPr/>
        </p:nvPicPr>
        <p:blipFill rotWithShape="1">
          <a:blip r:embed="rId8">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663" name="Google Shape;663;p55"/>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535D2C88-E6D4-5D29-13F1-A1D4D1E9FEDF}"/>
              </a:ext>
            </a:extLst>
          </p:cNvPr>
          <p:cNvPicPr preferRelativeResize="0"/>
          <p:nvPr/>
        </p:nvPicPr>
        <p:blipFill rotWithShape="1">
          <a:blip r:embed="rId5">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56"/>
          <p:cNvPicPr preferRelativeResize="0"/>
          <p:nvPr/>
        </p:nvPicPr>
        <p:blipFill rotWithShape="1">
          <a:blip r:embed="rId3">
            <a:alphaModFix/>
          </a:blip>
          <a:srcRect t="4847" b="284"/>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69" name="Google Shape;669;p56"/>
          <p:cNvPicPr preferRelativeResize="0"/>
          <p:nvPr/>
        </p:nvPicPr>
        <p:blipFill rotWithShape="1">
          <a:blip r:embed="rId4">
            <a:alphaModFix/>
          </a:blip>
          <a:srcRect/>
          <a:stretch/>
        </p:blipFill>
        <p:spPr>
          <a:xfrm>
            <a:off x="8612506" y="1054379"/>
            <a:ext cx="205740" cy="205740"/>
          </a:xfrm>
          <a:prstGeom prst="rect">
            <a:avLst/>
          </a:prstGeom>
          <a:noFill/>
          <a:ln>
            <a:noFill/>
          </a:ln>
          <a:effectLst>
            <a:outerShdw blurRad="50800" dist="38100" dir="2700000" algn="tl" rotWithShape="0">
              <a:srgbClr val="000000">
                <a:alpha val="40000"/>
              </a:srgbClr>
            </a:outerShdw>
          </a:effectLst>
        </p:spPr>
      </p:pic>
      <p:sp>
        <p:nvSpPr>
          <p:cNvPr id="670" name="Google Shape;670;p56"/>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671" name="Google Shape;671;p56"/>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72" name="Google Shape;672;p56"/>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73" name="Google Shape;673;p56"/>
          <p:cNvPicPr preferRelativeResize="0"/>
          <p:nvPr/>
        </p:nvPicPr>
        <p:blipFill rotWithShape="1">
          <a:blip r:embed="rId6">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74" name="Google Shape;674;p56"/>
          <p:cNvSpPr txBox="1"/>
          <p:nvPr/>
        </p:nvSpPr>
        <p:spPr>
          <a:xfrm>
            <a:off x="667442" y="1455787"/>
            <a:ext cx="3533100" cy="1475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p:txBody>
      </p:sp>
      <p:pic>
        <p:nvPicPr>
          <p:cNvPr id="675" name="Google Shape;675;p56"/>
          <p:cNvPicPr preferRelativeResize="0"/>
          <p:nvPr/>
        </p:nvPicPr>
        <p:blipFill rotWithShape="1">
          <a:blip r:embed="rId7">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678" name="Google Shape;678;p56"/>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4EAA2E66-E28D-8DD6-E47E-F193B1F68CB9}"/>
              </a:ext>
            </a:extLst>
          </p:cNvPr>
          <p:cNvPicPr preferRelativeResize="0"/>
          <p:nvPr/>
        </p:nvPicPr>
        <p:blipFill rotWithShape="1">
          <a:blip r:embed="rId8">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37D30345-95E6-3846-D664-C4C5E41F5C6E}"/>
              </a:ext>
            </a:extLst>
          </p:cNvPr>
          <p:cNvPicPr preferRelativeResize="0"/>
          <p:nvPr/>
        </p:nvPicPr>
        <p:blipFill rotWithShape="1">
          <a:blip r:embed="rId4">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57"/>
          <p:cNvPicPr preferRelativeResize="0"/>
          <p:nvPr/>
        </p:nvPicPr>
        <p:blipFill rotWithShape="1">
          <a:blip r:embed="rId3">
            <a:alphaModFix/>
          </a:blip>
          <a:srcRect t="4857" b="275"/>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84" name="Google Shape;684;p57"/>
          <p:cNvPicPr preferRelativeResize="0"/>
          <p:nvPr/>
        </p:nvPicPr>
        <p:blipFill rotWithShape="1">
          <a:blip r:embed="rId4">
            <a:alphaModFix/>
          </a:blip>
          <a:srcRect/>
          <a:stretch/>
        </p:blipFill>
        <p:spPr>
          <a:xfrm>
            <a:off x="8612506" y="1054379"/>
            <a:ext cx="205740" cy="205740"/>
          </a:xfrm>
          <a:prstGeom prst="rect">
            <a:avLst/>
          </a:prstGeom>
          <a:noFill/>
          <a:ln>
            <a:noFill/>
          </a:ln>
          <a:effectLst>
            <a:outerShdw blurRad="50800" dist="38100" dir="2700000" algn="tl" rotWithShape="0">
              <a:srgbClr val="000000">
                <a:alpha val="40000"/>
              </a:srgbClr>
            </a:outerShdw>
          </a:effectLst>
        </p:spPr>
      </p:pic>
      <p:sp>
        <p:nvSpPr>
          <p:cNvPr id="685" name="Google Shape;685;p57"/>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686" name="Google Shape;686;p57"/>
          <p:cNvSpPr/>
          <p:nvPr/>
        </p:nvSpPr>
        <p:spPr>
          <a:xfrm>
            <a:off x="8347894" y="1051913"/>
            <a:ext cx="265800" cy="438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87" name="Google Shape;687;p57"/>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688" name="Google Shape;688;p57"/>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689" name="Google Shape;689;p57"/>
          <p:cNvPicPr preferRelativeResize="0"/>
          <p:nvPr/>
        </p:nvPicPr>
        <p:blipFill rotWithShape="1">
          <a:blip r:embed="rId6">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690" name="Google Shape;690;p57"/>
          <p:cNvSpPr txBox="1"/>
          <p:nvPr/>
        </p:nvSpPr>
        <p:spPr>
          <a:xfrm>
            <a:off x="667442" y="1455787"/>
            <a:ext cx="3533100" cy="1475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p:txBody>
      </p:sp>
      <p:pic>
        <p:nvPicPr>
          <p:cNvPr id="691" name="Google Shape;691;p57"/>
          <p:cNvPicPr preferRelativeResize="0"/>
          <p:nvPr/>
        </p:nvPicPr>
        <p:blipFill rotWithShape="1">
          <a:blip r:embed="rId7">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694" name="Google Shape;694;p57"/>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2BE9C151-B1D9-4A81-EDA0-1F1E00ED4973}"/>
              </a:ext>
            </a:extLst>
          </p:cNvPr>
          <p:cNvPicPr preferRelativeResize="0"/>
          <p:nvPr/>
        </p:nvPicPr>
        <p:blipFill rotWithShape="1">
          <a:blip r:embed="rId8">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5962053E-02EF-C394-C52B-AA752CA92257}"/>
              </a:ext>
            </a:extLst>
          </p:cNvPr>
          <p:cNvPicPr preferRelativeResize="0"/>
          <p:nvPr/>
        </p:nvPicPr>
        <p:blipFill rotWithShape="1">
          <a:blip r:embed="rId4">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58"/>
          <p:cNvPicPr preferRelativeResize="0"/>
          <p:nvPr/>
        </p:nvPicPr>
        <p:blipFill rotWithShape="1">
          <a:blip r:embed="rId3">
            <a:alphaModFix/>
          </a:blip>
          <a:srcRect t="5113" b="18"/>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00" name="Google Shape;700;p58"/>
          <p:cNvPicPr preferRelativeResize="0"/>
          <p:nvPr/>
        </p:nvPicPr>
        <p:blipFill rotWithShape="1">
          <a:blip r:embed="rId4">
            <a:alphaModFix/>
          </a:blip>
          <a:srcRect/>
          <a:stretch/>
        </p:blipFill>
        <p:spPr>
          <a:xfrm>
            <a:off x="7807062" y="1629841"/>
            <a:ext cx="205740" cy="205740"/>
          </a:xfrm>
          <a:prstGeom prst="rect">
            <a:avLst/>
          </a:prstGeom>
          <a:noFill/>
          <a:ln>
            <a:noFill/>
          </a:ln>
          <a:effectLst>
            <a:outerShdw blurRad="50800" dist="38100" dir="2700000" algn="tl" rotWithShape="0">
              <a:srgbClr val="000000">
                <a:alpha val="40000"/>
              </a:srgbClr>
            </a:outerShdw>
          </a:effectLst>
        </p:spPr>
      </p:pic>
      <p:sp>
        <p:nvSpPr>
          <p:cNvPr id="701" name="Google Shape;701;p58"/>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702" name="Google Shape;702;p58"/>
          <p:cNvSpPr/>
          <p:nvPr/>
        </p:nvSpPr>
        <p:spPr>
          <a:xfrm>
            <a:off x="7651613" y="1826813"/>
            <a:ext cx="471600" cy="157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703" name="Google Shape;703;p58"/>
          <p:cNvSpPr/>
          <p:nvPr/>
        </p:nvSpPr>
        <p:spPr>
          <a:xfrm>
            <a:off x="6786881" y="3387825"/>
            <a:ext cx="1869300" cy="13587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704" name="Google Shape;704;p58"/>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705" name="Google Shape;705;p58"/>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706" name="Google Shape;706;p58"/>
          <p:cNvPicPr preferRelativeResize="0"/>
          <p:nvPr/>
        </p:nvPicPr>
        <p:blipFill rotWithShape="1">
          <a:blip r:embed="rId6">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707" name="Google Shape;707;p58"/>
          <p:cNvSpPr txBox="1"/>
          <p:nvPr/>
        </p:nvSpPr>
        <p:spPr>
          <a:xfrm>
            <a:off x="667442" y="1455787"/>
            <a:ext cx="3533100" cy="170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Summary (Command View located on Web)</a:t>
            </a:r>
            <a:endParaRPr sz="1100">
              <a:solidFill>
                <a:srgbClr val="515151"/>
              </a:solidFill>
              <a:latin typeface="Roboto"/>
              <a:ea typeface="Roboto"/>
              <a:cs typeface="Roboto"/>
              <a:sym typeface="Roboto"/>
            </a:endParaRPr>
          </a:p>
        </p:txBody>
      </p:sp>
      <p:pic>
        <p:nvPicPr>
          <p:cNvPr id="708" name="Google Shape;708;p58"/>
          <p:cNvPicPr preferRelativeResize="0"/>
          <p:nvPr/>
        </p:nvPicPr>
        <p:blipFill rotWithShape="1">
          <a:blip r:embed="rId7">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712" name="Google Shape;712;p58"/>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DD74425C-759A-D67E-A37A-1D5A30A752EE}"/>
              </a:ext>
            </a:extLst>
          </p:cNvPr>
          <p:cNvPicPr preferRelativeResize="0"/>
          <p:nvPr/>
        </p:nvPicPr>
        <p:blipFill rotWithShape="1">
          <a:blip r:embed="rId8">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936DF7A1-EDF9-C57C-974B-C35814770855}"/>
              </a:ext>
            </a:extLst>
          </p:cNvPr>
          <p:cNvPicPr preferRelativeResize="0"/>
          <p:nvPr/>
        </p:nvPicPr>
        <p:blipFill rotWithShape="1">
          <a:blip r:embed="rId9">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pic>
        <p:nvPicPr>
          <p:cNvPr id="4" name="Google Shape;760;p61">
            <a:extLst>
              <a:ext uri="{FF2B5EF4-FFF2-40B4-BE49-F238E27FC236}">
                <a16:creationId xmlns:a16="http://schemas.microsoft.com/office/drawing/2014/main" id="{CEA2341B-17FE-8C28-9646-EE34DBCE0A30}"/>
              </a:ext>
            </a:extLst>
          </p:cNvPr>
          <p:cNvPicPr preferRelativeResize="0"/>
          <p:nvPr/>
        </p:nvPicPr>
        <p:blipFill rotWithShape="1">
          <a:blip r:embed="rId4">
            <a:alphaModFix/>
          </a:blip>
          <a:srcRect/>
          <a:stretch/>
        </p:blipFill>
        <p:spPr>
          <a:xfrm>
            <a:off x="648868" y="292756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59"/>
          <p:cNvPicPr preferRelativeResize="0"/>
          <p:nvPr/>
        </p:nvPicPr>
        <p:blipFill rotWithShape="1">
          <a:blip r:embed="rId3">
            <a:alphaModFix/>
          </a:blip>
          <a:srcRect t="3937" b="1195"/>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18" name="Google Shape;718;p59"/>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719" name="Google Shape;719;p59"/>
          <p:cNvSpPr/>
          <p:nvPr/>
        </p:nvSpPr>
        <p:spPr>
          <a:xfrm>
            <a:off x="6840150" y="1074377"/>
            <a:ext cx="1751100" cy="4389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720" name="Google Shape;720;p59"/>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721" name="Google Shape;721;p59"/>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722" name="Google Shape;722;p59"/>
          <p:cNvPicPr preferRelativeResize="0"/>
          <p:nvPr/>
        </p:nvPicPr>
        <p:blipFill rotWithShape="1">
          <a:blip r:embed="rId5">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723" name="Google Shape;723;p59"/>
          <p:cNvSpPr txBox="1"/>
          <p:nvPr/>
        </p:nvSpPr>
        <p:spPr>
          <a:xfrm>
            <a:off x="667442" y="1455787"/>
            <a:ext cx="3533100" cy="170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Summary (Command View located on Web)</a:t>
            </a:r>
            <a:endParaRPr sz="1100">
              <a:solidFill>
                <a:srgbClr val="515151"/>
              </a:solidFill>
              <a:latin typeface="Roboto"/>
              <a:ea typeface="Roboto"/>
              <a:cs typeface="Roboto"/>
              <a:sym typeface="Roboto"/>
            </a:endParaRPr>
          </a:p>
        </p:txBody>
      </p:sp>
      <p:sp>
        <p:nvSpPr>
          <p:cNvPr id="724" name="Google Shape;724;p59"/>
          <p:cNvSpPr txBox="1"/>
          <p:nvPr/>
        </p:nvSpPr>
        <p:spPr>
          <a:xfrm>
            <a:off x="620298" y="3156974"/>
            <a:ext cx="4084500" cy="1369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Prehospital Notifications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15151"/>
              </a:buClr>
              <a:buSzPts val="1200"/>
              <a:buFont typeface="Roboto"/>
              <a:buNone/>
            </a:pPr>
            <a:r>
              <a:rPr lang="en" sz="1100" b="1" i="1">
                <a:solidFill>
                  <a:schemeClr val="accent1"/>
                </a:solidFill>
                <a:latin typeface="Roboto"/>
                <a:ea typeface="Roboto"/>
                <a:cs typeface="Roboto"/>
                <a:sym typeface="Roboto"/>
              </a:rPr>
              <a:t>Notified about New Incident</a:t>
            </a:r>
            <a:endParaRPr sz="10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Supplements other regional notifications if enabled</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Will receive notifications about new patients even if not added to incident</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Option: Team is notified regardless of call status</a:t>
            </a:r>
            <a:endParaRPr sz="1100" b="0" i="0" u="none" strike="noStrike" cap="none">
              <a:solidFill>
                <a:srgbClr val="515151"/>
              </a:solidFill>
              <a:latin typeface="Roboto"/>
              <a:ea typeface="Roboto"/>
              <a:cs typeface="Roboto"/>
              <a:sym typeface="Roboto"/>
            </a:endParaRPr>
          </a:p>
        </p:txBody>
      </p:sp>
      <p:pic>
        <p:nvPicPr>
          <p:cNvPr id="725" name="Google Shape;725;p59"/>
          <p:cNvPicPr preferRelativeResize="0"/>
          <p:nvPr/>
        </p:nvPicPr>
        <p:blipFill rotWithShape="1">
          <a:blip r:embed="rId6">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729" name="Google Shape;729;p59"/>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BBA71670-7EBF-4FE9-A1DB-AE9F4198A8F8}"/>
              </a:ext>
            </a:extLst>
          </p:cNvPr>
          <p:cNvPicPr preferRelativeResize="0"/>
          <p:nvPr/>
        </p:nvPicPr>
        <p:blipFill rotWithShape="1">
          <a:blip r:embed="rId7">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D94A8DEF-6863-3825-1BAB-D2EC2B1D1AAA}"/>
              </a:ext>
            </a:extLst>
          </p:cNvPr>
          <p:cNvPicPr preferRelativeResize="0"/>
          <p:nvPr/>
        </p:nvPicPr>
        <p:blipFill rotWithShape="1">
          <a:blip r:embed="rId8">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pic>
        <p:nvPicPr>
          <p:cNvPr id="4" name="Google Shape;760;p61">
            <a:extLst>
              <a:ext uri="{FF2B5EF4-FFF2-40B4-BE49-F238E27FC236}">
                <a16:creationId xmlns:a16="http://schemas.microsoft.com/office/drawing/2014/main" id="{936D3BC0-C0EF-367F-E8D9-5EA7936EA924}"/>
              </a:ext>
            </a:extLst>
          </p:cNvPr>
          <p:cNvPicPr preferRelativeResize="0"/>
          <p:nvPr/>
        </p:nvPicPr>
        <p:blipFill rotWithShape="1">
          <a:blip r:embed="rId9">
            <a:alphaModFix/>
          </a:blip>
          <a:srcRect/>
          <a:stretch/>
        </p:blipFill>
        <p:spPr>
          <a:xfrm>
            <a:off x="648868" y="292756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60"/>
          <p:cNvPicPr preferRelativeResize="0"/>
          <p:nvPr/>
        </p:nvPicPr>
        <p:blipFill rotWithShape="1">
          <a:blip r:embed="rId3">
            <a:alphaModFix/>
          </a:blip>
          <a:srcRect t="4250" b="882"/>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35" name="Google Shape;735;p60"/>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736" name="Google Shape;736;p60"/>
          <p:cNvSpPr/>
          <p:nvPr/>
        </p:nvSpPr>
        <p:spPr>
          <a:xfrm>
            <a:off x="6843019" y="1040681"/>
            <a:ext cx="1748400" cy="438900"/>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737" name="Google Shape;737;p60"/>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738" name="Google Shape;738;p60"/>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739" name="Google Shape;739;p60"/>
          <p:cNvPicPr preferRelativeResize="0"/>
          <p:nvPr/>
        </p:nvPicPr>
        <p:blipFill rotWithShape="1">
          <a:blip r:embed="rId5">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740" name="Google Shape;740;p60"/>
          <p:cNvSpPr txBox="1"/>
          <p:nvPr/>
        </p:nvSpPr>
        <p:spPr>
          <a:xfrm>
            <a:off x="667442" y="1455787"/>
            <a:ext cx="3533100" cy="170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Summary (Command View located on Web)</a:t>
            </a:r>
            <a:endParaRPr sz="1100">
              <a:solidFill>
                <a:srgbClr val="515151"/>
              </a:solidFill>
              <a:latin typeface="Roboto"/>
              <a:ea typeface="Roboto"/>
              <a:cs typeface="Roboto"/>
              <a:sym typeface="Roboto"/>
            </a:endParaRPr>
          </a:p>
        </p:txBody>
      </p:sp>
      <p:sp>
        <p:nvSpPr>
          <p:cNvPr id="741" name="Google Shape;741;p60"/>
          <p:cNvSpPr txBox="1"/>
          <p:nvPr/>
        </p:nvSpPr>
        <p:spPr>
          <a:xfrm>
            <a:off x="620298" y="3156974"/>
            <a:ext cx="4084500" cy="187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Prehospital Notifications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15151"/>
              </a:buClr>
              <a:buSzPts val="1200"/>
              <a:buFont typeface="Roboto"/>
              <a:buNone/>
            </a:pPr>
            <a:r>
              <a:rPr lang="en" sz="1100" b="1" i="1">
                <a:solidFill>
                  <a:schemeClr val="accent1"/>
                </a:solidFill>
                <a:latin typeface="Roboto"/>
                <a:ea typeface="Roboto"/>
                <a:cs typeface="Roboto"/>
                <a:sym typeface="Roboto"/>
              </a:rPr>
              <a:t>Notified about New Incident</a:t>
            </a:r>
            <a:endParaRPr sz="10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Supplements other regional notifications if enabled</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Will receive notifications about new patients even if not added to incident</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Option: Team is notified regardless of call status</a:t>
            </a:r>
            <a:endParaRPr sz="1100" b="0" i="0" u="none" strike="noStrike" cap="none">
              <a:solidFill>
                <a:srgbClr val="515151"/>
              </a:solidFill>
              <a:latin typeface="Roboto"/>
              <a:ea typeface="Roboto"/>
              <a:cs typeface="Roboto"/>
              <a:sym typeface="Roboto"/>
            </a:endParaRPr>
          </a:p>
          <a:p>
            <a:pPr marL="0" marR="0" lvl="0" indent="0" algn="l" rtl="0">
              <a:lnSpc>
                <a:spcPct val="100000"/>
              </a:lnSpc>
              <a:spcBef>
                <a:spcPts val="800"/>
              </a:spcBef>
              <a:spcAft>
                <a:spcPts val="0"/>
              </a:spcAft>
              <a:buClr>
                <a:srgbClr val="000000"/>
              </a:buClr>
              <a:buSzPts val="1100"/>
              <a:buFont typeface="Arial"/>
              <a:buNone/>
            </a:pPr>
            <a:r>
              <a:rPr lang="en" sz="1100" b="1" i="1">
                <a:solidFill>
                  <a:schemeClr val="accent1"/>
                </a:solidFill>
                <a:latin typeface="Roboto"/>
                <a:ea typeface="Roboto"/>
                <a:cs typeface="Roboto"/>
                <a:sym typeface="Roboto"/>
              </a:rPr>
              <a:t>Notified about New Inbound EMS</a:t>
            </a:r>
            <a:endParaRPr sz="11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500"/>
              </a:spcAft>
              <a:buClr>
                <a:srgbClr val="515151"/>
              </a:buClr>
              <a:buSzPts val="1100"/>
              <a:buFont typeface="Arial"/>
              <a:buChar char="•"/>
            </a:pPr>
            <a:r>
              <a:rPr lang="en" sz="1100">
                <a:solidFill>
                  <a:srgbClr val="515151"/>
                </a:solidFill>
                <a:latin typeface="Roboto"/>
                <a:ea typeface="Roboto"/>
                <a:cs typeface="Roboto"/>
                <a:sym typeface="Roboto"/>
              </a:rPr>
              <a:t>Unchanged from daily unless incident alerts are muted</a:t>
            </a:r>
            <a:endParaRPr sz="1100" b="0" i="0" u="none" strike="noStrike" cap="none">
              <a:solidFill>
                <a:srgbClr val="515151"/>
              </a:solidFill>
              <a:latin typeface="Roboto"/>
              <a:ea typeface="Roboto"/>
              <a:cs typeface="Roboto"/>
              <a:sym typeface="Roboto"/>
            </a:endParaRPr>
          </a:p>
        </p:txBody>
      </p:sp>
      <p:pic>
        <p:nvPicPr>
          <p:cNvPr id="742" name="Google Shape;742;p60"/>
          <p:cNvPicPr preferRelativeResize="0"/>
          <p:nvPr/>
        </p:nvPicPr>
        <p:blipFill rotWithShape="1">
          <a:blip r:embed="rId6">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746" name="Google Shape;746;p60"/>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9EE6DF65-590E-C3E6-9841-7F078223CCED}"/>
              </a:ext>
            </a:extLst>
          </p:cNvPr>
          <p:cNvPicPr preferRelativeResize="0"/>
          <p:nvPr/>
        </p:nvPicPr>
        <p:blipFill rotWithShape="1">
          <a:blip r:embed="rId7">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B09663E4-82FA-AF25-4774-6CD6C818DEAB}"/>
              </a:ext>
            </a:extLst>
          </p:cNvPr>
          <p:cNvPicPr preferRelativeResize="0"/>
          <p:nvPr/>
        </p:nvPicPr>
        <p:blipFill rotWithShape="1">
          <a:blip r:embed="rId8">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pic>
        <p:nvPicPr>
          <p:cNvPr id="4" name="Google Shape;760;p61">
            <a:extLst>
              <a:ext uri="{FF2B5EF4-FFF2-40B4-BE49-F238E27FC236}">
                <a16:creationId xmlns:a16="http://schemas.microsoft.com/office/drawing/2014/main" id="{CAAD43C4-77D1-C3A9-4D2E-8E29D9CA9F5E}"/>
              </a:ext>
            </a:extLst>
          </p:cNvPr>
          <p:cNvPicPr preferRelativeResize="0"/>
          <p:nvPr/>
        </p:nvPicPr>
        <p:blipFill rotWithShape="1">
          <a:blip r:embed="rId9">
            <a:alphaModFix/>
          </a:blip>
          <a:srcRect/>
          <a:stretch/>
        </p:blipFill>
        <p:spPr>
          <a:xfrm>
            <a:off x="648868" y="292756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61"/>
          <p:cNvPicPr preferRelativeResize="0"/>
          <p:nvPr/>
        </p:nvPicPr>
        <p:blipFill rotWithShape="1">
          <a:blip r:embed="rId3">
            <a:alphaModFix/>
          </a:blip>
          <a:srcRect l="-310" t="-959" r="310"/>
          <a:stretch/>
        </p:blipFill>
        <p:spPr>
          <a:xfrm>
            <a:off x="4559775" y="1504913"/>
            <a:ext cx="4205400" cy="2133600"/>
          </a:xfrm>
          <a:prstGeom prst="roundRect">
            <a:avLst>
              <a:gd name="adj" fmla="val 3143"/>
            </a:avLst>
          </a:prstGeom>
          <a:noFill/>
          <a:ln w="22225" cap="flat" cmpd="sng">
            <a:solidFill>
              <a:srgbClr val="FFFFFF"/>
            </a:solidFill>
            <a:prstDash val="solid"/>
            <a:round/>
            <a:headEnd type="none" w="sm" len="sm"/>
            <a:tailEnd type="none" w="sm" len="sm"/>
          </a:ln>
          <a:effectLst>
            <a:outerShdw blurRad="190500" dist="88900" dir="2700000" algn="tl" rotWithShape="0">
              <a:srgbClr val="000000">
                <a:alpha val="20000"/>
              </a:srgbClr>
            </a:outerShdw>
          </a:effectLst>
        </p:spPr>
      </p:pic>
      <p:sp>
        <p:nvSpPr>
          <p:cNvPr id="752" name="Google Shape;752;p61"/>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753" name="Google Shape;753;p61"/>
          <p:cNvPicPr preferRelativeResize="0"/>
          <p:nvPr/>
        </p:nvPicPr>
        <p:blipFill rotWithShape="1">
          <a:blip r:embed="rId4">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754" name="Google Shape;754;p61"/>
          <p:cNvPicPr preferRelativeResize="0"/>
          <p:nvPr/>
        </p:nvPicPr>
        <p:blipFill rotWithShape="1">
          <a:blip r:embed="rId5">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755" name="Google Shape;755;p61"/>
          <p:cNvSpPr txBox="1"/>
          <p:nvPr/>
        </p:nvSpPr>
        <p:spPr>
          <a:xfrm>
            <a:off x="667442" y="1455787"/>
            <a:ext cx="3533100" cy="170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Summary (Command View located on Web)</a:t>
            </a:r>
            <a:endParaRPr sz="1100">
              <a:solidFill>
                <a:srgbClr val="515151"/>
              </a:solidFill>
              <a:latin typeface="Roboto"/>
              <a:ea typeface="Roboto"/>
              <a:cs typeface="Roboto"/>
              <a:sym typeface="Roboto"/>
            </a:endParaRPr>
          </a:p>
        </p:txBody>
      </p:sp>
      <p:sp>
        <p:nvSpPr>
          <p:cNvPr id="756" name="Google Shape;756;p61"/>
          <p:cNvSpPr txBox="1"/>
          <p:nvPr/>
        </p:nvSpPr>
        <p:spPr>
          <a:xfrm>
            <a:off x="620298" y="3156974"/>
            <a:ext cx="4084500" cy="187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Prehospital Notifications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15151"/>
              </a:buClr>
              <a:buSzPts val="1200"/>
              <a:buFont typeface="Roboto"/>
              <a:buNone/>
            </a:pPr>
            <a:r>
              <a:rPr lang="en" sz="1100" b="1" i="1">
                <a:solidFill>
                  <a:schemeClr val="accent1"/>
                </a:solidFill>
                <a:latin typeface="Roboto"/>
                <a:ea typeface="Roboto"/>
                <a:cs typeface="Roboto"/>
                <a:sym typeface="Roboto"/>
              </a:rPr>
              <a:t>Notified about New Incident</a:t>
            </a:r>
            <a:endParaRPr sz="10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Supplements other regional notifications if enabled</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Will receive notifications about new patients even if not added to incident</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Option: Team is notified regardless of call status</a:t>
            </a:r>
            <a:endParaRPr sz="1100" b="0" i="0" u="none" strike="noStrike" cap="none">
              <a:solidFill>
                <a:srgbClr val="515151"/>
              </a:solidFill>
              <a:latin typeface="Roboto"/>
              <a:ea typeface="Roboto"/>
              <a:cs typeface="Roboto"/>
              <a:sym typeface="Roboto"/>
            </a:endParaRPr>
          </a:p>
          <a:p>
            <a:pPr marL="0" marR="0" lvl="0" indent="0" algn="l" rtl="0">
              <a:lnSpc>
                <a:spcPct val="100000"/>
              </a:lnSpc>
              <a:spcBef>
                <a:spcPts val="800"/>
              </a:spcBef>
              <a:spcAft>
                <a:spcPts val="0"/>
              </a:spcAft>
              <a:buClr>
                <a:srgbClr val="000000"/>
              </a:buClr>
              <a:buSzPts val="1100"/>
              <a:buFont typeface="Arial"/>
              <a:buNone/>
            </a:pPr>
            <a:r>
              <a:rPr lang="en" sz="1100" b="1" i="1">
                <a:solidFill>
                  <a:schemeClr val="accent1"/>
                </a:solidFill>
                <a:latin typeface="Roboto"/>
                <a:ea typeface="Roboto"/>
                <a:cs typeface="Roboto"/>
                <a:sym typeface="Roboto"/>
              </a:rPr>
              <a:t>Notified about New Inbound EMS</a:t>
            </a:r>
            <a:endParaRPr sz="11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500"/>
              </a:spcAft>
              <a:buClr>
                <a:srgbClr val="515151"/>
              </a:buClr>
              <a:buSzPts val="1100"/>
              <a:buFont typeface="Arial"/>
              <a:buChar char="•"/>
            </a:pPr>
            <a:r>
              <a:rPr lang="en" sz="1100">
                <a:solidFill>
                  <a:srgbClr val="515151"/>
                </a:solidFill>
                <a:latin typeface="Roboto"/>
                <a:ea typeface="Roboto"/>
                <a:cs typeface="Roboto"/>
                <a:sym typeface="Roboto"/>
              </a:rPr>
              <a:t>Unchanged from daily unless incident alerts are muted</a:t>
            </a:r>
            <a:endParaRPr sz="1100" b="0" i="0" u="none" strike="noStrike" cap="none">
              <a:solidFill>
                <a:srgbClr val="515151"/>
              </a:solidFill>
              <a:latin typeface="Roboto"/>
              <a:ea typeface="Roboto"/>
              <a:cs typeface="Roboto"/>
              <a:sym typeface="Roboto"/>
            </a:endParaRPr>
          </a:p>
        </p:txBody>
      </p:sp>
      <p:pic>
        <p:nvPicPr>
          <p:cNvPr id="757" name="Google Shape;757;p61"/>
          <p:cNvPicPr preferRelativeResize="0"/>
          <p:nvPr/>
        </p:nvPicPr>
        <p:blipFill rotWithShape="1">
          <a:blip r:embed="rId6">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761" name="Google Shape;761;p61"/>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58;p61">
            <a:extLst>
              <a:ext uri="{FF2B5EF4-FFF2-40B4-BE49-F238E27FC236}">
                <a16:creationId xmlns:a16="http://schemas.microsoft.com/office/drawing/2014/main" id="{6740C5E5-9D36-64EB-E38C-491C35D32E02}"/>
              </a:ext>
            </a:extLst>
          </p:cNvPr>
          <p:cNvPicPr preferRelativeResize="0"/>
          <p:nvPr/>
        </p:nvPicPr>
        <p:blipFill rotWithShape="1">
          <a:blip r:embed="rId7">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3" name="Google Shape;759;p61">
            <a:extLst>
              <a:ext uri="{FF2B5EF4-FFF2-40B4-BE49-F238E27FC236}">
                <a16:creationId xmlns:a16="http://schemas.microsoft.com/office/drawing/2014/main" id="{B187BFAE-2739-7728-7059-C0F5A847F1D5}"/>
              </a:ext>
            </a:extLst>
          </p:cNvPr>
          <p:cNvPicPr preferRelativeResize="0"/>
          <p:nvPr/>
        </p:nvPicPr>
        <p:blipFill rotWithShape="1">
          <a:blip r:embed="rId8">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pic>
        <p:nvPicPr>
          <p:cNvPr id="4" name="Google Shape;760;p61">
            <a:extLst>
              <a:ext uri="{FF2B5EF4-FFF2-40B4-BE49-F238E27FC236}">
                <a16:creationId xmlns:a16="http://schemas.microsoft.com/office/drawing/2014/main" id="{43E61A22-1405-6E2C-769E-FB992B90E056}"/>
              </a:ext>
            </a:extLst>
          </p:cNvPr>
          <p:cNvPicPr preferRelativeResize="0"/>
          <p:nvPr/>
        </p:nvPicPr>
        <p:blipFill rotWithShape="1">
          <a:blip r:embed="rId9">
            <a:alphaModFix/>
          </a:blip>
          <a:srcRect/>
          <a:stretch/>
        </p:blipFill>
        <p:spPr>
          <a:xfrm>
            <a:off x="648868" y="292756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62"/>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67" name="Google Shape;767;p62"/>
          <p:cNvPicPr preferRelativeResize="0"/>
          <p:nvPr/>
        </p:nvPicPr>
        <p:blipFill rotWithShape="1">
          <a:blip r:embed="rId4">
            <a:alphaModFix/>
          </a:blip>
          <a:srcRect t="4847" b="284"/>
          <a:stretch/>
        </p:blipFill>
        <p:spPr>
          <a:xfrm>
            <a:off x="6781163" y="1022749"/>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68" name="Google Shape;768;p62"/>
          <p:cNvSpPr txBox="1"/>
          <p:nvPr/>
        </p:nvSpPr>
        <p:spPr>
          <a:xfrm>
            <a:off x="4986731" y="666131"/>
            <a:ext cx="17706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Patient List View</a:t>
            </a:r>
            <a:endParaRPr sz="1500">
              <a:solidFill>
                <a:schemeClr val="accent1"/>
              </a:solidFill>
            </a:endParaRPr>
          </a:p>
        </p:txBody>
      </p:sp>
      <p:sp>
        <p:nvSpPr>
          <p:cNvPr id="769" name="Google Shape;769;p62"/>
          <p:cNvSpPr txBox="1"/>
          <p:nvPr/>
        </p:nvSpPr>
        <p:spPr>
          <a:xfrm>
            <a:off x="7082400" y="660422"/>
            <a:ext cx="15090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1"/>
                </a:solidFill>
                <a:latin typeface="Roboto"/>
                <a:ea typeface="Roboto"/>
                <a:cs typeface="Roboto"/>
                <a:sym typeface="Roboto"/>
              </a:rPr>
              <a:t>Incident View</a:t>
            </a:r>
            <a:endParaRPr sz="1500">
              <a:solidFill>
                <a:schemeClr val="accent1"/>
              </a:solidFill>
            </a:endParaRPr>
          </a:p>
        </p:txBody>
      </p:sp>
      <p:sp>
        <p:nvSpPr>
          <p:cNvPr id="770" name="Google Shape;770;p62"/>
          <p:cNvSpPr txBox="1"/>
          <p:nvPr/>
        </p:nvSpPr>
        <p:spPr>
          <a:xfrm>
            <a:off x="667437" y="793648"/>
            <a:ext cx="3533100" cy="73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Patient List View</a:t>
            </a:r>
            <a:endParaRPr sz="900" b="0" i="0" u="none" strike="noStrike" cap="none">
              <a:solidFill>
                <a:srgbClr val="000000"/>
              </a:solidFill>
              <a:latin typeface="Arial"/>
              <a:ea typeface="Arial"/>
              <a:cs typeface="Arial"/>
              <a:sym typeface="Arial"/>
            </a:endParaRPr>
          </a:p>
          <a:p>
            <a:pPr marL="127000" lvl="0" indent="-120650" algn="l" rtl="0">
              <a:spcBef>
                <a:spcPts val="0"/>
              </a:spcBef>
              <a:spcAft>
                <a:spcPts val="0"/>
              </a:spcAft>
              <a:buClr>
                <a:srgbClr val="515151"/>
              </a:buClr>
              <a:buSzPts val="1100"/>
              <a:buChar char="•"/>
            </a:pPr>
            <a:r>
              <a:rPr lang="en" sz="1100">
                <a:solidFill>
                  <a:srgbClr val="515151"/>
                </a:solidFill>
                <a:latin typeface="Roboto"/>
                <a:ea typeface="Roboto"/>
                <a:cs typeface="Roboto"/>
                <a:sym typeface="Roboto"/>
              </a:rPr>
              <a:t>Daily Use</a:t>
            </a:r>
            <a:endParaRPr sz="1100">
              <a:solidFill>
                <a:srgbClr val="515151"/>
              </a:solidFill>
              <a:latin typeface="Roboto"/>
              <a:ea typeface="Roboto"/>
              <a:cs typeface="Roboto"/>
              <a:sym typeface="Roboto"/>
            </a:endParaRPr>
          </a:p>
          <a:p>
            <a:pPr marL="127000" lvl="0" indent="-120650" algn="l" rtl="0">
              <a:spcBef>
                <a:spcPts val="500"/>
              </a:spcBef>
              <a:spcAft>
                <a:spcPts val="0"/>
              </a:spcAft>
              <a:buClr>
                <a:srgbClr val="515151"/>
              </a:buClr>
              <a:buSzPts val="1100"/>
              <a:buChar char="•"/>
            </a:pPr>
            <a:r>
              <a:rPr lang="en" sz="1100">
                <a:solidFill>
                  <a:srgbClr val="515151"/>
                </a:solidFill>
                <a:latin typeface="Roboto"/>
                <a:ea typeface="Roboto"/>
                <a:cs typeface="Roboto"/>
                <a:sym typeface="Roboto"/>
              </a:rPr>
              <a:t>My Patients and All Patients at My Organization(s)</a:t>
            </a:r>
            <a:endParaRPr sz="1100">
              <a:solidFill>
                <a:srgbClr val="676767"/>
              </a:solidFill>
              <a:latin typeface="Roboto"/>
              <a:ea typeface="Roboto"/>
              <a:cs typeface="Roboto"/>
              <a:sym typeface="Roboto"/>
            </a:endParaRPr>
          </a:p>
        </p:txBody>
      </p:sp>
      <p:pic>
        <p:nvPicPr>
          <p:cNvPr id="771" name="Google Shape;771;p62"/>
          <p:cNvPicPr preferRelativeResize="0"/>
          <p:nvPr/>
        </p:nvPicPr>
        <p:blipFill rotWithShape="1">
          <a:blip r:embed="rId5">
            <a:alphaModFix/>
          </a:blip>
          <a:srcRect/>
          <a:stretch/>
        </p:blipFill>
        <p:spPr>
          <a:xfrm>
            <a:off x="401789" y="823551"/>
            <a:ext cx="265648" cy="265648"/>
          </a:xfrm>
          <a:prstGeom prst="rect">
            <a:avLst/>
          </a:prstGeom>
          <a:noFill/>
          <a:ln>
            <a:noFill/>
          </a:ln>
          <a:effectLst>
            <a:outerShdw blurRad="50800" dist="38100" dir="2700000" algn="tl" rotWithShape="0">
              <a:srgbClr val="000000">
                <a:alpha val="40000"/>
              </a:srgbClr>
            </a:outerShdw>
          </a:effectLst>
        </p:spPr>
      </p:pic>
      <p:pic>
        <p:nvPicPr>
          <p:cNvPr id="772" name="Google Shape;772;p62"/>
          <p:cNvPicPr preferRelativeResize="0"/>
          <p:nvPr/>
        </p:nvPicPr>
        <p:blipFill rotWithShape="1">
          <a:blip r:embed="rId6">
            <a:alphaModFix/>
          </a:blip>
          <a:srcRect/>
          <a:stretch/>
        </p:blipFill>
        <p:spPr>
          <a:xfrm>
            <a:off x="401914" y="1499574"/>
            <a:ext cx="265415" cy="265415"/>
          </a:xfrm>
          <a:prstGeom prst="rect">
            <a:avLst/>
          </a:prstGeom>
          <a:noFill/>
          <a:ln>
            <a:noFill/>
          </a:ln>
          <a:effectLst>
            <a:outerShdw blurRad="50800" dist="38100" dir="2700000" algn="tl" rotWithShape="0">
              <a:srgbClr val="000000">
                <a:alpha val="40000"/>
              </a:srgbClr>
            </a:outerShdw>
          </a:effectLst>
        </p:spPr>
      </p:pic>
      <p:sp>
        <p:nvSpPr>
          <p:cNvPr id="773" name="Google Shape;773;p62"/>
          <p:cNvSpPr txBox="1"/>
          <p:nvPr/>
        </p:nvSpPr>
        <p:spPr>
          <a:xfrm>
            <a:off x="667442" y="1455787"/>
            <a:ext cx="3533100" cy="170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a:solidFill>
                  <a:srgbClr val="515151"/>
                </a:solidFill>
                <a:latin typeface="Roboto"/>
                <a:ea typeface="Roboto"/>
                <a:cs typeface="Roboto"/>
                <a:sym typeface="Roboto"/>
              </a:rPr>
              <a:t>Incident View</a:t>
            </a:r>
            <a:endParaRPr sz="900" b="0" i="0" u="none" strike="noStrike" cap="none">
              <a:solidFill>
                <a:srgbClr val="000000"/>
              </a:solidFill>
              <a:latin typeface="Arial"/>
              <a:ea typeface="Arial"/>
              <a:cs typeface="Arial"/>
              <a:sym typeface="Arial"/>
            </a:endParaRPr>
          </a:p>
          <a:p>
            <a:pPr marL="127000" marR="0" lvl="0" indent="-120650" algn="l" rtl="0">
              <a:lnSpc>
                <a:spcPct val="100000"/>
              </a:lnSpc>
              <a:spcBef>
                <a:spcPts val="0"/>
              </a:spcBef>
              <a:spcAft>
                <a:spcPts val="0"/>
              </a:spcAft>
              <a:buClr>
                <a:srgbClr val="515151"/>
              </a:buClr>
              <a:buSzPts val="1100"/>
              <a:buFont typeface="Arial"/>
              <a:buChar char="•"/>
            </a:pPr>
            <a:r>
              <a:rPr lang="en" sz="1100">
                <a:solidFill>
                  <a:srgbClr val="515151"/>
                </a:solidFill>
                <a:latin typeface="Roboto"/>
                <a:ea typeface="Roboto"/>
                <a:cs typeface="Roboto"/>
                <a:sym typeface="Roboto"/>
              </a:rPr>
              <a:t>Tap </a:t>
            </a:r>
            <a:r>
              <a:rPr lang="en" sz="1100" b="1" i="1">
                <a:solidFill>
                  <a:srgbClr val="515151"/>
                </a:solidFill>
                <a:latin typeface="Roboto"/>
                <a:ea typeface="Roboto"/>
                <a:cs typeface="Roboto"/>
                <a:sym typeface="Roboto"/>
              </a:rPr>
              <a:t>Menu</a:t>
            </a:r>
            <a:r>
              <a:rPr lang="en" sz="1100">
                <a:solidFill>
                  <a:srgbClr val="515151"/>
                </a:solidFill>
                <a:latin typeface="Roboto"/>
                <a:ea typeface="Roboto"/>
                <a:cs typeface="Roboto"/>
                <a:sym typeface="Roboto"/>
              </a:rPr>
              <a:t>, then </a:t>
            </a:r>
            <a:r>
              <a:rPr lang="en" sz="1100" b="1" i="1">
                <a:solidFill>
                  <a:srgbClr val="515151"/>
                </a:solidFill>
                <a:latin typeface="Roboto"/>
                <a:ea typeface="Roboto"/>
                <a:cs typeface="Roboto"/>
                <a:sym typeface="Roboto"/>
              </a:rPr>
              <a:t>Incidents</a:t>
            </a:r>
            <a:endParaRPr sz="1100" b="1" i="1">
              <a:solidFill>
                <a:srgbClr val="515151"/>
              </a:solidFill>
              <a:latin typeface="Roboto"/>
              <a:ea typeface="Roboto"/>
              <a:cs typeface="Roboto"/>
              <a:sym typeface="Roboto"/>
            </a:endParaRPr>
          </a:p>
          <a:p>
            <a:pPr marL="127000" marR="0" lvl="0" indent="-120650" algn="l" rtl="0">
              <a:lnSpc>
                <a:spcPct val="100000"/>
              </a:lnSpc>
              <a:spcBef>
                <a:spcPts val="0"/>
              </a:spcBef>
              <a:spcAft>
                <a:spcPts val="0"/>
              </a:spcAft>
              <a:buClr>
                <a:srgbClr val="515151"/>
              </a:buClr>
              <a:buSzPts val="1100"/>
              <a:buFont typeface="Arial"/>
              <a:buChar char="•"/>
            </a:pPr>
            <a:r>
              <a:rPr lang="en" sz="1100" b="0" i="0" u="none" strike="noStrike" cap="none">
                <a:solidFill>
                  <a:srgbClr val="515151"/>
                </a:solidFill>
                <a:latin typeface="Roboto"/>
                <a:ea typeface="Roboto"/>
                <a:cs typeface="Roboto"/>
                <a:sym typeface="Roboto"/>
              </a:rPr>
              <a:t>Groups </a:t>
            </a:r>
            <a:r>
              <a:rPr lang="en" sz="1100">
                <a:solidFill>
                  <a:srgbClr val="515151"/>
                </a:solidFill>
                <a:latin typeface="Roboto"/>
                <a:ea typeface="Roboto"/>
                <a:cs typeface="Roboto"/>
                <a:sym typeface="Roboto"/>
              </a:rPr>
              <a:t>p</a:t>
            </a:r>
            <a:r>
              <a:rPr lang="en" sz="1100" b="0" i="0" u="none" strike="noStrike" cap="none">
                <a:solidFill>
                  <a:srgbClr val="515151"/>
                </a:solidFill>
                <a:latin typeface="Roboto"/>
                <a:ea typeface="Roboto"/>
                <a:cs typeface="Roboto"/>
                <a:sym typeface="Roboto"/>
              </a:rPr>
              <a:t>atient </a:t>
            </a:r>
            <a:r>
              <a:rPr lang="en" sz="1100">
                <a:solidFill>
                  <a:srgbClr val="515151"/>
                </a:solidFill>
                <a:latin typeface="Roboto"/>
                <a:ea typeface="Roboto"/>
                <a:cs typeface="Roboto"/>
                <a:sym typeface="Roboto"/>
              </a:rPr>
              <a:t>c</a:t>
            </a:r>
            <a:r>
              <a:rPr lang="en" sz="1100" b="0" i="0" u="none" strike="noStrike" cap="none">
                <a:solidFill>
                  <a:srgbClr val="515151"/>
                </a:solidFill>
                <a:latin typeface="Roboto"/>
                <a:ea typeface="Roboto"/>
                <a:cs typeface="Roboto"/>
                <a:sym typeface="Roboto"/>
              </a:rPr>
              <a:t>hannels </a:t>
            </a:r>
            <a:r>
              <a:rPr lang="en" sz="1100">
                <a:solidFill>
                  <a:srgbClr val="515151"/>
                </a:solidFill>
                <a:latin typeface="Roboto"/>
                <a:ea typeface="Roboto"/>
                <a:cs typeface="Roboto"/>
                <a:sym typeface="Roboto"/>
              </a:rPr>
              <a:t>within an</a:t>
            </a:r>
            <a:r>
              <a:rPr lang="en" sz="1100" b="0" i="0" u="none" strike="noStrike" cap="none">
                <a:solidFill>
                  <a:srgbClr val="515151"/>
                </a:solidFill>
                <a:latin typeface="Roboto"/>
                <a:ea typeface="Roboto"/>
                <a:cs typeface="Roboto"/>
                <a:sym typeface="Roboto"/>
              </a:rPr>
              <a:t> Incident</a:t>
            </a:r>
            <a:endParaRPr sz="1100" b="0" i="0" u="none" strike="noStrike" cap="none">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My entity’s patients</a:t>
            </a:r>
            <a:endParaRPr sz="1100">
              <a:solidFill>
                <a:srgbClr val="515151"/>
              </a:solidFill>
              <a:latin typeface="Roboto"/>
              <a:ea typeface="Roboto"/>
              <a:cs typeface="Roboto"/>
              <a:sym typeface="Roboto"/>
            </a:endParaRPr>
          </a:p>
          <a:p>
            <a:pPr marL="685800" marR="0" lvl="1" indent="-234950" algn="l" rtl="0">
              <a:lnSpc>
                <a:spcPct val="100000"/>
              </a:lnSpc>
              <a:spcBef>
                <a:spcPts val="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All incident patients (Reunification Center)</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View participating entities and privileges</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Manage alerts for entire incident</a:t>
            </a:r>
            <a:endParaRPr sz="1100">
              <a:solidFill>
                <a:srgbClr val="515151"/>
              </a:solidFill>
              <a:latin typeface="Roboto"/>
              <a:ea typeface="Roboto"/>
              <a:cs typeface="Roboto"/>
              <a:sym typeface="Roboto"/>
            </a:endParaRPr>
          </a:p>
          <a:p>
            <a:pPr marL="127000" marR="0" lvl="0" indent="-1206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Summary (Command View located on Web)</a:t>
            </a:r>
            <a:endParaRPr sz="1100">
              <a:solidFill>
                <a:srgbClr val="515151"/>
              </a:solidFill>
              <a:latin typeface="Roboto"/>
              <a:ea typeface="Roboto"/>
              <a:cs typeface="Roboto"/>
              <a:sym typeface="Roboto"/>
            </a:endParaRPr>
          </a:p>
        </p:txBody>
      </p:sp>
      <p:sp>
        <p:nvSpPr>
          <p:cNvPr id="774" name="Google Shape;774;p62"/>
          <p:cNvSpPr txBox="1"/>
          <p:nvPr/>
        </p:nvSpPr>
        <p:spPr>
          <a:xfrm>
            <a:off x="620298" y="3156974"/>
            <a:ext cx="4084500" cy="187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Prehospital Notifications</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15151"/>
              </a:buClr>
              <a:buSzPts val="1200"/>
              <a:buFont typeface="Roboto"/>
              <a:buNone/>
            </a:pPr>
            <a:r>
              <a:rPr lang="en" sz="1100" b="1" i="1">
                <a:solidFill>
                  <a:schemeClr val="accent1"/>
                </a:solidFill>
                <a:latin typeface="Roboto"/>
                <a:ea typeface="Roboto"/>
                <a:cs typeface="Roboto"/>
                <a:sym typeface="Roboto"/>
              </a:rPr>
              <a:t>Notified about New Incident</a:t>
            </a:r>
            <a:endParaRPr sz="10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Supplements other regional notifications if enabled</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Roboto"/>
              <a:buChar char="•"/>
            </a:pPr>
            <a:r>
              <a:rPr lang="en" sz="1100">
                <a:solidFill>
                  <a:srgbClr val="515151"/>
                </a:solidFill>
                <a:latin typeface="Roboto"/>
                <a:ea typeface="Roboto"/>
                <a:cs typeface="Roboto"/>
                <a:sym typeface="Roboto"/>
              </a:rPr>
              <a:t>Will receive notifications about new patients even if not added to incident</a:t>
            </a:r>
            <a:endParaRPr sz="1100">
              <a:solidFill>
                <a:srgbClr val="515151"/>
              </a:solidFill>
              <a:latin typeface="Roboto"/>
              <a:ea typeface="Roboto"/>
              <a:cs typeface="Roboto"/>
              <a:sym typeface="Roboto"/>
            </a:endParaRPr>
          </a:p>
          <a:p>
            <a:pPr marL="215900" marR="0" lvl="0" indent="-209550" algn="l" rtl="0">
              <a:lnSpc>
                <a:spcPct val="100000"/>
              </a:lnSpc>
              <a:spcBef>
                <a:spcPts val="500"/>
              </a:spcBef>
              <a:spcAft>
                <a:spcPts val="0"/>
              </a:spcAft>
              <a:buClr>
                <a:srgbClr val="515151"/>
              </a:buClr>
              <a:buSzPts val="1100"/>
              <a:buFont typeface="Arial"/>
              <a:buChar char="•"/>
            </a:pPr>
            <a:r>
              <a:rPr lang="en" sz="1100">
                <a:solidFill>
                  <a:srgbClr val="515151"/>
                </a:solidFill>
                <a:latin typeface="Roboto"/>
                <a:ea typeface="Roboto"/>
                <a:cs typeface="Roboto"/>
                <a:sym typeface="Roboto"/>
              </a:rPr>
              <a:t>Option: Team is notified regardless of call status</a:t>
            </a:r>
            <a:endParaRPr sz="1100" b="0" i="0" u="none" strike="noStrike" cap="none">
              <a:solidFill>
                <a:srgbClr val="515151"/>
              </a:solidFill>
              <a:latin typeface="Roboto"/>
              <a:ea typeface="Roboto"/>
              <a:cs typeface="Roboto"/>
              <a:sym typeface="Roboto"/>
            </a:endParaRPr>
          </a:p>
          <a:p>
            <a:pPr marL="0" marR="0" lvl="0" indent="0" algn="l" rtl="0">
              <a:lnSpc>
                <a:spcPct val="100000"/>
              </a:lnSpc>
              <a:spcBef>
                <a:spcPts val="800"/>
              </a:spcBef>
              <a:spcAft>
                <a:spcPts val="0"/>
              </a:spcAft>
              <a:buClr>
                <a:srgbClr val="000000"/>
              </a:buClr>
              <a:buSzPts val="1100"/>
              <a:buFont typeface="Arial"/>
              <a:buNone/>
            </a:pPr>
            <a:r>
              <a:rPr lang="en" sz="1100" b="1" i="1">
                <a:solidFill>
                  <a:schemeClr val="accent1"/>
                </a:solidFill>
                <a:latin typeface="Roboto"/>
                <a:ea typeface="Roboto"/>
                <a:cs typeface="Roboto"/>
                <a:sym typeface="Roboto"/>
              </a:rPr>
              <a:t>Notified about New Inbound EMS</a:t>
            </a:r>
            <a:endParaRPr sz="1100" b="0" i="0" u="none" strike="noStrike" cap="none">
              <a:solidFill>
                <a:schemeClr val="accent1"/>
              </a:solidFill>
              <a:latin typeface="Arial"/>
              <a:ea typeface="Arial"/>
              <a:cs typeface="Arial"/>
              <a:sym typeface="Arial"/>
            </a:endParaRPr>
          </a:p>
          <a:p>
            <a:pPr marL="215900" marR="0" lvl="0" indent="-209550" algn="l" rtl="0">
              <a:lnSpc>
                <a:spcPct val="100000"/>
              </a:lnSpc>
              <a:spcBef>
                <a:spcPts val="500"/>
              </a:spcBef>
              <a:spcAft>
                <a:spcPts val="500"/>
              </a:spcAft>
              <a:buClr>
                <a:srgbClr val="515151"/>
              </a:buClr>
              <a:buSzPts val="1100"/>
              <a:buFont typeface="Arial"/>
              <a:buChar char="•"/>
            </a:pPr>
            <a:r>
              <a:rPr lang="en" sz="1100">
                <a:solidFill>
                  <a:srgbClr val="515151"/>
                </a:solidFill>
                <a:latin typeface="Roboto"/>
                <a:ea typeface="Roboto"/>
                <a:cs typeface="Roboto"/>
                <a:sym typeface="Roboto"/>
              </a:rPr>
              <a:t>Unchanged from daily unless incident alerts are muted</a:t>
            </a:r>
            <a:endParaRPr sz="1100" b="0" i="0" u="none" strike="noStrike" cap="none">
              <a:solidFill>
                <a:srgbClr val="515151"/>
              </a:solidFill>
              <a:latin typeface="Roboto"/>
              <a:ea typeface="Roboto"/>
              <a:cs typeface="Roboto"/>
              <a:sym typeface="Roboto"/>
            </a:endParaRPr>
          </a:p>
        </p:txBody>
      </p:sp>
      <p:pic>
        <p:nvPicPr>
          <p:cNvPr id="775" name="Google Shape;775;p62"/>
          <p:cNvPicPr preferRelativeResize="0"/>
          <p:nvPr/>
        </p:nvPicPr>
        <p:blipFill rotWithShape="1">
          <a:blip r:embed="rId7">
            <a:alphaModFix/>
          </a:blip>
          <a:srcRect/>
          <a:stretch/>
        </p:blipFill>
        <p:spPr>
          <a:xfrm>
            <a:off x="648868" y="1894246"/>
            <a:ext cx="205740" cy="205740"/>
          </a:xfrm>
          <a:prstGeom prst="rect">
            <a:avLst/>
          </a:prstGeom>
          <a:noFill/>
          <a:ln>
            <a:noFill/>
          </a:ln>
          <a:effectLst>
            <a:outerShdw blurRad="50800" dist="38100" dir="2700000" algn="tl" rotWithShape="0">
              <a:srgbClr val="000000">
                <a:alpha val="40000"/>
              </a:srgbClr>
            </a:outerShdw>
          </a:effectLst>
        </p:spPr>
      </p:pic>
      <p:sp>
        <p:nvSpPr>
          <p:cNvPr id="779" name="Google Shape;779;p62"/>
          <p:cNvSpPr txBox="1"/>
          <p:nvPr/>
        </p:nvSpPr>
        <p:spPr>
          <a:xfrm>
            <a:off x="218138" y="226988"/>
            <a:ext cx="75891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Mobile Devices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5" name="Google Shape;758;p61">
            <a:extLst>
              <a:ext uri="{FF2B5EF4-FFF2-40B4-BE49-F238E27FC236}">
                <a16:creationId xmlns:a16="http://schemas.microsoft.com/office/drawing/2014/main" id="{A870C404-1B71-92A0-2E39-8AFDDA92CE08}"/>
              </a:ext>
            </a:extLst>
          </p:cNvPr>
          <p:cNvPicPr preferRelativeResize="0"/>
          <p:nvPr/>
        </p:nvPicPr>
        <p:blipFill rotWithShape="1">
          <a:blip r:embed="rId8">
            <a:alphaModFix/>
          </a:blip>
          <a:srcRect/>
          <a:stretch/>
        </p:blipFill>
        <p:spPr>
          <a:xfrm>
            <a:off x="648868" y="2454323"/>
            <a:ext cx="205740" cy="205740"/>
          </a:xfrm>
          <a:prstGeom prst="rect">
            <a:avLst/>
          </a:prstGeom>
          <a:noFill/>
          <a:ln>
            <a:noFill/>
          </a:ln>
          <a:effectLst>
            <a:outerShdw blurRad="50800" dist="38100" dir="2700000" algn="tl" rotWithShape="0">
              <a:srgbClr val="000000">
                <a:alpha val="40000"/>
              </a:srgbClr>
            </a:outerShdw>
          </a:effectLst>
        </p:spPr>
      </p:pic>
      <p:pic>
        <p:nvPicPr>
          <p:cNvPr id="6" name="Google Shape;759;p61">
            <a:extLst>
              <a:ext uri="{FF2B5EF4-FFF2-40B4-BE49-F238E27FC236}">
                <a16:creationId xmlns:a16="http://schemas.microsoft.com/office/drawing/2014/main" id="{9722A9A1-8A37-37D7-2751-262DFD278F94}"/>
              </a:ext>
            </a:extLst>
          </p:cNvPr>
          <p:cNvPicPr preferRelativeResize="0"/>
          <p:nvPr/>
        </p:nvPicPr>
        <p:blipFill rotWithShape="1">
          <a:blip r:embed="rId9">
            <a:alphaModFix/>
          </a:blip>
          <a:srcRect/>
          <a:stretch/>
        </p:blipFill>
        <p:spPr>
          <a:xfrm>
            <a:off x="648868" y="2688398"/>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760;p61">
            <a:extLst>
              <a:ext uri="{FF2B5EF4-FFF2-40B4-BE49-F238E27FC236}">
                <a16:creationId xmlns:a16="http://schemas.microsoft.com/office/drawing/2014/main" id="{8CEE6752-E170-4D3F-1060-12A0C5ABD6EE}"/>
              </a:ext>
            </a:extLst>
          </p:cNvPr>
          <p:cNvPicPr preferRelativeResize="0"/>
          <p:nvPr/>
        </p:nvPicPr>
        <p:blipFill rotWithShape="1">
          <a:blip r:embed="rId10">
            <a:alphaModFix/>
          </a:blip>
          <a:srcRect/>
          <a:stretch/>
        </p:blipFill>
        <p:spPr>
          <a:xfrm>
            <a:off x="648868" y="292756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3"/>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
        <p:nvSpPr>
          <p:cNvPr id="785" name="Google Shape;785;p63"/>
          <p:cNvSpPr txBox="1"/>
          <p:nvPr/>
        </p:nvSpPr>
        <p:spPr>
          <a:xfrm>
            <a:off x="667437" y="840070"/>
            <a:ext cx="3533100" cy="332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Finds and Opens Patient Channel</a:t>
            </a:r>
            <a:endParaRPr sz="11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Prompts to Create Patient Channel if not in system</a:t>
            </a:r>
            <a:endParaRPr sz="1100" b="0" i="0" u="none" strike="noStrike" cap="none">
              <a:solidFill>
                <a:srgbClr val="676767"/>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Set ED Arrival Time</a:t>
            </a:r>
            <a:endParaRPr sz="9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Scroll to bottom and Set </a:t>
            </a:r>
            <a:r>
              <a:rPr lang="en" sz="1100" b="1" i="1">
                <a:solidFill>
                  <a:srgbClr val="676767"/>
                </a:solidFill>
                <a:latin typeface="Roboto"/>
                <a:ea typeface="Roboto"/>
                <a:cs typeface="Roboto"/>
                <a:sym typeface="Roboto"/>
              </a:rPr>
              <a:t>ED Arrival Time</a:t>
            </a:r>
            <a:endParaRPr sz="1100" b="1" i="1"/>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Moves Patient to </a:t>
            </a:r>
            <a:r>
              <a:rPr lang="en" sz="1100" b="1" i="1">
                <a:solidFill>
                  <a:srgbClr val="676767"/>
                </a:solidFill>
                <a:latin typeface="Roboto"/>
                <a:ea typeface="Roboto"/>
                <a:cs typeface="Roboto"/>
                <a:sym typeface="Roboto"/>
              </a:rPr>
              <a:t>At Destination</a:t>
            </a:r>
            <a:r>
              <a:rPr lang="en" sz="1100">
                <a:solidFill>
                  <a:srgbClr val="676767"/>
                </a:solidFill>
                <a:latin typeface="Roboto"/>
                <a:ea typeface="Roboto"/>
                <a:cs typeface="Roboto"/>
                <a:sym typeface="Roboto"/>
              </a:rPr>
              <a:t> Status</a:t>
            </a:r>
            <a:endParaRPr sz="1100"/>
          </a:p>
          <a:p>
            <a:pPr marL="0" lvl="0" indent="0" algn="l" rtl="0">
              <a:spcBef>
                <a:spcPts val="0"/>
              </a:spcBef>
              <a:spcAft>
                <a:spcPts val="0"/>
              </a:spcAft>
              <a:buNone/>
            </a:pPr>
            <a:endParaRPr sz="1700" b="1">
              <a:solidFill>
                <a:srgbClr val="515151"/>
              </a:solidFill>
              <a:latin typeface="Roboto"/>
              <a:ea typeface="Roboto"/>
              <a:cs typeface="Roboto"/>
              <a:sym typeface="Roboto"/>
            </a:endParaRPr>
          </a:p>
          <a:p>
            <a:pPr marL="0" lvl="0" indent="0" algn="l" rtl="0">
              <a:spcBef>
                <a:spcPts val="0"/>
              </a:spcBef>
              <a:spcAft>
                <a:spcPts val="0"/>
              </a:spcAft>
              <a:buNone/>
            </a:pPr>
            <a:r>
              <a:rPr lang="en" sz="1900" b="1">
                <a:solidFill>
                  <a:schemeClr val="accent1"/>
                </a:solidFill>
                <a:latin typeface="Roboto"/>
                <a:ea typeface="Roboto"/>
                <a:cs typeface="Roboto"/>
                <a:sym typeface="Roboto"/>
              </a:rPr>
              <a:t>Options</a:t>
            </a:r>
            <a:endParaRPr sz="1900" b="1">
              <a:solidFill>
                <a:schemeClr val="accent1"/>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Re-Triage and Change Condition</a:t>
            </a:r>
            <a:endParaRPr sz="1700" b="1">
              <a:solidFill>
                <a:srgbClr val="515151"/>
              </a:solidFill>
              <a:latin typeface="Roboto"/>
              <a:ea typeface="Roboto"/>
              <a:cs typeface="Roboto"/>
              <a:sym typeface="Roboto"/>
            </a:endParaRPr>
          </a:p>
          <a:p>
            <a:pPr marL="0" lvl="0" indent="0" algn="l" rtl="0">
              <a:spcBef>
                <a:spcPts val="0"/>
              </a:spcBef>
              <a:spcAft>
                <a:spcPts val="0"/>
              </a:spcAft>
              <a:buNone/>
            </a:pPr>
            <a:endParaRPr sz="1700" b="1">
              <a:solidFill>
                <a:srgbClr val="515151"/>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Room Assignment</a:t>
            </a:r>
            <a:endParaRPr sz="1700" b="1">
              <a:solidFill>
                <a:srgbClr val="51515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Visible if already assigned</a:t>
            </a:r>
            <a:endParaRPr sz="11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Able to </a:t>
            </a:r>
            <a:r>
              <a:rPr lang="en" sz="1100" b="1" i="1">
                <a:solidFill>
                  <a:srgbClr val="676767"/>
                </a:solidFill>
                <a:latin typeface="Roboto"/>
                <a:ea typeface="Roboto"/>
                <a:cs typeface="Roboto"/>
                <a:sym typeface="Roboto"/>
              </a:rPr>
              <a:t>Add</a:t>
            </a:r>
            <a:r>
              <a:rPr lang="en" sz="1100" b="1">
                <a:solidFill>
                  <a:srgbClr val="676767"/>
                </a:solidFill>
                <a:latin typeface="Roboto"/>
                <a:ea typeface="Roboto"/>
                <a:cs typeface="Roboto"/>
                <a:sym typeface="Roboto"/>
              </a:rPr>
              <a:t> / </a:t>
            </a:r>
            <a:r>
              <a:rPr lang="en" sz="1100" b="1" i="1">
                <a:solidFill>
                  <a:srgbClr val="676767"/>
                </a:solidFill>
                <a:latin typeface="Roboto"/>
                <a:ea typeface="Roboto"/>
                <a:cs typeface="Roboto"/>
                <a:sym typeface="Roboto"/>
              </a:rPr>
              <a:t>Edit</a:t>
            </a:r>
            <a:endParaRPr sz="1100" b="1" i="1"/>
          </a:p>
          <a:p>
            <a:pPr marL="0" marR="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786" name="Google Shape;786;p63"/>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7" name="Google Shape;787;p63"/>
          <p:cNvPicPr preferRelativeResize="0"/>
          <p:nvPr/>
        </p:nvPicPr>
        <p:blipFill rotWithShape="1">
          <a:blip r:embed="rId4">
            <a:alphaModFix/>
          </a:blip>
          <a:srcRect t="43496" b="15054"/>
          <a:stretch/>
        </p:blipFill>
        <p:spPr>
          <a:xfrm>
            <a:off x="6789225" y="3180581"/>
            <a:ext cx="1869300" cy="167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8" name="Google Shape;788;p63"/>
          <p:cNvPicPr preferRelativeResize="0"/>
          <p:nvPr/>
        </p:nvPicPr>
        <p:blipFill rotWithShape="1">
          <a:blip r:embed="rId5">
            <a:alphaModFix/>
          </a:blip>
          <a:srcRect t="10121" b="34782"/>
          <a:stretch/>
        </p:blipFill>
        <p:spPr>
          <a:xfrm>
            <a:off x="6789225" y="867984"/>
            <a:ext cx="1869300" cy="2229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89" name="Google Shape;789;p63"/>
          <p:cNvPicPr preferRelativeResize="0"/>
          <p:nvPr/>
        </p:nvPicPr>
        <p:blipFill rotWithShape="1">
          <a:blip r:embed="rId6">
            <a:alphaModFix/>
          </a:blip>
          <a:srcRect/>
          <a:stretch/>
        </p:blipFill>
        <p:spPr>
          <a:xfrm>
            <a:off x="401914" y="1533058"/>
            <a:ext cx="265415" cy="265415"/>
          </a:xfrm>
          <a:prstGeom prst="rect">
            <a:avLst/>
          </a:prstGeom>
          <a:noFill/>
          <a:ln>
            <a:noFill/>
          </a:ln>
          <a:effectLst>
            <a:outerShdw blurRad="50800" dist="38100" dir="2700000" algn="tl" rotWithShape="0">
              <a:srgbClr val="000000">
                <a:alpha val="40000"/>
              </a:srgbClr>
            </a:outerShdw>
          </a:effectLst>
        </p:spPr>
      </p:pic>
      <p:pic>
        <p:nvPicPr>
          <p:cNvPr id="790" name="Google Shape;790;p63"/>
          <p:cNvPicPr preferRelativeResize="0"/>
          <p:nvPr/>
        </p:nvPicPr>
        <p:blipFill rotWithShape="1">
          <a:blip r:embed="rId7">
            <a:alphaModFix/>
          </a:blip>
          <a:srcRect/>
          <a:stretch/>
        </p:blipFill>
        <p:spPr>
          <a:xfrm>
            <a:off x="8715383" y="1258807"/>
            <a:ext cx="265415" cy="265415"/>
          </a:xfrm>
          <a:prstGeom prst="rect">
            <a:avLst/>
          </a:prstGeom>
          <a:noFill/>
          <a:ln>
            <a:noFill/>
          </a:ln>
          <a:effectLst>
            <a:outerShdw blurRad="50800" dist="38100" dir="2700000" algn="tl" rotWithShape="0">
              <a:srgbClr val="000000">
                <a:alpha val="40000"/>
              </a:srgbClr>
            </a:outerShdw>
          </a:effectLst>
        </p:spPr>
      </p:pic>
      <p:pic>
        <p:nvPicPr>
          <p:cNvPr id="791" name="Google Shape;791;p63"/>
          <p:cNvPicPr preferRelativeResize="0"/>
          <p:nvPr/>
        </p:nvPicPr>
        <p:blipFill rotWithShape="1">
          <a:blip r:embed="rId8">
            <a:alphaModFix/>
          </a:blip>
          <a:srcRect/>
          <a:stretch/>
        </p:blipFill>
        <p:spPr>
          <a:xfrm>
            <a:off x="8337400" y="2598135"/>
            <a:ext cx="265415" cy="265415"/>
          </a:xfrm>
          <a:prstGeom prst="rect">
            <a:avLst/>
          </a:prstGeom>
          <a:noFill/>
          <a:ln>
            <a:noFill/>
          </a:ln>
          <a:effectLst>
            <a:outerShdw blurRad="50800" dist="38100" dir="2700000" algn="tl" rotWithShape="0">
              <a:srgbClr val="000000">
                <a:alpha val="40000"/>
              </a:srgbClr>
            </a:outerShdw>
          </a:effectLst>
        </p:spPr>
      </p:pic>
      <p:pic>
        <p:nvPicPr>
          <p:cNvPr id="792" name="Google Shape;792;p63"/>
          <p:cNvPicPr preferRelativeResize="0"/>
          <p:nvPr/>
        </p:nvPicPr>
        <p:blipFill rotWithShape="1">
          <a:blip r:embed="rId9">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pic>
        <p:nvPicPr>
          <p:cNvPr id="793" name="Google Shape;793;p63"/>
          <p:cNvPicPr preferRelativeResize="0"/>
          <p:nvPr/>
        </p:nvPicPr>
        <p:blipFill rotWithShape="1">
          <a:blip r:embed="rId9">
            <a:alphaModFix/>
          </a:blip>
          <a:srcRect/>
          <a:stretch/>
        </p:blipFill>
        <p:spPr>
          <a:xfrm>
            <a:off x="5687076" y="4077314"/>
            <a:ext cx="265647" cy="265647"/>
          </a:xfrm>
          <a:prstGeom prst="rect">
            <a:avLst/>
          </a:prstGeom>
          <a:noFill/>
          <a:ln>
            <a:noFill/>
          </a:ln>
          <a:effectLst>
            <a:outerShdw blurRad="50800" dist="38100" dir="2700000" algn="tl" rotWithShape="0">
              <a:srgbClr val="000000">
                <a:alpha val="40000"/>
              </a:srgbClr>
            </a:outerShdw>
          </a:effectLst>
        </p:spPr>
      </p:pic>
      <p:pic>
        <p:nvPicPr>
          <p:cNvPr id="794" name="Google Shape;794;p63"/>
          <p:cNvPicPr preferRelativeResize="0"/>
          <p:nvPr/>
        </p:nvPicPr>
        <p:blipFill rotWithShape="1">
          <a:blip r:embed="rId6">
            <a:alphaModFix/>
          </a:blip>
          <a:srcRect/>
          <a:stretch/>
        </p:blipFill>
        <p:spPr>
          <a:xfrm>
            <a:off x="8715383" y="3369314"/>
            <a:ext cx="265415" cy="265415"/>
          </a:xfrm>
          <a:prstGeom prst="rect">
            <a:avLst/>
          </a:prstGeom>
          <a:noFill/>
          <a:ln>
            <a:noFill/>
          </a:ln>
          <a:effectLst>
            <a:outerShdw blurRad="50800" dist="38100" dir="2700000" algn="tl" rotWithShape="0">
              <a:srgbClr val="000000">
                <a:alpha val="40000"/>
              </a:srgbClr>
            </a:outerShdw>
          </a:effectLst>
        </p:spPr>
      </p:pic>
      <p:pic>
        <p:nvPicPr>
          <p:cNvPr id="795" name="Google Shape;795;p63"/>
          <p:cNvPicPr preferRelativeResize="0"/>
          <p:nvPr/>
        </p:nvPicPr>
        <p:blipFill rotWithShape="1">
          <a:blip r:embed="rId7">
            <a:alphaModFix/>
          </a:blip>
          <a:srcRect/>
          <a:stretch/>
        </p:blipFill>
        <p:spPr>
          <a:xfrm>
            <a:off x="401914" y="2742113"/>
            <a:ext cx="265415" cy="265415"/>
          </a:xfrm>
          <a:prstGeom prst="rect">
            <a:avLst/>
          </a:prstGeom>
          <a:noFill/>
          <a:ln>
            <a:noFill/>
          </a:ln>
          <a:effectLst>
            <a:outerShdw blurRad="50800" dist="38100" dir="2700000" algn="tl" rotWithShape="0">
              <a:srgbClr val="000000">
                <a:alpha val="40000"/>
              </a:srgbClr>
            </a:outerShdw>
          </a:effectLst>
        </p:spPr>
      </p:pic>
      <p:pic>
        <p:nvPicPr>
          <p:cNvPr id="796" name="Google Shape;796;p63"/>
          <p:cNvPicPr preferRelativeResize="0"/>
          <p:nvPr/>
        </p:nvPicPr>
        <p:blipFill rotWithShape="1">
          <a:blip r:embed="rId8">
            <a:alphaModFix/>
          </a:blip>
          <a:srcRect/>
          <a:stretch/>
        </p:blipFill>
        <p:spPr>
          <a:xfrm>
            <a:off x="401914" y="3255683"/>
            <a:ext cx="265415" cy="265415"/>
          </a:xfrm>
          <a:prstGeom prst="rect">
            <a:avLst/>
          </a:prstGeom>
          <a:noFill/>
          <a:ln>
            <a:noFill/>
          </a:ln>
          <a:effectLst>
            <a:outerShdw blurRad="50800" dist="38100" dir="2700000" algn="tl" rotWithShape="0">
              <a:srgbClr val="000000">
                <a:alpha val="40000"/>
              </a:srgbClr>
            </a:outerShdw>
          </a:effectLst>
        </p:spPr>
      </p:pic>
      <p:sp>
        <p:nvSpPr>
          <p:cNvPr id="797" name="Google Shape;797;p63"/>
          <p:cNvSpPr/>
          <p:nvPr/>
        </p:nvSpPr>
        <p:spPr>
          <a:xfrm>
            <a:off x="6862106" y="2647819"/>
            <a:ext cx="1381500" cy="157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8" name="Google Shape;108;p19"/>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pic>
        <p:nvPicPr>
          <p:cNvPr id="109" name="Google Shape;109;p19"/>
          <p:cNvPicPr preferRelativeResize="0"/>
          <p:nvPr/>
        </p:nvPicPr>
        <p:blipFill rotWithShape="1">
          <a:blip r:embed="rId5">
            <a:alphaModFix/>
          </a:blip>
          <a:srcRect/>
          <a:stretch/>
        </p:blipFill>
        <p:spPr>
          <a:xfrm>
            <a:off x="4109178" y="1708315"/>
            <a:ext cx="205740" cy="205740"/>
          </a:xfrm>
          <a:prstGeom prst="rect">
            <a:avLst/>
          </a:prstGeom>
          <a:noFill/>
          <a:ln>
            <a:noFill/>
          </a:ln>
          <a:effectLst>
            <a:outerShdw blurRad="50800" dist="38100" dir="2700000" algn="tl" rotWithShape="0">
              <a:srgbClr val="000000">
                <a:alpha val="40000"/>
              </a:srgbClr>
            </a:outerShdw>
          </a:effectLst>
        </p:spPr>
      </p:pic>
      <p:sp>
        <p:nvSpPr>
          <p:cNvPr id="110" name="Google Shape;110;p19"/>
          <p:cNvSpPr/>
          <p:nvPr/>
        </p:nvSpPr>
        <p:spPr>
          <a:xfrm>
            <a:off x="4295681" y="1704600"/>
            <a:ext cx="771000" cy="1311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111" name="Google Shape;111;p19"/>
          <p:cNvPicPr preferRelativeResize="0"/>
          <p:nvPr/>
        </p:nvPicPr>
        <p:blipFill>
          <a:blip r:embed="rId6">
            <a:alphaModFix/>
          </a:blip>
          <a:stretch>
            <a:fillRect/>
          </a:stretch>
        </p:blipFill>
        <p:spPr>
          <a:xfrm>
            <a:off x="1057690" y="3057524"/>
            <a:ext cx="2541861" cy="1707131"/>
          </a:xfrm>
          <a:prstGeom prst="rect">
            <a:avLst/>
          </a:prstGeom>
          <a:noFill/>
          <a:ln>
            <a:noFill/>
          </a:ln>
        </p:spPr>
      </p:pic>
      <p:sp>
        <p:nvSpPr>
          <p:cNvPr id="112" name="Google Shape;112;p19"/>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113" name="Google Shape;113;p19"/>
          <p:cNvSpPr txBox="1"/>
          <p:nvPr/>
        </p:nvSpPr>
        <p:spPr>
          <a:xfrm>
            <a:off x="342319" y="596306"/>
            <a:ext cx="3934500" cy="2328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b="1">
                <a:solidFill>
                  <a:srgbClr val="676767"/>
                </a:solidFill>
                <a:latin typeface="Roboto"/>
                <a:ea typeface="Roboto"/>
                <a:cs typeface="Roboto"/>
                <a:sym typeface="Roboto"/>
              </a:rPr>
              <a:t>Incident</a:t>
            </a:r>
            <a:r>
              <a:rPr lang="en" sz="1100">
                <a:solidFill>
                  <a:srgbClr val="676767"/>
                </a:solidFill>
                <a:latin typeface="Roboto"/>
                <a:ea typeface="Roboto"/>
                <a:cs typeface="Roboto"/>
                <a:sym typeface="Roboto"/>
              </a:rPr>
              <a:t>: Patient channels are grouped by Incident</a:t>
            </a:r>
            <a:endParaRPr sz="110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Add patients in the Incident view to automatically add them to the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Incident Summary in a separate window</a:t>
            </a:r>
            <a:endParaRPr sz="1700" b="1">
              <a:solidFill>
                <a:srgbClr val="676767"/>
              </a:solidFill>
              <a:latin typeface="Roboto"/>
              <a:ea typeface="Roboto"/>
              <a:cs typeface="Roboto"/>
              <a:sym typeface="Roboto"/>
            </a:endParaRPr>
          </a:p>
        </p:txBody>
      </p:sp>
      <p:pic>
        <p:nvPicPr>
          <p:cNvPr id="114" name="Google Shape;114;p19"/>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pic>
        <p:nvPicPr>
          <p:cNvPr id="115" name="Google Shape;115;p19"/>
          <p:cNvPicPr preferRelativeResize="0"/>
          <p:nvPr/>
        </p:nvPicPr>
        <p:blipFill rotWithShape="1">
          <a:blip r:embed="rId5">
            <a:alphaModFix/>
          </a:blip>
          <a:srcRect/>
          <a:stretch/>
        </p:blipFill>
        <p:spPr>
          <a:xfrm>
            <a:off x="290764" y="2073146"/>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64"/>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03" name="Google Shape;803;p64"/>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pic>
        <p:nvPicPr>
          <p:cNvPr id="808" name="Google Shape;808;p65"/>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09" name="Google Shape;809;p65"/>
          <p:cNvSpPr/>
          <p:nvPr/>
        </p:nvSpPr>
        <p:spPr>
          <a:xfrm>
            <a:off x="6309241" y="1051219"/>
            <a:ext cx="265500" cy="20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10" name="Google Shape;810;p65"/>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6"/>
          <p:cNvSpPr txBox="1"/>
          <p:nvPr/>
        </p:nvSpPr>
        <p:spPr>
          <a:xfrm>
            <a:off x="667437" y="840070"/>
            <a:ext cx="35331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1100" b="1" i="1"/>
          </a:p>
          <a:p>
            <a:pPr marL="0" marR="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816" name="Google Shape;816;p66"/>
          <p:cNvPicPr preferRelativeResize="0"/>
          <p:nvPr/>
        </p:nvPicPr>
        <p:blipFill rotWithShape="1">
          <a:blip r:embed="rId3">
            <a:alphaModFix/>
          </a:blip>
          <a:srcRect t="5132"/>
          <a:stretch/>
        </p:blipFill>
        <p:spPr>
          <a:xfrm>
            <a:off x="4744894" y="1027446"/>
            <a:ext cx="1869300" cy="3839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17" name="Google Shape;817;p66"/>
          <p:cNvPicPr preferRelativeResize="0"/>
          <p:nvPr/>
        </p:nvPicPr>
        <p:blipFill rotWithShape="1">
          <a:blip r:embed="rId4">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pic>
        <p:nvPicPr>
          <p:cNvPr id="818" name="Google Shape;818;p66"/>
          <p:cNvPicPr preferRelativeResize="0"/>
          <p:nvPr/>
        </p:nvPicPr>
        <p:blipFill rotWithShape="1">
          <a:blip r:embed="rId4">
            <a:alphaModFix/>
          </a:blip>
          <a:srcRect/>
          <a:stretch/>
        </p:blipFill>
        <p:spPr>
          <a:xfrm>
            <a:off x="5687076" y="4077314"/>
            <a:ext cx="265647" cy="265647"/>
          </a:xfrm>
          <a:prstGeom prst="rect">
            <a:avLst/>
          </a:prstGeom>
          <a:noFill/>
          <a:ln>
            <a:noFill/>
          </a:ln>
          <a:effectLst>
            <a:outerShdw blurRad="50800" dist="38100" dir="2700000" algn="tl" rotWithShape="0">
              <a:srgbClr val="000000">
                <a:alpha val="40000"/>
              </a:srgbClr>
            </a:outerShdw>
          </a:effectLst>
        </p:spPr>
      </p:pic>
      <p:sp>
        <p:nvSpPr>
          <p:cNvPr id="819" name="Google Shape;819;p66"/>
          <p:cNvSpPr/>
          <p:nvPr/>
        </p:nvSpPr>
        <p:spPr>
          <a:xfrm>
            <a:off x="5990119" y="4082888"/>
            <a:ext cx="539700" cy="276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20" name="Google Shape;820;p66"/>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7"/>
          <p:cNvSpPr txBox="1"/>
          <p:nvPr/>
        </p:nvSpPr>
        <p:spPr>
          <a:xfrm>
            <a:off x="667437" y="840070"/>
            <a:ext cx="3533100" cy="90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Finds and Opens Patient Channel</a:t>
            </a:r>
            <a:endParaRPr sz="11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Prompts to Create Patient Channel if not in system</a:t>
            </a:r>
            <a:endParaRPr sz="1100" b="0" i="0" u="none" strike="noStrike" cap="none">
              <a:solidFill>
                <a:srgbClr val="676767"/>
              </a:solidFill>
              <a:latin typeface="Roboto"/>
              <a:ea typeface="Roboto"/>
              <a:cs typeface="Roboto"/>
              <a:sym typeface="Roboto"/>
            </a:endParaRPr>
          </a:p>
          <a:p>
            <a:pPr marL="0" lvl="0" indent="0" algn="l" rtl="0">
              <a:spcBef>
                <a:spcPts val="0"/>
              </a:spcBef>
              <a:spcAft>
                <a:spcPts val="0"/>
              </a:spcAft>
              <a:buNone/>
            </a:pPr>
            <a:endParaRPr sz="1100">
              <a:solidFill>
                <a:srgbClr val="676767"/>
              </a:solidFill>
              <a:latin typeface="Roboto"/>
              <a:ea typeface="Roboto"/>
              <a:cs typeface="Roboto"/>
              <a:sym typeface="Roboto"/>
            </a:endParaRPr>
          </a:p>
        </p:txBody>
      </p:sp>
      <p:pic>
        <p:nvPicPr>
          <p:cNvPr id="826" name="Google Shape;826;p67"/>
          <p:cNvPicPr preferRelativeResize="0"/>
          <p:nvPr/>
        </p:nvPicPr>
        <p:blipFill rotWithShape="1">
          <a:blip r:embed="rId3">
            <a:alphaModFix/>
          </a:blip>
          <a:srcRect t="43496" b="15054"/>
          <a:stretch/>
        </p:blipFill>
        <p:spPr>
          <a:xfrm>
            <a:off x="6789225" y="3180581"/>
            <a:ext cx="1869300" cy="167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27" name="Google Shape;827;p67"/>
          <p:cNvPicPr preferRelativeResize="0"/>
          <p:nvPr/>
        </p:nvPicPr>
        <p:blipFill rotWithShape="1">
          <a:blip r:embed="rId4">
            <a:alphaModFix/>
          </a:blip>
          <a:srcRect t="10121" b="34782"/>
          <a:stretch/>
        </p:blipFill>
        <p:spPr>
          <a:xfrm>
            <a:off x="6789225" y="867984"/>
            <a:ext cx="1869300" cy="2229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28" name="Google Shape;828;p67"/>
          <p:cNvPicPr preferRelativeResize="0"/>
          <p:nvPr/>
        </p:nvPicPr>
        <p:blipFill rotWithShape="1">
          <a:blip r:embed="rId5">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sp>
        <p:nvSpPr>
          <p:cNvPr id="829" name="Google Shape;829;p67"/>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68"/>
          <p:cNvSpPr txBox="1"/>
          <p:nvPr/>
        </p:nvSpPr>
        <p:spPr>
          <a:xfrm>
            <a:off x="667437" y="840070"/>
            <a:ext cx="3533100" cy="116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Finds and Opens Patient Channel</a:t>
            </a:r>
            <a:endParaRPr sz="11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Prompts to Create Patient Channel if not in system</a:t>
            </a:r>
            <a:endParaRPr sz="1100" b="0" i="0" u="none" strike="noStrike" cap="none">
              <a:solidFill>
                <a:srgbClr val="676767"/>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Set ED Arrival Time</a:t>
            </a:r>
            <a:endParaRPr sz="9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Scroll to bottom and Set </a:t>
            </a:r>
            <a:r>
              <a:rPr lang="en" sz="1100" b="1" i="1">
                <a:solidFill>
                  <a:srgbClr val="676767"/>
                </a:solidFill>
                <a:latin typeface="Roboto"/>
                <a:ea typeface="Roboto"/>
                <a:cs typeface="Roboto"/>
                <a:sym typeface="Roboto"/>
              </a:rPr>
              <a:t>ED Arrival Time</a:t>
            </a:r>
            <a:endParaRPr sz="1100">
              <a:solidFill>
                <a:srgbClr val="676767"/>
              </a:solidFill>
              <a:latin typeface="Roboto"/>
              <a:ea typeface="Roboto"/>
              <a:cs typeface="Roboto"/>
              <a:sym typeface="Roboto"/>
            </a:endParaRPr>
          </a:p>
        </p:txBody>
      </p:sp>
      <p:pic>
        <p:nvPicPr>
          <p:cNvPr id="835" name="Google Shape;835;p68"/>
          <p:cNvPicPr preferRelativeResize="0"/>
          <p:nvPr/>
        </p:nvPicPr>
        <p:blipFill rotWithShape="1">
          <a:blip r:embed="rId3">
            <a:alphaModFix/>
          </a:blip>
          <a:srcRect t="43496" b="15054"/>
          <a:stretch/>
        </p:blipFill>
        <p:spPr>
          <a:xfrm>
            <a:off x="6789225" y="3180581"/>
            <a:ext cx="1869300" cy="167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6" name="Google Shape;836;p68"/>
          <p:cNvPicPr preferRelativeResize="0"/>
          <p:nvPr/>
        </p:nvPicPr>
        <p:blipFill rotWithShape="1">
          <a:blip r:embed="rId4">
            <a:alphaModFix/>
          </a:blip>
          <a:srcRect t="10121" b="34782"/>
          <a:stretch/>
        </p:blipFill>
        <p:spPr>
          <a:xfrm>
            <a:off x="6789225" y="867984"/>
            <a:ext cx="1869300" cy="2229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38" name="Google Shape;838;p68"/>
          <p:cNvPicPr preferRelativeResize="0"/>
          <p:nvPr/>
        </p:nvPicPr>
        <p:blipFill rotWithShape="1">
          <a:blip r:embed="rId5">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pic>
        <p:nvPicPr>
          <p:cNvPr id="839" name="Google Shape;839;p68"/>
          <p:cNvPicPr preferRelativeResize="0"/>
          <p:nvPr/>
        </p:nvPicPr>
        <p:blipFill rotWithShape="1">
          <a:blip r:embed="rId6">
            <a:alphaModFix/>
          </a:blip>
          <a:srcRect/>
          <a:stretch/>
        </p:blipFill>
        <p:spPr>
          <a:xfrm>
            <a:off x="8715383" y="3369314"/>
            <a:ext cx="265415" cy="265415"/>
          </a:xfrm>
          <a:prstGeom prst="rect">
            <a:avLst/>
          </a:prstGeom>
          <a:noFill/>
          <a:ln>
            <a:noFill/>
          </a:ln>
          <a:effectLst>
            <a:outerShdw blurRad="50800" dist="38100" dir="2700000" algn="tl" rotWithShape="0">
              <a:srgbClr val="000000">
                <a:alpha val="40000"/>
              </a:srgbClr>
            </a:outerShdw>
          </a:effectLst>
        </p:spPr>
      </p:pic>
      <p:sp>
        <p:nvSpPr>
          <p:cNvPr id="840" name="Google Shape;840;p68"/>
          <p:cNvSpPr/>
          <p:nvPr/>
        </p:nvSpPr>
        <p:spPr>
          <a:xfrm>
            <a:off x="8055038" y="3408581"/>
            <a:ext cx="539700" cy="167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41" name="Google Shape;841;p68"/>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89;p63">
            <a:extLst>
              <a:ext uri="{FF2B5EF4-FFF2-40B4-BE49-F238E27FC236}">
                <a16:creationId xmlns:a16="http://schemas.microsoft.com/office/drawing/2014/main" id="{D0C45F68-83AC-2013-8E01-25C703681B5D}"/>
              </a:ext>
            </a:extLst>
          </p:cNvPr>
          <p:cNvPicPr preferRelativeResize="0"/>
          <p:nvPr/>
        </p:nvPicPr>
        <p:blipFill rotWithShape="1">
          <a:blip r:embed="rId6">
            <a:alphaModFix/>
          </a:blip>
          <a:srcRect/>
          <a:stretch/>
        </p:blipFill>
        <p:spPr>
          <a:xfrm>
            <a:off x="401914" y="1533058"/>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9"/>
          <p:cNvSpPr txBox="1"/>
          <p:nvPr/>
        </p:nvSpPr>
        <p:spPr>
          <a:xfrm>
            <a:off x="667437" y="840070"/>
            <a:ext cx="3533100" cy="1371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Finds and Opens Patient Channel</a:t>
            </a:r>
            <a:endParaRPr sz="11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Prompts to Create Patient Channel if not in system</a:t>
            </a:r>
            <a:endParaRPr sz="1100" b="0" i="0" u="none" strike="noStrike" cap="none">
              <a:solidFill>
                <a:srgbClr val="676767"/>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Set ED Arrival Time</a:t>
            </a:r>
            <a:endParaRPr sz="9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Scroll to bottom and Set </a:t>
            </a:r>
            <a:r>
              <a:rPr lang="en" sz="1100" b="1" i="1">
                <a:solidFill>
                  <a:srgbClr val="676767"/>
                </a:solidFill>
                <a:latin typeface="Roboto"/>
                <a:ea typeface="Roboto"/>
                <a:cs typeface="Roboto"/>
                <a:sym typeface="Roboto"/>
              </a:rPr>
              <a:t>ED Arrival Time</a:t>
            </a:r>
            <a:endParaRPr sz="1100" b="1" i="1"/>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Moves Patient to </a:t>
            </a:r>
            <a:r>
              <a:rPr lang="en" sz="1100" b="1" i="1">
                <a:solidFill>
                  <a:srgbClr val="676767"/>
                </a:solidFill>
                <a:latin typeface="Roboto"/>
                <a:ea typeface="Roboto"/>
                <a:cs typeface="Roboto"/>
                <a:sym typeface="Roboto"/>
              </a:rPr>
              <a:t>At Destination</a:t>
            </a:r>
            <a:r>
              <a:rPr lang="en" sz="1100">
                <a:solidFill>
                  <a:srgbClr val="676767"/>
                </a:solidFill>
                <a:latin typeface="Roboto"/>
                <a:ea typeface="Roboto"/>
                <a:cs typeface="Roboto"/>
                <a:sym typeface="Roboto"/>
              </a:rPr>
              <a:t> Status</a:t>
            </a:r>
            <a:endParaRPr sz="1100">
              <a:solidFill>
                <a:srgbClr val="676767"/>
              </a:solidFill>
              <a:latin typeface="Roboto"/>
              <a:ea typeface="Roboto"/>
              <a:cs typeface="Roboto"/>
              <a:sym typeface="Roboto"/>
            </a:endParaRPr>
          </a:p>
        </p:txBody>
      </p:sp>
      <p:pic>
        <p:nvPicPr>
          <p:cNvPr id="847" name="Google Shape;847;p69"/>
          <p:cNvPicPr preferRelativeResize="0"/>
          <p:nvPr/>
        </p:nvPicPr>
        <p:blipFill rotWithShape="1">
          <a:blip r:embed="rId3">
            <a:alphaModFix/>
          </a:blip>
          <a:srcRect t="62828" b="2570"/>
          <a:stretch/>
        </p:blipFill>
        <p:spPr>
          <a:xfrm>
            <a:off x="4744894" y="3466332"/>
            <a:ext cx="1869300" cy="1400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48" name="Google Shape;848;p69"/>
          <p:cNvPicPr preferRelativeResize="0"/>
          <p:nvPr/>
        </p:nvPicPr>
        <p:blipFill rotWithShape="1">
          <a:blip r:embed="rId4">
            <a:alphaModFix/>
          </a:blip>
          <a:srcRect t="43496" b="15054"/>
          <a:stretch/>
        </p:blipFill>
        <p:spPr>
          <a:xfrm>
            <a:off x="6789225" y="3180581"/>
            <a:ext cx="1869300" cy="167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49" name="Google Shape;849;p69"/>
          <p:cNvPicPr preferRelativeResize="0"/>
          <p:nvPr/>
        </p:nvPicPr>
        <p:blipFill rotWithShape="1">
          <a:blip r:embed="rId5">
            <a:alphaModFix/>
          </a:blip>
          <a:srcRect t="10121" b="34782"/>
          <a:stretch/>
        </p:blipFill>
        <p:spPr>
          <a:xfrm>
            <a:off x="6789225" y="867984"/>
            <a:ext cx="1869300" cy="2229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51" name="Google Shape;851;p69"/>
          <p:cNvPicPr preferRelativeResize="0"/>
          <p:nvPr/>
        </p:nvPicPr>
        <p:blipFill rotWithShape="1">
          <a:blip r:embed="rId6">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pic>
        <p:nvPicPr>
          <p:cNvPr id="852" name="Google Shape;852;p69"/>
          <p:cNvPicPr preferRelativeResize="0"/>
          <p:nvPr/>
        </p:nvPicPr>
        <p:blipFill rotWithShape="1">
          <a:blip r:embed="rId7">
            <a:alphaModFix/>
          </a:blip>
          <a:srcRect/>
          <a:stretch/>
        </p:blipFill>
        <p:spPr>
          <a:xfrm>
            <a:off x="8715383" y="3369314"/>
            <a:ext cx="265415" cy="265415"/>
          </a:xfrm>
          <a:prstGeom prst="rect">
            <a:avLst/>
          </a:prstGeom>
          <a:noFill/>
          <a:ln>
            <a:noFill/>
          </a:ln>
          <a:effectLst>
            <a:outerShdw blurRad="50800" dist="38100" dir="2700000" algn="tl" rotWithShape="0">
              <a:srgbClr val="000000">
                <a:alpha val="40000"/>
              </a:srgbClr>
            </a:outerShdw>
          </a:effectLst>
        </p:spPr>
      </p:pic>
      <p:sp>
        <p:nvSpPr>
          <p:cNvPr id="853" name="Google Shape;853;p69"/>
          <p:cNvSpPr/>
          <p:nvPr/>
        </p:nvSpPr>
        <p:spPr>
          <a:xfrm>
            <a:off x="8055038" y="3408581"/>
            <a:ext cx="539700" cy="167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54" name="Google Shape;854;p69"/>
          <p:cNvSpPr/>
          <p:nvPr/>
        </p:nvSpPr>
        <p:spPr>
          <a:xfrm>
            <a:off x="5827444" y="4303856"/>
            <a:ext cx="352200" cy="185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55" name="Google Shape;855;p69"/>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89;p63">
            <a:extLst>
              <a:ext uri="{FF2B5EF4-FFF2-40B4-BE49-F238E27FC236}">
                <a16:creationId xmlns:a16="http://schemas.microsoft.com/office/drawing/2014/main" id="{A30C3154-8D6B-2C70-1F92-1F50A958633F}"/>
              </a:ext>
            </a:extLst>
          </p:cNvPr>
          <p:cNvPicPr preferRelativeResize="0"/>
          <p:nvPr/>
        </p:nvPicPr>
        <p:blipFill rotWithShape="1">
          <a:blip r:embed="rId7">
            <a:alphaModFix/>
          </a:blip>
          <a:srcRect/>
          <a:stretch/>
        </p:blipFill>
        <p:spPr>
          <a:xfrm>
            <a:off x="401914" y="1533058"/>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70"/>
          <p:cNvSpPr txBox="1"/>
          <p:nvPr/>
        </p:nvSpPr>
        <p:spPr>
          <a:xfrm>
            <a:off x="667437" y="840070"/>
            <a:ext cx="3533100" cy="2593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Finds and Opens Patient Channel</a:t>
            </a:r>
            <a:endParaRPr sz="11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Prompts to Create Patient Channel if not in system</a:t>
            </a:r>
            <a:endParaRPr sz="1100" b="0" i="0" u="none" strike="noStrike" cap="none">
              <a:solidFill>
                <a:srgbClr val="676767"/>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Set ED Arrival Time</a:t>
            </a:r>
            <a:endParaRPr sz="9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Scroll to bottom and Set </a:t>
            </a:r>
            <a:r>
              <a:rPr lang="en" sz="1100" b="1" i="1">
                <a:solidFill>
                  <a:srgbClr val="676767"/>
                </a:solidFill>
                <a:latin typeface="Roboto"/>
                <a:ea typeface="Roboto"/>
                <a:cs typeface="Roboto"/>
                <a:sym typeface="Roboto"/>
              </a:rPr>
              <a:t>ED Arrival Time</a:t>
            </a:r>
            <a:endParaRPr sz="1100" b="1" i="1"/>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Moves Patient to </a:t>
            </a:r>
            <a:r>
              <a:rPr lang="en" sz="1100" b="1" i="1">
                <a:solidFill>
                  <a:srgbClr val="676767"/>
                </a:solidFill>
                <a:latin typeface="Roboto"/>
                <a:ea typeface="Roboto"/>
                <a:cs typeface="Roboto"/>
                <a:sym typeface="Roboto"/>
              </a:rPr>
              <a:t>At Destination</a:t>
            </a:r>
            <a:r>
              <a:rPr lang="en" sz="1100">
                <a:solidFill>
                  <a:srgbClr val="676767"/>
                </a:solidFill>
                <a:latin typeface="Roboto"/>
                <a:ea typeface="Roboto"/>
                <a:cs typeface="Roboto"/>
                <a:sym typeface="Roboto"/>
              </a:rPr>
              <a:t> Status</a:t>
            </a:r>
            <a:endParaRPr sz="1100"/>
          </a:p>
          <a:p>
            <a:pPr marL="0" lvl="0" indent="0" algn="l" rtl="0">
              <a:spcBef>
                <a:spcPts val="0"/>
              </a:spcBef>
              <a:spcAft>
                <a:spcPts val="0"/>
              </a:spcAft>
              <a:buNone/>
            </a:pPr>
            <a:endParaRPr sz="1700" b="1">
              <a:solidFill>
                <a:srgbClr val="515151"/>
              </a:solidFill>
              <a:latin typeface="Roboto"/>
              <a:ea typeface="Roboto"/>
              <a:cs typeface="Roboto"/>
              <a:sym typeface="Roboto"/>
            </a:endParaRPr>
          </a:p>
          <a:p>
            <a:pPr marL="0" lvl="0" indent="0" algn="l" rtl="0">
              <a:spcBef>
                <a:spcPts val="0"/>
              </a:spcBef>
              <a:spcAft>
                <a:spcPts val="0"/>
              </a:spcAft>
              <a:buNone/>
            </a:pPr>
            <a:r>
              <a:rPr lang="en" sz="1900" b="1">
                <a:solidFill>
                  <a:schemeClr val="accent1"/>
                </a:solidFill>
                <a:latin typeface="Roboto"/>
                <a:ea typeface="Roboto"/>
                <a:cs typeface="Roboto"/>
                <a:sym typeface="Roboto"/>
              </a:rPr>
              <a:t>Options</a:t>
            </a:r>
            <a:endParaRPr sz="1900" b="1">
              <a:solidFill>
                <a:schemeClr val="accent1"/>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Re-Triage and Change Condition</a:t>
            </a:r>
            <a:endParaRPr sz="1700" b="1">
              <a:solidFill>
                <a:srgbClr val="515151"/>
              </a:solidFill>
              <a:latin typeface="Roboto"/>
              <a:ea typeface="Roboto"/>
              <a:cs typeface="Roboto"/>
              <a:sym typeface="Roboto"/>
            </a:endParaRPr>
          </a:p>
          <a:p>
            <a:pPr marL="0" lvl="0" indent="0" algn="l" rtl="0">
              <a:lnSpc>
                <a:spcPct val="120000"/>
              </a:lnSpc>
              <a:spcBef>
                <a:spcPts val="0"/>
              </a:spcBef>
              <a:spcAft>
                <a:spcPts val="0"/>
              </a:spcAft>
              <a:buNone/>
            </a:pPr>
            <a:endParaRPr sz="1100" b="1" i="1"/>
          </a:p>
          <a:p>
            <a:pPr marL="0" marR="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861" name="Google Shape;861;p70"/>
          <p:cNvPicPr preferRelativeResize="0"/>
          <p:nvPr/>
        </p:nvPicPr>
        <p:blipFill rotWithShape="1">
          <a:blip r:embed="rId3">
            <a:alphaModFix/>
          </a:blip>
          <a:srcRect t="43496" b="15054"/>
          <a:stretch/>
        </p:blipFill>
        <p:spPr>
          <a:xfrm>
            <a:off x="6789225" y="3180581"/>
            <a:ext cx="1869300" cy="167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62" name="Google Shape;862;p70"/>
          <p:cNvPicPr preferRelativeResize="0"/>
          <p:nvPr/>
        </p:nvPicPr>
        <p:blipFill rotWithShape="1">
          <a:blip r:embed="rId4">
            <a:alphaModFix/>
          </a:blip>
          <a:srcRect t="10121" b="34782"/>
          <a:stretch/>
        </p:blipFill>
        <p:spPr>
          <a:xfrm>
            <a:off x="6789225" y="867984"/>
            <a:ext cx="1869300" cy="2229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64" name="Google Shape;864;p70"/>
          <p:cNvPicPr preferRelativeResize="0"/>
          <p:nvPr/>
        </p:nvPicPr>
        <p:blipFill rotWithShape="1">
          <a:blip r:embed="rId5">
            <a:alphaModFix/>
          </a:blip>
          <a:srcRect/>
          <a:stretch/>
        </p:blipFill>
        <p:spPr>
          <a:xfrm>
            <a:off x="8715383" y="1258807"/>
            <a:ext cx="265415" cy="265415"/>
          </a:xfrm>
          <a:prstGeom prst="rect">
            <a:avLst/>
          </a:prstGeom>
          <a:noFill/>
          <a:ln>
            <a:noFill/>
          </a:ln>
          <a:effectLst>
            <a:outerShdw blurRad="50800" dist="38100" dir="2700000" algn="tl" rotWithShape="0">
              <a:srgbClr val="000000">
                <a:alpha val="40000"/>
              </a:srgbClr>
            </a:outerShdw>
          </a:effectLst>
        </p:spPr>
      </p:pic>
      <p:pic>
        <p:nvPicPr>
          <p:cNvPr id="865" name="Google Shape;865;p70"/>
          <p:cNvPicPr preferRelativeResize="0"/>
          <p:nvPr/>
        </p:nvPicPr>
        <p:blipFill rotWithShape="1">
          <a:blip r:embed="rId6">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sp>
        <p:nvSpPr>
          <p:cNvPr id="866" name="Google Shape;866;p70"/>
          <p:cNvSpPr/>
          <p:nvPr/>
        </p:nvSpPr>
        <p:spPr>
          <a:xfrm>
            <a:off x="6800550" y="1152881"/>
            <a:ext cx="1869300" cy="343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68" name="Google Shape;868;p70"/>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89;p63">
            <a:extLst>
              <a:ext uri="{FF2B5EF4-FFF2-40B4-BE49-F238E27FC236}">
                <a16:creationId xmlns:a16="http://schemas.microsoft.com/office/drawing/2014/main" id="{F9DAC854-B8F8-BA3C-A866-ED6B591BCA13}"/>
              </a:ext>
            </a:extLst>
          </p:cNvPr>
          <p:cNvPicPr preferRelativeResize="0"/>
          <p:nvPr/>
        </p:nvPicPr>
        <p:blipFill rotWithShape="1">
          <a:blip r:embed="rId7">
            <a:alphaModFix/>
          </a:blip>
          <a:srcRect/>
          <a:stretch/>
        </p:blipFill>
        <p:spPr>
          <a:xfrm>
            <a:off x="401914" y="1533058"/>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795;p63">
            <a:extLst>
              <a:ext uri="{FF2B5EF4-FFF2-40B4-BE49-F238E27FC236}">
                <a16:creationId xmlns:a16="http://schemas.microsoft.com/office/drawing/2014/main" id="{9622F819-066C-C159-B0D5-85A44FF306DF}"/>
              </a:ext>
            </a:extLst>
          </p:cNvPr>
          <p:cNvPicPr preferRelativeResize="0"/>
          <p:nvPr/>
        </p:nvPicPr>
        <p:blipFill rotWithShape="1">
          <a:blip r:embed="rId5">
            <a:alphaModFix/>
          </a:blip>
          <a:srcRect/>
          <a:stretch/>
        </p:blipFill>
        <p:spPr>
          <a:xfrm>
            <a:off x="401914" y="2742113"/>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71"/>
          <p:cNvSpPr txBox="1"/>
          <p:nvPr/>
        </p:nvSpPr>
        <p:spPr>
          <a:xfrm>
            <a:off x="667437" y="840070"/>
            <a:ext cx="3533100" cy="332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Finds and Opens Patient Channel</a:t>
            </a:r>
            <a:endParaRPr sz="11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Prompts to Create Patient Channel if not in system</a:t>
            </a:r>
            <a:endParaRPr sz="1100" b="0" i="0" u="none" strike="noStrike" cap="none">
              <a:solidFill>
                <a:srgbClr val="676767"/>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Set ED Arrival Time</a:t>
            </a:r>
            <a:endParaRPr sz="9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Scroll to bottom and Set </a:t>
            </a:r>
            <a:r>
              <a:rPr lang="en" sz="1100" b="1" i="1">
                <a:solidFill>
                  <a:srgbClr val="676767"/>
                </a:solidFill>
                <a:latin typeface="Roboto"/>
                <a:ea typeface="Roboto"/>
                <a:cs typeface="Roboto"/>
                <a:sym typeface="Roboto"/>
              </a:rPr>
              <a:t>ED Arrival Time</a:t>
            </a:r>
            <a:endParaRPr sz="1100" b="1" i="1"/>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Moves Patient to </a:t>
            </a:r>
            <a:r>
              <a:rPr lang="en" sz="1100" b="1" i="1">
                <a:solidFill>
                  <a:srgbClr val="676767"/>
                </a:solidFill>
                <a:latin typeface="Roboto"/>
                <a:ea typeface="Roboto"/>
                <a:cs typeface="Roboto"/>
                <a:sym typeface="Roboto"/>
              </a:rPr>
              <a:t>At Destination</a:t>
            </a:r>
            <a:r>
              <a:rPr lang="en" sz="1100">
                <a:solidFill>
                  <a:srgbClr val="676767"/>
                </a:solidFill>
                <a:latin typeface="Roboto"/>
                <a:ea typeface="Roboto"/>
                <a:cs typeface="Roboto"/>
                <a:sym typeface="Roboto"/>
              </a:rPr>
              <a:t> Status</a:t>
            </a:r>
            <a:endParaRPr sz="1100"/>
          </a:p>
          <a:p>
            <a:pPr marL="0" lvl="0" indent="0" algn="l" rtl="0">
              <a:spcBef>
                <a:spcPts val="0"/>
              </a:spcBef>
              <a:spcAft>
                <a:spcPts val="0"/>
              </a:spcAft>
              <a:buNone/>
            </a:pPr>
            <a:endParaRPr sz="1700" b="1">
              <a:solidFill>
                <a:srgbClr val="515151"/>
              </a:solidFill>
              <a:latin typeface="Roboto"/>
              <a:ea typeface="Roboto"/>
              <a:cs typeface="Roboto"/>
              <a:sym typeface="Roboto"/>
            </a:endParaRPr>
          </a:p>
          <a:p>
            <a:pPr marL="0" lvl="0" indent="0" algn="l" rtl="0">
              <a:spcBef>
                <a:spcPts val="0"/>
              </a:spcBef>
              <a:spcAft>
                <a:spcPts val="0"/>
              </a:spcAft>
              <a:buNone/>
            </a:pPr>
            <a:r>
              <a:rPr lang="en" sz="1900" b="1">
                <a:solidFill>
                  <a:schemeClr val="accent1"/>
                </a:solidFill>
                <a:latin typeface="Roboto"/>
                <a:ea typeface="Roboto"/>
                <a:cs typeface="Roboto"/>
                <a:sym typeface="Roboto"/>
              </a:rPr>
              <a:t>Options</a:t>
            </a:r>
            <a:endParaRPr sz="1900" b="1">
              <a:solidFill>
                <a:schemeClr val="accent1"/>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Re-Triage and Change Condition</a:t>
            </a:r>
            <a:endParaRPr sz="1700" b="1">
              <a:solidFill>
                <a:srgbClr val="515151"/>
              </a:solidFill>
              <a:latin typeface="Roboto"/>
              <a:ea typeface="Roboto"/>
              <a:cs typeface="Roboto"/>
              <a:sym typeface="Roboto"/>
            </a:endParaRPr>
          </a:p>
          <a:p>
            <a:pPr marL="0" lvl="0" indent="0" algn="l" rtl="0">
              <a:spcBef>
                <a:spcPts val="0"/>
              </a:spcBef>
              <a:spcAft>
                <a:spcPts val="0"/>
              </a:spcAft>
              <a:buNone/>
            </a:pPr>
            <a:endParaRPr sz="1700" b="1">
              <a:solidFill>
                <a:srgbClr val="515151"/>
              </a:solidFill>
              <a:latin typeface="Roboto"/>
              <a:ea typeface="Roboto"/>
              <a:cs typeface="Roboto"/>
              <a:sym typeface="Roboto"/>
            </a:endParaRPr>
          </a:p>
          <a:p>
            <a:pPr marL="0" lvl="0" indent="0" algn="l" rtl="0">
              <a:spcBef>
                <a:spcPts val="0"/>
              </a:spcBef>
              <a:spcAft>
                <a:spcPts val="0"/>
              </a:spcAft>
              <a:buNone/>
            </a:pPr>
            <a:r>
              <a:rPr lang="en" sz="1700" b="1">
                <a:solidFill>
                  <a:srgbClr val="515151"/>
                </a:solidFill>
                <a:latin typeface="Roboto"/>
                <a:ea typeface="Roboto"/>
                <a:cs typeface="Roboto"/>
                <a:sym typeface="Roboto"/>
              </a:rPr>
              <a:t>Room Assignment</a:t>
            </a:r>
            <a:endParaRPr sz="1700" b="1">
              <a:solidFill>
                <a:srgbClr val="51515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Visible if already assigned</a:t>
            </a:r>
            <a:endParaRPr sz="1100"/>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Able to </a:t>
            </a:r>
            <a:r>
              <a:rPr lang="en" sz="1100" b="1" i="1">
                <a:solidFill>
                  <a:srgbClr val="676767"/>
                </a:solidFill>
                <a:latin typeface="Roboto"/>
                <a:ea typeface="Roboto"/>
                <a:cs typeface="Roboto"/>
                <a:sym typeface="Roboto"/>
              </a:rPr>
              <a:t>Add</a:t>
            </a:r>
            <a:r>
              <a:rPr lang="en" sz="1100" b="1">
                <a:solidFill>
                  <a:srgbClr val="676767"/>
                </a:solidFill>
                <a:latin typeface="Roboto"/>
                <a:ea typeface="Roboto"/>
                <a:cs typeface="Roboto"/>
                <a:sym typeface="Roboto"/>
              </a:rPr>
              <a:t> / </a:t>
            </a:r>
            <a:r>
              <a:rPr lang="en" sz="1100" b="1" i="1">
                <a:solidFill>
                  <a:srgbClr val="676767"/>
                </a:solidFill>
                <a:latin typeface="Roboto"/>
                <a:ea typeface="Roboto"/>
                <a:cs typeface="Roboto"/>
                <a:sym typeface="Roboto"/>
              </a:rPr>
              <a:t>Edit</a:t>
            </a:r>
            <a:endParaRPr sz="1100" b="1" i="1"/>
          </a:p>
          <a:p>
            <a:pPr marL="0" marR="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874" name="Google Shape;874;p71"/>
          <p:cNvPicPr preferRelativeResize="0"/>
          <p:nvPr/>
        </p:nvPicPr>
        <p:blipFill rotWithShape="1">
          <a:blip r:embed="rId3">
            <a:alphaModFix/>
          </a:blip>
          <a:srcRect t="43496" b="15054"/>
          <a:stretch/>
        </p:blipFill>
        <p:spPr>
          <a:xfrm>
            <a:off x="6789225" y="3180581"/>
            <a:ext cx="1869300" cy="1677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75" name="Google Shape;875;p71"/>
          <p:cNvPicPr preferRelativeResize="0"/>
          <p:nvPr/>
        </p:nvPicPr>
        <p:blipFill rotWithShape="1">
          <a:blip r:embed="rId4">
            <a:alphaModFix/>
          </a:blip>
          <a:srcRect t="10121" b="34782"/>
          <a:stretch/>
        </p:blipFill>
        <p:spPr>
          <a:xfrm>
            <a:off x="6789225" y="867984"/>
            <a:ext cx="1869300" cy="2229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77" name="Google Shape;877;p71"/>
          <p:cNvPicPr preferRelativeResize="0"/>
          <p:nvPr/>
        </p:nvPicPr>
        <p:blipFill rotWithShape="1">
          <a:blip r:embed="rId5">
            <a:alphaModFix/>
          </a:blip>
          <a:srcRect/>
          <a:stretch/>
        </p:blipFill>
        <p:spPr>
          <a:xfrm>
            <a:off x="8337400" y="2598135"/>
            <a:ext cx="265415" cy="265415"/>
          </a:xfrm>
          <a:prstGeom prst="rect">
            <a:avLst/>
          </a:prstGeom>
          <a:noFill/>
          <a:ln>
            <a:noFill/>
          </a:ln>
          <a:effectLst>
            <a:outerShdw blurRad="50800" dist="38100" dir="2700000" algn="tl" rotWithShape="0">
              <a:srgbClr val="000000">
                <a:alpha val="40000"/>
              </a:srgbClr>
            </a:outerShdw>
          </a:effectLst>
        </p:spPr>
      </p:pic>
      <p:pic>
        <p:nvPicPr>
          <p:cNvPr id="878" name="Google Shape;878;p71"/>
          <p:cNvPicPr preferRelativeResize="0"/>
          <p:nvPr/>
        </p:nvPicPr>
        <p:blipFill rotWithShape="1">
          <a:blip r:embed="rId6">
            <a:alphaModFix/>
          </a:blip>
          <a:srcRect/>
          <a:stretch/>
        </p:blipFill>
        <p:spPr>
          <a:xfrm>
            <a:off x="401789" y="867970"/>
            <a:ext cx="265648" cy="265648"/>
          </a:xfrm>
          <a:prstGeom prst="rect">
            <a:avLst/>
          </a:prstGeom>
          <a:noFill/>
          <a:ln>
            <a:noFill/>
          </a:ln>
          <a:effectLst>
            <a:outerShdw blurRad="50800" dist="38100" dir="2700000" algn="tl" rotWithShape="0">
              <a:srgbClr val="000000">
                <a:alpha val="40000"/>
              </a:srgbClr>
            </a:outerShdw>
          </a:effectLst>
        </p:spPr>
      </p:pic>
      <p:sp>
        <p:nvSpPr>
          <p:cNvPr id="879" name="Google Shape;879;p71"/>
          <p:cNvSpPr/>
          <p:nvPr/>
        </p:nvSpPr>
        <p:spPr>
          <a:xfrm>
            <a:off x="6862106" y="2647819"/>
            <a:ext cx="1381500" cy="157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80" name="Google Shape;880;p71"/>
          <p:cNvSpPr/>
          <p:nvPr/>
        </p:nvSpPr>
        <p:spPr>
          <a:xfrm>
            <a:off x="8209219" y="1551394"/>
            <a:ext cx="393600" cy="20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883" name="Google Shape;883;p71"/>
          <p:cNvSpPr txBox="1"/>
          <p:nvPr/>
        </p:nvSpPr>
        <p:spPr>
          <a:xfrm>
            <a:off x="218138" y="226988"/>
            <a:ext cx="76065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Receiving Patients During an Incident</a:t>
            </a:r>
            <a:r>
              <a:rPr lang="en" sz="2400" b="1" i="0" u="none" strike="noStrike" cap="none">
                <a:solidFill>
                  <a:srgbClr val="0E0E0E"/>
                </a:solidFill>
                <a:latin typeface="Roboto"/>
                <a:ea typeface="Roboto"/>
                <a:cs typeface="Roboto"/>
                <a:sym typeface="Roboto"/>
              </a:rPr>
              <a:t> </a:t>
            </a:r>
            <a:endParaRPr sz="2400" b="1" i="0" u="none" strike="noStrike" cap="none">
              <a:solidFill>
                <a:srgbClr val="0E0E0E"/>
              </a:solidFill>
              <a:latin typeface="Roboto"/>
              <a:ea typeface="Roboto"/>
              <a:cs typeface="Roboto"/>
              <a:sym typeface="Roboto"/>
            </a:endParaRPr>
          </a:p>
        </p:txBody>
      </p:sp>
      <p:pic>
        <p:nvPicPr>
          <p:cNvPr id="2" name="Google Shape;789;p63">
            <a:extLst>
              <a:ext uri="{FF2B5EF4-FFF2-40B4-BE49-F238E27FC236}">
                <a16:creationId xmlns:a16="http://schemas.microsoft.com/office/drawing/2014/main" id="{F19389C3-9C1B-D9F2-D08E-E42403D48502}"/>
              </a:ext>
            </a:extLst>
          </p:cNvPr>
          <p:cNvPicPr preferRelativeResize="0"/>
          <p:nvPr/>
        </p:nvPicPr>
        <p:blipFill rotWithShape="1">
          <a:blip r:embed="rId7">
            <a:alphaModFix/>
          </a:blip>
          <a:srcRect/>
          <a:stretch/>
        </p:blipFill>
        <p:spPr>
          <a:xfrm>
            <a:off x="401914" y="1533058"/>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795;p63">
            <a:extLst>
              <a:ext uri="{FF2B5EF4-FFF2-40B4-BE49-F238E27FC236}">
                <a16:creationId xmlns:a16="http://schemas.microsoft.com/office/drawing/2014/main" id="{4E31AB11-C6F1-B1BC-12B7-697EA7F77AC7}"/>
              </a:ext>
            </a:extLst>
          </p:cNvPr>
          <p:cNvPicPr preferRelativeResize="0"/>
          <p:nvPr/>
        </p:nvPicPr>
        <p:blipFill rotWithShape="1">
          <a:blip r:embed="rId8">
            <a:alphaModFix/>
          </a:blip>
          <a:srcRect/>
          <a:stretch/>
        </p:blipFill>
        <p:spPr>
          <a:xfrm>
            <a:off x="401914" y="2742113"/>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796;p63">
            <a:extLst>
              <a:ext uri="{FF2B5EF4-FFF2-40B4-BE49-F238E27FC236}">
                <a16:creationId xmlns:a16="http://schemas.microsoft.com/office/drawing/2014/main" id="{4D379056-5053-9855-263F-BCB56EF8766A}"/>
              </a:ext>
            </a:extLst>
          </p:cNvPr>
          <p:cNvPicPr preferRelativeResize="0"/>
          <p:nvPr/>
        </p:nvPicPr>
        <p:blipFill rotWithShape="1">
          <a:blip r:embed="rId5">
            <a:alphaModFix/>
          </a:blip>
          <a:srcRect/>
          <a:stretch/>
        </p:blipFill>
        <p:spPr>
          <a:xfrm>
            <a:off x="401914" y="3255683"/>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8" name="Google Shape;888;p72"/>
          <p:cNvPicPr preferRelativeResize="0"/>
          <p:nvPr/>
        </p:nvPicPr>
        <p:blipFill rotWithShape="1">
          <a:blip r:embed="rId3">
            <a:alphaModFix/>
          </a:blip>
          <a:srcRect t="5433" b="12112"/>
          <a:stretch/>
        </p:blipFill>
        <p:spPr>
          <a:xfrm>
            <a:off x="5642194" y="1008151"/>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89" name="Google Shape;889;p72"/>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90" name="Google Shape;890;p72"/>
          <p:cNvPicPr preferRelativeResize="0"/>
          <p:nvPr/>
        </p:nvPicPr>
        <p:blipFill rotWithShape="1">
          <a:blip r:embed="rId5">
            <a:alphaModFix/>
          </a:blip>
          <a:srcRect t="30810" b="4827"/>
          <a:stretch/>
        </p:blipFill>
        <p:spPr>
          <a:xfrm>
            <a:off x="7280288" y="969956"/>
            <a:ext cx="1520400" cy="21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891" name="Google Shape;891;p72"/>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892" name="Google Shape;892;p72"/>
          <p:cNvSpPr txBox="1"/>
          <p:nvPr/>
        </p:nvSpPr>
        <p:spPr>
          <a:xfrm>
            <a:off x="667444" y="840075"/>
            <a:ext cx="3309600" cy="430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dirty="0">
                <a:solidFill>
                  <a:srgbClr val="515151"/>
                </a:solidFill>
                <a:latin typeface="Roboto"/>
                <a:ea typeface="Roboto"/>
                <a:cs typeface="Roboto"/>
                <a:sym typeface="Roboto"/>
              </a:rPr>
              <a:t>Apply and Scan Wristband</a:t>
            </a:r>
            <a:endParaRPr sz="900" b="0" i="0" u="none" strike="noStrike" cap="none" dirty="0">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dirty="0">
                <a:solidFill>
                  <a:srgbClr val="676767"/>
                </a:solidFill>
                <a:latin typeface="Roboto"/>
                <a:ea typeface="Roboto"/>
                <a:cs typeface="Roboto"/>
                <a:sym typeface="Roboto"/>
              </a:rPr>
              <a:t>Scan wristband to add a patient</a:t>
            </a:r>
            <a:endParaRPr sz="1100" dirty="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dirty="0">
                <a:solidFill>
                  <a:srgbClr val="676767"/>
                </a:solidFill>
                <a:latin typeface="Roboto"/>
                <a:ea typeface="Roboto"/>
                <a:cs typeface="Roboto"/>
                <a:sym typeface="Roboto"/>
              </a:rPr>
              <a:t>Adding patients by tapping </a:t>
            </a:r>
            <a:r>
              <a:rPr lang="en" sz="1100" b="1" i="1" dirty="0">
                <a:solidFill>
                  <a:srgbClr val="676767"/>
                </a:solidFill>
                <a:latin typeface="Roboto"/>
                <a:ea typeface="Roboto"/>
                <a:cs typeface="Roboto"/>
                <a:sym typeface="Roboto"/>
              </a:rPr>
              <a:t>NEW</a:t>
            </a:r>
            <a:r>
              <a:rPr lang="en" sz="1100" dirty="0">
                <a:solidFill>
                  <a:srgbClr val="676767"/>
                </a:solidFill>
                <a:latin typeface="Roboto"/>
                <a:ea typeface="Roboto"/>
                <a:cs typeface="Roboto"/>
                <a:sym typeface="Roboto"/>
              </a:rPr>
              <a:t> increases the risk of a duplicate</a:t>
            </a:r>
            <a:endParaRPr sz="1100" dirty="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dirty="0">
                <a:solidFill>
                  <a:srgbClr val="676767"/>
                </a:solidFill>
                <a:latin typeface="Roboto"/>
                <a:ea typeface="Roboto"/>
                <a:cs typeface="Roboto"/>
                <a:sym typeface="Roboto"/>
              </a:rPr>
              <a:t>Patient is automatically added to incident in Incident View</a:t>
            </a:r>
            <a:endParaRPr sz="11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Set Method of Arrival</a:t>
            </a:r>
            <a:endParaRPr sz="17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Set Triage Condition </a:t>
            </a:r>
            <a:r>
              <a:rPr lang="en" sz="1100" b="1" dirty="0">
                <a:solidFill>
                  <a:srgbClr val="676767"/>
                </a:solidFill>
                <a:latin typeface="Roboto"/>
                <a:ea typeface="Roboto"/>
                <a:cs typeface="Roboto"/>
                <a:sym typeface="Roboto"/>
              </a:rPr>
              <a:t>(Color)</a:t>
            </a:r>
            <a:endParaRPr sz="11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Add Patient Demographics</a:t>
            </a:r>
            <a:endParaRPr sz="1700" b="1" dirty="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Scan driver’s license (DL), or enter manually</a:t>
            </a:r>
            <a:endParaRPr sz="1100" dirty="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Rapid: </a:t>
            </a:r>
            <a:r>
              <a:rPr lang="en" sz="1100" b="1" i="1" dirty="0">
                <a:solidFill>
                  <a:srgbClr val="676767"/>
                </a:solidFill>
                <a:latin typeface="Roboto"/>
                <a:ea typeface="Roboto"/>
                <a:cs typeface="Roboto"/>
                <a:sym typeface="Roboto"/>
              </a:rPr>
              <a:t>Unknown </a:t>
            </a:r>
            <a:r>
              <a:rPr lang="en" sz="1100" dirty="0">
                <a:solidFill>
                  <a:srgbClr val="676767"/>
                </a:solidFill>
                <a:latin typeface="Roboto"/>
                <a:ea typeface="Roboto"/>
                <a:cs typeface="Roboto"/>
                <a:sym typeface="Roboto"/>
              </a:rPr>
              <a:t>name, estimated </a:t>
            </a:r>
            <a:r>
              <a:rPr lang="en" sz="1100" b="1" i="1" dirty="0">
                <a:solidFill>
                  <a:srgbClr val="676767"/>
                </a:solidFill>
                <a:latin typeface="Roboto"/>
                <a:ea typeface="Roboto"/>
                <a:cs typeface="Roboto"/>
                <a:sym typeface="Roboto"/>
              </a:rPr>
              <a:t>Age</a:t>
            </a:r>
            <a:r>
              <a:rPr lang="en" sz="1100" dirty="0">
                <a:solidFill>
                  <a:srgbClr val="676767"/>
                </a:solidFill>
                <a:latin typeface="Roboto"/>
                <a:ea typeface="Roboto"/>
                <a:cs typeface="Roboto"/>
                <a:sym typeface="Roboto"/>
              </a:rPr>
              <a:t>, </a:t>
            </a:r>
            <a:r>
              <a:rPr lang="en" sz="1100" b="1" i="1" dirty="0">
                <a:solidFill>
                  <a:srgbClr val="676767"/>
                </a:solidFill>
                <a:latin typeface="Roboto"/>
                <a:ea typeface="Roboto"/>
                <a:cs typeface="Roboto"/>
                <a:sym typeface="Roboto"/>
              </a:rPr>
              <a:t>Gender</a:t>
            </a:r>
            <a:endParaRPr sz="11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Activate Patient</a:t>
            </a:r>
            <a:endParaRPr sz="1700" b="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dirty="0">
                <a:solidFill>
                  <a:schemeClr val="accent1"/>
                </a:solidFill>
                <a:latin typeface="Roboto"/>
                <a:ea typeface="Roboto"/>
                <a:cs typeface="Roboto"/>
                <a:sym typeface="Roboto"/>
              </a:rPr>
              <a:t>Triage Section not visible?</a:t>
            </a:r>
            <a:endParaRPr sz="1700" b="1" dirty="0">
              <a:solidFill>
                <a:schemeClr val="accent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You are in Patient View (all patients)</a:t>
            </a:r>
            <a:endParaRPr sz="1100" dirty="0">
              <a:solidFill>
                <a:srgbClr val="676767"/>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Font typeface="Roboto"/>
              <a:buChar char="•"/>
            </a:pPr>
            <a:r>
              <a:rPr lang="en" sz="1100" dirty="0">
                <a:solidFill>
                  <a:srgbClr val="676767"/>
                </a:solidFill>
                <a:latin typeface="Roboto"/>
                <a:ea typeface="Roboto"/>
                <a:cs typeface="Roboto"/>
                <a:sym typeface="Roboto"/>
              </a:rPr>
              <a:t>Tap       </a:t>
            </a:r>
            <a:r>
              <a:rPr lang="en" sz="1100" b="1" i="1" dirty="0">
                <a:solidFill>
                  <a:srgbClr val="676767"/>
                </a:solidFill>
                <a:latin typeface="Roboto"/>
                <a:ea typeface="Roboto"/>
                <a:cs typeface="Roboto"/>
                <a:sym typeface="Roboto"/>
              </a:rPr>
              <a:t>Add</a:t>
            </a:r>
            <a:r>
              <a:rPr lang="en" sz="1100" dirty="0">
                <a:solidFill>
                  <a:srgbClr val="676767"/>
                </a:solidFill>
                <a:latin typeface="Roboto"/>
                <a:ea typeface="Roboto"/>
                <a:cs typeface="Roboto"/>
                <a:sym typeface="Roboto"/>
              </a:rPr>
              <a:t>, then </a:t>
            </a:r>
            <a:r>
              <a:rPr lang="en" sz="1100" b="1" i="1" dirty="0">
                <a:solidFill>
                  <a:srgbClr val="676767"/>
                </a:solidFill>
                <a:latin typeface="Roboto"/>
                <a:ea typeface="Roboto"/>
                <a:cs typeface="Roboto"/>
                <a:sym typeface="Roboto"/>
              </a:rPr>
              <a:t>Triage / Incident</a:t>
            </a:r>
            <a:endParaRPr sz="1100" b="1" i="1" dirty="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Font typeface="Roboto"/>
              <a:buChar char="○"/>
            </a:pPr>
            <a:r>
              <a:rPr lang="en" sz="1100" b="1" i="1" dirty="0">
                <a:solidFill>
                  <a:srgbClr val="676767"/>
                </a:solidFill>
                <a:latin typeface="Roboto"/>
                <a:ea typeface="Roboto"/>
                <a:cs typeface="Roboto"/>
                <a:sym typeface="Roboto"/>
              </a:rPr>
              <a:t>Select Incident</a:t>
            </a:r>
            <a:r>
              <a:rPr lang="en" sz="1100" dirty="0">
                <a:solidFill>
                  <a:srgbClr val="676767"/>
                </a:solidFill>
                <a:latin typeface="Roboto"/>
                <a:ea typeface="Roboto"/>
                <a:cs typeface="Roboto"/>
                <a:sym typeface="Roboto"/>
              </a:rPr>
              <a:t> and </a:t>
            </a:r>
            <a:r>
              <a:rPr lang="en" sz="1100" b="1" i="1" dirty="0">
                <a:solidFill>
                  <a:srgbClr val="676767"/>
                </a:solidFill>
                <a:latin typeface="Roboto"/>
                <a:ea typeface="Roboto"/>
                <a:cs typeface="Roboto"/>
                <a:sym typeface="Roboto"/>
              </a:rPr>
              <a:t>Condition</a:t>
            </a:r>
            <a:endParaRPr sz="1100" b="1" i="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dirty="0">
              <a:solidFill>
                <a:srgbClr val="676767"/>
              </a:solidFill>
              <a:latin typeface="Roboto"/>
              <a:ea typeface="Roboto"/>
              <a:cs typeface="Roboto"/>
              <a:sym typeface="Roboto"/>
            </a:endParaRPr>
          </a:p>
        </p:txBody>
      </p:sp>
      <p:pic>
        <p:nvPicPr>
          <p:cNvPr id="893" name="Google Shape;893;p72"/>
          <p:cNvPicPr preferRelativeResize="0"/>
          <p:nvPr/>
        </p:nvPicPr>
        <p:blipFill rotWithShape="1">
          <a:blip r:embed="rId6">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94" name="Google Shape;894;p72"/>
          <p:cNvPicPr preferRelativeResize="0"/>
          <p:nvPr/>
        </p:nvPicPr>
        <p:blipFill rotWithShape="1">
          <a:blip r:embed="rId7">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895" name="Google Shape;895;p72"/>
          <p:cNvPicPr preferRelativeResize="0"/>
          <p:nvPr/>
        </p:nvPicPr>
        <p:blipFill rotWithShape="1">
          <a:blip r:embed="rId8">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896" name="Google Shape;896;p72"/>
          <p:cNvPicPr preferRelativeResize="0"/>
          <p:nvPr/>
        </p:nvPicPr>
        <p:blipFill rotWithShape="1">
          <a:blip r:embed="rId8">
            <a:alphaModFix/>
          </a:blip>
          <a:srcRect/>
          <a:stretch/>
        </p:blipFill>
        <p:spPr>
          <a:xfrm>
            <a:off x="7937581" y="2633204"/>
            <a:ext cx="205740" cy="205740"/>
          </a:xfrm>
          <a:prstGeom prst="rect">
            <a:avLst/>
          </a:prstGeom>
          <a:noFill/>
          <a:ln>
            <a:noFill/>
          </a:ln>
          <a:effectLst>
            <a:outerShdw blurRad="50800" dist="38100" dir="2700000" algn="tl" rotWithShape="0">
              <a:srgbClr val="000000">
                <a:alpha val="40000"/>
              </a:srgbClr>
            </a:outerShdw>
          </a:effectLst>
        </p:spPr>
      </p:pic>
      <p:pic>
        <p:nvPicPr>
          <p:cNvPr id="897" name="Google Shape;897;p72"/>
          <p:cNvPicPr preferRelativeResize="0"/>
          <p:nvPr/>
        </p:nvPicPr>
        <p:blipFill rotWithShape="1">
          <a:blip r:embed="rId9">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898" name="Google Shape;898;p72"/>
          <p:cNvPicPr preferRelativeResize="0"/>
          <p:nvPr/>
        </p:nvPicPr>
        <p:blipFill rotWithShape="1">
          <a:blip r:embed="rId9">
            <a:alphaModFix/>
          </a:blip>
          <a:srcRect/>
          <a:stretch/>
        </p:blipFill>
        <p:spPr>
          <a:xfrm>
            <a:off x="4842248" y="2262255"/>
            <a:ext cx="205740" cy="205740"/>
          </a:xfrm>
          <a:prstGeom prst="rect">
            <a:avLst/>
          </a:prstGeom>
          <a:noFill/>
          <a:ln>
            <a:noFill/>
          </a:ln>
          <a:effectLst>
            <a:outerShdw blurRad="50800" dist="38100" dir="2700000" algn="tl" rotWithShape="0">
              <a:srgbClr val="000000">
                <a:alpha val="40000"/>
              </a:srgbClr>
            </a:outerShdw>
          </a:effectLst>
        </p:spPr>
      </p:pic>
      <p:pic>
        <p:nvPicPr>
          <p:cNvPr id="899" name="Google Shape;899;p72"/>
          <p:cNvPicPr preferRelativeResize="0"/>
          <p:nvPr/>
        </p:nvPicPr>
        <p:blipFill rotWithShape="1">
          <a:blip r:embed="rId10">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900" name="Google Shape;900;p72"/>
          <p:cNvPicPr preferRelativeResize="0"/>
          <p:nvPr/>
        </p:nvPicPr>
        <p:blipFill rotWithShape="1">
          <a:blip r:embed="rId11">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901" name="Google Shape;901;p72"/>
          <p:cNvPicPr preferRelativeResize="0"/>
          <p:nvPr/>
        </p:nvPicPr>
        <p:blipFill rotWithShape="1">
          <a:blip r:embed="rId11">
            <a:alphaModFix/>
          </a:blip>
          <a:srcRect/>
          <a:stretch/>
        </p:blipFill>
        <p:spPr>
          <a:xfrm>
            <a:off x="4609595" y="3379141"/>
            <a:ext cx="205740" cy="205740"/>
          </a:xfrm>
          <a:prstGeom prst="rect">
            <a:avLst/>
          </a:prstGeom>
          <a:noFill/>
          <a:ln>
            <a:noFill/>
          </a:ln>
          <a:effectLst>
            <a:outerShdw blurRad="50800" dist="38100" dir="2700000" algn="tl" rotWithShape="0">
              <a:srgbClr val="000000">
                <a:alpha val="40000"/>
              </a:srgbClr>
            </a:outerShdw>
          </a:effectLst>
        </p:spPr>
      </p:pic>
      <p:pic>
        <p:nvPicPr>
          <p:cNvPr id="902" name="Google Shape;902;p72"/>
          <p:cNvPicPr preferRelativeResize="0"/>
          <p:nvPr/>
        </p:nvPicPr>
        <p:blipFill rotWithShape="1">
          <a:blip r:embed="rId7">
            <a:alphaModFix/>
          </a:blip>
          <a:srcRect/>
          <a:stretch/>
        </p:blipFill>
        <p:spPr>
          <a:xfrm>
            <a:off x="6120762" y="1966851"/>
            <a:ext cx="205740" cy="205740"/>
          </a:xfrm>
          <a:prstGeom prst="rect">
            <a:avLst/>
          </a:prstGeom>
          <a:noFill/>
          <a:ln>
            <a:noFill/>
          </a:ln>
          <a:effectLst>
            <a:outerShdw blurRad="50800" dist="38100" dir="2700000" algn="tl" rotWithShape="0">
              <a:srgbClr val="000000">
                <a:alpha val="40000"/>
              </a:srgbClr>
            </a:outerShdw>
          </a:effectLst>
        </p:spPr>
      </p:pic>
      <p:pic>
        <p:nvPicPr>
          <p:cNvPr id="903" name="Google Shape;903;p72"/>
          <p:cNvPicPr preferRelativeResize="0"/>
          <p:nvPr/>
        </p:nvPicPr>
        <p:blipFill>
          <a:blip r:embed="rId12">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904" name="Google Shape;904;p72"/>
          <p:cNvPicPr preferRelativeResize="0"/>
          <p:nvPr/>
        </p:nvPicPr>
        <p:blipFill rotWithShape="1">
          <a:blip r:embed="rId13">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05" name="Google Shape;905;p72"/>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pic>
        <p:nvPicPr>
          <p:cNvPr id="906" name="Google Shape;906;p72"/>
          <p:cNvPicPr preferRelativeResize="0"/>
          <p:nvPr/>
        </p:nvPicPr>
        <p:blipFill rotWithShape="1">
          <a:blip r:embed="rId10">
            <a:alphaModFix/>
          </a:blip>
          <a:srcRect/>
          <a:stretch/>
        </p:blipFill>
        <p:spPr>
          <a:xfrm>
            <a:off x="4609596" y="2838931"/>
            <a:ext cx="205740" cy="205740"/>
          </a:xfrm>
          <a:prstGeom prst="rect">
            <a:avLst/>
          </a:prstGeom>
          <a:noFill/>
          <a:ln>
            <a:noFill/>
          </a:ln>
          <a:effectLst>
            <a:outerShdw blurRad="50800" dist="38100" dir="2700000" algn="tl" rotWithShape="0">
              <a:srgbClr val="000000">
                <a:alpha val="40000"/>
              </a:srgbClr>
            </a:outerShdw>
          </a:effectLst>
        </p:spPr>
      </p:pic>
      <p:pic>
        <p:nvPicPr>
          <p:cNvPr id="907" name="Google Shape;907;p72"/>
          <p:cNvPicPr preferRelativeResize="0"/>
          <p:nvPr/>
        </p:nvPicPr>
        <p:blipFill rotWithShape="1">
          <a:blip r:embed="rId14">
            <a:alphaModFix/>
          </a:blip>
          <a:srcRect/>
          <a:stretch/>
        </p:blipFill>
        <p:spPr>
          <a:xfrm>
            <a:off x="6309106" y="3298110"/>
            <a:ext cx="205740" cy="205740"/>
          </a:xfrm>
          <a:prstGeom prst="rect">
            <a:avLst/>
          </a:prstGeom>
          <a:noFill/>
          <a:ln>
            <a:noFill/>
          </a:ln>
          <a:effectLst>
            <a:outerShdw blurRad="50800" dist="38100" dir="2700000" algn="tl" rotWithShape="0">
              <a:srgbClr val="000000">
                <a:alpha val="40000"/>
              </a:srgbClr>
            </a:outerShdw>
          </a:effectLst>
        </p:spPr>
      </p:pic>
      <p:pic>
        <p:nvPicPr>
          <p:cNvPr id="908" name="Google Shape;908;p72"/>
          <p:cNvPicPr preferRelativeResize="0"/>
          <p:nvPr/>
        </p:nvPicPr>
        <p:blipFill rotWithShape="1">
          <a:blip r:embed="rId15">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909" name="Google Shape;909;p72"/>
          <p:cNvPicPr preferRelativeResize="0"/>
          <p:nvPr/>
        </p:nvPicPr>
        <p:blipFill rotWithShape="1">
          <a:blip r:embed="rId16">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910" name="Google Shape;910;p72"/>
          <p:cNvPicPr preferRelativeResize="0"/>
          <p:nvPr/>
        </p:nvPicPr>
        <p:blipFill rotWithShape="1">
          <a:blip r:embed="rId14">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pic>
        <p:nvPicPr>
          <p:cNvPr id="911" name="Google Shape;911;p72"/>
          <p:cNvPicPr preferRelativeResize="0"/>
          <p:nvPr/>
        </p:nvPicPr>
        <p:blipFill rotWithShape="1">
          <a:blip r:embed="rId17">
            <a:alphaModFix/>
          </a:blip>
          <a:srcRect/>
          <a:stretch/>
        </p:blipFill>
        <p:spPr>
          <a:xfrm>
            <a:off x="8777862" y="2838933"/>
            <a:ext cx="205740" cy="205740"/>
          </a:xfrm>
          <a:prstGeom prst="rect">
            <a:avLst/>
          </a:prstGeom>
          <a:noFill/>
          <a:ln>
            <a:noFill/>
          </a:ln>
          <a:effectLst>
            <a:outerShdw blurRad="50800" dist="38100" dir="2700000" algn="tl" rotWithShape="0">
              <a:srgbClr val="000000">
                <a:alpha val="40000"/>
              </a:srgbClr>
            </a:outerShdw>
          </a:effectLst>
        </p:spPr>
      </p:pic>
      <p:pic>
        <p:nvPicPr>
          <p:cNvPr id="912" name="Google Shape;912;p72"/>
          <p:cNvPicPr preferRelativeResize="0"/>
          <p:nvPr/>
        </p:nvPicPr>
        <p:blipFill rotWithShape="1">
          <a:blip r:embed="rId17">
            <a:alphaModFix/>
          </a:blip>
          <a:srcRect/>
          <a:stretch/>
        </p:blipFill>
        <p:spPr>
          <a:xfrm>
            <a:off x="1326415" y="4500293"/>
            <a:ext cx="205740" cy="205740"/>
          </a:xfrm>
          <a:prstGeom prst="rect">
            <a:avLst/>
          </a:prstGeom>
          <a:noFill/>
          <a:ln>
            <a:noFill/>
          </a:ln>
          <a:effectLst>
            <a:outerShdw blurRad="50800" dist="38100" dir="2700000" algn="tl" rotWithShape="0">
              <a:srgbClr val="000000">
                <a:alpha val="40000"/>
              </a:srgbClr>
            </a:outerShdw>
          </a:effectLst>
        </p:spPr>
      </p:pic>
      <p:pic>
        <p:nvPicPr>
          <p:cNvPr id="913" name="Google Shape;913;p72"/>
          <p:cNvPicPr preferRelativeResize="0"/>
          <p:nvPr/>
        </p:nvPicPr>
        <p:blipFill rotWithShape="1">
          <a:blip r:embed="rId15">
            <a:alphaModFix/>
          </a:blip>
          <a:srcRect/>
          <a:stretch/>
        </p:blipFill>
        <p:spPr>
          <a:xfrm>
            <a:off x="7480512" y="1539293"/>
            <a:ext cx="205740" cy="205740"/>
          </a:xfrm>
          <a:prstGeom prst="rect">
            <a:avLst/>
          </a:prstGeom>
          <a:noFill/>
          <a:ln>
            <a:noFill/>
          </a:ln>
          <a:effectLst>
            <a:outerShdw blurRad="50800" dist="38100" dir="2700000" algn="tl" rotWithShape="0">
              <a:srgbClr val="000000">
                <a:alpha val="40000"/>
              </a:srgbClr>
            </a:outerShdw>
          </a:effectLst>
        </p:spPr>
      </p:pic>
      <p:pic>
        <p:nvPicPr>
          <p:cNvPr id="914" name="Google Shape;914;p72"/>
          <p:cNvPicPr preferRelativeResize="0"/>
          <p:nvPr/>
        </p:nvPicPr>
        <p:blipFill rotWithShape="1">
          <a:blip r:embed="rId16">
            <a:alphaModFix/>
          </a:blip>
          <a:srcRect/>
          <a:stretch/>
        </p:blipFill>
        <p:spPr>
          <a:xfrm>
            <a:off x="8405168" y="1108556"/>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73"/>
          <p:cNvSpPr/>
          <p:nvPr/>
        </p:nvSpPr>
        <p:spPr>
          <a:xfrm>
            <a:off x="5774175" y="977025"/>
            <a:ext cx="1371300" cy="2598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920" name="Google Shape;920;p73"/>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pic>
        <p:nvPicPr>
          <p:cNvPr id="921" name="Google Shape;921;p73"/>
          <p:cNvPicPr preferRelativeResize="0"/>
          <p:nvPr/>
        </p:nvPicPr>
        <p:blipFill rotWithShape="1">
          <a:blip r:embed="rId3">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22" name="Google Shape;922;p73"/>
          <p:cNvPicPr preferRelativeResize="0"/>
          <p:nvPr/>
        </p:nvPicPr>
        <p:blipFill>
          <a:blip r:embed="rId4">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sp>
        <p:nvSpPr>
          <p:cNvPr id="923" name="Google Shape;923;p73"/>
          <p:cNvSpPr/>
          <p:nvPr/>
        </p:nvSpPr>
        <p:spPr>
          <a:xfrm>
            <a:off x="4258838" y="984244"/>
            <a:ext cx="1060500" cy="223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924" name="Google Shape;924;p73"/>
          <p:cNvSpPr txBox="1"/>
          <p:nvPr/>
        </p:nvSpPr>
        <p:spPr>
          <a:xfrm>
            <a:off x="4078688" y="654506"/>
            <a:ext cx="13713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dk1"/>
                </a:solidFill>
              </a:rPr>
              <a:t>Incident View</a:t>
            </a:r>
            <a:endParaRPr sz="1500" b="1">
              <a:solidFill>
                <a:schemeClr val="dk1"/>
              </a:solidFill>
            </a:endParaRPr>
          </a:p>
        </p:txBody>
      </p:sp>
      <p:sp>
        <p:nvSpPr>
          <p:cNvPr id="925" name="Google Shape;925;p73"/>
          <p:cNvSpPr txBox="1"/>
          <p:nvPr/>
        </p:nvSpPr>
        <p:spPr>
          <a:xfrm>
            <a:off x="5752538" y="911344"/>
            <a:ext cx="14865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rgbClr val="FFFF00"/>
                </a:solidFill>
              </a:rPr>
              <a:t>Incident Name</a:t>
            </a:r>
            <a:endParaRPr sz="1500" b="1">
              <a:solidFill>
                <a:srgbClr val="FFFF00"/>
              </a:solidFill>
            </a:endParaRPr>
          </a:p>
        </p:txBody>
      </p:sp>
      <p:cxnSp>
        <p:nvCxnSpPr>
          <p:cNvPr id="926" name="Google Shape;926;p73"/>
          <p:cNvCxnSpPr>
            <a:stCxn id="925" idx="1"/>
          </p:cNvCxnSpPr>
          <p:nvPr/>
        </p:nvCxnSpPr>
        <p:spPr>
          <a:xfrm rot="10800000">
            <a:off x="5341238" y="1092394"/>
            <a:ext cx="411300" cy="3600"/>
          </a:xfrm>
          <a:prstGeom prst="straightConnector1">
            <a:avLst/>
          </a:prstGeom>
          <a:noFill/>
          <a:ln w="38100" cap="flat" cmpd="sng">
            <a:solidFill>
              <a:srgbClr val="FFFF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0"/>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1" name="Google Shape;121;p20"/>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pic>
        <p:nvPicPr>
          <p:cNvPr id="122" name="Google Shape;122;p20"/>
          <p:cNvPicPr preferRelativeResize="0"/>
          <p:nvPr/>
        </p:nvPicPr>
        <p:blipFill rotWithShape="1">
          <a:blip r:embed="rId5">
            <a:alphaModFix/>
          </a:blip>
          <a:srcRect/>
          <a:stretch/>
        </p:blipFill>
        <p:spPr>
          <a:xfrm>
            <a:off x="4109178" y="1708315"/>
            <a:ext cx="205740" cy="205740"/>
          </a:xfrm>
          <a:prstGeom prst="rect">
            <a:avLst/>
          </a:prstGeom>
          <a:noFill/>
          <a:ln>
            <a:noFill/>
          </a:ln>
          <a:effectLst>
            <a:outerShdw blurRad="50800" dist="38100" dir="2700000" algn="tl" rotWithShape="0">
              <a:srgbClr val="000000">
                <a:alpha val="40000"/>
              </a:srgbClr>
            </a:outerShdw>
          </a:effectLst>
        </p:spPr>
      </p:pic>
      <p:pic>
        <p:nvPicPr>
          <p:cNvPr id="123" name="Google Shape;123;p20"/>
          <p:cNvPicPr preferRelativeResize="0"/>
          <p:nvPr/>
        </p:nvPicPr>
        <p:blipFill rotWithShape="1">
          <a:blip r:embed="rId6">
            <a:alphaModFix/>
          </a:blip>
          <a:srcRect/>
          <a:stretch/>
        </p:blipFill>
        <p:spPr>
          <a:xfrm>
            <a:off x="8509643" y="1096030"/>
            <a:ext cx="205740" cy="205740"/>
          </a:xfrm>
          <a:prstGeom prst="rect">
            <a:avLst/>
          </a:prstGeom>
          <a:noFill/>
          <a:ln>
            <a:noFill/>
          </a:ln>
          <a:effectLst>
            <a:outerShdw blurRad="50800" dist="38100" dir="2700000" algn="tl" rotWithShape="0">
              <a:srgbClr val="000000">
                <a:alpha val="40000"/>
              </a:srgbClr>
            </a:outerShdw>
          </a:effectLst>
        </p:spPr>
      </p:pic>
      <p:sp>
        <p:nvSpPr>
          <p:cNvPr id="124" name="Google Shape;124;p20"/>
          <p:cNvSpPr/>
          <p:nvPr/>
        </p:nvSpPr>
        <p:spPr>
          <a:xfrm>
            <a:off x="8511638" y="1346738"/>
            <a:ext cx="150900" cy="182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25" name="Google Shape;125;p20"/>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126" name="Google Shape;126;p20"/>
          <p:cNvSpPr txBox="1"/>
          <p:nvPr/>
        </p:nvSpPr>
        <p:spPr>
          <a:xfrm>
            <a:off x="342319" y="596306"/>
            <a:ext cx="3934500" cy="3049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b="1">
                <a:solidFill>
                  <a:srgbClr val="676767"/>
                </a:solidFill>
                <a:latin typeface="Roboto"/>
                <a:ea typeface="Roboto"/>
                <a:cs typeface="Roboto"/>
                <a:sym typeface="Roboto"/>
              </a:rPr>
              <a:t>Incident</a:t>
            </a:r>
            <a:r>
              <a:rPr lang="en" sz="1100">
                <a:solidFill>
                  <a:srgbClr val="676767"/>
                </a:solidFill>
                <a:latin typeface="Roboto"/>
                <a:ea typeface="Roboto"/>
                <a:cs typeface="Roboto"/>
                <a:sym typeface="Roboto"/>
              </a:rPr>
              <a:t>: Patient channels are grouped by Incident</a:t>
            </a:r>
            <a:endParaRPr sz="110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Add patients in the Incident view to automatically add them to the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Incident Summary in a separate window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Call &amp; Alert</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Turn My Call ON to see and be assigned to new patients</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Browser (Audible) Alert:  Recommend OFF</a:t>
            </a:r>
            <a:endParaRPr sz="1700" b="1">
              <a:solidFill>
                <a:srgbClr val="676767"/>
              </a:solidFill>
              <a:latin typeface="Roboto"/>
              <a:ea typeface="Roboto"/>
              <a:cs typeface="Roboto"/>
              <a:sym typeface="Roboto"/>
            </a:endParaRPr>
          </a:p>
        </p:txBody>
      </p:sp>
      <p:pic>
        <p:nvPicPr>
          <p:cNvPr id="127" name="Google Shape;127;p20"/>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pic>
        <p:nvPicPr>
          <p:cNvPr id="128" name="Google Shape;128;p20"/>
          <p:cNvPicPr preferRelativeResize="0"/>
          <p:nvPr/>
        </p:nvPicPr>
        <p:blipFill rotWithShape="1">
          <a:blip r:embed="rId5">
            <a:alphaModFix/>
          </a:blip>
          <a:srcRect/>
          <a:stretch/>
        </p:blipFill>
        <p:spPr>
          <a:xfrm>
            <a:off x="290764" y="2073146"/>
            <a:ext cx="265415" cy="265415"/>
          </a:xfrm>
          <a:prstGeom prst="rect">
            <a:avLst/>
          </a:prstGeom>
          <a:noFill/>
          <a:ln>
            <a:noFill/>
          </a:ln>
          <a:effectLst>
            <a:outerShdw blurRad="50800" dist="38100" dir="2700000" algn="tl" rotWithShape="0">
              <a:srgbClr val="000000">
                <a:alpha val="40000"/>
              </a:srgbClr>
            </a:outerShdw>
          </a:effectLst>
        </p:spPr>
      </p:pic>
      <p:pic>
        <p:nvPicPr>
          <p:cNvPr id="129" name="Google Shape;129;p20"/>
          <p:cNvPicPr preferRelativeResize="0"/>
          <p:nvPr/>
        </p:nvPicPr>
        <p:blipFill rotWithShape="1">
          <a:blip r:embed="rId6">
            <a:alphaModFix/>
          </a:blip>
          <a:srcRect/>
          <a:stretch/>
        </p:blipFill>
        <p:spPr>
          <a:xfrm>
            <a:off x="104961" y="2924820"/>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74"/>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932" name="Google Shape;932;p74"/>
          <p:cNvSpPr txBox="1"/>
          <p:nvPr/>
        </p:nvSpPr>
        <p:spPr>
          <a:xfrm>
            <a:off x="667444" y="840075"/>
            <a:ext cx="3309600" cy="151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933" name="Google Shape;933;p74"/>
          <p:cNvPicPr preferRelativeResize="0"/>
          <p:nvPr/>
        </p:nvPicPr>
        <p:blipFill rotWithShape="1">
          <a:blip r:embed="rId3">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34" name="Google Shape;934;p74"/>
          <p:cNvPicPr preferRelativeResize="0"/>
          <p:nvPr/>
        </p:nvPicPr>
        <p:blipFill rotWithShape="1">
          <a:blip r:embed="rId4">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935" name="Google Shape;935;p74"/>
          <p:cNvPicPr preferRelativeResize="0"/>
          <p:nvPr/>
        </p:nvPicPr>
        <p:blipFill rotWithShape="1">
          <a:blip r:embed="rId4">
            <a:alphaModFix/>
          </a:blip>
          <a:srcRect/>
          <a:stretch/>
        </p:blipFill>
        <p:spPr>
          <a:xfrm>
            <a:off x="4842248" y="2262255"/>
            <a:ext cx="205740" cy="205740"/>
          </a:xfrm>
          <a:prstGeom prst="rect">
            <a:avLst/>
          </a:prstGeom>
          <a:noFill/>
          <a:ln>
            <a:noFill/>
          </a:ln>
          <a:effectLst>
            <a:outerShdw blurRad="50800" dist="38100" dir="2700000" algn="tl" rotWithShape="0">
              <a:srgbClr val="000000">
                <a:alpha val="40000"/>
              </a:srgbClr>
            </a:outerShdw>
          </a:effectLst>
        </p:spPr>
      </p:pic>
      <p:pic>
        <p:nvPicPr>
          <p:cNvPr id="936" name="Google Shape;936;p74"/>
          <p:cNvPicPr preferRelativeResize="0"/>
          <p:nvPr/>
        </p:nvPicPr>
        <p:blipFill>
          <a:blip r:embed="rId5">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75"/>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942" name="Google Shape;942;p75"/>
          <p:cNvSpPr txBox="1"/>
          <p:nvPr/>
        </p:nvSpPr>
        <p:spPr>
          <a:xfrm>
            <a:off x="667444" y="840075"/>
            <a:ext cx="3309600" cy="183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943" name="Google Shape;943;p75"/>
          <p:cNvPicPr preferRelativeResize="0"/>
          <p:nvPr/>
        </p:nvPicPr>
        <p:blipFill rotWithShape="1">
          <a:blip r:embed="rId3">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44" name="Google Shape;944;p75"/>
          <p:cNvPicPr preferRelativeResize="0"/>
          <p:nvPr/>
        </p:nvPicPr>
        <p:blipFill rotWithShape="1">
          <a:blip r:embed="rId4">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946" name="Google Shape;946;p75"/>
          <p:cNvPicPr preferRelativeResize="0"/>
          <p:nvPr/>
        </p:nvPicPr>
        <p:blipFill>
          <a:blip r:embed="rId5">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947" name="Google Shape;947;p75"/>
          <p:cNvPicPr preferRelativeResize="0"/>
          <p:nvPr/>
        </p:nvPicPr>
        <p:blipFill rotWithShape="1">
          <a:blip r:embed="rId6">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48" name="Google Shape;948;p75"/>
          <p:cNvPicPr preferRelativeResize="0"/>
          <p:nvPr/>
        </p:nvPicPr>
        <p:blipFill rotWithShape="1">
          <a:blip r:embed="rId7">
            <a:alphaModFix/>
          </a:blip>
          <a:srcRect/>
          <a:stretch/>
        </p:blipFill>
        <p:spPr>
          <a:xfrm>
            <a:off x="4609596" y="2838931"/>
            <a:ext cx="205740" cy="205740"/>
          </a:xfrm>
          <a:prstGeom prst="rect">
            <a:avLst/>
          </a:prstGeom>
          <a:noFill/>
          <a:ln>
            <a:noFill/>
          </a:ln>
          <a:effectLst>
            <a:outerShdw blurRad="50800" dist="38100" dir="2700000" algn="tl" rotWithShape="0">
              <a:srgbClr val="000000">
                <a:alpha val="40000"/>
              </a:srgbClr>
            </a:outerShdw>
          </a:effectLst>
        </p:spPr>
      </p:pic>
      <p:pic>
        <p:nvPicPr>
          <p:cNvPr id="13" name="Google Shape;899;p72">
            <a:extLst>
              <a:ext uri="{FF2B5EF4-FFF2-40B4-BE49-F238E27FC236}">
                <a16:creationId xmlns:a16="http://schemas.microsoft.com/office/drawing/2014/main" id="{56CF720B-5FCC-90D7-6A0E-D103F11678D0}"/>
              </a:ext>
            </a:extLst>
          </p:cNvPr>
          <p:cNvPicPr preferRelativeResize="0"/>
          <p:nvPr/>
        </p:nvPicPr>
        <p:blipFill rotWithShape="1">
          <a:blip r:embed="rId7">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pic>
        <p:nvPicPr>
          <p:cNvPr id="953" name="Google Shape;953;p76"/>
          <p:cNvPicPr preferRelativeResize="0"/>
          <p:nvPr/>
        </p:nvPicPr>
        <p:blipFill rotWithShape="1">
          <a:blip r:embed="rId3">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54" name="Google Shape;954;p76"/>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955" name="Google Shape;955;p76"/>
          <p:cNvSpPr txBox="1"/>
          <p:nvPr/>
        </p:nvSpPr>
        <p:spPr>
          <a:xfrm>
            <a:off x="667444" y="840075"/>
            <a:ext cx="3309600" cy="2144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956" name="Google Shape;956;p76"/>
          <p:cNvPicPr preferRelativeResize="0"/>
          <p:nvPr/>
        </p:nvPicPr>
        <p:blipFill rotWithShape="1">
          <a:blip r:embed="rId4">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57" name="Google Shape;957;p76"/>
          <p:cNvPicPr preferRelativeResize="0"/>
          <p:nvPr/>
        </p:nvPicPr>
        <p:blipFill rotWithShape="1">
          <a:blip r:embed="rId5">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960" name="Google Shape;960;p76"/>
          <p:cNvPicPr preferRelativeResize="0"/>
          <p:nvPr/>
        </p:nvPicPr>
        <p:blipFill rotWithShape="1">
          <a:blip r:embed="rId6">
            <a:alphaModFix/>
          </a:blip>
          <a:srcRect/>
          <a:stretch/>
        </p:blipFill>
        <p:spPr>
          <a:xfrm>
            <a:off x="4609595" y="3379141"/>
            <a:ext cx="205740" cy="205740"/>
          </a:xfrm>
          <a:prstGeom prst="rect">
            <a:avLst/>
          </a:prstGeom>
          <a:noFill/>
          <a:ln>
            <a:noFill/>
          </a:ln>
          <a:effectLst>
            <a:outerShdw blurRad="50800" dist="38100" dir="2700000" algn="tl" rotWithShape="0">
              <a:srgbClr val="000000">
                <a:alpha val="40000"/>
              </a:srgbClr>
            </a:outerShdw>
          </a:effectLst>
        </p:spPr>
      </p:pic>
      <p:pic>
        <p:nvPicPr>
          <p:cNvPr id="961" name="Google Shape;961;p76"/>
          <p:cNvPicPr preferRelativeResize="0"/>
          <p:nvPr/>
        </p:nvPicPr>
        <p:blipFill>
          <a:blip r:embed="rId7">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962" name="Google Shape;962;p76"/>
          <p:cNvPicPr preferRelativeResize="0"/>
          <p:nvPr/>
        </p:nvPicPr>
        <p:blipFill rotWithShape="1">
          <a:blip r:embed="rId8">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 name="Google Shape;899;p72">
            <a:extLst>
              <a:ext uri="{FF2B5EF4-FFF2-40B4-BE49-F238E27FC236}">
                <a16:creationId xmlns:a16="http://schemas.microsoft.com/office/drawing/2014/main" id="{386D5716-F4EE-A67E-7F1B-FF1FB79D3E0D}"/>
              </a:ext>
            </a:extLst>
          </p:cNvPr>
          <p:cNvPicPr preferRelativeResize="0"/>
          <p:nvPr/>
        </p:nvPicPr>
        <p:blipFill rotWithShape="1">
          <a:blip r:embed="rId9">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05F7ECE4-61C9-0E30-55AD-11AF23436D3F}"/>
              </a:ext>
            </a:extLst>
          </p:cNvPr>
          <p:cNvPicPr preferRelativeResize="0"/>
          <p:nvPr/>
        </p:nvPicPr>
        <p:blipFill rotWithShape="1">
          <a:blip r:embed="rId6">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Google Shape;967;p77"/>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68" name="Google Shape;968;p77"/>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69" name="Google Shape;969;p77"/>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970" name="Google Shape;970;p77"/>
          <p:cNvSpPr txBox="1"/>
          <p:nvPr/>
        </p:nvSpPr>
        <p:spPr>
          <a:xfrm>
            <a:off x="667444" y="840075"/>
            <a:ext cx="3309600" cy="2864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dirty="0">
                <a:solidFill>
                  <a:srgbClr val="515151"/>
                </a:solidFill>
                <a:latin typeface="Roboto"/>
                <a:ea typeface="Roboto"/>
                <a:cs typeface="Roboto"/>
                <a:sym typeface="Roboto"/>
              </a:rPr>
              <a:t>Apply and Scan Wristband</a:t>
            </a:r>
            <a:endParaRPr sz="900" b="0" i="0" u="none" strike="noStrike" cap="none" dirty="0">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dirty="0">
                <a:solidFill>
                  <a:srgbClr val="676767"/>
                </a:solidFill>
                <a:latin typeface="Roboto"/>
                <a:ea typeface="Roboto"/>
                <a:cs typeface="Roboto"/>
                <a:sym typeface="Roboto"/>
              </a:rPr>
              <a:t>Scan wristband to add a patient</a:t>
            </a:r>
            <a:endParaRPr sz="1100" dirty="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dirty="0">
                <a:solidFill>
                  <a:srgbClr val="676767"/>
                </a:solidFill>
                <a:latin typeface="Roboto"/>
                <a:ea typeface="Roboto"/>
                <a:cs typeface="Roboto"/>
                <a:sym typeface="Roboto"/>
              </a:rPr>
              <a:t>Adding patients by tapping </a:t>
            </a:r>
            <a:r>
              <a:rPr lang="en" sz="1100" b="1" i="1" dirty="0">
                <a:solidFill>
                  <a:srgbClr val="676767"/>
                </a:solidFill>
                <a:latin typeface="Roboto"/>
                <a:ea typeface="Roboto"/>
                <a:cs typeface="Roboto"/>
                <a:sym typeface="Roboto"/>
              </a:rPr>
              <a:t>NEW</a:t>
            </a:r>
            <a:r>
              <a:rPr lang="en" sz="1100" dirty="0">
                <a:solidFill>
                  <a:srgbClr val="676767"/>
                </a:solidFill>
                <a:latin typeface="Roboto"/>
                <a:ea typeface="Roboto"/>
                <a:cs typeface="Roboto"/>
                <a:sym typeface="Roboto"/>
              </a:rPr>
              <a:t> increases the risk of a duplicate</a:t>
            </a:r>
            <a:endParaRPr sz="1100" dirty="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dirty="0">
                <a:solidFill>
                  <a:srgbClr val="676767"/>
                </a:solidFill>
                <a:latin typeface="Roboto"/>
                <a:ea typeface="Roboto"/>
                <a:cs typeface="Roboto"/>
                <a:sym typeface="Roboto"/>
              </a:rPr>
              <a:t>Patient is automatically added to incident in Incident View</a:t>
            </a:r>
            <a:endParaRPr sz="11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Set Method of Arrival</a:t>
            </a:r>
            <a:endParaRPr sz="17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Set Triage Condition </a:t>
            </a:r>
            <a:r>
              <a:rPr lang="en" sz="1100" b="1" dirty="0">
                <a:solidFill>
                  <a:srgbClr val="676767"/>
                </a:solidFill>
                <a:latin typeface="Roboto"/>
                <a:ea typeface="Roboto"/>
                <a:cs typeface="Roboto"/>
                <a:sym typeface="Roboto"/>
              </a:rPr>
              <a:t>(Color)</a:t>
            </a:r>
            <a:endParaRPr sz="11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Add Patient Demographics</a:t>
            </a:r>
            <a:endParaRPr sz="1700" b="1" dirty="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Scan driver’s license (DL), or enter manually</a:t>
            </a:r>
            <a:endParaRPr sz="1100" dirty="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Rapid: </a:t>
            </a:r>
            <a:r>
              <a:rPr lang="en" sz="1100" b="1" i="1" dirty="0">
                <a:solidFill>
                  <a:srgbClr val="676767"/>
                </a:solidFill>
                <a:latin typeface="Roboto"/>
                <a:ea typeface="Roboto"/>
                <a:cs typeface="Roboto"/>
                <a:sym typeface="Roboto"/>
              </a:rPr>
              <a:t>Unknown </a:t>
            </a:r>
            <a:r>
              <a:rPr lang="en" sz="1100" dirty="0">
                <a:solidFill>
                  <a:srgbClr val="676767"/>
                </a:solidFill>
                <a:latin typeface="Roboto"/>
                <a:ea typeface="Roboto"/>
                <a:cs typeface="Roboto"/>
                <a:sym typeface="Roboto"/>
              </a:rPr>
              <a:t>name, estimated </a:t>
            </a:r>
            <a:r>
              <a:rPr lang="en" sz="1100" b="1" i="1" dirty="0">
                <a:solidFill>
                  <a:srgbClr val="676767"/>
                </a:solidFill>
                <a:latin typeface="Roboto"/>
                <a:ea typeface="Roboto"/>
                <a:cs typeface="Roboto"/>
                <a:sym typeface="Roboto"/>
              </a:rPr>
              <a:t>Age</a:t>
            </a:r>
            <a:r>
              <a:rPr lang="en" sz="1100" dirty="0">
                <a:solidFill>
                  <a:srgbClr val="676767"/>
                </a:solidFill>
                <a:latin typeface="Roboto"/>
                <a:ea typeface="Roboto"/>
                <a:cs typeface="Roboto"/>
                <a:sym typeface="Roboto"/>
              </a:rPr>
              <a:t>, </a:t>
            </a:r>
            <a:r>
              <a:rPr lang="en" sz="1100" b="1" i="1" dirty="0">
                <a:solidFill>
                  <a:srgbClr val="676767"/>
                </a:solidFill>
                <a:latin typeface="Roboto"/>
                <a:ea typeface="Roboto"/>
                <a:cs typeface="Roboto"/>
                <a:sym typeface="Roboto"/>
              </a:rPr>
              <a:t>Gender</a:t>
            </a:r>
            <a:endParaRPr sz="1100" b="1" i="1" dirty="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dirty="0">
              <a:solidFill>
                <a:srgbClr val="676767"/>
              </a:solidFill>
              <a:latin typeface="Roboto"/>
              <a:ea typeface="Roboto"/>
              <a:cs typeface="Roboto"/>
              <a:sym typeface="Roboto"/>
            </a:endParaRPr>
          </a:p>
        </p:txBody>
      </p:sp>
      <p:pic>
        <p:nvPicPr>
          <p:cNvPr id="971" name="Google Shape;971;p77"/>
          <p:cNvPicPr preferRelativeResize="0"/>
          <p:nvPr/>
        </p:nvPicPr>
        <p:blipFill rotWithShape="1">
          <a:blip r:embed="rId5">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73" name="Google Shape;973;p77"/>
          <p:cNvPicPr preferRelativeResize="0"/>
          <p:nvPr/>
        </p:nvPicPr>
        <p:blipFill rotWithShape="1">
          <a:blip r:embed="rId6">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976" name="Google Shape;976;p77"/>
          <p:cNvPicPr preferRelativeResize="0"/>
          <p:nvPr/>
        </p:nvPicPr>
        <p:blipFill rotWithShape="1">
          <a:blip r:embed="rId7">
            <a:alphaModFix/>
          </a:blip>
          <a:srcRect/>
          <a:stretch/>
        </p:blipFill>
        <p:spPr>
          <a:xfrm>
            <a:off x="6120762" y="1966851"/>
            <a:ext cx="205740" cy="205740"/>
          </a:xfrm>
          <a:prstGeom prst="rect">
            <a:avLst/>
          </a:prstGeom>
          <a:noFill/>
          <a:ln>
            <a:noFill/>
          </a:ln>
          <a:effectLst>
            <a:outerShdw blurRad="50800" dist="38100" dir="2700000" algn="tl" rotWithShape="0">
              <a:srgbClr val="000000">
                <a:alpha val="40000"/>
              </a:srgbClr>
            </a:outerShdw>
          </a:effectLst>
        </p:spPr>
      </p:pic>
      <p:pic>
        <p:nvPicPr>
          <p:cNvPr id="977" name="Google Shape;977;p77"/>
          <p:cNvPicPr preferRelativeResize="0"/>
          <p:nvPr/>
        </p:nvPicPr>
        <p:blipFill>
          <a:blip r:embed="rId8">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978" name="Google Shape;978;p77"/>
          <p:cNvPicPr preferRelativeResize="0"/>
          <p:nvPr/>
        </p:nvPicPr>
        <p:blipFill rotWithShape="1">
          <a:blip r:embed="rId9">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79" name="Google Shape;979;p77"/>
          <p:cNvSpPr/>
          <p:nvPr/>
        </p:nvSpPr>
        <p:spPr>
          <a:xfrm>
            <a:off x="6676163" y="1186294"/>
            <a:ext cx="419400" cy="173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C1F38AC7-8FBC-4362-8184-5FA1C82704FD}"/>
              </a:ext>
            </a:extLst>
          </p:cNvPr>
          <p:cNvPicPr preferRelativeResize="0"/>
          <p:nvPr/>
        </p:nvPicPr>
        <p:blipFill rotWithShape="1">
          <a:blip r:embed="rId7">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A585A01F-B53E-7950-4255-8663ED13A129}"/>
              </a:ext>
            </a:extLst>
          </p:cNvPr>
          <p:cNvPicPr preferRelativeResize="0"/>
          <p:nvPr/>
        </p:nvPicPr>
        <p:blipFill rotWithShape="1">
          <a:blip r:embed="rId10">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56F6620B-1195-8E15-6D36-36F2C7259ABC}"/>
              </a:ext>
            </a:extLst>
          </p:cNvPr>
          <p:cNvPicPr preferRelativeResize="0"/>
          <p:nvPr/>
        </p:nvPicPr>
        <p:blipFill rotWithShape="1">
          <a:blip r:embed="rId11">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78"/>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85" name="Google Shape;985;p78"/>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86" name="Google Shape;986;p78"/>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987" name="Google Shape;987;p78"/>
          <p:cNvSpPr txBox="1"/>
          <p:nvPr/>
        </p:nvSpPr>
        <p:spPr>
          <a:xfrm>
            <a:off x="667444" y="840075"/>
            <a:ext cx="3309600" cy="2864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988" name="Google Shape;988;p78"/>
          <p:cNvPicPr preferRelativeResize="0"/>
          <p:nvPr/>
        </p:nvPicPr>
        <p:blipFill rotWithShape="1">
          <a:blip r:embed="rId5">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90" name="Google Shape;990;p78"/>
          <p:cNvPicPr preferRelativeResize="0"/>
          <p:nvPr/>
        </p:nvPicPr>
        <p:blipFill rotWithShape="1">
          <a:blip r:embed="rId6">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993" name="Google Shape;993;p78"/>
          <p:cNvPicPr preferRelativeResize="0"/>
          <p:nvPr/>
        </p:nvPicPr>
        <p:blipFill rotWithShape="1">
          <a:blip r:embed="rId7">
            <a:alphaModFix/>
          </a:blip>
          <a:srcRect/>
          <a:stretch/>
        </p:blipFill>
        <p:spPr>
          <a:xfrm>
            <a:off x="6120762" y="1966851"/>
            <a:ext cx="205740" cy="205740"/>
          </a:xfrm>
          <a:prstGeom prst="rect">
            <a:avLst/>
          </a:prstGeom>
          <a:noFill/>
          <a:ln>
            <a:noFill/>
          </a:ln>
          <a:effectLst>
            <a:outerShdw blurRad="50800" dist="38100" dir="2700000" algn="tl" rotWithShape="0">
              <a:srgbClr val="000000">
                <a:alpha val="40000"/>
              </a:srgbClr>
            </a:outerShdw>
          </a:effectLst>
        </p:spPr>
      </p:pic>
      <p:pic>
        <p:nvPicPr>
          <p:cNvPr id="994" name="Google Shape;994;p78"/>
          <p:cNvPicPr preferRelativeResize="0"/>
          <p:nvPr/>
        </p:nvPicPr>
        <p:blipFill>
          <a:blip r:embed="rId8">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995" name="Google Shape;995;p78"/>
          <p:cNvPicPr preferRelativeResize="0"/>
          <p:nvPr/>
        </p:nvPicPr>
        <p:blipFill rotWithShape="1">
          <a:blip r:embed="rId9">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96" name="Google Shape;996;p78"/>
          <p:cNvSpPr/>
          <p:nvPr/>
        </p:nvSpPr>
        <p:spPr>
          <a:xfrm>
            <a:off x="5651494" y="1828519"/>
            <a:ext cx="1520400" cy="12162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1E2BAEE5-8C20-5191-B1E4-128A1B9BFA29}"/>
              </a:ext>
            </a:extLst>
          </p:cNvPr>
          <p:cNvPicPr preferRelativeResize="0"/>
          <p:nvPr/>
        </p:nvPicPr>
        <p:blipFill rotWithShape="1">
          <a:blip r:embed="rId7">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88EE8068-8F5F-A600-1A91-44F2FA2C3951}"/>
              </a:ext>
            </a:extLst>
          </p:cNvPr>
          <p:cNvPicPr preferRelativeResize="0"/>
          <p:nvPr/>
        </p:nvPicPr>
        <p:blipFill rotWithShape="1">
          <a:blip r:embed="rId10">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3DB025F1-4F1B-5EBF-F676-482A2E0671C6}"/>
              </a:ext>
            </a:extLst>
          </p:cNvPr>
          <p:cNvPicPr preferRelativeResize="0"/>
          <p:nvPr/>
        </p:nvPicPr>
        <p:blipFill rotWithShape="1">
          <a:blip r:embed="rId11">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1" name="Google Shape;1001;p79"/>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02" name="Google Shape;1002;p79"/>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03" name="Google Shape;1003;p79"/>
          <p:cNvPicPr preferRelativeResize="0"/>
          <p:nvPr/>
        </p:nvPicPr>
        <p:blipFill rotWithShape="1">
          <a:blip r:embed="rId5">
            <a:alphaModFix/>
          </a:blip>
          <a:srcRect t="30810" b="4827"/>
          <a:stretch/>
        </p:blipFill>
        <p:spPr>
          <a:xfrm>
            <a:off x="7280288" y="969956"/>
            <a:ext cx="1520400" cy="21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04" name="Google Shape;1004;p79"/>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005" name="Google Shape;1005;p79"/>
          <p:cNvSpPr txBox="1"/>
          <p:nvPr/>
        </p:nvSpPr>
        <p:spPr>
          <a:xfrm>
            <a:off x="667444" y="840075"/>
            <a:ext cx="3309600" cy="317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006" name="Google Shape;1006;p79"/>
          <p:cNvPicPr preferRelativeResize="0"/>
          <p:nvPr/>
        </p:nvPicPr>
        <p:blipFill rotWithShape="1">
          <a:blip r:embed="rId6">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09" name="Google Shape;1009;p79"/>
          <p:cNvPicPr preferRelativeResize="0"/>
          <p:nvPr/>
        </p:nvPicPr>
        <p:blipFill rotWithShape="1">
          <a:blip r:embed="rId7">
            <a:alphaModFix/>
          </a:blip>
          <a:srcRect/>
          <a:stretch/>
        </p:blipFill>
        <p:spPr>
          <a:xfrm>
            <a:off x="7937581" y="2633204"/>
            <a:ext cx="205740" cy="205740"/>
          </a:xfrm>
          <a:prstGeom prst="rect">
            <a:avLst/>
          </a:prstGeom>
          <a:noFill/>
          <a:ln>
            <a:noFill/>
          </a:ln>
          <a:effectLst>
            <a:outerShdw blurRad="50800" dist="38100" dir="2700000" algn="tl" rotWithShape="0">
              <a:srgbClr val="000000">
                <a:alpha val="40000"/>
              </a:srgbClr>
            </a:outerShdw>
          </a:effectLst>
        </p:spPr>
      </p:pic>
      <p:pic>
        <p:nvPicPr>
          <p:cNvPr id="1010" name="Google Shape;1010;p79"/>
          <p:cNvPicPr preferRelativeResize="0"/>
          <p:nvPr/>
        </p:nvPicPr>
        <p:blipFill rotWithShape="1">
          <a:blip r:embed="rId8">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1013" name="Google Shape;1013;p79"/>
          <p:cNvPicPr preferRelativeResize="0"/>
          <p:nvPr/>
        </p:nvPicPr>
        <p:blipFill>
          <a:blip r:embed="rId9">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1014" name="Google Shape;1014;p79"/>
          <p:cNvPicPr preferRelativeResize="0"/>
          <p:nvPr/>
        </p:nvPicPr>
        <p:blipFill rotWithShape="1">
          <a:blip r:embed="rId10">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15" name="Google Shape;1015;p79"/>
          <p:cNvSpPr/>
          <p:nvPr/>
        </p:nvSpPr>
        <p:spPr>
          <a:xfrm>
            <a:off x="7296718" y="1994475"/>
            <a:ext cx="1489500" cy="10941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0DA3CFA1-F0EF-904D-5BE4-A2665BF24531}"/>
              </a:ext>
            </a:extLst>
          </p:cNvPr>
          <p:cNvPicPr preferRelativeResize="0"/>
          <p:nvPr/>
        </p:nvPicPr>
        <p:blipFill rotWithShape="1">
          <a:blip r:embed="rId11">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ACAFA5A8-2284-ACE2-9D23-B572D04C1A81}"/>
              </a:ext>
            </a:extLst>
          </p:cNvPr>
          <p:cNvPicPr preferRelativeResize="0"/>
          <p:nvPr/>
        </p:nvPicPr>
        <p:blipFill rotWithShape="1">
          <a:blip r:embed="rId7">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1EC59B0C-7776-E5A8-AF64-465A91F187EF}"/>
              </a:ext>
            </a:extLst>
          </p:cNvPr>
          <p:cNvPicPr preferRelativeResize="0"/>
          <p:nvPr/>
        </p:nvPicPr>
        <p:blipFill rotWithShape="1">
          <a:blip r:embed="rId12">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878A8596-DE36-2815-8696-DB57EB099CBC}"/>
              </a:ext>
            </a:extLst>
          </p:cNvPr>
          <p:cNvPicPr preferRelativeResize="0"/>
          <p:nvPr/>
        </p:nvPicPr>
        <p:blipFill rotWithShape="1">
          <a:blip r:embed="rId13">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pic>
        <p:nvPicPr>
          <p:cNvPr id="1020" name="Google Shape;1020;p80"/>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21" name="Google Shape;1021;p80"/>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22" name="Google Shape;1022;p80"/>
          <p:cNvPicPr preferRelativeResize="0"/>
          <p:nvPr/>
        </p:nvPicPr>
        <p:blipFill rotWithShape="1">
          <a:blip r:embed="rId5">
            <a:alphaModFix/>
          </a:blip>
          <a:srcRect t="30810" b="4827"/>
          <a:stretch/>
        </p:blipFill>
        <p:spPr>
          <a:xfrm>
            <a:off x="7280288" y="969956"/>
            <a:ext cx="1520400" cy="21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23" name="Google Shape;1023;p80"/>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024" name="Google Shape;1024;p80"/>
          <p:cNvSpPr txBox="1"/>
          <p:nvPr/>
        </p:nvSpPr>
        <p:spPr>
          <a:xfrm>
            <a:off x="667444" y="840075"/>
            <a:ext cx="3309600" cy="317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025" name="Google Shape;1025;p80"/>
          <p:cNvPicPr preferRelativeResize="0"/>
          <p:nvPr/>
        </p:nvPicPr>
        <p:blipFill rotWithShape="1">
          <a:blip r:embed="rId6">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28" name="Google Shape;1028;p80"/>
          <p:cNvPicPr preferRelativeResize="0"/>
          <p:nvPr/>
        </p:nvPicPr>
        <p:blipFill rotWithShape="1">
          <a:blip r:embed="rId7">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1031" name="Google Shape;1031;p80"/>
          <p:cNvPicPr preferRelativeResize="0"/>
          <p:nvPr/>
        </p:nvPicPr>
        <p:blipFill>
          <a:blip r:embed="rId8">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1032" name="Google Shape;1032;p80"/>
          <p:cNvPicPr preferRelativeResize="0"/>
          <p:nvPr/>
        </p:nvPicPr>
        <p:blipFill rotWithShape="1">
          <a:blip r:embed="rId9">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33" name="Google Shape;1033;p80"/>
          <p:cNvSpPr txBox="1"/>
          <p:nvPr/>
        </p:nvSpPr>
        <p:spPr>
          <a:xfrm>
            <a:off x="7299525" y="3204694"/>
            <a:ext cx="1482000" cy="7758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1100" b="1" i="1">
              <a:solidFill>
                <a:srgbClr val="676767"/>
              </a:solidFill>
              <a:latin typeface="Roboto"/>
              <a:ea typeface="Roboto"/>
              <a:cs typeface="Roboto"/>
              <a:sym typeface="Roboto"/>
            </a:endParaRPr>
          </a:p>
        </p:txBody>
      </p:sp>
      <p:pic>
        <p:nvPicPr>
          <p:cNvPr id="1034" name="Google Shape;1034;p80"/>
          <p:cNvPicPr preferRelativeResize="0"/>
          <p:nvPr/>
        </p:nvPicPr>
        <p:blipFill rotWithShape="1">
          <a:blip r:embed="rId10">
            <a:alphaModFix/>
          </a:blip>
          <a:srcRect/>
          <a:stretch/>
        </p:blipFill>
        <p:spPr>
          <a:xfrm>
            <a:off x="6309106" y="3298110"/>
            <a:ext cx="205740" cy="205740"/>
          </a:xfrm>
          <a:prstGeom prst="rect">
            <a:avLst/>
          </a:prstGeom>
          <a:noFill/>
          <a:ln>
            <a:noFill/>
          </a:ln>
          <a:effectLst>
            <a:outerShdw blurRad="50800" dist="38100" dir="2700000" algn="tl" rotWithShape="0">
              <a:srgbClr val="000000">
                <a:alpha val="40000"/>
              </a:srgbClr>
            </a:outerShdw>
          </a:effectLst>
        </p:spPr>
      </p:pic>
      <p:sp>
        <p:nvSpPr>
          <p:cNvPr id="1036" name="Google Shape;1036;p80"/>
          <p:cNvSpPr/>
          <p:nvPr/>
        </p:nvSpPr>
        <p:spPr>
          <a:xfrm>
            <a:off x="6171038" y="3141803"/>
            <a:ext cx="471900" cy="1446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2DEB51C8-CBC8-6366-C9A8-793EF3189175}"/>
              </a:ext>
            </a:extLst>
          </p:cNvPr>
          <p:cNvPicPr preferRelativeResize="0"/>
          <p:nvPr/>
        </p:nvPicPr>
        <p:blipFill rotWithShape="1">
          <a:blip r:embed="rId11">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617D18DF-F295-0935-7C12-8745DBA24AC2}"/>
              </a:ext>
            </a:extLst>
          </p:cNvPr>
          <p:cNvPicPr preferRelativeResize="0"/>
          <p:nvPr/>
        </p:nvPicPr>
        <p:blipFill rotWithShape="1">
          <a:blip r:embed="rId12">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9226D6D8-0300-62B2-0BD3-2C55987C6B8C}"/>
              </a:ext>
            </a:extLst>
          </p:cNvPr>
          <p:cNvPicPr preferRelativeResize="0"/>
          <p:nvPr/>
        </p:nvPicPr>
        <p:blipFill rotWithShape="1">
          <a:blip r:embed="rId13">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306A7B81-51D8-F861-9D00-AD1CE69841B2}"/>
              </a:ext>
            </a:extLst>
          </p:cNvPr>
          <p:cNvPicPr preferRelativeResize="0"/>
          <p:nvPr/>
        </p:nvPicPr>
        <p:blipFill rotWithShape="1">
          <a:blip r:embed="rId14">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6FFAC5BE-037E-0B5C-E375-3EB80B54F4B2}"/>
              </a:ext>
            </a:extLst>
          </p:cNvPr>
          <p:cNvPicPr preferRelativeResize="0"/>
          <p:nvPr/>
        </p:nvPicPr>
        <p:blipFill rotWithShape="1">
          <a:blip r:embed="rId10">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pic>
        <p:nvPicPr>
          <p:cNvPr id="1041" name="Google Shape;1041;p81"/>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42" name="Google Shape;1042;p81"/>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43" name="Google Shape;1043;p81"/>
          <p:cNvPicPr preferRelativeResize="0"/>
          <p:nvPr/>
        </p:nvPicPr>
        <p:blipFill rotWithShape="1">
          <a:blip r:embed="rId5">
            <a:alphaModFix/>
          </a:blip>
          <a:srcRect t="30810" b="4827"/>
          <a:stretch/>
        </p:blipFill>
        <p:spPr>
          <a:xfrm>
            <a:off x="7280288" y="969956"/>
            <a:ext cx="1520400" cy="21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44" name="Google Shape;1044;p81"/>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045" name="Google Shape;1045;p81"/>
          <p:cNvSpPr txBox="1"/>
          <p:nvPr/>
        </p:nvSpPr>
        <p:spPr>
          <a:xfrm>
            <a:off x="667444" y="840075"/>
            <a:ext cx="3309600" cy="317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046" name="Google Shape;1046;p81"/>
          <p:cNvPicPr preferRelativeResize="0"/>
          <p:nvPr/>
        </p:nvPicPr>
        <p:blipFill rotWithShape="1">
          <a:blip r:embed="rId6">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49" name="Google Shape;1049;p81"/>
          <p:cNvPicPr preferRelativeResize="0"/>
          <p:nvPr/>
        </p:nvPicPr>
        <p:blipFill rotWithShape="1">
          <a:blip r:embed="rId7">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1052" name="Google Shape;1052;p81"/>
          <p:cNvPicPr preferRelativeResize="0"/>
          <p:nvPr/>
        </p:nvPicPr>
        <p:blipFill>
          <a:blip r:embed="rId8">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1053" name="Google Shape;1053;p81"/>
          <p:cNvPicPr preferRelativeResize="0"/>
          <p:nvPr/>
        </p:nvPicPr>
        <p:blipFill rotWithShape="1">
          <a:blip r:embed="rId9">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54" name="Google Shape;1054;p81"/>
          <p:cNvSpPr txBox="1"/>
          <p:nvPr/>
        </p:nvSpPr>
        <p:spPr>
          <a:xfrm>
            <a:off x="7299525" y="3204694"/>
            <a:ext cx="1482000" cy="12069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1100" b="1" i="1">
              <a:solidFill>
                <a:srgbClr val="676767"/>
              </a:solidFill>
              <a:latin typeface="Roboto"/>
              <a:ea typeface="Roboto"/>
              <a:cs typeface="Roboto"/>
              <a:sym typeface="Roboto"/>
            </a:endParaRPr>
          </a:p>
        </p:txBody>
      </p:sp>
      <p:pic>
        <p:nvPicPr>
          <p:cNvPr id="1056" name="Google Shape;1056;p81"/>
          <p:cNvPicPr preferRelativeResize="0"/>
          <p:nvPr/>
        </p:nvPicPr>
        <p:blipFill rotWithShape="1">
          <a:blip r:embed="rId10">
            <a:alphaModFix/>
          </a:blip>
          <a:srcRect/>
          <a:stretch/>
        </p:blipFill>
        <p:spPr>
          <a:xfrm>
            <a:off x="7480512" y="1539293"/>
            <a:ext cx="205740" cy="205740"/>
          </a:xfrm>
          <a:prstGeom prst="rect">
            <a:avLst/>
          </a:prstGeom>
          <a:noFill/>
          <a:ln>
            <a:noFill/>
          </a:ln>
          <a:effectLst>
            <a:outerShdw blurRad="50800" dist="38100" dir="2700000" algn="tl" rotWithShape="0">
              <a:srgbClr val="000000">
                <a:alpha val="40000"/>
              </a:srgbClr>
            </a:outerShdw>
          </a:effectLst>
        </p:spPr>
      </p:pic>
      <p:sp>
        <p:nvSpPr>
          <p:cNvPr id="1057" name="Google Shape;1057;p81"/>
          <p:cNvSpPr/>
          <p:nvPr/>
        </p:nvSpPr>
        <p:spPr>
          <a:xfrm>
            <a:off x="7272691" y="1388344"/>
            <a:ext cx="1520400" cy="584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082CD07A-C2A4-181E-CD64-8415A2E161E8}"/>
              </a:ext>
            </a:extLst>
          </p:cNvPr>
          <p:cNvPicPr preferRelativeResize="0"/>
          <p:nvPr/>
        </p:nvPicPr>
        <p:blipFill rotWithShape="1">
          <a:blip r:embed="rId11">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E94A4C16-D94A-A696-7BCA-04B4EB396671}"/>
              </a:ext>
            </a:extLst>
          </p:cNvPr>
          <p:cNvPicPr preferRelativeResize="0"/>
          <p:nvPr/>
        </p:nvPicPr>
        <p:blipFill rotWithShape="1">
          <a:blip r:embed="rId12">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41BE195C-8D8F-F800-0139-B3FB71E6E661}"/>
              </a:ext>
            </a:extLst>
          </p:cNvPr>
          <p:cNvPicPr preferRelativeResize="0"/>
          <p:nvPr/>
        </p:nvPicPr>
        <p:blipFill rotWithShape="1">
          <a:blip r:embed="rId13">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55D33866-A075-4A3E-9653-69D977D08792}"/>
              </a:ext>
            </a:extLst>
          </p:cNvPr>
          <p:cNvPicPr preferRelativeResize="0"/>
          <p:nvPr/>
        </p:nvPicPr>
        <p:blipFill rotWithShape="1">
          <a:blip r:embed="rId14">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2679D202-C3EB-C5E8-170F-902304654B7E}"/>
              </a:ext>
            </a:extLst>
          </p:cNvPr>
          <p:cNvPicPr preferRelativeResize="0"/>
          <p:nvPr/>
        </p:nvPicPr>
        <p:blipFill rotWithShape="1">
          <a:blip r:embed="rId10">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AAF657B7-2053-4902-055D-3BB2C8ED489C}"/>
              </a:ext>
            </a:extLst>
          </p:cNvPr>
          <p:cNvPicPr preferRelativeResize="0"/>
          <p:nvPr/>
        </p:nvPicPr>
        <p:blipFill rotWithShape="1">
          <a:blip r:embed="rId15">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3" name="Google Shape;1063;p82"/>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4" name="Google Shape;1064;p82"/>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65" name="Google Shape;1065;p82"/>
          <p:cNvPicPr preferRelativeResize="0"/>
          <p:nvPr/>
        </p:nvPicPr>
        <p:blipFill rotWithShape="1">
          <a:blip r:embed="rId5">
            <a:alphaModFix/>
          </a:blip>
          <a:srcRect t="30810" b="4827"/>
          <a:stretch/>
        </p:blipFill>
        <p:spPr>
          <a:xfrm>
            <a:off x="7280288" y="969956"/>
            <a:ext cx="1520400" cy="21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66" name="Google Shape;1066;p82"/>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067" name="Google Shape;1067;p82"/>
          <p:cNvSpPr txBox="1"/>
          <p:nvPr/>
        </p:nvSpPr>
        <p:spPr>
          <a:xfrm>
            <a:off x="667444" y="840075"/>
            <a:ext cx="3309600" cy="2956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dirty="0">
                <a:solidFill>
                  <a:srgbClr val="515151"/>
                </a:solidFill>
                <a:latin typeface="Roboto"/>
                <a:ea typeface="Roboto"/>
                <a:cs typeface="Roboto"/>
                <a:sym typeface="Roboto"/>
              </a:rPr>
              <a:t>Apply and Scan Wristband</a:t>
            </a:r>
            <a:endParaRPr sz="900" b="0" i="0" u="none" strike="noStrike" cap="none" dirty="0">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dirty="0">
                <a:solidFill>
                  <a:srgbClr val="676767"/>
                </a:solidFill>
                <a:latin typeface="Roboto"/>
                <a:ea typeface="Roboto"/>
                <a:cs typeface="Roboto"/>
                <a:sym typeface="Roboto"/>
              </a:rPr>
              <a:t>Scan wristband to add a patient</a:t>
            </a:r>
            <a:endParaRPr sz="1100" dirty="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dirty="0">
                <a:solidFill>
                  <a:srgbClr val="676767"/>
                </a:solidFill>
                <a:latin typeface="Roboto"/>
                <a:ea typeface="Roboto"/>
                <a:cs typeface="Roboto"/>
                <a:sym typeface="Roboto"/>
              </a:rPr>
              <a:t>Adding patients by tapping </a:t>
            </a:r>
            <a:r>
              <a:rPr lang="en" sz="1100" b="1" i="1" dirty="0">
                <a:solidFill>
                  <a:srgbClr val="676767"/>
                </a:solidFill>
                <a:latin typeface="Roboto"/>
                <a:ea typeface="Roboto"/>
                <a:cs typeface="Roboto"/>
                <a:sym typeface="Roboto"/>
              </a:rPr>
              <a:t>NEW</a:t>
            </a:r>
            <a:r>
              <a:rPr lang="en" sz="1100" dirty="0">
                <a:solidFill>
                  <a:srgbClr val="676767"/>
                </a:solidFill>
                <a:latin typeface="Roboto"/>
                <a:ea typeface="Roboto"/>
                <a:cs typeface="Roboto"/>
                <a:sym typeface="Roboto"/>
              </a:rPr>
              <a:t> increases the risk of a duplicate</a:t>
            </a:r>
            <a:endParaRPr sz="1100" dirty="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dirty="0">
                <a:solidFill>
                  <a:srgbClr val="676767"/>
                </a:solidFill>
                <a:latin typeface="Roboto"/>
                <a:ea typeface="Roboto"/>
                <a:cs typeface="Roboto"/>
                <a:sym typeface="Roboto"/>
              </a:rPr>
              <a:t>Patient is automatically added to incident in Incident View</a:t>
            </a:r>
            <a:endParaRPr sz="11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Set Method of Arrival</a:t>
            </a:r>
            <a:endParaRPr sz="17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Set Triage Condition </a:t>
            </a:r>
            <a:r>
              <a:rPr lang="en" sz="1100" b="1" dirty="0">
                <a:solidFill>
                  <a:srgbClr val="676767"/>
                </a:solidFill>
                <a:latin typeface="Roboto"/>
                <a:ea typeface="Roboto"/>
                <a:cs typeface="Roboto"/>
                <a:sym typeface="Roboto"/>
              </a:rPr>
              <a:t>(Color)</a:t>
            </a:r>
            <a:endParaRPr sz="1100" b="1"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Add Patient Demographics</a:t>
            </a:r>
            <a:endParaRPr sz="1700" b="1" dirty="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Scan driver’s license (DL), or enter manually</a:t>
            </a:r>
            <a:endParaRPr sz="1100" dirty="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dirty="0">
                <a:solidFill>
                  <a:srgbClr val="676767"/>
                </a:solidFill>
                <a:latin typeface="Roboto"/>
                <a:ea typeface="Roboto"/>
                <a:cs typeface="Roboto"/>
                <a:sym typeface="Roboto"/>
              </a:rPr>
              <a:t>Rapid: </a:t>
            </a:r>
            <a:r>
              <a:rPr lang="en" sz="1100" b="1" i="1" dirty="0">
                <a:solidFill>
                  <a:srgbClr val="676767"/>
                </a:solidFill>
                <a:latin typeface="Roboto"/>
                <a:ea typeface="Roboto"/>
                <a:cs typeface="Roboto"/>
                <a:sym typeface="Roboto"/>
              </a:rPr>
              <a:t>Unknown </a:t>
            </a:r>
            <a:r>
              <a:rPr lang="en" sz="1100" dirty="0">
                <a:solidFill>
                  <a:srgbClr val="676767"/>
                </a:solidFill>
                <a:latin typeface="Roboto"/>
                <a:ea typeface="Roboto"/>
                <a:cs typeface="Roboto"/>
                <a:sym typeface="Roboto"/>
              </a:rPr>
              <a:t>name, estimated </a:t>
            </a:r>
            <a:r>
              <a:rPr lang="en" sz="1100" b="1" i="1" dirty="0">
                <a:solidFill>
                  <a:srgbClr val="676767"/>
                </a:solidFill>
                <a:latin typeface="Roboto"/>
                <a:ea typeface="Roboto"/>
                <a:cs typeface="Roboto"/>
                <a:sym typeface="Roboto"/>
              </a:rPr>
              <a:t>Age</a:t>
            </a:r>
            <a:r>
              <a:rPr lang="en" sz="1100" dirty="0">
                <a:solidFill>
                  <a:srgbClr val="676767"/>
                </a:solidFill>
                <a:latin typeface="Roboto"/>
                <a:ea typeface="Roboto"/>
                <a:cs typeface="Roboto"/>
                <a:sym typeface="Roboto"/>
              </a:rPr>
              <a:t>, </a:t>
            </a:r>
            <a:r>
              <a:rPr lang="en" sz="1100" b="1" i="1" dirty="0">
                <a:solidFill>
                  <a:srgbClr val="676767"/>
                </a:solidFill>
                <a:latin typeface="Roboto"/>
                <a:ea typeface="Roboto"/>
                <a:cs typeface="Roboto"/>
                <a:sym typeface="Roboto"/>
              </a:rPr>
              <a:t>Gender</a:t>
            </a:r>
            <a:endParaRPr sz="1100" dirty="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dirty="0">
                <a:solidFill>
                  <a:srgbClr val="676767"/>
                </a:solidFill>
                <a:latin typeface="Roboto"/>
                <a:ea typeface="Roboto"/>
                <a:cs typeface="Roboto"/>
                <a:sym typeface="Roboto"/>
              </a:rPr>
              <a:t>Activate Patient</a:t>
            </a:r>
            <a:endParaRPr sz="1100" dirty="0">
              <a:solidFill>
                <a:srgbClr val="676767"/>
              </a:solidFill>
              <a:latin typeface="Roboto"/>
              <a:ea typeface="Roboto"/>
              <a:cs typeface="Roboto"/>
              <a:sym typeface="Roboto"/>
            </a:endParaRPr>
          </a:p>
        </p:txBody>
      </p:sp>
      <p:pic>
        <p:nvPicPr>
          <p:cNvPr id="1068" name="Google Shape;1068;p82"/>
          <p:cNvPicPr preferRelativeResize="0"/>
          <p:nvPr/>
        </p:nvPicPr>
        <p:blipFill rotWithShape="1">
          <a:blip r:embed="rId6">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71" name="Google Shape;1071;p82"/>
          <p:cNvPicPr preferRelativeResize="0"/>
          <p:nvPr/>
        </p:nvPicPr>
        <p:blipFill rotWithShape="1">
          <a:blip r:embed="rId7">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1074" name="Google Shape;1074;p82"/>
          <p:cNvPicPr preferRelativeResize="0"/>
          <p:nvPr/>
        </p:nvPicPr>
        <p:blipFill>
          <a:blip r:embed="rId8">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1075" name="Google Shape;1075;p82"/>
          <p:cNvPicPr preferRelativeResize="0"/>
          <p:nvPr/>
        </p:nvPicPr>
        <p:blipFill rotWithShape="1">
          <a:blip r:embed="rId9">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76" name="Google Shape;1076;p82"/>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pic>
        <p:nvPicPr>
          <p:cNvPr id="1078" name="Google Shape;1078;p82"/>
          <p:cNvPicPr preferRelativeResize="0"/>
          <p:nvPr/>
        </p:nvPicPr>
        <p:blipFill rotWithShape="1">
          <a:blip r:embed="rId10">
            <a:alphaModFix/>
          </a:blip>
          <a:srcRect/>
          <a:stretch/>
        </p:blipFill>
        <p:spPr>
          <a:xfrm>
            <a:off x="8405168" y="1108556"/>
            <a:ext cx="205740" cy="205740"/>
          </a:xfrm>
          <a:prstGeom prst="rect">
            <a:avLst/>
          </a:prstGeom>
          <a:noFill/>
          <a:ln>
            <a:noFill/>
          </a:ln>
          <a:effectLst>
            <a:outerShdw blurRad="50800" dist="38100" dir="2700000" algn="tl" rotWithShape="0">
              <a:srgbClr val="000000">
                <a:alpha val="40000"/>
              </a:srgbClr>
            </a:outerShdw>
          </a:effectLst>
        </p:spPr>
      </p:pic>
      <p:sp>
        <p:nvSpPr>
          <p:cNvPr id="1079" name="Google Shape;1079;p82"/>
          <p:cNvSpPr/>
          <p:nvPr/>
        </p:nvSpPr>
        <p:spPr>
          <a:xfrm>
            <a:off x="7289513" y="984244"/>
            <a:ext cx="1520400" cy="3753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14DEC95A-6646-2835-7B31-AC13D16C1306}"/>
              </a:ext>
            </a:extLst>
          </p:cNvPr>
          <p:cNvPicPr preferRelativeResize="0"/>
          <p:nvPr/>
        </p:nvPicPr>
        <p:blipFill rotWithShape="1">
          <a:blip r:embed="rId11">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7D14045B-BD12-D453-839B-93A8B7CD3871}"/>
              </a:ext>
            </a:extLst>
          </p:cNvPr>
          <p:cNvPicPr preferRelativeResize="0"/>
          <p:nvPr/>
        </p:nvPicPr>
        <p:blipFill rotWithShape="1">
          <a:blip r:embed="rId12">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73032EED-3AC7-1036-BAC5-D3C7772E76D8}"/>
              </a:ext>
            </a:extLst>
          </p:cNvPr>
          <p:cNvPicPr preferRelativeResize="0"/>
          <p:nvPr/>
        </p:nvPicPr>
        <p:blipFill rotWithShape="1">
          <a:blip r:embed="rId13">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9F69BE99-2305-CCC4-7071-4ACFDD0CE0AF}"/>
              </a:ext>
            </a:extLst>
          </p:cNvPr>
          <p:cNvPicPr preferRelativeResize="0"/>
          <p:nvPr/>
        </p:nvPicPr>
        <p:blipFill rotWithShape="1">
          <a:blip r:embed="rId14">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18479077-EE1B-14BC-0BBB-444510489E85}"/>
              </a:ext>
            </a:extLst>
          </p:cNvPr>
          <p:cNvPicPr preferRelativeResize="0"/>
          <p:nvPr/>
        </p:nvPicPr>
        <p:blipFill rotWithShape="1">
          <a:blip r:embed="rId15">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909;p72">
            <a:extLst>
              <a:ext uri="{FF2B5EF4-FFF2-40B4-BE49-F238E27FC236}">
                <a16:creationId xmlns:a16="http://schemas.microsoft.com/office/drawing/2014/main" id="{7BB58B7E-F14A-C127-81B0-F4C3EEAB30F8}"/>
              </a:ext>
            </a:extLst>
          </p:cNvPr>
          <p:cNvPicPr preferRelativeResize="0"/>
          <p:nvPr/>
        </p:nvPicPr>
        <p:blipFill rotWithShape="1">
          <a:blip r:embed="rId10">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4E5AC5FD-7177-08D1-F75A-9F595396EB04}"/>
              </a:ext>
            </a:extLst>
          </p:cNvPr>
          <p:cNvPicPr preferRelativeResize="0"/>
          <p:nvPr/>
        </p:nvPicPr>
        <p:blipFill rotWithShape="1">
          <a:blip r:embed="rId16">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pic>
        <p:nvPicPr>
          <p:cNvPr id="1086" name="Google Shape;1086;p83"/>
          <p:cNvPicPr preferRelativeResize="0"/>
          <p:nvPr/>
        </p:nvPicPr>
        <p:blipFill rotWithShape="1">
          <a:blip r:embed="rId3">
            <a:alphaModFix/>
          </a:blip>
          <a:srcRect t="5433" b="12112"/>
          <a:stretch/>
        </p:blipFill>
        <p:spPr>
          <a:xfrm>
            <a:off x="5642194" y="970557"/>
            <a:ext cx="1520400" cy="27141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87" name="Google Shape;1087;p83"/>
          <p:cNvPicPr preferRelativeResize="0"/>
          <p:nvPr/>
        </p:nvPicPr>
        <p:blipFill rotWithShape="1">
          <a:blip r:embed="rId4">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88" name="Google Shape;1088;p83"/>
          <p:cNvPicPr preferRelativeResize="0"/>
          <p:nvPr/>
        </p:nvPicPr>
        <p:blipFill rotWithShape="1">
          <a:blip r:embed="rId5">
            <a:alphaModFix/>
          </a:blip>
          <a:srcRect t="30810" b="4827"/>
          <a:stretch/>
        </p:blipFill>
        <p:spPr>
          <a:xfrm>
            <a:off x="7280288" y="969956"/>
            <a:ext cx="1520400" cy="21183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89" name="Google Shape;1089;p83"/>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090" name="Google Shape;1090;p83"/>
          <p:cNvSpPr txBox="1"/>
          <p:nvPr/>
        </p:nvSpPr>
        <p:spPr>
          <a:xfrm>
            <a:off x="667444" y="840075"/>
            <a:ext cx="3309600" cy="317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091" name="Google Shape;1091;p83"/>
          <p:cNvPicPr preferRelativeResize="0"/>
          <p:nvPr/>
        </p:nvPicPr>
        <p:blipFill rotWithShape="1">
          <a:blip r:embed="rId6">
            <a:alphaModFix/>
          </a:blip>
          <a:srcRect t="4160" b="42015"/>
          <a:stretch/>
        </p:blipFill>
        <p:spPr>
          <a:xfrm>
            <a:off x="4004100" y="966806"/>
            <a:ext cx="1520400" cy="1771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094" name="Google Shape;1094;p83"/>
          <p:cNvPicPr preferRelativeResize="0"/>
          <p:nvPr/>
        </p:nvPicPr>
        <p:blipFill rotWithShape="1">
          <a:blip r:embed="rId7">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pic>
        <p:nvPicPr>
          <p:cNvPr id="1097" name="Google Shape;1097;p83"/>
          <p:cNvPicPr preferRelativeResize="0"/>
          <p:nvPr/>
        </p:nvPicPr>
        <p:blipFill>
          <a:blip r:embed="rId8">
            <a:alphaModFix/>
          </a:blip>
          <a:stretch>
            <a:fillRect/>
          </a:stretch>
        </p:blipFill>
        <p:spPr>
          <a:xfrm>
            <a:off x="5055694" y="2250695"/>
            <a:ext cx="419344" cy="438750"/>
          </a:xfrm>
          <a:prstGeom prst="rect">
            <a:avLst/>
          </a:prstGeom>
          <a:noFill/>
          <a:ln>
            <a:noFill/>
          </a:ln>
          <a:effectLst>
            <a:outerShdw blurRad="190500" dist="88900" dir="2700000" algn="tl" rotWithShape="0">
              <a:srgbClr val="000000">
                <a:alpha val="20000"/>
              </a:srgbClr>
            </a:outerShdw>
          </a:effectLst>
        </p:spPr>
      </p:pic>
      <p:pic>
        <p:nvPicPr>
          <p:cNvPr id="1098" name="Google Shape;1098;p83"/>
          <p:cNvPicPr preferRelativeResize="0"/>
          <p:nvPr/>
        </p:nvPicPr>
        <p:blipFill rotWithShape="1">
          <a:blip r:embed="rId9">
            <a:alphaModFix/>
          </a:blip>
          <a:srcRect t="10353" b="75370"/>
          <a:stretch/>
        </p:blipFill>
        <p:spPr>
          <a:xfrm>
            <a:off x="4004100" y="2809454"/>
            <a:ext cx="1520400" cy="46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99" name="Google Shape;1099;p83"/>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sp>
        <p:nvSpPr>
          <p:cNvPr id="1100" name="Google Shape;1100;p83"/>
          <p:cNvSpPr/>
          <p:nvPr/>
        </p:nvSpPr>
        <p:spPr>
          <a:xfrm>
            <a:off x="5290706" y="1005900"/>
            <a:ext cx="184200" cy="187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916756C8-C3BD-AF27-9F48-91AF503F5C85}"/>
              </a:ext>
            </a:extLst>
          </p:cNvPr>
          <p:cNvPicPr preferRelativeResize="0"/>
          <p:nvPr/>
        </p:nvPicPr>
        <p:blipFill rotWithShape="1">
          <a:blip r:embed="rId10">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37F12621-07D9-2D70-D72C-0C804A7EEFEE}"/>
              </a:ext>
            </a:extLst>
          </p:cNvPr>
          <p:cNvPicPr preferRelativeResize="0"/>
          <p:nvPr/>
        </p:nvPicPr>
        <p:blipFill rotWithShape="1">
          <a:blip r:embed="rId11">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A245957C-691D-3E4F-2DC6-1BE26FAC2EF0}"/>
              </a:ext>
            </a:extLst>
          </p:cNvPr>
          <p:cNvPicPr preferRelativeResize="0"/>
          <p:nvPr/>
        </p:nvPicPr>
        <p:blipFill rotWithShape="1">
          <a:blip r:embed="rId12">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E0AD23F8-3B09-359A-A069-361B2E6D9592}"/>
              </a:ext>
            </a:extLst>
          </p:cNvPr>
          <p:cNvPicPr preferRelativeResize="0"/>
          <p:nvPr/>
        </p:nvPicPr>
        <p:blipFill rotWithShape="1">
          <a:blip r:embed="rId13">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90A0C0F6-2A9E-706C-820F-DCEDAE7480FB}"/>
              </a:ext>
            </a:extLst>
          </p:cNvPr>
          <p:cNvPicPr preferRelativeResize="0"/>
          <p:nvPr/>
        </p:nvPicPr>
        <p:blipFill rotWithShape="1">
          <a:blip r:embed="rId14">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909;p72">
            <a:extLst>
              <a:ext uri="{FF2B5EF4-FFF2-40B4-BE49-F238E27FC236}">
                <a16:creationId xmlns:a16="http://schemas.microsoft.com/office/drawing/2014/main" id="{AC2A20FE-69D3-418F-3D74-24785D635358}"/>
              </a:ext>
            </a:extLst>
          </p:cNvPr>
          <p:cNvPicPr preferRelativeResize="0"/>
          <p:nvPr/>
        </p:nvPicPr>
        <p:blipFill rotWithShape="1">
          <a:blip r:embed="rId15">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6C560A4D-BEA3-FC38-8EA2-1F89EA0A180F}"/>
              </a:ext>
            </a:extLst>
          </p:cNvPr>
          <p:cNvPicPr preferRelativeResize="0"/>
          <p:nvPr/>
        </p:nvPicPr>
        <p:blipFill rotWithShape="1">
          <a:blip r:embed="rId16">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35" name="Google Shape;135;p21"/>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pic>
        <p:nvPicPr>
          <p:cNvPr id="136" name="Google Shape;136;p21"/>
          <p:cNvPicPr preferRelativeResize="0"/>
          <p:nvPr/>
        </p:nvPicPr>
        <p:blipFill rotWithShape="1">
          <a:blip r:embed="rId5">
            <a:alphaModFix/>
          </a:blip>
          <a:srcRect/>
          <a:stretch/>
        </p:blipFill>
        <p:spPr>
          <a:xfrm>
            <a:off x="4109178" y="1708315"/>
            <a:ext cx="205740" cy="205740"/>
          </a:xfrm>
          <a:prstGeom prst="rect">
            <a:avLst/>
          </a:prstGeom>
          <a:noFill/>
          <a:ln>
            <a:noFill/>
          </a:ln>
          <a:effectLst>
            <a:outerShdw blurRad="50800" dist="38100" dir="2700000" algn="tl" rotWithShape="0">
              <a:srgbClr val="000000">
                <a:alpha val="40000"/>
              </a:srgbClr>
            </a:outerShdw>
          </a:effectLst>
        </p:spPr>
      </p:pic>
      <p:pic>
        <p:nvPicPr>
          <p:cNvPr id="137" name="Google Shape;137;p21"/>
          <p:cNvPicPr preferRelativeResize="0"/>
          <p:nvPr/>
        </p:nvPicPr>
        <p:blipFill rotWithShape="1">
          <a:blip r:embed="rId6">
            <a:alphaModFix/>
          </a:blip>
          <a:srcRect/>
          <a:stretch/>
        </p:blipFill>
        <p:spPr>
          <a:xfrm>
            <a:off x="8509643" y="1096030"/>
            <a:ext cx="205740" cy="205740"/>
          </a:xfrm>
          <a:prstGeom prst="rect">
            <a:avLst/>
          </a:prstGeom>
          <a:noFill/>
          <a:ln>
            <a:noFill/>
          </a:ln>
          <a:effectLst>
            <a:outerShdw blurRad="50800" dist="38100" dir="2700000" algn="tl" rotWithShape="0">
              <a:srgbClr val="000000">
                <a:alpha val="40000"/>
              </a:srgbClr>
            </a:outerShdw>
          </a:effectLst>
        </p:spPr>
      </p:pic>
      <p:pic>
        <p:nvPicPr>
          <p:cNvPr id="138" name="Google Shape;138;p21"/>
          <p:cNvPicPr preferRelativeResize="0"/>
          <p:nvPr/>
        </p:nvPicPr>
        <p:blipFill rotWithShape="1">
          <a:blip r:embed="rId7">
            <a:alphaModFix/>
          </a:blip>
          <a:srcRect/>
          <a:stretch/>
        </p:blipFill>
        <p:spPr>
          <a:xfrm>
            <a:off x="8303918" y="1096036"/>
            <a:ext cx="205740" cy="205740"/>
          </a:xfrm>
          <a:prstGeom prst="rect">
            <a:avLst/>
          </a:prstGeom>
          <a:noFill/>
          <a:ln>
            <a:noFill/>
          </a:ln>
          <a:effectLst>
            <a:outerShdw blurRad="50800" dist="38100" dir="2700000" algn="tl" rotWithShape="0">
              <a:srgbClr val="000000">
                <a:alpha val="40000"/>
              </a:srgbClr>
            </a:outerShdw>
          </a:effectLst>
        </p:spPr>
      </p:pic>
      <p:sp>
        <p:nvSpPr>
          <p:cNvPr id="139" name="Google Shape;139;p21"/>
          <p:cNvSpPr/>
          <p:nvPr/>
        </p:nvSpPr>
        <p:spPr>
          <a:xfrm>
            <a:off x="8368763" y="1338788"/>
            <a:ext cx="150900" cy="1824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40" name="Google Shape;140;p21"/>
          <p:cNvSpPr/>
          <p:nvPr/>
        </p:nvSpPr>
        <p:spPr>
          <a:xfrm>
            <a:off x="6408206" y="1830925"/>
            <a:ext cx="432000" cy="91200"/>
          </a:xfrm>
          <a:prstGeom prst="rect">
            <a:avLst/>
          </a:prstGeom>
          <a:noFill/>
          <a:ln w="9525"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41" name="Google Shape;141;p21"/>
          <p:cNvSpPr/>
          <p:nvPr/>
        </p:nvSpPr>
        <p:spPr>
          <a:xfrm>
            <a:off x="5900213" y="1910288"/>
            <a:ext cx="468300" cy="91200"/>
          </a:xfrm>
          <a:prstGeom prst="rect">
            <a:avLst/>
          </a:prstGeom>
          <a:noFill/>
          <a:ln w="9525"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42" name="Google Shape;142;p21"/>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143" name="Google Shape;143;p21"/>
          <p:cNvSpPr txBox="1"/>
          <p:nvPr/>
        </p:nvSpPr>
        <p:spPr>
          <a:xfrm>
            <a:off x="342319" y="596306"/>
            <a:ext cx="3934500" cy="3566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b="1">
                <a:solidFill>
                  <a:srgbClr val="676767"/>
                </a:solidFill>
                <a:latin typeface="Roboto"/>
                <a:ea typeface="Roboto"/>
                <a:cs typeface="Roboto"/>
                <a:sym typeface="Roboto"/>
              </a:rPr>
              <a:t>Incident</a:t>
            </a:r>
            <a:r>
              <a:rPr lang="en" sz="1100">
                <a:solidFill>
                  <a:srgbClr val="676767"/>
                </a:solidFill>
                <a:latin typeface="Roboto"/>
                <a:ea typeface="Roboto"/>
                <a:cs typeface="Roboto"/>
                <a:sym typeface="Roboto"/>
              </a:rPr>
              <a:t>: Patient channels are grouped by Incident</a:t>
            </a:r>
            <a:endParaRPr sz="110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Add patients in the Incident view to automatically add them to the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Incident Summary in a separate window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Call &amp; Alert</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Turn My Call ON to see and be assigned to new patients</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Browser (Audible) Alert:  Recommend OFF</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Settings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Show Patient Names and Show Chief Complaint</a:t>
            </a:r>
            <a:endParaRPr sz="1700" b="1">
              <a:solidFill>
                <a:srgbClr val="676767"/>
              </a:solidFill>
              <a:latin typeface="Roboto"/>
              <a:ea typeface="Roboto"/>
              <a:cs typeface="Roboto"/>
              <a:sym typeface="Roboto"/>
            </a:endParaRPr>
          </a:p>
        </p:txBody>
      </p:sp>
      <p:pic>
        <p:nvPicPr>
          <p:cNvPr id="144" name="Google Shape;144;p21"/>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pic>
        <p:nvPicPr>
          <p:cNvPr id="145" name="Google Shape;145;p21"/>
          <p:cNvPicPr preferRelativeResize="0"/>
          <p:nvPr/>
        </p:nvPicPr>
        <p:blipFill rotWithShape="1">
          <a:blip r:embed="rId5">
            <a:alphaModFix/>
          </a:blip>
          <a:srcRect/>
          <a:stretch/>
        </p:blipFill>
        <p:spPr>
          <a:xfrm>
            <a:off x="290764" y="2073146"/>
            <a:ext cx="265415" cy="265415"/>
          </a:xfrm>
          <a:prstGeom prst="rect">
            <a:avLst/>
          </a:prstGeom>
          <a:noFill/>
          <a:ln>
            <a:noFill/>
          </a:ln>
          <a:effectLst>
            <a:outerShdw blurRad="50800" dist="38100" dir="2700000" algn="tl" rotWithShape="0">
              <a:srgbClr val="000000">
                <a:alpha val="40000"/>
              </a:srgbClr>
            </a:outerShdw>
          </a:effectLst>
        </p:spPr>
      </p:pic>
      <p:pic>
        <p:nvPicPr>
          <p:cNvPr id="146" name="Google Shape;146;p21"/>
          <p:cNvPicPr preferRelativeResize="0"/>
          <p:nvPr/>
        </p:nvPicPr>
        <p:blipFill rotWithShape="1">
          <a:blip r:embed="rId6">
            <a:alphaModFix/>
          </a:blip>
          <a:srcRect/>
          <a:stretch/>
        </p:blipFill>
        <p:spPr>
          <a:xfrm>
            <a:off x="104961" y="2924820"/>
            <a:ext cx="265415" cy="265415"/>
          </a:xfrm>
          <a:prstGeom prst="rect">
            <a:avLst/>
          </a:prstGeom>
          <a:noFill/>
          <a:ln>
            <a:noFill/>
          </a:ln>
          <a:effectLst>
            <a:outerShdw blurRad="50800" dist="38100" dir="2700000" algn="tl" rotWithShape="0">
              <a:srgbClr val="000000">
                <a:alpha val="40000"/>
              </a:srgbClr>
            </a:outerShdw>
          </a:effectLst>
        </p:spPr>
      </p:pic>
      <p:pic>
        <p:nvPicPr>
          <p:cNvPr id="147" name="Google Shape;147;p21"/>
          <p:cNvPicPr preferRelativeResize="0"/>
          <p:nvPr/>
        </p:nvPicPr>
        <p:blipFill rotWithShape="1">
          <a:blip r:embed="rId7">
            <a:alphaModFix/>
          </a:blip>
          <a:srcRect/>
          <a:stretch/>
        </p:blipFill>
        <p:spPr>
          <a:xfrm>
            <a:off x="104961" y="3635016"/>
            <a:ext cx="265415" cy="26541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pic>
        <p:nvPicPr>
          <p:cNvPr id="1108" name="Google Shape;1108;p84"/>
          <p:cNvPicPr preferRelativeResize="0"/>
          <p:nvPr/>
        </p:nvPicPr>
        <p:blipFill rotWithShape="1">
          <a:blip r:embed="rId3">
            <a:alphaModFix/>
          </a:blip>
          <a:srcRect t="10896" b="73856"/>
          <a:stretch/>
        </p:blipFill>
        <p:spPr>
          <a:xfrm>
            <a:off x="4004100" y="3359065"/>
            <a:ext cx="1520400" cy="5019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09" name="Google Shape;1109;p84"/>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110" name="Google Shape;1110;p84"/>
          <p:cNvSpPr txBox="1"/>
          <p:nvPr/>
        </p:nvSpPr>
        <p:spPr>
          <a:xfrm>
            <a:off x="667444" y="840075"/>
            <a:ext cx="3309600" cy="3898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7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chemeClr val="accent1"/>
                </a:solidFill>
                <a:latin typeface="Roboto"/>
                <a:ea typeface="Roboto"/>
                <a:cs typeface="Roboto"/>
                <a:sym typeface="Roboto"/>
              </a:rPr>
              <a:t>Triage Section not visible?</a:t>
            </a:r>
            <a:endParaRPr sz="1700" b="1">
              <a:solidFill>
                <a:schemeClr val="accent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You are in Patient View (all patients)</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113" name="Google Shape;1113;p84"/>
          <p:cNvPicPr preferRelativeResize="0"/>
          <p:nvPr/>
        </p:nvPicPr>
        <p:blipFill rotWithShape="1">
          <a:blip r:embed="rId4">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sp>
        <p:nvSpPr>
          <p:cNvPr id="1116" name="Google Shape;1116;p84"/>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sp>
        <p:nvSpPr>
          <p:cNvPr id="1120" name="Google Shape;1120;p84"/>
          <p:cNvSpPr/>
          <p:nvPr/>
        </p:nvSpPr>
        <p:spPr>
          <a:xfrm>
            <a:off x="4013494" y="3372713"/>
            <a:ext cx="1520400" cy="469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1C7CE12E-6F13-20F5-2AB1-862022D0F203}"/>
              </a:ext>
            </a:extLst>
          </p:cNvPr>
          <p:cNvPicPr preferRelativeResize="0"/>
          <p:nvPr/>
        </p:nvPicPr>
        <p:blipFill rotWithShape="1">
          <a:blip r:embed="rId5">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0B44A5DD-8F5E-832C-BB5F-EBD579AA3FF2}"/>
              </a:ext>
            </a:extLst>
          </p:cNvPr>
          <p:cNvPicPr preferRelativeResize="0"/>
          <p:nvPr/>
        </p:nvPicPr>
        <p:blipFill rotWithShape="1">
          <a:blip r:embed="rId6">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C918910E-13E7-F687-7F4C-5BD65D5DF453}"/>
              </a:ext>
            </a:extLst>
          </p:cNvPr>
          <p:cNvPicPr preferRelativeResize="0"/>
          <p:nvPr/>
        </p:nvPicPr>
        <p:blipFill rotWithShape="1">
          <a:blip r:embed="rId7">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D7ED9863-C4AF-CBC6-C4EF-5E9E3C073A5F}"/>
              </a:ext>
            </a:extLst>
          </p:cNvPr>
          <p:cNvPicPr preferRelativeResize="0"/>
          <p:nvPr/>
        </p:nvPicPr>
        <p:blipFill rotWithShape="1">
          <a:blip r:embed="rId8">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0038B718-BFE7-8035-3597-BCD3C86F3C7A}"/>
              </a:ext>
            </a:extLst>
          </p:cNvPr>
          <p:cNvPicPr preferRelativeResize="0"/>
          <p:nvPr/>
        </p:nvPicPr>
        <p:blipFill rotWithShape="1">
          <a:blip r:embed="rId9">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909;p72">
            <a:extLst>
              <a:ext uri="{FF2B5EF4-FFF2-40B4-BE49-F238E27FC236}">
                <a16:creationId xmlns:a16="http://schemas.microsoft.com/office/drawing/2014/main" id="{C7761EC0-C7B6-BE19-BB3F-C6C52060EDE9}"/>
              </a:ext>
            </a:extLst>
          </p:cNvPr>
          <p:cNvPicPr preferRelativeResize="0"/>
          <p:nvPr/>
        </p:nvPicPr>
        <p:blipFill rotWithShape="1">
          <a:blip r:embed="rId10">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78371919-DB52-7A82-4BB5-01987FA45CEC}"/>
              </a:ext>
            </a:extLst>
          </p:cNvPr>
          <p:cNvPicPr preferRelativeResize="0"/>
          <p:nvPr/>
        </p:nvPicPr>
        <p:blipFill rotWithShape="1">
          <a:blip r:embed="rId11">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pic>
        <p:nvPicPr>
          <p:cNvPr id="1125" name="Google Shape;1125;p85"/>
          <p:cNvPicPr preferRelativeResize="0"/>
          <p:nvPr/>
        </p:nvPicPr>
        <p:blipFill rotWithShape="1">
          <a:blip r:embed="rId3">
            <a:alphaModFix/>
          </a:blip>
          <a:srcRect t="5301" b="2650"/>
          <a:stretch/>
        </p:blipFill>
        <p:spPr>
          <a:xfrm>
            <a:off x="5642194" y="970556"/>
            <a:ext cx="1520400" cy="3029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26" name="Google Shape;1126;p85"/>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127" name="Google Shape;1127;p85"/>
          <p:cNvSpPr txBox="1"/>
          <p:nvPr/>
        </p:nvSpPr>
        <p:spPr>
          <a:xfrm>
            <a:off x="667444" y="840075"/>
            <a:ext cx="3309600" cy="4101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7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chemeClr val="accent1"/>
                </a:solidFill>
                <a:latin typeface="Roboto"/>
                <a:ea typeface="Roboto"/>
                <a:cs typeface="Roboto"/>
                <a:sym typeface="Roboto"/>
              </a:rPr>
              <a:t>Triage Section not visible?</a:t>
            </a:r>
            <a:endParaRPr sz="1700" b="1">
              <a:solidFill>
                <a:schemeClr val="accent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You are in Patient View (all patients)</a:t>
            </a:r>
            <a:endParaRPr sz="1100">
              <a:solidFill>
                <a:srgbClr val="676767"/>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Tap       </a:t>
            </a:r>
            <a:r>
              <a:rPr lang="en" sz="1100" b="1" i="1">
                <a:solidFill>
                  <a:srgbClr val="676767"/>
                </a:solidFill>
                <a:latin typeface="Roboto"/>
                <a:ea typeface="Roboto"/>
                <a:cs typeface="Roboto"/>
                <a:sym typeface="Roboto"/>
              </a:rPr>
              <a:t>Add</a:t>
            </a:r>
            <a:r>
              <a:rPr lang="en" sz="1100">
                <a:solidFill>
                  <a:srgbClr val="676767"/>
                </a:solidFill>
                <a:latin typeface="Roboto"/>
                <a:ea typeface="Roboto"/>
                <a:cs typeface="Roboto"/>
                <a:sym typeface="Roboto"/>
              </a:rPr>
              <a:t>, </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130" name="Google Shape;1130;p85"/>
          <p:cNvPicPr preferRelativeResize="0"/>
          <p:nvPr/>
        </p:nvPicPr>
        <p:blipFill rotWithShape="1">
          <a:blip r:embed="rId4">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sp>
        <p:nvSpPr>
          <p:cNvPr id="1133" name="Google Shape;1133;p85"/>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sp>
        <p:nvSpPr>
          <p:cNvPr id="1138" name="Google Shape;1138;p85"/>
          <p:cNvSpPr/>
          <p:nvPr/>
        </p:nvSpPr>
        <p:spPr>
          <a:xfrm>
            <a:off x="6654506" y="3661350"/>
            <a:ext cx="454500" cy="2658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1139" name="Google Shape;1139;p85"/>
          <p:cNvPicPr preferRelativeResize="0"/>
          <p:nvPr/>
        </p:nvPicPr>
        <p:blipFill rotWithShape="1">
          <a:blip r:embed="rId5">
            <a:alphaModFix/>
          </a:blip>
          <a:srcRect/>
          <a:stretch/>
        </p:blipFill>
        <p:spPr>
          <a:xfrm>
            <a:off x="6389225" y="3691337"/>
            <a:ext cx="205740" cy="205740"/>
          </a:xfrm>
          <a:prstGeom prst="rect">
            <a:avLst/>
          </a:prstGeom>
          <a:noFill/>
          <a:ln>
            <a:noFill/>
          </a:ln>
          <a:effectLst>
            <a:outerShdw blurRad="50800" dist="38100" dir="2700000" algn="tl" rotWithShape="0">
              <a:srgbClr val="000000">
                <a:alpha val="40000"/>
              </a:srgbClr>
            </a:outerShdw>
          </a:effectLst>
        </p:spPr>
      </p:pic>
      <p:pic>
        <p:nvPicPr>
          <p:cNvPr id="2" name="Google Shape;894;p72">
            <a:extLst>
              <a:ext uri="{FF2B5EF4-FFF2-40B4-BE49-F238E27FC236}">
                <a16:creationId xmlns:a16="http://schemas.microsoft.com/office/drawing/2014/main" id="{F9D4C459-E546-CBA0-3DC1-F625E1FBFB92}"/>
              </a:ext>
            </a:extLst>
          </p:cNvPr>
          <p:cNvPicPr preferRelativeResize="0"/>
          <p:nvPr/>
        </p:nvPicPr>
        <p:blipFill rotWithShape="1">
          <a:blip r:embed="rId6">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68B83341-194C-6C24-3D95-FE405C40A32B}"/>
              </a:ext>
            </a:extLst>
          </p:cNvPr>
          <p:cNvPicPr preferRelativeResize="0"/>
          <p:nvPr/>
        </p:nvPicPr>
        <p:blipFill rotWithShape="1">
          <a:blip r:embed="rId7">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537B0FDA-98D6-50A8-6648-3CB4856FEA0F}"/>
              </a:ext>
            </a:extLst>
          </p:cNvPr>
          <p:cNvPicPr preferRelativeResize="0"/>
          <p:nvPr/>
        </p:nvPicPr>
        <p:blipFill rotWithShape="1">
          <a:blip r:embed="rId8">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E022CF0F-198D-8877-2D14-B95AD888AABD}"/>
              </a:ext>
            </a:extLst>
          </p:cNvPr>
          <p:cNvPicPr preferRelativeResize="0"/>
          <p:nvPr/>
        </p:nvPicPr>
        <p:blipFill rotWithShape="1">
          <a:blip r:embed="rId9">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AF0FED8C-58AB-9E4C-469F-F3F893840A3D}"/>
              </a:ext>
            </a:extLst>
          </p:cNvPr>
          <p:cNvPicPr preferRelativeResize="0"/>
          <p:nvPr/>
        </p:nvPicPr>
        <p:blipFill rotWithShape="1">
          <a:blip r:embed="rId10">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909;p72">
            <a:extLst>
              <a:ext uri="{FF2B5EF4-FFF2-40B4-BE49-F238E27FC236}">
                <a16:creationId xmlns:a16="http://schemas.microsoft.com/office/drawing/2014/main" id="{A323405B-0A5E-464A-45F6-FC6691F76C26}"/>
              </a:ext>
            </a:extLst>
          </p:cNvPr>
          <p:cNvPicPr preferRelativeResize="0"/>
          <p:nvPr/>
        </p:nvPicPr>
        <p:blipFill rotWithShape="1">
          <a:blip r:embed="rId11">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B34A5392-4ACC-2871-60DD-D6CAD1F9DF05}"/>
              </a:ext>
            </a:extLst>
          </p:cNvPr>
          <p:cNvPicPr preferRelativeResize="0"/>
          <p:nvPr/>
        </p:nvPicPr>
        <p:blipFill rotWithShape="1">
          <a:blip r:embed="rId12">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pic>
        <p:nvPicPr>
          <p:cNvPr id="9" name="Google Shape;912;p72">
            <a:extLst>
              <a:ext uri="{FF2B5EF4-FFF2-40B4-BE49-F238E27FC236}">
                <a16:creationId xmlns:a16="http://schemas.microsoft.com/office/drawing/2014/main" id="{A7C62A6E-2144-67A8-1C54-864ACF58C8FE}"/>
              </a:ext>
            </a:extLst>
          </p:cNvPr>
          <p:cNvPicPr preferRelativeResize="0"/>
          <p:nvPr/>
        </p:nvPicPr>
        <p:blipFill rotWithShape="1">
          <a:blip r:embed="rId5">
            <a:alphaModFix/>
          </a:blip>
          <a:srcRect/>
          <a:stretch/>
        </p:blipFill>
        <p:spPr>
          <a:xfrm>
            <a:off x="1326415" y="450029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pic>
        <p:nvPicPr>
          <p:cNvPr id="1144" name="Google Shape;1144;p86"/>
          <p:cNvPicPr preferRelativeResize="0"/>
          <p:nvPr/>
        </p:nvPicPr>
        <p:blipFill rotWithShape="1">
          <a:blip r:embed="rId3">
            <a:alphaModFix/>
          </a:blip>
          <a:srcRect t="3976" b="3967"/>
          <a:stretch/>
        </p:blipFill>
        <p:spPr>
          <a:xfrm>
            <a:off x="5642194" y="970556"/>
            <a:ext cx="1520400" cy="3029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45" name="Google Shape;1145;p86"/>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146" name="Google Shape;1146;p86"/>
          <p:cNvSpPr txBox="1"/>
          <p:nvPr/>
        </p:nvSpPr>
        <p:spPr>
          <a:xfrm>
            <a:off x="667444" y="840075"/>
            <a:ext cx="3309600" cy="4101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7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chemeClr val="accent1"/>
                </a:solidFill>
                <a:latin typeface="Roboto"/>
                <a:ea typeface="Roboto"/>
                <a:cs typeface="Roboto"/>
                <a:sym typeface="Roboto"/>
              </a:rPr>
              <a:t>Triage Section not visible?</a:t>
            </a:r>
            <a:endParaRPr sz="1700" b="1">
              <a:solidFill>
                <a:schemeClr val="accent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You are in Patient View (all patients)</a:t>
            </a:r>
            <a:endParaRPr sz="1100">
              <a:solidFill>
                <a:srgbClr val="676767"/>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Tap       </a:t>
            </a:r>
            <a:r>
              <a:rPr lang="en" sz="1100" b="1" i="1">
                <a:solidFill>
                  <a:srgbClr val="676767"/>
                </a:solidFill>
                <a:latin typeface="Roboto"/>
                <a:ea typeface="Roboto"/>
                <a:cs typeface="Roboto"/>
                <a:sym typeface="Roboto"/>
              </a:rPr>
              <a:t>Add</a:t>
            </a:r>
            <a:r>
              <a:rPr lang="en" sz="1100">
                <a:solidFill>
                  <a:srgbClr val="676767"/>
                </a:solidFill>
                <a:latin typeface="Roboto"/>
                <a:ea typeface="Roboto"/>
                <a:cs typeface="Roboto"/>
                <a:sym typeface="Roboto"/>
              </a:rPr>
              <a:t>, then </a:t>
            </a:r>
            <a:r>
              <a:rPr lang="en" sz="1100" b="1" i="1">
                <a:solidFill>
                  <a:srgbClr val="676767"/>
                </a:solidFill>
                <a:latin typeface="Roboto"/>
                <a:ea typeface="Roboto"/>
                <a:cs typeface="Roboto"/>
                <a:sym typeface="Roboto"/>
              </a:rPr>
              <a:t>Triage / Incident</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149" name="Google Shape;1149;p86"/>
          <p:cNvPicPr preferRelativeResize="0"/>
          <p:nvPr/>
        </p:nvPicPr>
        <p:blipFill rotWithShape="1">
          <a:blip r:embed="rId4">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sp>
        <p:nvSpPr>
          <p:cNvPr id="1152" name="Google Shape;1152;p86"/>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sp>
        <p:nvSpPr>
          <p:cNvPr id="1157" name="Google Shape;1157;p86"/>
          <p:cNvSpPr/>
          <p:nvPr/>
        </p:nvSpPr>
        <p:spPr>
          <a:xfrm>
            <a:off x="6416381" y="3509813"/>
            <a:ext cx="339000" cy="438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18A6ECB9-092E-7C70-8D60-9CCEC83BBDE1}"/>
              </a:ext>
            </a:extLst>
          </p:cNvPr>
          <p:cNvPicPr preferRelativeResize="0"/>
          <p:nvPr/>
        </p:nvPicPr>
        <p:blipFill rotWithShape="1">
          <a:blip r:embed="rId5">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7C0969F9-7535-5CEA-D4CA-BA98EF799AD6}"/>
              </a:ext>
            </a:extLst>
          </p:cNvPr>
          <p:cNvPicPr preferRelativeResize="0"/>
          <p:nvPr/>
        </p:nvPicPr>
        <p:blipFill rotWithShape="1">
          <a:blip r:embed="rId6">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A628A915-5D2E-19A4-0A07-9997D71589A1}"/>
              </a:ext>
            </a:extLst>
          </p:cNvPr>
          <p:cNvPicPr preferRelativeResize="0"/>
          <p:nvPr/>
        </p:nvPicPr>
        <p:blipFill rotWithShape="1">
          <a:blip r:embed="rId7">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2929F22C-44EF-2FBF-050D-2C28C70326FE}"/>
              </a:ext>
            </a:extLst>
          </p:cNvPr>
          <p:cNvPicPr preferRelativeResize="0"/>
          <p:nvPr/>
        </p:nvPicPr>
        <p:blipFill rotWithShape="1">
          <a:blip r:embed="rId8">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C5D9134E-C606-E93D-11AE-0C39B7CD2C54}"/>
              </a:ext>
            </a:extLst>
          </p:cNvPr>
          <p:cNvPicPr preferRelativeResize="0"/>
          <p:nvPr/>
        </p:nvPicPr>
        <p:blipFill rotWithShape="1">
          <a:blip r:embed="rId9">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909;p72">
            <a:extLst>
              <a:ext uri="{FF2B5EF4-FFF2-40B4-BE49-F238E27FC236}">
                <a16:creationId xmlns:a16="http://schemas.microsoft.com/office/drawing/2014/main" id="{7B599C3B-6F8C-0925-FEB2-C7CAE278CAE4}"/>
              </a:ext>
            </a:extLst>
          </p:cNvPr>
          <p:cNvPicPr preferRelativeResize="0"/>
          <p:nvPr/>
        </p:nvPicPr>
        <p:blipFill rotWithShape="1">
          <a:blip r:embed="rId10">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0C1D8BEA-F6F0-7EE7-707A-686471F07D01}"/>
              </a:ext>
            </a:extLst>
          </p:cNvPr>
          <p:cNvPicPr preferRelativeResize="0"/>
          <p:nvPr/>
        </p:nvPicPr>
        <p:blipFill rotWithShape="1">
          <a:blip r:embed="rId11">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pic>
        <p:nvPicPr>
          <p:cNvPr id="9" name="Google Shape;912;p72">
            <a:extLst>
              <a:ext uri="{FF2B5EF4-FFF2-40B4-BE49-F238E27FC236}">
                <a16:creationId xmlns:a16="http://schemas.microsoft.com/office/drawing/2014/main" id="{68470231-AB5B-816E-C1C4-CF7D2801D9E9}"/>
              </a:ext>
            </a:extLst>
          </p:cNvPr>
          <p:cNvPicPr preferRelativeResize="0"/>
          <p:nvPr/>
        </p:nvPicPr>
        <p:blipFill rotWithShape="1">
          <a:blip r:embed="rId12">
            <a:alphaModFix/>
          </a:blip>
          <a:srcRect/>
          <a:stretch/>
        </p:blipFill>
        <p:spPr>
          <a:xfrm>
            <a:off x="1326415" y="450029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pic>
        <p:nvPicPr>
          <p:cNvPr id="1162" name="Google Shape;1162;p87"/>
          <p:cNvPicPr preferRelativeResize="0"/>
          <p:nvPr/>
        </p:nvPicPr>
        <p:blipFill rotWithShape="1">
          <a:blip r:embed="rId3">
            <a:alphaModFix/>
          </a:blip>
          <a:srcRect t="3976" b="3967"/>
          <a:stretch/>
        </p:blipFill>
        <p:spPr>
          <a:xfrm>
            <a:off x="5642194" y="970556"/>
            <a:ext cx="1520400" cy="3029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63" name="Google Shape;1163;p87"/>
          <p:cNvSpPr txBox="1"/>
          <p:nvPr/>
        </p:nvSpPr>
        <p:spPr>
          <a:xfrm>
            <a:off x="218138" y="226988"/>
            <a:ext cx="74382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Add Patient</a:t>
            </a:r>
            <a:r>
              <a:rPr lang="en" sz="2400" b="1" i="0" u="none" strike="noStrike" cap="none">
                <a:solidFill>
                  <a:srgbClr val="0E0E0E"/>
                </a:solidFill>
                <a:latin typeface="Roboto"/>
                <a:ea typeface="Roboto"/>
                <a:cs typeface="Roboto"/>
                <a:sym typeface="Roboto"/>
              </a:rPr>
              <a:t> to Incident - Mobile</a:t>
            </a:r>
            <a:endParaRPr sz="2400" b="1" i="0" u="none" strike="noStrike" cap="none">
              <a:solidFill>
                <a:srgbClr val="0E0E0E"/>
              </a:solidFill>
              <a:latin typeface="Roboto"/>
              <a:ea typeface="Roboto"/>
              <a:cs typeface="Roboto"/>
              <a:sym typeface="Roboto"/>
            </a:endParaRPr>
          </a:p>
        </p:txBody>
      </p:sp>
      <p:sp>
        <p:nvSpPr>
          <p:cNvPr id="1164" name="Google Shape;1164;p87"/>
          <p:cNvSpPr txBox="1"/>
          <p:nvPr/>
        </p:nvSpPr>
        <p:spPr>
          <a:xfrm>
            <a:off x="667444" y="840075"/>
            <a:ext cx="3309600" cy="4305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Apply and Scan Wristband</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Scan wristband to add a patient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Arial"/>
              <a:buChar char="○"/>
            </a:pPr>
            <a:r>
              <a:rPr lang="en" sz="1100">
                <a:solidFill>
                  <a:srgbClr val="676767"/>
                </a:solidFill>
                <a:latin typeface="Roboto"/>
                <a:ea typeface="Roboto"/>
                <a:cs typeface="Roboto"/>
                <a:sym typeface="Roboto"/>
              </a:rPr>
              <a:t>Adding patients by tapping </a:t>
            </a:r>
            <a:r>
              <a:rPr lang="en" sz="1100" b="1" i="1">
                <a:solidFill>
                  <a:srgbClr val="676767"/>
                </a:solidFill>
                <a:latin typeface="Roboto"/>
                <a:ea typeface="Roboto"/>
                <a:cs typeface="Roboto"/>
                <a:sym typeface="Roboto"/>
              </a:rPr>
              <a:t>NEW</a:t>
            </a:r>
            <a:r>
              <a:rPr lang="en" sz="1100">
                <a:solidFill>
                  <a:srgbClr val="676767"/>
                </a:solidFill>
                <a:latin typeface="Roboto"/>
                <a:ea typeface="Roboto"/>
                <a:cs typeface="Roboto"/>
                <a:sym typeface="Roboto"/>
              </a:rPr>
              <a:t> increases the risk of a duplicate</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Patient is automatically added to incident in Incident View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Method of Arrival</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 Triage Condition </a:t>
            </a:r>
            <a:r>
              <a:rPr lang="en" sz="1100" b="1">
                <a:solidFill>
                  <a:srgbClr val="676767"/>
                </a:solidFill>
                <a:latin typeface="Roboto"/>
                <a:ea typeface="Roboto"/>
                <a:cs typeface="Roboto"/>
                <a:sym typeface="Roboto"/>
              </a:rPr>
              <a:t>(Color)</a:t>
            </a:r>
            <a:endParaRPr sz="11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 Patient Demographics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Scan driver’s license (DL), or enter manually</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Rapid: </a:t>
            </a:r>
            <a:r>
              <a:rPr lang="en" sz="1100" b="1" i="1">
                <a:solidFill>
                  <a:srgbClr val="676767"/>
                </a:solidFill>
                <a:latin typeface="Roboto"/>
                <a:ea typeface="Roboto"/>
                <a:cs typeface="Roboto"/>
                <a:sym typeface="Roboto"/>
              </a:rPr>
              <a:t>Unknown </a:t>
            </a:r>
            <a:r>
              <a:rPr lang="en" sz="1100">
                <a:solidFill>
                  <a:srgbClr val="676767"/>
                </a:solidFill>
                <a:latin typeface="Roboto"/>
                <a:ea typeface="Roboto"/>
                <a:cs typeface="Roboto"/>
                <a:sym typeface="Roboto"/>
              </a:rPr>
              <a:t>name, estimated </a:t>
            </a:r>
            <a:r>
              <a:rPr lang="en" sz="1100" b="1" i="1">
                <a:solidFill>
                  <a:srgbClr val="676767"/>
                </a:solidFill>
                <a:latin typeface="Roboto"/>
                <a:ea typeface="Roboto"/>
                <a:cs typeface="Roboto"/>
                <a:sym typeface="Roboto"/>
              </a:rPr>
              <a:t>Age</a:t>
            </a:r>
            <a:r>
              <a:rPr lang="en" sz="1100">
                <a:solidFill>
                  <a:srgbClr val="676767"/>
                </a:solidFill>
                <a:latin typeface="Roboto"/>
                <a:ea typeface="Roboto"/>
                <a:cs typeface="Roboto"/>
                <a:sym typeface="Roboto"/>
              </a:rPr>
              <a:t>, </a:t>
            </a:r>
            <a:r>
              <a:rPr lang="en" sz="1100" b="1" i="1">
                <a:solidFill>
                  <a:srgbClr val="676767"/>
                </a:solidFill>
                <a:latin typeface="Roboto"/>
                <a:ea typeface="Roboto"/>
                <a:cs typeface="Roboto"/>
                <a:sym typeface="Roboto"/>
              </a:rPr>
              <a:t>Gender</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Activate Patient</a:t>
            </a:r>
            <a:endParaRPr sz="17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 sz="1700" b="1">
                <a:solidFill>
                  <a:schemeClr val="accent1"/>
                </a:solidFill>
                <a:latin typeface="Roboto"/>
                <a:ea typeface="Roboto"/>
                <a:cs typeface="Roboto"/>
                <a:sym typeface="Roboto"/>
              </a:rPr>
              <a:t>Triage Section not visible?</a:t>
            </a:r>
            <a:endParaRPr sz="1700" b="1">
              <a:solidFill>
                <a:schemeClr val="accent1"/>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You are in Patient View (all patients)</a:t>
            </a:r>
            <a:endParaRPr sz="1100">
              <a:solidFill>
                <a:srgbClr val="676767"/>
              </a:solidFill>
              <a:latin typeface="Roboto"/>
              <a:ea typeface="Roboto"/>
              <a:cs typeface="Roboto"/>
              <a:sym typeface="Roboto"/>
            </a:endParaRPr>
          </a:p>
          <a:p>
            <a:pPr marL="342900" lvl="0"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Tap       </a:t>
            </a:r>
            <a:r>
              <a:rPr lang="en" sz="1100" b="1" i="1">
                <a:solidFill>
                  <a:srgbClr val="676767"/>
                </a:solidFill>
                <a:latin typeface="Roboto"/>
                <a:ea typeface="Roboto"/>
                <a:cs typeface="Roboto"/>
                <a:sym typeface="Roboto"/>
              </a:rPr>
              <a:t>Add</a:t>
            </a:r>
            <a:r>
              <a:rPr lang="en" sz="1100">
                <a:solidFill>
                  <a:srgbClr val="676767"/>
                </a:solidFill>
                <a:latin typeface="Roboto"/>
                <a:ea typeface="Roboto"/>
                <a:cs typeface="Roboto"/>
                <a:sym typeface="Roboto"/>
              </a:rPr>
              <a:t>, then </a:t>
            </a:r>
            <a:r>
              <a:rPr lang="en" sz="1100" b="1" i="1">
                <a:solidFill>
                  <a:srgbClr val="676767"/>
                </a:solidFill>
                <a:latin typeface="Roboto"/>
                <a:ea typeface="Roboto"/>
                <a:cs typeface="Roboto"/>
                <a:sym typeface="Roboto"/>
              </a:rPr>
              <a:t>Triage / Incident</a:t>
            </a:r>
            <a:endParaRPr sz="1100" b="1" i="1">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Select Incident</a:t>
            </a:r>
            <a:r>
              <a:rPr lang="en" sz="1100">
                <a:solidFill>
                  <a:srgbClr val="676767"/>
                </a:solidFill>
                <a:latin typeface="Roboto"/>
                <a:ea typeface="Roboto"/>
                <a:cs typeface="Roboto"/>
                <a:sym typeface="Roboto"/>
              </a:rPr>
              <a:t> and </a:t>
            </a:r>
            <a:r>
              <a:rPr lang="en" sz="1100" b="1" i="1">
                <a:solidFill>
                  <a:srgbClr val="676767"/>
                </a:solidFill>
                <a:latin typeface="Roboto"/>
                <a:ea typeface="Roboto"/>
                <a:cs typeface="Roboto"/>
                <a:sym typeface="Roboto"/>
              </a:rPr>
              <a:t>Condition</a:t>
            </a:r>
            <a:endParaRPr sz="11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100">
              <a:solidFill>
                <a:srgbClr val="676767"/>
              </a:solidFill>
              <a:latin typeface="Roboto"/>
              <a:ea typeface="Roboto"/>
              <a:cs typeface="Roboto"/>
              <a:sym typeface="Roboto"/>
            </a:endParaRPr>
          </a:p>
        </p:txBody>
      </p:sp>
      <p:pic>
        <p:nvPicPr>
          <p:cNvPr id="1167" name="Google Shape;1167;p87"/>
          <p:cNvPicPr preferRelativeResize="0"/>
          <p:nvPr/>
        </p:nvPicPr>
        <p:blipFill rotWithShape="1">
          <a:blip r:embed="rId4">
            <a:alphaModFix/>
          </a:blip>
          <a:srcRect/>
          <a:stretch/>
        </p:blipFill>
        <p:spPr>
          <a:xfrm>
            <a:off x="381645" y="867779"/>
            <a:ext cx="265648" cy="265648"/>
          </a:xfrm>
          <a:prstGeom prst="rect">
            <a:avLst/>
          </a:prstGeom>
          <a:noFill/>
          <a:ln>
            <a:noFill/>
          </a:ln>
          <a:effectLst>
            <a:outerShdw blurRad="50800" dist="38100" dir="2700000" algn="tl" rotWithShape="0">
              <a:srgbClr val="000000">
                <a:alpha val="40000"/>
              </a:srgbClr>
            </a:outerShdw>
          </a:effectLst>
        </p:spPr>
      </p:pic>
      <p:sp>
        <p:nvSpPr>
          <p:cNvPr id="1170" name="Google Shape;1170;p87"/>
          <p:cNvSpPr txBox="1"/>
          <p:nvPr/>
        </p:nvSpPr>
        <p:spPr>
          <a:xfrm>
            <a:off x="7299525" y="3204694"/>
            <a:ext cx="1482000" cy="1431600"/>
          </a:xfrm>
          <a:prstGeom prst="rect">
            <a:avLst/>
          </a:prstGeom>
          <a:noFill/>
          <a:ln w="3810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ctr" rtl="0">
              <a:spcBef>
                <a:spcPts val="0"/>
              </a:spcBef>
              <a:spcAft>
                <a:spcPts val="0"/>
              </a:spcAft>
              <a:buNone/>
            </a:pPr>
            <a:r>
              <a:rPr lang="en" sz="1700" b="1">
                <a:solidFill>
                  <a:schemeClr val="accent1"/>
                </a:solidFill>
                <a:latin typeface="Roboto"/>
                <a:ea typeface="Roboto"/>
                <a:cs typeface="Roboto"/>
                <a:sym typeface="Roboto"/>
              </a:rPr>
              <a:t>Optional</a:t>
            </a:r>
            <a:endParaRPr sz="900">
              <a:solidFill>
                <a:schemeClr val="accent1"/>
              </a:solidFill>
            </a:endParaRPr>
          </a:p>
          <a:p>
            <a:pPr marL="215900" lvl="0" indent="-209550" algn="l" rtl="0">
              <a:lnSpc>
                <a:spcPct val="140000"/>
              </a:lnSpc>
              <a:spcBef>
                <a:spcPts val="0"/>
              </a:spcBef>
              <a:spcAft>
                <a:spcPts val="0"/>
              </a:spcAft>
              <a:buClr>
                <a:srgbClr val="676767"/>
              </a:buClr>
              <a:buSzPts val="1100"/>
              <a:buChar char="•"/>
            </a:pPr>
            <a:r>
              <a:rPr lang="en" sz="1100" b="1" i="1">
                <a:solidFill>
                  <a:srgbClr val="676767"/>
                </a:solidFill>
                <a:latin typeface="Roboto"/>
                <a:ea typeface="Roboto"/>
                <a:cs typeface="Roboto"/>
                <a:sym typeface="Roboto"/>
              </a:rPr>
              <a:t>Take Photos</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Face, Injury…</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Chief Complaint</a:t>
            </a:r>
            <a:endParaRPr sz="1100" b="1" i="1">
              <a:solidFill>
                <a:srgbClr val="676767"/>
              </a:solidFill>
              <a:latin typeface="Roboto"/>
              <a:ea typeface="Roboto"/>
              <a:cs typeface="Roboto"/>
              <a:sym typeface="Roboto"/>
            </a:endParaRPr>
          </a:p>
          <a:p>
            <a:pPr marL="342900" lvl="0" indent="-222250" algn="l" rtl="0">
              <a:lnSpc>
                <a:spcPct val="140000"/>
              </a:lnSpc>
              <a:spcBef>
                <a:spcPts val="0"/>
              </a:spcBef>
              <a:spcAft>
                <a:spcPts val="0"/>
              </a:spcAft>
              <a:buClr>
                <a:srgbClr val="676767"/>
              </a:buClr>
              <a:buSzPts val="900"/>
              <a:buFont typeface="Roboto"/>
              <a:buChar char="•"/>
            </a:pPr>
            <a:r>
              <a:rPr lang="en" sz="900">
                <a:solidFill>
                  <a:srgbClr val="676767"/>
                </a:solidFill>
                <a:latin typeface="Roboto"/>
                <a:ea typeface="Roboto"/>
                <a:cs typeface="Roboto"/>
                <a:sym typeface="Roboto"/>
              </a:rPr>
              <a:t>Voice-to-text</a:t>
            </a:r>
            <a:endParaRPr sz="900">
              <a:solidFill>
                <a:srgbClr val="676767"/>
              </a:solidFill>
              <a:latin typeface="Roboto"/>
              <a:ea typeface="Roboto"/>
              <a:cs typeface="Roboto"/>
              <a:sym typeface="Roboto"/>
            </a:endParaRPr>
          </a:p>
          <a:p>
            <a:pPr marL="215900" lvl="0" indent="-209550" algn="l" rtl="0">
              <a:lnSpc>
                <a:spcPct val="140000"/>
              </a:lnSpc>
              <a:spcBef>
                <a:spcPts val="0"/>
              </a:spcBef>
              <a:spcAft>
                <a:spcPts val="0"/>
              </a:spcAft>
              <a:buClr>
                <a:srgbClr val="676767"/>
              </a:buClr>
              <a:buSzPts val="1100"/>
              <a:buFont typeface="Roboto"/>
              <a:buChar char="•"/>
            </a:pPr>
            <a:r>
              <a:rPr lang="en" sz="1100" b="1" i="1">
                <a:solidFill>
                  <a:srgbClr val="676767"/>
                </a:solidFill>
                <a:latin typeface="Roboto"/>
                <a:ea typeface="Roboto"/>
                <a:cs typeface="Roboto"/>
                <a:sym typeface="Roboto"/>
              </a:rPr>
              <a:t>Trauma Level</a:t>
            </a:r>
            <a:endParaRPr sz="1100" b="1" i="1">
              <a:solidFill>
                <a:srgbClr val="676767"/>
              </a:solidFill>
              <a:latin typeface="Roboto"/>
              <a:ea typeface="Roboto"/>
              <a:cs typeface="Roboto"/>
              <a:sym typeface="Roboto"/>
            </a:endParaRPr>
          </a:p>
        </p:txBody>
      </p:sp>
      <p:sp>
        <p:nvSpPr>
          <p:cNvPr id="1175" name="Google Shape;1175;p87"/>
          <p:cNvSpPr/>
          <p:nvPr/>
        </p:nvSpPr>
        <p:spPr>
          <a:xfrm>
            <a:off x="5651494" y="1900669"/>
            <a:ext cx="1522500" cy="685500"/>
          </a:xfrm>
          <a:prstGeom prst="rect">
            <a:avLst/>
          </a:prstGeom>
          <a:noFill/>
          <a:ln w="38100"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 name="Google Shape;894;p72">
            <a:extLst>
              <a:ext uri="{FF2B5EF4-FFF2-40B4-BE49-F238E27FC236}">
                <a16:creationId xmlns:a16="http://schemas.microsoft.com/office/drawing/2014/main" id="{42D214C3-6DA2-B2F6-BEFE-9D6D4F63A87C}"/>
              </a:ext>
            </a:extLst>
          </p:cNvPr>
          <p:cNvPicPr preferRelativeResize="0"/>
          <p:nvPr/>
        </p:nvPicPr>
        <p:blipFill rotWithShape="1">
          <a:blip r:embed="rId5">
            <a:alphaModFix/>
          </a:blip>
          <a:srcRect/>
          <a:stretch/>
        </p:blipFill>
        <p:spPr>
          <a:xfrm>
            <a:off x="381645" y="2780945"/>
            <a:ext cx="265415" cy="265415"/>
          </a:xfrm>
          <a:prstGeom prst="rect">
            <a:avLst/>
          </a:prstGeom>
          <a:noFill/>
          <a:ln>
            <a:noFill/>
          </a:ln>
          <a:effectLst>
            <a:outerShdw blurRad="50800" dist="38100" dir="2700000" algn="tl" rotWithShape="0">
              <a:srgbClr val="000000">
                <a:alpha val="40000"/>
              </a:srgbClr>
            </a:outerShdw>
          </a:effectLst>
        </p:spPr>
      </p:pic>
      <p:pic>
        <p:nvPicPr>
          <p:cNvPr id="3" name="Google Shape;895;p72">
            <a:extLst>
              <a:ext uri="{FF2B5EF4-FFF2-40B4-BE49-F238E27FC236}">
                <a16:creationId xmlns:a16="http://schemas.microsoft.com/office/drawing/2014/main" id="{5A2CC2B5-919D-EB20-80FF-3FF4F5E956E5}"/>
              </a:ext>
            </a:extLst>
          </p:cNvPr>
          <p:cNvPicPr preferRelativeResize="0"/>
          <p:nvPr/>
        </p:nvPicPr>
        <p:blipFill rotWithShape="1">
          <a:blip r:embed="rId6">
            <a:alphaModFix/>
          </a:blip>
          <a:srcRect/>
          <a:stretch/>
        </p:blipFill>
        <p:spPr>
          <a:xfrm>
            <a:off x="381758" y="3494571"/>
            <a:ext cx="265415" cy="265415"/>
          </a:xfrm>
          <a:prstGeom prst="rect">
            <a:avLst/>
          </a:prstGeom>
          <a:noFill/>
          <a:ln>
            <a:noFill/>
          </a:ln>
          <a:effectLst>
            <a:outerShdw blurRad="50800" dist="38100" dir="2700000" algn="tl" rotWithShape="0">
              <a:srgbClr val="000000">
                <a:alpha val="40000"/>
              </a:srgbClr>
            </a:outerShdw>
          </a:effectLst>
        </p:spPr>
      </p:pic>
      <p:pic>
        <p:nvPicPr>
          <p:cNvPr id="4" name="Google Shape;899;p72">
            <a:extLst>
              <a:ext uri="{FF2B5EF4-FFF2-40B4-BE49-F238E27FC236}">
                <a16:creationId xmlns:a16="http://schemas.microsoft.com/office/drawing/2014/main" id="{C27E27E8-732C-DBB1-F3D3-5B74720BED3F}"/>
              </a:ext>
            </a:extLst>
          </p:cNvPr>
          <p:cNvPicPr preferRelativeResize="0"/>
          <p:nvPr/>
        </p:nvPicPr>
        <p:blipFill rotWithShape="1">
          <a:blip r:embed="rId7">
            <a:alphaModFix/>
          </a:blip>
          <a:srcRect/>
          <a:stretch/>
        </p:blipFill>
        <p:spPr>
          <a:xfrm>
            <a:off x="381645" y="2173704"/>
            <a:ext cx="265415" cy="265415"/>
          </a:xfrm>
          <a:prstGeom prst="rect">
            <a:avLst/>
          </a:prstGeom>
          <a:noFill/>
          <a:ln>
            <a:noFill/>
          </a:ln>
          <a:effectLst>
            <a:outerShdw blurRad="50800" dist="38100" dir="2700000" algn="tl" rotWithShape="0">
              <a:srgbClr val="000000">
                <a:alpha val="40000"/>
              </a:srgbClr>
            </a:outerShdw>
          </a:effectLst>
        </p:spPr>
      </p:pic>
      <p:pic>
        <p:nvPicPr>
          <p:cNvPr id="5" name="Google Shape;900;p72">
            <a:extLst>
              <a:ext uri="{FF2B5EF4-FFF2-40B4-BE49-F238E27FC236}">
                <a16:creationId xmlns:a16="http://schemas.microsoft.com/office/drawing/2014/main" id="{B62B3DE7-FA54-CD8F-65DC-D06E7BB2D4BE}"/>
              </a:ext>
            </a:extLst>
          </p:cNvPr>
          <p:cNvPicPr preferRelativeResize="0"/>
          <p:nvPr/>
        </p:nvPicPr>
        <p:blipFill rotWithShape="1">
          <a:blip r:embed="rId8">
            <a:alphaModFix/>
          </a:blip>
          <a:srcRect/>
          <a:stretch/>
        </p:blipFill>
        <p:spPr>
          <a:xfrm>
            <a:off x="381645" y="2484226"/>
            <a:ext cx="265415" cy="265415"/>
          </a:xfrm>
          <a:prstGeom prst="rect">
            <a:avLst/>
          </a:prstGeom>
          <a:noFill/>
          <a:ln>
            <a:noFill/>
          </a:ln>
          <a:effectLst>
            <a:outerShdw blurRad="50800" dist="38100" dir="2700000" algn="tl" rotWithShape="0">
              <a:srgbClr val="000000">
                <a:alpha val="40000"/>
              </a:srgbClr>
            </a:outerShdw>
          </a:effectLst>
        </p:spPr>
      </p:pic>
      <p:pic>
        <p:nvPicPr>
          <p:cNvPr id="6" name="Google Shape;908;p72">
            <a:extLst>
              <a:ext uri="{FF2B5EF4-FFF2-40B4-BE49-F238E27FC236}">
                <a16:creationId xmlns:a16="http://schemas.microsoft.com/office/drawing/2014/main" id="{6B464244-2EA7-0518-52A0-77DF2229AD13}"/>
              </a:ext>
            </a:extLst>
          </p:cNvPr>
          <p:cNvPicPr preferRelativeResize="0"/>
          <p:nvPr/>
        </p:nvPicPr>
        <p:blipFill rotWithShape="1">
          <a:blip r:embed="rId9">
            <a:alphaModFix/>
          </a:blip>
          <a:srcRect/>
          <a:stretch/>
        </p:blipFill>
        <p:spPr>
          <a:xfrm>
            <a:off x="7322787" y="3977124"/>
            <a:ext cx="205740" cy="205740"/>
          </a:xfrm>
          <a:prstGeom prst="rect">
            <a:avLst/>
          </a:prstGeom>
          <a:noFill/>
          <a:ln>
            <a:noFill/>
          </a:ln>
          <a:effectLst>
            <a:outerShdw blurRad="50800" dist="38100" dir="2700000" algn="tl" rotWithShape="0">
              <a:srgbClr val="000000">
                <a:alpha val="40000"/>
              </a:srgbClr>
            </a:outerShdw>
          </a:effectLst>
        </p:spPr>
      </p:pic>
      <p:pic>
        <p:nvPicPr>
          <p:cNvPr id="7" name="Google Shape;909;p72">
            <a:extLst>
              <a:ext uri="{FF2B5EF4-FFF2-40B4-BE49-F238E27FC236}">
                <a16:creationId xmlns:a16="http://schemas.microsoft.com/office/drawing/2014/main" id="{DD4A3FE9-0F67-69FE-EF49-F36D646F9626}"/>
              </a:ext>
            </a:extLst>
          </p:cNvPr>
          <p:cNvPicPr preferRelativeResize="0"/>
          <p:nvPr/>
        </p:nvPicPr>
        <p:blipFill rotWithShape="1">
          <a:blip r:embed="rId10">
            <a:alphaModFix/>
          </a:blip>
          <a:srcRect/>
          <a:stretch/>
        </p:blipFill>
        <p:spPr>
          <a:xfrm>
            <a:off x="7322787" y="4402746"/>
            <a:ext cx="205740" cy="205740"/>
          </a:xfrm>
          <a:prstGeom prst="rect">
            <a:avLst/>
          </a:prstGeom>
          <a:noFill/>
          <a:ln>
            <a:noFill/>
          </a:ln>
          <a:effectLst>
            <a:outerShdw blurRad="50800" dist="38100" dir="2700000" algn="tl" rotWithShape="0">
              <a:srgbClr val="000000">
                <a:alpha val="40000"/>
              </a:srgbClr>
            </a:outerShdw>
          </a:effectLst>
        </p:spPr>
      </p:pic>
      <p:pic>
        <p:nvPicPr>
          <p:cNvPr id="8" name="Google Shape;910;p72">
            <a:extLst>
              <a:ext uri="{FF2B5EF4-FFF2-40B4-BE49-F238E27FC236}">
                <a16:creationId xmlns:a16="http://schemas.microsoft.com/office/drawing/2014/main" id="{BF5564D2-3FA2-8369-5E7F-F2DA0DB12464}"/>
              </a:ext>
            </a:extLst>
          </p:cNvPr>
          <p:cNvPicPr preferRelativeResize="0"/>
          <p:nvPr/>
        </p:nvPicPr>
        <p:blipFill rotWithShape="1">
          <a:blip r:embed="rId11">
            <a:alphaModFix/>
          </a:blip>
          <a:srcRect/>
          <a:stretch/>
        </p:blipFill>
        <p:spPr>
          <a:xfrm>
            <a:off x="7322787" y="3548338"/>
            <a:ext cx="205740" cy="205740"/>
          </a:xfrm>
          <a:prstGeom prst="rect">
            <a:avLst/>
          </a:prstGeom>
          <a:noFill/>
          <a:ln>
            <a:noFill/>
          </a:ln>
          <a:effectLst>
            <a:outerShdw blurRad="50800" dist="38100" dir="2700000" algn="tl" rotWithShape="0">
              <a:srgbClr val="000000">
                <a:alpha val="40000"/>
              </a:srgbClr>
            </a:outerShdw>
          </a:effectLst>
        </p:spPr>
      </p:pic>
      <p:pic>
        <p:nvPicPr>
          <p:cNvPr id="9" name="Google Shape;912;p72">
            <a:extLst>
              <a:ext uri="{FF2B5EF4-FFF2-40B4-BE49-F238E27FC236}">
                <a16:creationId xmlns:a16="http://schemas.microsoft.com/office/drawing/2014/main" id="{8BFD057B-CDBE-E266-6247-30ED2977D50B}"/>
              </a:ext>
            </a:extLst>
          </p:cNvPr>
          <p:cNvPicPr preferRelativeResize="0"/>
          <p:nvPr/>
        </p:nvPicPr>
        <p:blipFill rotWithShape="1">
          <a:blip r:embed="rId12">
            <a:alphaModFix/>
          </a:blip>
          <a:srcRect/>
          <a:stretch/>
        </p:blipFill>
        <p:spPr>
          <a:xfrm>
            <a:off x="1326415" y="4500293"/>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2"/>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3" name="Google Shape;153;p22"/>
          <p:cNvPicPr preferRelativeResize="0"/>
          <p:nvPr/>
        </p:nvPicPr>
        <p:blipFill rotWithShape="1">
          <a:blip r:embed="rId4">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pic>
        <p:nvPicPr>
          <p:cNvPr id="154" name="Google Shape;154;p22"/>
          <p:cNvPicPr preferRelativeResize="0"/>
          <p:nvPr/>
        </p:nvPicPr>
        <p:blipFill rotWithShape="1">
          <a:blip r:embed="rId5">
            <a:alphaModFix/>
          </a:blip>
          <a:srcRect/>
          <a:stretch/>
        </p:blipFill>
        <p:spPr>
          <a:xfrm>
            <a:off x="4109178" y="1708315"/>
            <a:ext cx="205740" cy="205740"/>
          </a:xfrm>
          <a:prstGeom prst="rect">
            <a:avLst/>
          </a:prstGeom>
          <a:noFill/>
          <a:ln>
            <a:noFill/>
          </a:ln>
          <a:effectLst>
            <a:outerShdw blurRad="50800" dist="38100" dir="2700000" algn="tl" rotWithShape="0">
              <a:srgbClr val="000000">
                <a:alpha val="40000"/>
              </a:srgbClr>
            </a:outerShdw>
          </a:effectLst>
        </p:spPr>
      </p:pic>
      <p:pic>
        <p:nvPicPr>
          <p:cNvPr id="155" name="Google Shape;155;p22"/>
          <p:cNvPicPr preferRelativeResize="0"/>
          <p:nvPr/>
        </p:nvPicPr>
        <p:blipFill rotWithShape="1">
          <a:blip r:embed="rId6">
            <a:alphaModFix/>
          </a:blip>
          <a:srcRect/>
          <a:stretch/>
        </p:blipFill>
        <p:spPr>
          <a:xfrm>
            <a:off x="8509643" y="1096030"/>
            <a:ext cx="205740" cy="205740"/>
          </a:xfrm>
          <a:prstGeom prst="rect">
            <a:avLst/>
          </a:prstGeom>
          <a:noFill/>
          <a:ln>
            <a:noFill/>
          </a:ln>
          <a:effectLst>
            <a:outerShdw blurRad="50800" dist="38100" dir="2700000" algn="tl" rotWithShape="0">
              <a:srgbClr val="000000">
                <a:alpha val="40000"/>
              </a:srgbClr>
            </a:outerShdw>
          </a:effectLst>
        </p:spPr>
      </p:pic>
      <p:pic>
        <p:nvPicPr>
          <p:cNvPr id="156" name="Google Shape;156;p22"/>
          <p:cNvPicPr preferRelativeResize="0"/>
          <p:nvPr/>
        </p:nvPicPr>
        <p:blipFill rotWithShape="1">
          <a:blip r:embed="rId7">
            <a:alphaModFix/>
          </a:blip>
          <a:srcRect/>
          <a:stretch/>
        </p:blipFill>
        <p:spPr>
          <a:xfrm>
            <a:off x="8303918" y="1096036"/>
            <a:ext cx="205740" cy="205740"/>
          </a:xfrm>
          <a:prstGeom prst="rect">
            <a:avLst/>
          </a:prstGeom>
          <a:noFill/>
          <a:ln>
            <a:noFill/>
          </a:ln>
          <a:effectLst>
            <a:outerShdw blurRad="50800" dist="38100" dir="2700000" algn="tl" rotWithShape="0">
              <a:srgbClr val="000000">
                <a:alpha val="40000"/>
              </a:srgbClr>
            </a:outerShdw>
          </a:effectLst>
        </p:spPr>
      </p:pic>
      <p:pic>
        <p:nvPicPr>
          <p:cNvPr id="157" name="Google Shape;157;p22"/>
          <p:cNvPicPr preferRelativeResize="0"/>
          <p:nvPr/>
        </p:nvPicPr>
        <p:blipFill rotWithShape="1">
          <a:blip r:embed="rId8">
            <a:alphaModFix/>
          </a:blip>
          <a:srcRect/>
          <a:stretch/>
        </p:blipFill>
        <p:spPr>
          <a:xfrm>
            <a:off x="10064693" y="2923643"/>
            <a:ext cx="205740" cy="205740"/>
          </a:xfrm>
          <a:prstGeom prst="rect">
            <a:avLst/>
          </a:prstGeom>
          <a:noFill/>
          <a:ln>
            <a:noFill/>
          </a:ln>
          <a:effectLst>
            <a:outerShdw blurRad="50800" dist="38100" dir="2700000" algn="tl" rotWithShape="0">
              <a:srgbClr val="000000">
                <a:alpha val="40000"/>
              </a:srgbClr>
            </a:outerShdw>
          </a:effectLst>
        </p:spPr>
      </p:pic>
      <p:sp>
        <p:nvSpPr>
          <p:cNvPr id="158" name="Google Shape;158;p22"/>
          <p:cNvSpPr/>
          <p:nvPr/>
        </p:nvSpPr>
        <p:spPr>
          <a:xfrm>
            <a:off x="5130263" y="1807106"/>
            <a:ext cx="628500" cy="4389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159" name="Google Shape;159;p22"/>
          <p:cNvPicPr preferRelativeResize="0"/>
          <p:nvPr/>
        </p:nvPicPr>
        <p:blipFill rotWithShape="1">
          <a:blip r:embed="rId9">
            <a:alphaModFix/>
          </a:blip>
          <a:srcRect/>
          <a:stretch/>
        </p:blipFill>
        <p:spPr>
          <a:xfrm>
            <a:off x="5336301" y="1708313"/>
            <a:ext cx="205740" cy="205740"/>
          </a:xfrm>
          <a:prstGeom prst="rect">
            <a:avLst/>
          </a:prstGeom>
          <a:noFill/>
          <a:ln>
            <a:noFill/>
          </a:ln>
          <a:effectLst>
            <a:outerShdw blurRad="50800" dist="38100" dir="2700000" algn="tl" rotWithShape="0">
              <a:srgbClr val="000000">
                <a:alpha val="40000"/>
              </a:srgbClr>
            </a:outerShdw>
          </a:effectLst>
        </p:spPr>
      </p:pic>
      <p:sp>
        <p:nvSpPr>
          <p:cNvPr id="160" name="Google Shape;160;p22"/>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161" name="Google Shape;161;p22"/>
          <p:cNvSpPr txBox="1"/>
          <p:nvPr/>
        </p:nvSpPr>
        <p:spPr>
          <a:xfrm>
            <a:off x="342319" y="596306"/>
            <a:ext cx="3934500" cy="469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b="1">
                <a:solidFill>
                  <a:srgbClr val="676767"/>
                </a:solidFill>
                <a:latin typeface="Roboto"/>
                <a:ea typeface="Roboto"/>
                <a:cs typeface="Roboto"/>
                <a:sym typeface="Roboto"/>
              </a:rPr>
              <a:t>Incident</a:t>
            </a:r>
            <a:r>
              <a:rPr lang="en" sz="1100">
                <a:solidFill>
                  <a:srgbClr val="676767"/>
                </a:solidFill>
                <a:latin typeface="Roboto"/>
                <a:ea typeface="Roboto"/>
                <a:cs typeface="Roboto"/>
                <a:sym typeface="Roboto"/>
              </a:rPr>
              <a:t>: Patient channels are grouped by Incident</a:t>
            </a:r>
            <a:endParaRPr sz="110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Add patients in the Incident view to automatically add them to the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Incident Summary in a separate window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Call &amp; Alert</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Turn My Call ON to see and be assigned to new patients</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Browser (Audible) Alert:  Recommend OFF</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Settings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Show Patient Names and Show Chief Complaint</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Additional Filters (ED Users)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Status: Inbound and On Site</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pic>
        <p:nvPicPr>
          <p:cNvPr id="162" name="Google Shape;162;p22"/>
          <p:cNvPicPr preferRelativeResize="0"/>
          <p:nvPr/>
        </p:nvPicPr>
        <p:blipFill rotWithShape="1">
          <a:blip r:embed="rId4">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pic>
        <p:nvPicPr>
          <p:cNvPr id="163" name="Google Shape;163;p22"/>
          <p:cNvPicPr preferRelativeResize="0"/>
          <p:nvPr/>
        </p:nvPicPr>
        <p:blipFill rotWithShape="1">
          <a:blip r:embed="rId5">
            <a:alphaModFix/>
          </a:blip>
          <a:srcRect/>
          <a:stretch/>
        </p:blipFill>
        <p:spPr>
          <a:xfrm>
            <a:off x="290764" y="2073146"/>
            <a:ext cx="265415" cy="265415"/>
          </a:xfrm>
          <a:prstGeom prst="rect">
            <a:avLst/>
          </a:prstGeom>
          <a:noFill/>
          <a:ln>
            <a:noFill/>
          </a:ln>
          <a:effectLst>
            <a:outerShdw blurRad="50800" dist="38100" dir="2700000" algn="tl" rotWithShape="0">
              <a:srgbClr val="000000">
                <a:alpha val="40000"/>
              </a:srgbClr>
            </a:outerShdw>
          </a:effectLst>
        </p:spPr>
      </p:pic>
      <p:pic>
        <p:nvPicPr>
          <p:cNvPr id="164" name="Google Shape;164;p22"/>
          <p:cNvPicPr preferRelativeResize="0"/>
          <p:nvPr/>
        </p:nvPicPr>
        <p:blipFill rotWithShape="1">
          <a:blip r:embed="rId6">
            <a:alphaModFix/>
          </a:blip>
          <a:srcRect/>
          <a:stretch/>
        </p:blipFill>
        <p:spPr>
          <a:xfrm>
            <a:off x="104961" y="2924820"/>
            <a:ext cx="265415" cy="265415"/>
          </a:xfrm>
          <a:prstGeom prst="rect">
            <a:avLst/>
          </a:prstGeom>
          <a:noFill/>
          <a:ln>
            <a:noFill/>
          </a:ln>
          <a:effectLst>
            <a:outerShdw blurRad="50800" dist="38100" dir="2700000" algn="tl" rotWithShape="0">
              <a:srgbClr val="000000">
                <a:alpha val="40000"/>
              </a:srgbClr>
            </a:outerShdw>
          </a:effectLst>
        </p:spPr>
      </p:pic>
      <p:pic>
        <p:nvPicPr>
          <p:cNvPr id="165" name="Google Shape;165;p22"/>
          <p:cNvPicPr preferRelativeResize="0"/>
          <p:nvPr/>
        </p:nvPicPr>
        <p:blipFill rotWithShape="1">
          <a:blip r:embed="rId7">
            <a:alphaModFix/>
          </a:blip>
          <a:srcRect/>
          <a:stretch/>
        </p:blipFill>
        <p:spPr>
          <a:xfrm>
            <a:off x="104961" y="3635016"/>
            <a:ext cx="265415" cy="265415"/>
          </a:xfrm>
          <a:prstGeom prst="rect">
            <a:avLst/>
          </a:prstGeom>
          <a:noFill/>
          <a:ln>
            <a:noFill/>
          </a:ln>
          <a:effectLst>
            <a:outerShdw blurRad="50800" dist="38100" dir="2700000" algn="tl" rotWithShape="0">
              <a:srgbClr val="000000">
                <a:alpha val="40000"/>
              </a:srgbClr>
            </a:outerShdw>
          </a:effectLst>
        </p:spPr>
      </p:pic>
      <p:pic>
        <p:nvPicPr>
          <p:cNvPr id="166" name="Google Shape;166;p22"/>
          <p:cNvPicPr preferRelativeResize="0"/>
          <p:nvPr/>
        </p:nvPicPr>
        <p:blipFill rotWithShape="1">
          <a:blip r:embed="rId9">
            <a:alphaModFix/>
          </a:blip>
          <a:srcRect/>
          <a:stretch/>
        </p:blipFill>
        <p:spPr>
          <a:xfrm>
            <a:off x="377749" y="4433722"/>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3"/>
          <p:cNvPicPr preferRelativeResize="0"/>
          <p:nvPr/>
        </p:nvPicPr>
        <p:blipFill rotWithShape="1">
          <a:blip r:embed="rId3">
            <a:alphaModFix/>
          </a:blip>
          <a:srcRect l="-310" t="-959" r="310"/>
          <a:stretch/>
        </p:blipFill>
        <p:spPr>
          <a:xfrm>
            <a:off x="4276894" y="1303763"/>
            <a:ext cx="4711800" cy="23907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2" name="Google Shape;172;p23"/>
          <p:cNvPicPr preferRelativeResize="0"/>
          <p:nvPr/>
        </p:nvPicPr>
        <p:blipFill rotWithShape="1">
          <a:blip r:embed="rId4">
            <a:alphaModFix/>
          </a:blip>
          <a:srcRect/>
          <a:stretch/>
        </p:blipFill>
        <p:spPr>
          <a:xfrm>
            <a:off x="5336301" y="1708313"/>
            <a:ext cx="205740" cy="205740"/>
          </a:xfrm>
          <a:prstGeom prst="rect">
            <a:avLst/>
          </a:prstGeom>
          <a:noFill/>
          <a:ln>
            <a:noFill/>
          </a:ln>
          <a:effectLst>
            <a:outerShdw blurRad="50800" dist="38100" dir="2700000" algn="tl" rotWithShape="0">
              <a:srgbClr val="000000">
                <a:alpha val="40000"/>
              </a:srgbClr>
            </a:outerShdw>
          </a:effectLst>
        </p:spPr>
      </p:pic>
      <p:pic>
        <p:nvPicPr>
          <p:cNvPr id="173" name="Google Shape;173;p23"/>
          <p:cNvPicPr preferRelativeResize="0"/>
          <p:nvPr/>
        </p:nvPicPr>
        <p:blipFill rotWithShape="1">
          <a:blip r:embed="rId5">
            <a:alphaModFix/>
          </a:blip>
          <a:srcRect/>
          <a:stretch/>
        </p:blipFill>
        <p:spPr>
          <a:xfrm>
            <a:off x="4109178" y="1486253"/>
            <a:ext cx="205740" cy="205740"/>
          </a:xfrm>
          <a:prstGeom prst="rect">
            <a:avLst/>
          </a:prstGeom>
          <a:noFill/>
          <a:ln>
            <a:noFill/>
          </a:ln>
          <a:effectLst>
            <a:outerShdw blurRad="50800" dist="38100" dir="2700000" algn="tl" rotWithShape="0">
              <a:srgbClr val="000000">
                <a:alpha val="40000"/>
              </a:srgbClr>
            </a:outerShdw>
          </a:effectLst>
        </p:spPr>
      </p:pic>
      <p:pic>
        <p:nvPicPr>
          <p:cNvPr id="174" name="Google Shape;174;p23"/>
          <p:cNvPicPr preferRelativeResize="0"/>
          <p:nvPr/>
        </p:nvPicPr>
        <p:blipFill rotWithShape="1">
          <a:blip r:embed="rId6">
            <a:alphaModFix/>
          </a:blip>
          <a:srcRect/>
          <a:stretch/>
        </p:blipFill>
        <p:spPr>
          <a:xfrm>
            <a:off x="4109178" y="1708315"/>
            <a:ext cx="205740" cy="205740"/>
          </a:xfrm>
          <a:prstGeom prst="rect">
            <a:avLst/>
          </a:prstGeom>
          <a:noFill/>
          <a:ln>
            <a:noFill/>
          </a:ln>
          <a:effectLst>
            <a:outerShdw blurRad="50800" dist="38100" dir="2700000" algn="tl" rotWithShape="0">
              <a:srgbClr val="000000">
                <a:alpha val="40000"/>
              </a:srgbClr>
            </a:outerShdw>
          </a:effectLst>
        </p:spPr>
      </p:pic>
      <p:pic>
        <p:nvPicPr>
          <p:cNvPr id="175" name="Google Shape;175;p23"/>
          <p:cNvPicPr preferRelativeResize="0"/>
          <p:nvPr/>
        </p:nvPicPr>
        <p:blipFill rotWithShape="1">
          <a:blip r:embed="rId7">
            <a:alphaModFix/>
          </a:blip>
          <a:srcRect/>
          <a:stretch/>
        </p:blipFill>
        <p:spPr>
          <a:xfrm>
            <a:off x="8509643" y="1096030"/>
            <a:ext cx="205740" cy="205740"/>
          </a:xfrm>
          <a:prstGeom prst="rect">
            <a:avLst/>
          </a:prstGeom>
          <a:noFill/>
          <a:ln>
            <a:noFill/>
          </a:ln>
          <a:effectLst>
            <a:outerShdw blurRad="50800" dist="38100" dir="2700000" algn="tl" rotWithShape="0">
              <a:srgbClr val="000000">
                <a:alpha val="40000"/>
              </a:srgbClr>
            </a:outerShdw>
          </a:effectLst>
        </p:spPr>
      </p:pic>
      <p:pic>
        <p:nvPicPr>
          <p:cNvPr id="176" name="Google Shape;176;p23"/>
          <p:cNvPicPr preferRelativeResize="0"/>
          <p:nvPr/>
        </p:nvPicPr>
        <p:blipFill rotWithShape="1">
          <a:blip r:embed="rId8">
            <a:alphaModFix/>
          </a:blip>
          <a:srcRect/>
          <a:stretch/>
        </p:blipFill>
        <p:spPr>
          <a:xfrm>
            <a:off x="8303918" y="1096036"/>
            <a:ext cx="205740" cy="205740"/>
          </a:xfrm>
          <a:prstGeom prst="rect">
            <a:avLst/>
          </a:prstGeom>
          <a:noFill/>
          <a:ln>
            <a:noFill/>
          </a:ln>
          <a:effectLst>
            <a:outerShdw blurRad="50800" dist="38100" dir="2700000" algn="tl" rotWithShape="0">
              <a:srgbClr val="000000">
                <a:alpha val="40000"/>
              </a:srgbClr>
            </a:outerShdw>
          </a:effectLst>
        </p:spPr>
      </p:pic>
      <p:sp>
        <p:nvSpPr>
          <p:cNvPr id="177" name="Google Shape;177;p23"/>
          <p:cNvSpPr/>
          <p:nvPr/>
        </p:nvSpPr>
        <p:spPr>
          <a:xfrm>
            <a:off x="5130263" y="2267475"/>
            <a:ext cx="628500" cy="539700"/>
          </a:xfrm>
          <a:prstGeom prst="rect">
            <a:avLst/>
          </a:prstGeom>
          <a:noFill/>
          <a:ln w="38100" cap="flat" cmpd="sng">
            <a:solidFill>
              <a:srgbClr val="FFFF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178" name="Google Shape;178;p23"/>
          <p:cNvPicPr preferRelativeResize="0"/>
          <p:nvPr/>
        </p:nvPicPr>
        <p:blipFill rotWithShape="1">
          <a:blip r:embed="rId9">
            <a:alphaModFix/>
          </a:blip>
          <a:srcRect/>
          <a:stretch/>
        </p:blipFill>
        <p:spPr>
          <a:xfrm>
            <a:off x="5336309" y="2188244"/>
            <a:ext cx="205740" cy="205740"/>
          </a:xfrm>
          <a:prstGeom prst="rect">
            <a:avLst/>
          </a:prstGeom>
          <a:noFill/>
          <a:ln>
            <a:noFill/>
          </a:ln>
          <a:effectLst>
            <a:outerShdw blurRad="50800" dist="38100" dir="2700000" algn="tl" rotWithShape="0">
              <a:srgbClr val="000000">
                <a:alpha val="40000"/>
              </a:srgbClr>
            </a:outerShdw>
          </a:effectLst>
        </p:spPr>
      </p:pic>
      <p:sp>
        <p:nvSpPr>
          <p:cNvPr id="179" name="Google Shape;179;p23"/>
          <p:cNvSpPr txBox="1"/>
          <p:nvPr/>
        </p:nvSpPr>
        <p:spPr>
          <a:xfrm>
            <a:off x="218137" y="226988"/>
            <a:ext cx="7341000"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Roboto"/>
                <a:ea typeface="Roboto"/>
                <a:cs typeface="Roboto"/>
                <a:sym typeface="Roboto"/>
              </a:rPr>
              <a:t>INCIDENTS | </a:t>
            </a:r>
            <a:r>
              <a:rPr lang="en" sz="2400" b="1">
                <a:solidFill>
                  <a:srgbClr val="0E0E0E"/>
                </a:solidFill>
                <a:latin typeface="Roboto"/>
                <a:ea typeface="Roboto"/>
                <a:cs typeface="Roboto"/>
                <a:sym typeface="Roboto"/>
              </a:rPr>
              <a:t>Using Pulsara HQ During an Incident</a:t>
            </a:r>
            <a:endParaRPr sz="2400" b="1" i="0" u="none" strike="noStrike" cap="none">
              <a:solidFill>
                <a:srgbClr val="0E0E0E"/>
              </a:solidFill>
              <a:latin typeface="Roboto"/>
              <a:ea typeface="Roboto"/>
              <a:cs typeface="Roboto"/>
              <a:sym typeface="Roboto"/>
            </a:endParaRPr>
          </a:p>
        </p:txBody>
      </p:sp>
      <p:sp>
        <p:nvSpPr>
          <p:cNvPr id="180" name="Google Shape;180;p23"/>
          <p:cNvSpPr txBox="1"/>
          <p:nvPr/>
        </p:nvSpPr>
        <p:spPr>
          <a:xfrm>
            <a:off x="342319" y="596306"/>
            <a:ext cx="3934500" cy="4896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a:solidFill>
                  <a:srgbClr val="515151"/>
                </a:solidFill>
                <a:latin typeface="Roboto"/>
                <a:ea typeface="Roboto"/>
                <a:cs typeface="Roboto"/>
                <a:sym typeface="Roboto"/>
              </a:rPr>
              <a:t>Select View</a:t>
            </a:r>
            <a:endParaRPr sz="900" b="0" i="0" u="none" strike="noStrike" cap="none">
              <a:solidFill>
                <a:srgbClr val="000000"/>
              </a:solidFill>
              <a:latin typeface="Arial"/>
              <a:ea typeface="Arial"/>
              <a:cs typeface="Arial"/>
              <a:sym typeface="Arial"/>
            </a:endParaRPr>
          </a:p>
          <a:p>
            <a:pPr marL="215900" marR="0" lvl="0" indent="-209550" algn="l" rtl="0">
              <a:lnSpc>
                <a:spcPct val="120000"/>
              </a:lnSpc>
              <a:spcBef>
                <a:spcPts val="0"/>
              </a:spcBef>
              <a:spcAft>
                <a:spcPts val="0"/>
              </a:spcAft>
              <a:buClr>
                <a:srgbClr val="676767"/>
              </a:buClr>
              <a:buSzPts val="1100"/>
              <a:buFont typeface="Arial"/>
              <a:buChar char="•"/>
            </a:pPr>
            <a:r>
              <a:rPr lang="en" sz="1100" b="1">
                <a:solidFill>
                  <a:srgbClr val="676767"/>
                </a:solidFill>
                <a:latin typeface="Roboto"/>
                <a:ea typeface="Roboto"/>
                <a:cs typeface="Roboto"/>
                <a:sym typeface="Roboto"/>
              </a:rPr>
              <a:t>HQ</a:t>
            </a:r>
            <a:r>
              <a:rPr lang="en" sz="1100">
                <a:solidFill>
                  <a:srgbClr val="676767"/>
                </a:solidFill>
                <a:latin typeface="Roboto"/>
                <a:ea typeface="Roboto"/>
                <a:cs typeface="Roboto"/>
                <a:sym typeface="Roboto"/>
              </a:rPr>
              <a:t>: See all patient channels (Incident and non-Incident)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Best view for managing your ED</a:t>
            </a:r>
            <a:endParaRPr sz="1100">
              <a:solidFill>
                <a:srgbClr val="676767"/>
              </a:solidFill>
              <a:latin typeface="Roboto"/>
              <a:ea typeface="Roboto"/>
              <a:cs typeface="Roboto"/>
              <a:sym typeface="Roboto"/>
            </a:endParaRPr>
          </a:p>
          <a:p>
            <a:pPr marL="1028700" marR="0" lvl="2"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Charge, Assign Room, Situational Awareness</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If you add a patient during an incident, you </a:t>
            </a:r>
            <a:br>
              <a:rPr lang="en" sz="1100">
                <a:solidFill>
                  <a:srgbClr val="676767"/>
                </a:solidFill>
                <a:latin typeface="Roboto"/>
                <a:ea typeface="Roboto"/>
                <a:cs typeface="Roboto"/>
                <a:sym typeface="Roboto"/>
              </a:rPr>
            </a:br>
            <a:r>
              <a:rPr lang="en" sz="1100">
                <a:solidFill>
                  <a:srgbClr val="676767"/>
                </a:solidFill>
                <a:latin typeface="Roboto"/>
                <a:ea typeface="Roboto"/>
                <a:cs typeface="Roboto"/>
                <a:sym typeface="Roboto"/>
              </a:rPr>
              <a:t>must manually associate them to the incident</a:t>
            </a:r>
            <a:endParaRPr sz="1100">
              <a:solidFill>
                <a:srgbClr val="676767"/>
              </a:solidFill>
              <a:latin typeface="Roboto"/>
              <a:ea typeface="Roboto"/>
              <a:cs typeface="Roboto"/>
              <a:sym typeface="Roboto"/>
            </a:endParaRPr>
          </a:p>
          <a:p>
            <a:pPr marL="215900" marR="0" lvl="0" indent="-209550" algn="l" rtl="0">
              <a:lnSpc>
                <a:spcPct val="120000"/>
              </a:lnSpc>
              <a:spcBef>
                <a:spcPts val="0"/>
              </a:spcBef>
              <a:spcAft>
                <a:spcPts val="0"/>
              </a:spcAft>
              <a:buClr>
                <a:srgbClr val="676767"/>
              </a:buClr>
              <a:buSzPts val="1100"/>
              <a:buFont typeface="Roboto"/>
              <a:buChar char="•"/>
            </a:pPr>
            <a:r>
              <a:rPr lang="en" sz="1100" b="1">
                <a:solidFill>
                  <a:srgbClr val="676767"/>
                </a:solidFill>
                <a:latin typeface="Roboto"/>
                <a:ea typeface="Roboto"/>
                <a:cs typeface="Roboto"/>
                <a:sym typeface="Roboto"/>
              </a:rPr>
              <a:t>Incident</a:t>
            </a:r>
            <a:r>
              <a:rPr lang="en" sz="1100">
                <a:solidFill>
                  <a:srgbClr val="676767"/>
                </a:solidFill>
                <a:latin typeface="Roboto"/>
                <a:ea typeface="Roboto"/>
                <a:cs typeface="Roboto"/>
                <a:sym typeface="Roboto"/>
              </a:rPr>
              <a:t>: Patient channels are grouped by Incident</a:t>
            </a:r>
            <a:endParaRPr sz="1100">
              <a:solidFill>
                <a:srgbClr val="676767"/>
              </a:solidFill>
              <a:latin typeface="Roboto"/>
              <a:ea typeface="Roboto"/>
              <a:cs typeface="Roboto"/>
              <a:sym typeface="Roboto"/>
            </a:endParaRPr>
          </a:p>
          <a:p>
            <a:pPr marL="685800" lvl="1" indent="-2349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Add patients in the Incident view to automatically add them to the incident</a:t>
            </a:r>
            <a:endParaRPr sz="1100">
              <a:solidFill>
                <a:srgbClr val="676767"/>
              </a:solidFill>
              <a:latin typeface="Roboto"/>
              <a:ea typeface="Roboto"/>
              <a:cs typeface="Roboto"/>
              <a:sym typeface="Roboto"/>
            </a:endParaRPr>
          </a:p>
          <a:p>
            <a:pPr marL="685800" marR="0" lvl="1" indent="-2349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View Incident Summary in a separate window</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Call &amp; Alert</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Turn My Call ON to see and be assigned to new patients</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Browser (Audible) Alert:  Recommend OFF</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Settings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Show Patient Names and Show Chief Complaint</a:t>
            </a: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 sz="1700" b="1">
                <a:solidFill>
                  <a:srgbClr val="676767"/>
                </a:solidFill>
                <a:latin typeface="Roboto"/>
                <a:ea typeface="Roboto"/>
                <a:cs typeface="Roboto"/>
                <a:sym typeface="Roboto"/>
              </a:rPr>
              <a:t>Additional Filters (ED Users)</a:t>
            </a:r>
            <a:endParaRPr sz="1700" b="1">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Char char="•"/>
            </a:pPr>
            <a:r>
              <a:rPr lang="en" sz="1100">
                <a:solidFill>
                  <a:srgbClr val="676767"/>
                </a:solidFill>
                <a:latin typeface="Roboto"/>
                <a:ea typeface="Roboto"/>
                <a:cs typeface="Roboto"/>
                <a:sym typeface="Roboto"/>
              </a:rPr>
              <a:t>Status: Inbound and On Site</a:t>
            </a:r>
            <a:endParaRPr sz="1100">
              <a:solidFill>
                <a:srgbClr val="676767"/>
              </a:solidFill>
              <a:latin typeface="Roboto"/>
              <a:ea typeface="Roboto"/>
              <a:cs typeface="Roboto"/>
              <a:sym typeface="Roboto"/>
            </a:endParaRPr>
          </a:p>
          <a:p>
            <a:pPr marL="215900" lvl="0" indent="-209550" algn="l" rtl="0">
              <a:lnSpc>
                <a:spcPct val="120000"/>
              </a:lnSpc>
              <a:spcBef>
                <a:spcPts val="0"/>
              </a:spcBef>
              <a:spcAft>
                <a:spcPts val="0"/>
              </a:spcAft>
              <a:buClr>
                <a:srgbClr val="676767"/>
              </a:buClr>
              <a:buSzPts val="1100"/>
              <a:buFont typeface="Roboto"/>
              <a:buChar char="•"/>
            </a:pPr>
            <a:r>
              <a:rPr lang="en" sz="1100">
                <a:solidFill>
                  <a:srgbClr val="676767"/>
                </a:solidFill>
                <a:latin typeface="Roboto"/>
                <a:ea typeface="Roboto"/>
                <a:cs typeface="Roboto"/>
                <a:sym typeface="Roboto"/>
              </a:rPr>
              <a:t>Method of Arrival: EMS and ED Patients</a:t>
            </a:r>
            <a:endParaRPr sz="11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endParaRPr sz="1700" b="1">
              <a:solidFill>
                <a:srgbClr val="676767"/>
              </a:solidFill>
              <a:latin typeface="Roboto"/>
              <a:ea typeface="Roboto"/>
              <a:cs typeface="Roboto"/>
              <a:sym typeface="Roboto"/>
            </a:endParaRPr>
          </a:p>
        </p:txBody>
      </p:sp>
      <p:pic>
        <p:nvPicPr>
          <p:cNvPr id="181" name="Google Shape;181;p23"/>
          <p:cNvPicPr preferRelativeResize="0"/>
          <p:nvPr/>
        </p:nvPicPr>
        <p:blipFill rotWithShape="1">
          <a:blip r:embed="rId5">
            <a:alphaModFix/>
          </a:blip>
          <a:srcRect/>
          <a:stretch/>
        </p:blipFill>
        <p:spPr>
          <a:xfrm>
            <a:off x="290642" y="838720"/>
            <a:ext cx="265648" cy="265648"/>
          </a:xfrm>
          <a:prstGeom prst="rect">
            <a:avLst/>
          </a:prstGeom>
          <a:noFill/>
          <a:ln>
            <a:noFill/>
          </a:ln>
          <a:effectLst>
            <a:outerShdw blurRad="50800" dist="38100" dir="2700000" algn="tl" rotWithShape="0">
              <a:srgbClr val="000000">
                <a:alpha val="40000"/>
              </a:srgbClr>
            </a:outerShdw>
          </a:effectLst>
        </p:spPr>
      </p:pic>
      <p:pic>
        <p:nvPicPr>
          <p:cNvPr id="182" name="Google Shape;182;p23"/>
          <p:cNvPicPr preferRelativeResize="0"/>
          <p:nvPr/>
        </p:nvPicPr>
        <p:blipFill rotWithShape="1">
          <a:blip r:embed="rId6">
            <a:alphaModFix/>
          </a:blip>
          <a:srcRect/>
          <a:stretch/>
        </p:blipFill>
        <p:spPr>
          <a:xfrm>
            <a:off x="290764" y="2073146"/>
            <a:ext cx="265415" cy="265415"/>
          </a:xfrm>
          <a:prstGeom prst="rect">
            <a:avLst/>
          </a:prstGeom>
          <a:noFill/>
          <a:ln>
            <a:noFill/>
          </a:ln>
          <a:effectLst>
            <a:outerShdw blurRad="50800" dist="38100" dir="2700000" algn="tl" rotWithShape="0">
              <a:srgbClr val="000000">
                <a:alpha val="40000"/>
              </a:srgbClr>
            </a:outerShdw>
          </a:effectLst>
        </p:spPr>
      </p:pic>
      <p:pic>
        <p:nvPicPr>
          <p:cNvPr id="183" name="Google Shape;183;p23"/>
          <p:cNvPicPr preferRelativeResize="0"/>
          <p:nvPr/>
        </p:nvPicPr>
        <p:blipFill rotWithShape="1">
          <a:blip r:embed="rId7">
            <a:alphaModFix/>
          </a:blip>
          <a:srcRect/>
          <a:stretch/>
        </p:blipFill>
        <p:spPr>
          <a:xfrm>
            <a:off x="104961" y="2924820"/>
            <a:ext cx="265415" cy="265415"/>
          </a:xfrm>
          <a:prstGeom prst="rect">
            <a:avLst/>
          </a:prstGeom>
          <a:noFill/>
          <a:ln>
            <a:noFill/>
          </a:ln>
          <a:effectLst>
            <a:outerShdw blurRad="50800" dist="38100" dir="2700000" algn="tl" rotWithShape="0">
              <a:srgbClr val="000000">
                <a:alpha val="40000"/>
              </a:srgbClr>
            </a:outerShdw>
          </a:effectLst>
        </p:spPr>
      </p:pic>
      <p:pic>
        <p:nvPicPr>
          <p:cNvPr id="184" name="Google Shape;184;p23"/>
          <p:cNvPicPr preferRelativeResize="0"/>
          <p:nvPr/>
        </p:nvPicPr>
        <p:blipFill rotWithShape="1">
          <a:blip r:embed="rId8">
            <a:alphaModFix/>
          </a:blip>
          <a:srcRect/>
          <a:stretch/>
        </p:blipFill>
        <p:spPr>
          <a:xfrm>
            <a:off x="104961" y="3635016"/>
            <a:ext cx="265415" cy="265415"/>
          </a:xfrm>
          <a:prstGeom prst="rect">
            <a:avLst/>
          </a:prstGeom>
          <a:noFill/>
          <a:ln>
            <a:noFill/>
          </a:ln>
          <a:effectLst>
            <a:outerShdw blurRad="50800" dist="38100" dir="2700000" algn="tl" rotWithShape="0">
              <a:srgbClr val="000000">
                <a:alpha val="40000"/>
              </a:srgbClr>
            </a:outerShdw>
          </a:effectLst>
        </p:spPr>
      </p:pic>
      <p:pic>
        <p:nvPicPr>
          <p:cNvPr id="185" name="Google Shape;185;p23"/>
          <p:cNvPicPr preferRelativeResize="0"/>
          <p:nvPr/>
        </p:nvPicPr>
        <p:blipFill rotWithShape="1">
          <a:blip r:embed="rId9">
            <a:alphaModFix/>
          </a:blip>
          <a:srcRect/>
          <a:stretch/>
        </p:blipFill>
        <p:spPr>
          <a:xfrm>
            <a:off x="377749" y="4639460"/>
            <a:ext cx="205740" cy="205740"/>
          </a:xfrm>
          <a:prstGeom prst="rect">
            <a:avLst/>
          </a:prstGeom>
          <a:noFill/>
          <a:ln>
            <a:noFill/>
          </a:ln>
          <a:effectLst>
            <a:outerShdw blurRad="50800" dist="38100" dir="2700000" algn="tl" rotWithShape="0">
              <a:srgbClr val="000000">
                <a:alpha val="40000"/>
              </a:srgbClr>
            </a:outerShdw>
          </a:effectLst>
        </p:spPr>
      </p:pic>
      <p:pic>
        <p:nvPicPr>
          <p:cNvPr id="186" name="Google Shape;186;p23"/>
          <p:cNvPicPr preferRelativeResize="0"/>
          <p:nvPr/>
        </p:nvPicPr>
        <p:blipFill rotWithShape="1">
          <a:blip r:embed="rId4">
            <a:alphaModFix/>
          </a:blip>
          <a:srcRect/>
          <a:stretch/>
        </p:blipFill>
        <p:spPr>
          <a:xfrm>
            <a:off x="377749" y="4433722"/>
            <a:ext cx="205740" cy="2057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9382</Words>
  <Application>Microsoft Macintosh PowerPoint</Application>
  <PresentationFormat>On-screen Show (16:9)</PresentationFormat>
  <Paragraphs>1015</Paragraphs>
  <Slides>73</Slides>
  <Notes>73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73</vt:i4>
      </vt:variant>
    </vt:vector>
  </HeadingPairs>
  <TitlesOfParts>
    <vt:vector size="78" baseType="lpstr">
      <vt:lpstr>Roboto</vt:lpstr>
      <vt:lpstr>Calibri</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Kinsie Clarkson</cp:lastModifiedBy>
  <cp:revision>1</cp:revision>
  <dcterms:modified xsi:type="dcterms:W3CDTF">2024-11-11T19:00:03Z</dcterms:modified>
</cp:coreProperties>
</file>