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15"/>
  </p:notesMasterIdLst>
  <p:sldIdLst>
    <p:sldId id="259" r:id="rId5"/>
    <p:sldId id="3100" r:id="rId6"/>
    <p:sldId id="4564" r:id="rId7"/>
    <p:sldId id="4567" r:id="rId8"/>
    <p:sldId id="315" r:id="rId9"/>
    <p:sldId id="4557" r:id="rId10"/>
    <p:sldId id="4568" r:id="rId11"/>
    <p:sldId id="4559" r:id="rId12"/>
    <p:sldId id="256" r:id="rId13"/>
    <p:sldId id="265" r:id="rId14"/>
  </p:sldIdLst>
  <p:sldSz cx="24387175"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544" userDrawn="1">
          <p15:clr>
            <a:srgbClr val="A4A3A4"/>
          </p15:clr>
        </p15:guide>
        <p15:guide id="2" pos="64" userDrawn="1">
          <p15:clr>
            <a:srgbClr val="A4A3A4"/>
          </p15:clr>
        </p15:guide>
        <p15:guide id="3" orient="horz" pos="7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082A4A-5585-6AA9-4201-6214A5B70DC1}" name="Michele M. Miller" initials="MMM" userId="Michele M. Miller" providerId="None"/>
  <p188:author id="{3F2521AC-8A23-3A04-8178-508AA5A69BB0}" name="Brittany Means" initials="BM" userId="S::brittany.means@pulsara.com::876146b3-ea73-4bb8-8921-eacf66c677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C0C"/>
    <a:srgbClr val="61E8FA"/>
    <a:srgbClr val="58D3E2"/>
    <a:srgbClr val="54C8D6"/>
    <a:srgbClr val="93FFE7"/>
    <a:srgbClr val="93FEFF"/>
    <a:srgbClr val="00FDFF"/>
    <a:srgbClr val="212121"/>
    <a:srgbClr val="D719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A6EED7-231F-8A4C-985B-2A97BAE3B8E1}" v="1" dt="2025-10-30T18:38:55.901"/>
    <p1510:client id="{F23D4AD1-71F1-B64A-B3DF-DD694395EA9B}" v="59" dt="2025-06-16T16:46:07.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45"/>
    <p:restoredTop sz="77858"/>
  </p:normalViewPr>
  <p:slideViewPr>
    <p:cSldViewPr snapToGrid="0">
      <p:cViewPr varScale="1">
        <p:scale>
          <a:sx n="85" d="100"/>
          <a:sy n="85" d="100"/>
        </p:scale>
        <p:origin x="2768" y="20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50" d="100"/>
          <a:sy n="150" d="100"/>
        </p:scale>
        <p:origin x="7320" y="664"/>
      </p:cViewPr>
      <p:guideLst>
        <p:guide orient="horz" pos="2544"/>
        <p:guide pos="64"/>
        <p:guide orient="horz" pos="7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1" i="0">
                <a:latin typeface="Roboto" panose="020000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1" i="0">
                <a:latin typeface="Roboto" panose="02000000000000000000" pitchFamily="2" charset="0"/>
              </a:defRPr>
            </a:lvl1pPr>
          </a:lstStyle>
          <a:p>
            <a:fld id="{D3B11D4D-BBD6-D649-BCD5-7D7414F9F843}" type="datetimeFigureOut">
              <a:rPr lang="en-US" smtClean="0"/>
              <a:pPr/>
              <a:t>11/6/25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1" i="0">
                <a:latin typeface="Roboto" panose="020000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1" i="0">
                <a:latin typeface="Roboto" panose="02000000000000000000" pitchFamily="2" charset="0"/>
              </a:defRPr>
            </a:lvl1pPr>
          </a:lstStyle>
          <a:p>
            <a:fld id="{76ADBB74-3F42-8A4E-BB9A-385F404577B7}" type="slidenum">
              <a:rPr lang="en-US" smtClean="0"/>
              <a:pPr/>
              <a:t>‹#›</a:t>
            </a:fld>
            <a:endParaRPr lang="en-US"/>
          </a:p>
        </p:txBody>
      </p:sp>
    </p:spTree>
    <p:extLst>
      <p:ext uri="{BB962C8B-B14F-4D97-AF65-F5344CB8AC3E}">
        <p14:creationId xmlns:p14="http://schemas.microsoft.com/office/powerpoint/2010/main" val="1670026411"/>
      </p:ext>
    </p:extLst>
  </p:cSld>
  <p:clrMap bg1="lt1" tx1="dk1" bg2="lt2" tx2="dk2" accent1="accent1" accent2="accent2" accent3="accent3" accent4="accent4" accent5="accent5" accent6="accent6" hlink="hlink" folHlink="folHlink"/>
  <p:notesStyle>
    <a:lvl1pPr marL="0" algn="l" defTabSz="1828891" rtl="0" eaLnBrk="1" latinLnBrk="0" hangingPunct="1">
      <a:defRPr sz="2400" b="1" i="0" kern="1200">
        <a:solidFill>
          <a:schemeClr val="tx1"/>
        </a:solidFill>
        <a:latin typeface="Roboto" panose="02000000000000000000" pitchFamily="2" charset="0"/>
        <a:ea typeface="+mn-ea"/>
        <a:cs typeface="+mn-cs"/>
      </a:defRPr>
    </a:lvl1pPr>
    <a:lvl2pPr marL="914446" algn="l" defTabSz="1828891" rtl="0" eaLnBrk="1" latinLnBrk="0" hangingPunct="1">
      <a:defRPr sz="2400" b="1" i="0" kern="1200">
        <a:solidFill>
          <a:schemeClr val="tx1"/>
        </a:solidFill>
        <a:latin typeface="Roboto" panose="02000000000000000000" pitchFamily="2" charset="0"/>
        <a:ea typeface="+mn-ea"/>
        <a:cs typeface="+mn-cs"/>
      </a:defRPr>
    </a:lvl2pPr>
    <a:lvl3pPr marL="1828891" algn="l" defTabSz="1828891" rtl="0" eaLnBrk="1" latinLnBrk="0" hangingPunct="1">
      <a:defRPr sz="2400" b="1" i="0" kern="1200">
        <a:solidFill>
          <a:schemeClr val="tx1"/>
        </a:solidFill>
        <a:latin typeface="Roboto" panose="02000000000000000000" pitchFamily="2" charset="0"/>
        <a:ea typeface="+mn-ea"/>
        <a:cs typeface="+mn-cs"/>
      </a:defRPr>
    </a:lvl3pPr>
    <a:lvl4pPr marL="2743337" algn="l" defTabSz="1828891" rtl="0" eaLnBrk="1" latinLnBrk="0" hangingPunct="1">
      <a:defRPr sz="2400" b="1" i="0" kern="1200">
        <a:solidFill>
          <a:schemeClr val="tx1"/>
        </a:solidFill>
        <a:latin typeface="Roboto" panose="02000000000000000000" pitchFamily="2" charset="0"/>
        <a:ea typeface="+mn-ea"/>
        <a:cs typeface="+mn-cs"/>
      </a:defRPr>
    </a:lvl4pPr>
    <a:lvl5pPr marL="3657783" algn="l" defTabSz="1828891" rtl="0" eaLnBrk="1" latinLnBrk="0" hangingPunct="1">
      <a:defRPr sz="2400" b="1" i="0" kern="1200">
        <a:solidFill>
          <a:schemeClr val="tx1"/>
        </a:solidFill>
        <a:latin typeface="Roboto" panose="02000000000000000000" pitchFamily="2" charset="0"/>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8528232797_4_77:notes"/>
          <p:cNvSpPr>
            <a:spLocks noGrp="1" noRot="1" noChangeAspect="1"/>
          </p:cNvSpPr>
          <p:nvPr>
            <p:ph type="sldImg" idx="2"/>
          </p:nvPr>
        </p:nvSpPr>
        <p:spPr>
          <a:xfrm>
            <a:off x="96838" y="112713"/>
            <a:ext cx="6665912" cy="3749675"/>
          </a:xfrm>
          <a:custGeom>
            <a:avLst/>
            <a:gdLst/>
            <a:ahLst/>
            <a:cxnLst/>
            <a:rect l="l" t="t" r="r" b="b"/>
            <a:pathLst>
              <a:path w="120000" h="120000" extrusionOk="0">
                <a:moveTo>
                  <a:pt x="0" y="0"/>
                </a:moveTo>
                <a:lnTo>
                  <a:pt x="120000" y="0"/>
                </a:lnTo>
                <a:lnTo>
                  <a:pt x="120000" y="120000"/>
                </a:lnTo>
                <a:lnTo>
                  <a:pt x="0" y="120000"/>
                </a:lnTo>
                <a:close/>
              </a:path>
            </a:pathLst>
          </a:custGeom>
          <a:noFill/>
          <a:ln w="6350" cap="flat" cmpd="sng">
            <a:solidFill>
              <a:schemeClr val="bg1"/>
            </a:solidFill>
            <a:prstDash val="solid"/>
            <a:round/>
            <a:headEnd type="none" w="sm" len="sm"/>
            <a:tailEnd type="none" w="sm" len="sm"/>
          </a:ln>
          <a:effectLst>
            <a:outerShdw blurRad="50800" dist="38100" dir="2700000" algn="tl" rotWithShape="0">
              <a:prstClr val="black">
                <a:alpha val="20000"/>
              </a:prstClr>
            </a:outerShdw>
          </a:effectLst>
        </p:spPr>
      </p:sp>
      <p:sp>
        <p:nvSpPr>
          <p:cNvPr id="96" name="Google Shape;96;g28528232797_4_77:notes"/>
          <p:cNvSpPr txBox="1">
            <a:spLocks noGrp="1"/>
          </p:cNvSpPr>
          <p:nvPr>
            <p:ph type="body" idx="1"/>
          </p:nvPr>
        </p:nvSpPr>
        <p:spPr>
          <a:xfrm>
            <a:off x="115888" y="4038599"/>
            <a:ext cx="6646862" cy="3592435"/>
          </a:xfrm>
          <a:prstGeom prst="rect">
            <a:avLst/>
          </a:prstGeom>
          <a:noFill/>
          <a:ln>
            <a:noFill/>
          </a:ln>
        </p:spPr>
        <p:txBody>
          <a:bodyPr spcFirstLastPara="1" wrap="square" lIns="91425" tIns="45700" rIns="91425" bIns="45700" anchor="t" anchorCtr="0">
            <a:noAutofit/>
          </a:bodyPr>
          <a:lstStyle/>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Calibri Light" panose="020F0302020204030204" pitchFamily="34" charset="0"/>
                <a:ea typeface="Roboto Light" panose="02000000000000000000" pitchFamily="2" charset="0"/>
                <a:cs typeface="Calibri Light" panose="020F0302020204030204" pitchFamily="34" charset="0"/>
              </a:rPr>
              <a:t>Pulsara is The communication and logistics platform used in your region that unites distributed teams and fragmented technologies during dynamic events.  This video will highlight how Pulsara is used in your Trauma System of Care.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a:spLocks noGrp="1" noRot="1" noChangeAspect="1"/>
          </p:cNvSpPr>
          <p:nvPr>
            <p:ph type="sldImg" idx="2"/>
          </p:nvPr>
        </p:nvSpPr>
        <p:spPr>
          <a:xfrm>
            <a:off x="100013" y="114300"/>
            <a:ext cx="6665912" cy="3749675"/>
          </a:xfrm>
          <a:custGeom>
            <a:avLst/>
            <a:gdLst/>
            <a:ahLst/>
            <a:cxnLst/>
            <a:rect l="l" t="t" r="r" b="b"/>
            <a:pathLst>
              <a:path w="120000" h="120000" extrusionOk="0">
                <a:moveTo>
                  <a:pt x="0" y="0"/>
                </a:moveTo>
                <a:lnTo>
                  <a:pt x="120000" y="0"/>
                </a:lnTo>
                <a:lnTo>
                  <a:pt x="120000" y="120000"/>
                </a:lnTo>
                <a:lnTo>
                  <a:pt x="0" y="120000"/>
                </a:lnTo>
                <a:close/>
              </a:path>
            </a:pathLst>
          </a:custGeom>
          <a:noFill/>
          <a:ln w="6350" cap="flat" cmpd="sng">
            <a:solidFill>
              <a:schemeClr val="bg1"/>
            </a:solidFill>
            <a:prstDash val="solid"/>
            <a:round/>
            <a:headEnd type="none" w="sm" len="sm"/>
            <a:tailEnd type="none" w="sm" len="sm"/>
          </a:ln>
          <a:effectLst>
            <a:outerShdw blurRad="50800" dist="38100" dir="2700000" algn="tl" rotWithShape="0">
              <a:prstClr val="black">
                <a:alpha val="20000"/>
              </a:prstClr>
            </a:outerShdw>
          </a:effectLst>
        </p:spPr>
      </p:sp>
      <p:sp>
        <p:nvSpPr>
          <p:cNvPr id="203" name="Google Shape;203;p9:notes"/>
          <p:cNvSpPr txBox="1">
            <a:spLocks noGrp="1"/>
          </p:cNvSpPr>
          <p:nvPr>
            <p:ph type="body" idx="1"/>
          </p:nvPr>
        </p:nvSpPr>
        <p:spPr>
          <a:xfrm>
            <a:off x="101599" y="4038600"/>
            <a:ext cx="6664325" cy="3600450"/>
          </a:xfrm>
          <a:prstGeom prst="rect">
            <a:avLst/>
          </a:prstGeom>
          <a:noFill/>
          <a:ln>
            <a:noFill/>
          </a:ln>
        </p:spPr>
        <p:txBody>
          <a:bodyPr spcFirstLastPara="1" vert="horz" wrap="square" lIns="91425" tIns="45700" rIns="91425" bIns="45700" rtlCol="0" anchor="t" anchorCtr="0">
            <a:noAutofit/>
          </a:bodyPr>
          <a:lstStyle/>
          <a:p>
            <a:r>
              <a:rPr lang="en-US" sz="1200" b="0" dirty="0">
                <a:latin typeface="Calibri Light" panose="020F0302020204030204" pitchFamily="34" charset="0"/>
                <a:ea typeface="Roboto Light" panose="02000000000000000000" pitchFamily="2" charset="0"/>
                <a:cs typeface="Calibri Light" panose="020F0302020204030204" pitchFamily="34" charset="0"/>
                <a:sym typeface="Calibri"/>
              </a:rPr>
              <a:t>Once you identify your teams and when they need to be notified, you are ready to fill out the Configuration spreadsheet which will build your custom workflows and you are ready to coordinate training and </a:t>
            </a:r>
            <a:r>
              <a:rPr lang="en-US" sz="1200" b="0" dirty="0" err="1">
                <a:latin typeface="Calibri Light" panose="020F0302020204030204" pitchFamily="34" charset="0"/>
                <a:ea typeface="Roboto Light" panose="02000000000000000000" pitchFamily="2" charset="0"/>
                <a:cs typeface="Calibri Light" panose="020F0302020204030204" pitchFamily="34" charset="0"/>
                <a:sym typeface="Calibri"/>
              </a:rPr>
              <a:t>GoLive</a:t>
            </a:r>
            <a:r>
              <a:rPr lang="en-US" sz="1200" b="0" dirty="0">
                <a:latin typeface="Calibri Light" panose="020F0302020204030204" pitchFamily="34" charset="0"/>
                <a:ea typeface="Roboto Light" panose="02000000000000000000" pitchFamily="2" charset="0"/>
                <a:cs typeface="Calibri Light" panose="020F0302020204030204" pitchFamily="34" charset="0"/>
                <a:sym typeface="Calibri"/>
              </a:rPr>
              <a:t>.</a:t>
            </a:r>
            <a:endParaRPr sz="1200" b="0" dirty="0">
              <a:latin typeface="Calibri Light" panose="020F0302020204030204" pitchFamily="34" charset="0"/>
              <a:ea typeface="Roboto Light" panose="02000000000000000000" pitchFamily="2" charset="0"/>
              <a:cs typeface="Calibri Light" panose="020F03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100013" y="114300"/>
            <a:ext cx="6665912" cy="3749675"/>
          </a:xfrm>
          <a:custGeom>
            <a:avLst/>
            <a:gdLst/>
            <a:ahLst/>
            <a:cxnLst/>
            <a:rect l="l" t="t" r="r" b="b"/>
            <a:pathLst>
              <a:path w="120000" h="120000" extrusionOk="0">
                <a:moveTo>
                  <a:pt x="0" y="0"/>
                </a:moveTo>
                <a:lnTo>
                  <a:pt x="120000" y="0"/>
                </a:lnTo>
                <a:lnTo>
                  <a:pt x="120000" y="120000"/>
                </a:lnTo>
                <a:lnTo>
                  <a:pt x="0" y="120000"/>
                </a:lnTo>
                <a:close/>
              </a:path>
            </a:pathLst>
          </a:custGeom>
          <a:noFill/>
          <a:ln w="6350" cap="flat" cmpd="sng">
            <a:solidFill>
              <a:schemeClr val="bg1"/>
            </a:solidFill>
            <a:prstDash val="solid"/>
            <a:round/>
            <a:headEnd type="none" w="sm" len="sm"/>
            <a:tailEnd type="none" w="sm" len="sm"/>
          </a:ln>
          <a:effectLst>
            <a:outerShdw blurRad="50800" dist="38100" dir="2700000" algn="tl" rotWithShape="0">
              <a:prstClr val="black">
                <a:alpha val="20000"/>
              </a:prstClr>
            </a:outerShdw>
          </a:effectLst>
        </p:spPr>
      </p:sp>
      <p:sp>
        <p:nvSpPr>
          <p:cNvPr id="104" name="Google Shape;104;p5:notes"/>
          <p:cNvSpPr txBox="1">
            <a:spLocks noGrp="1"/>
          </p:cNvSpPr>
          <p:nvPr>
            <p:ph type="body" idx="1"/>
          </p:nvPr>
        </p:nvSpPr>
        <p:spPr>
          <a:xfrm>
            <a:off x="101599" y="4038600"/>
            <a:ext cx="6664325" cy="3962550"/>
          </a:xfrm>
          <a:prstGeom prst="rect">
            <a:avLst/>
          </a:prstGeom>
          <a:noFill/>
          <a:ln>
            <a:noFill/>
          </a:ln>
        </p:spPr>
        <p:txBody>
          <a:bodyPr spcFirstLastPara="1" vert="horz" wrap="square" lIns="91425" tIns="45700" rIns="91425" bIns="45700" rtlCol="0" anchor="t" anchorCtr="0">
            <a:noAutofit/>
          </a:bodyPr>
          <a:lstStyle/>
          <a:p>
            <a:r>
              <a:rPr lang="en-US" sz="1200" b="0" dirty="0">
                <a:latin typeface="Calibri Light" panose="020F0302020204030204" pitchFamily="34" charset="0"/>
                <a:ea typeface="Roboto Light" panose="02000000000000000000" pitchFamily="2" charset="0"/>
                <a:cs typeface="Calibri Light" panose="020F0302020204030204" pitchFamily="34" charset="0"/>
              </a:rPr>
              <a:t>Patient movement across organizations requires coordination through multiple communication channels like radio reports, phone calls, alerting tools, messaging systems, and intermediaries like transfer centers. </a:t>
            </a:r>
          </a:p>
          <a:p>
            <a:br>
              <a:rPr lang="en-US" sz="1200" b="0" dirty="0">
                <a:latin typeface="Calibri Light" panose="020F0302020204030204" pitchFamily="34" charset="0"/>
                <a:ea typeface="Roboto Light" panose="02000000000000000000" pitchFamily="2" charset="0"/>
                <a:cs typeface="Calibri Light" panose="020F0302020204030204" pitchFamily="34" charset="0"/>
              </a:rPr>
            </a:br>
            <a:r>
              <a:rPr lang="en-US" sz="1200" b="0" dirty="0">
                <a:latin typeface="Calibri Light" panose="020F0302020204030204" pitchFamily="34" charset="0"/>
                <a:ea typeface="Roboto Light" panose="02000000000000000000" pitchFamily="2" charset="0"/>
                <a:cs typeface="Calibri Light" panose="020F0302020204030204" pitchFamily="34" charset="0"/>
              </a:rPr>
              <a:t>All the red lines in the diagram represent these different communication paths. This complexity is highly inefficient, particularly during time-sensitive emergencies like trauma where the patient’s care team is spread across multiple different departments and organizations.</a:t>
            </a:r>
          </a:p>
          <a:p>
            <a:br>
              <a:rPr lang="en-US" sz="1200" b="0" dirty="0">
                <a:latin typeface="Calibri Light" panose="020F0302020204030204" pitchFamily="34" charset="0"/>
                <a:ea typeface="Roboto Light" panose="02000000000000000000" pitchFamily="2" charset="0"/>
                <a:cs typeface="Calibri Light" panose="020F0302020204030204" pitchFamily="34" charset="0"/>
              </a:rPr>
            </a:br>
            <a:endParaRPr lang="en-US" sz="1200" b="0" dirty="0">
              <a:latin typeface="Calibri Light" panose="020F0302020204030204" pitchFamily="34" charset="0"/>
              <a:ea typeface="Roboto Light" panose="02000000000000000000" pitchFamily="2" charset="0"/>
              <a:cs typeface="Calibri Light" panose="020F0302020204030204" pitchFamily="34" charset="0"/>
            </a:endParaRPr>
          </a:p>
        </p:txBody>
      </p:sp>
    </p:spTree>
    <p:extLst>
      <p:ext uri="{BB962C8B-B14F-4D97-AF65-F5344CB8AC3E}">
        <p14:creationId xmlns:p14="http://schemas.microsoft.com/office/powerpoint/2010/main" val="15853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114300"/>
            <a:ext cx="6665912" cy="3749675"/>
          </a:xfrm>
          <a:noFill/>
          <a:ln w="6350" cap="flat" cmpd="sng">
            <a:solidFill>
              <a:schemeClr val="bg1"/>
            </a:solidFill>
            <a:prstDash val="solid"/>
            <a:round/>
            <a:headEnd type="none" w="sm" len="sm"/>
            <a:tailEnd type="none" w="sm" len="sm"/>
          </a:ln>
          <a:effectLst>
            <a:outerShdw blurRad="50800" dist="38100" dir="2700000" algn="tl" rotWithShape="0">
              <a:prstClr val="black">
                <a:alpha val="20000"/>
              </a:prstClr>
            </a:outerShdw>
          </a:effectLst>
        </p:spPr>
      </p:sp>
      <p:sp>
        <p:nvSpPr>
          <p:cNvPr id="3" name="Notes Placeholder 2"/>
          <p:cNvSpPr>
            <a:spLocks noGrp="1"/>
          </p:cNvSpPr>
          <p:nvPr>
            <p:ph type="body" idx="1"/>
          </p:nvPr>
        </p:nvSpPr>
        <p:spPr>
          <a:xfrm>
            <a:off x="101599" y="4038600"/>
            <a:ext cx="6664325" cy="3962400"/>
          </a:xfrm>
          <a:noFill/>
          <a:ln>
            <a:noFill/>
          </a:ln>
        </p:spPr>
        <p:txBody>
          <a:bodyPr spcFirstLastPara="1" vert="horz" wrap="square" lIns="91425" tIns="45700" rIns="91425" bIns="45700" rtlCol="0" anchor="t" anchorCtr="0">
            <a:noAutofit/>
          </a:bodyPr>
          <a:lstStyle/>
          <a:p>
            <a:r>
              <a:rPr lang="en-US" sz="1200" b="0" dirty="0">
                <a:latin typeface="Calibri Light" panose="020F0302020204030204" pitchFamily="34" charset="0"/>
                <a:ea typeface="Roboto Light" panose="02000000000000000000" pitchFamily="2" charset="0"/>
                <a:cs typeface="Calibri Light" panose="020F0302020204030204" pitchFamily="34" charset="0"/>
              </a:rPr>
              <a:t>These are just a few of the common issues that arise, affecting patient safety, outcomes, treatment times, efficiency, and overall costs.</a:t>
            </a:r>
          </a:p>
          <a:p>
            <a:endParaRPr lang="en-US" sz="1200" b="0" dirty="0">
              <a:latin typeface="Calibri Light" panose="020F0302020204030204" pitchFamily="34" charset="0"/>
              <a:ea typeface="Roboto Light" panose="02000000000000000000" pitchFamily="2" charset="0"/>
              <a:cs typeface="Calibri Light" panose="020F0302020204030204" pitchFamily="34" charset="0"/>
            </a:endParaRPr>
          </a:p>
        </p:txBody>
      </p:sp>
    </p:spTree>
    <p:extLst>
      <p:ext uri="{BB962C8B-B14F-4D97-AF65-F5344CB8AC3E}">
        <p14:creationId xmlns:p14="http://schemas.microsoft.com/office/powerpoint/2010/main" val="3986877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 y="114300"/>
            <a:ext cx="6661150" cy="3746500"/>
          </a:xfrm>
          <a:noFill/>
          <a:ln w="6350" cap="flat" cmpd="sng">
            <a:solidFill>
              <a:schemeClr val="bg1"/>
            </a:solidFill>
            <a:prstDash val="solid"/>
            <a:round/>
            <a:headEnd type="none" w="sm" len="sm"/>
            <a:tailEnd type="none" w="sm" len="sm"/>
          </a:ln>
          <a:effectLst>
            <a:outerShdw blurRad="50800" dist="38100" dir="2700000" algn="tl" rotWithShape="0">
              <a:prstClr val="black">
                <a:alpha val="20000"/>
              </a:prstClr>
            </a:outerShdw>
          </a:effectLst>
        </p:spPr>
      </p:sp>
      <p:sp>
        <p:nvSpPr>
          <p:cNvPr id="3" name="Notes Placeholder 2"/>
          <p:cNvSpPr>
            <a:spLocks noGrp="1"/>
          </p:cNvSpPr>
          <p:nvPr>
            <p:ph type="body" idx="1"/>
          </p:nvPr>
        </p:nvSpPr>
        <p:spPr>
          <a:xfrm>
            <a:off x="101600" y="4038600"/>
            <a:ext cx="6661150" cy="3962400"/>
          </a:xfrm>
          <a:noFill/>
          <a:ln>
            <a:noFill/>
          </a:ln>
        </p:spPr>
        <p:txBody>
          <a:bodyPr spcFirstLastPara="1" vert="horz" wrap="square" lIns="91425" tIns="45700" rIns="91425" bIns="45700" rtlCol="0" anchor="t" anchorCtr="0">
            <a:noAutofit/>
          </a:bodyPr>
          <a:lstStyle/>
          <a:p>
            <a:r>
              <a:rPr lang="en-US" sz="1200" b="0" dirty="0">
                <a:latin typeface="Calibri Light" panose="020F0302020204030204" pitchFamily="34" charset="0"/>
                <a:ea typeface="Roboto Light" panose="02000000000000000000" pitchFamily="2" charset="0"/>
                <a:cs typeface="Calibri Light" panose="020F0302020204030204" pitchFamily="34" charset="0"/>
              </a:rPr>
              <a:t>In the context of our Trauma Systems, in addition to all of the phone calls, adding internal communication tools like pagers and secure messaging platforms only increases the number of communication channels.  When EMS uses radios or phone calls for the prehospital notification, it eliminates the possibility of them sharing photos of the patient or scene.  </a:t>
            </a:r>
          </a:p>
        </p:txBody>
      </p:sp>
    </p:spTree>
    <p:extLst>
      <p:ext uri="{BB962C8B-B14F-4D97-AF65-F5344CB8AC3E}">
        <p14:creationId xmlns:p14="http://schemas.microsoft.com/office/powerpoint/2010/main" val="271636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a:spLocks noGrp="1" noRot="1" noChangeAspect="1"/>
          </p:cNvSpPr>
          <p:nvPr>
            <p:ph type="sldImg" idx="2"/>
          </p:nvPr>
        </p:nvSpPr>
        <p:spPr>
          <a:xfrm>
            <a:off x="101600" y="114300"/>
            <a:ext cx="6664325" cy="3749675"/>
          </a:xfrm>
          <a:custGeom>
            <a:avLst/>
            <a:gdLst/>
            <a:ahLst/>
            <a:cxnLst/>
            <a:rect l="l" t="t" r="r" b="b"/>
            <a:pathLst>
              <a:path w="120000" h="120000" extrusionOk="0">
                <a:moveTo>
                  <a:pt x="0" y="0"/>
                </a:moveTo>
                <a:lnTo>
                  <a:pt x="120000" y="0"/>
                </a:lnTo>
                <a:lnTo>
                  <a:pt x="120000" y="120000"/>
                </a:lnTo>
                <a:lnTo>
                  <a:pt x="0" y="120000"/>
                </a:lnTo>
                <a:close/>
              </a:path>
            </a:pathLst>
          </a:custGeom>
          <a:noFill/>
          <a:ln w="6350" cap="flat" cmpd="sng">
            <a:solidFill>
              <a:schemeClr val="bg1"/>
            </a:solidFill>
            <a:prstDash val="solid"/>
            <a:round/>
            <a:headEnd type="none" w="sm" len="sm"/>
            <a:tailEnd type="none" w="sm" len="sm"/>
          </a:ln>
          <a:effectLst>
            <a:outerShdw blurRad="50800" dist="38100" dir="2700000" algn="tl" rotWithShape="0">
              <a:prstClr val="black">
                <a:alpha val="20000"/>
              </a:prstClr>
            </a:outerShdw>
          </a:effectLst>
        </p:spPr>
      </p:sp>
      <p:sp>
        <p:nvSpPr>
          <p:cNvPr id="162" name="Google Shape;162;p6:notes"/>
          <p:cNvSpPr txBox="1">
            <a:spLocks noGrp="1"/>
          </p:cNvSpPr>
          <p:nvPr>
            <p:ph type="body" idx="1"/>
          </p:nvPr>
        </p:nvSpPr>
        <p:spPr>
          <a:xfrm>
            <a:off x="101600" y="4038600"/>
            <a:ext cx="6664324" cy="3962550"/>
          </a:xfrm>
          <a:prstGeom prst="rect">
            <a:avLst/>
          </a:prstGeom>
          <a:noFill/>
          <a:ln>
            <a:noFill/>
          </a:ln>
        </p:spPr>
        <p:txBody>
          <a:bodyPr spcFirstLastPara="1" vert="horz" wrap="square" lIns="91425" tIns="45700" rIns="91425" bIns="45700" rtlCol="0" anchor="t" anchorCtr="0">
            <a:noAutofit/>
          </a:bodyPr>
          <a:lstStyle/>
          <a:p>
            <a:r>
              <a:rPr lang="en-US" sz="1200" b="0" dirty="0" err="1">
                <a:latin typeface="Calibri Light" panose="020F0302020204030204" pitchFamily="34" charset="0"/>
                <a:ea typeface="Roboto Light" panose="02000000000000000000" pitchFamily="2" charset="0"/>
                <a:cs typeface="Calibri Light" panose="020F0302020204030204" pitchFamily="34" charset="0"/>
              </a:rPr>
              <a:t>Pulsara’s</a:t>
            </a:r>
            <a:r>
              <a:rPr lang="en-US" sz="1200" b="0" dirty="0">
                <a:latin typeface="Calibri Light" panose="020F0302020204030204" pitchFamily="34" charset="0"/>
                <a:ea typeface="Roboto Light" panose="02000000000000000000" pitchFamily="2" charset="0"/>
                <a:cs typeface="Calibri Light" panose="020F0302020204030204" pitchFamily="34" charset="0"/>
              </a:rPr>
              <a:t> Patient Movement System offers a HIPAA-compliant solution for streamlining communication and logistics across organizations. Think of it as a secure group chat that integrates public safety and healthcare teams. </a:t>
            </a:r>
          </a:p>
          <a:p>
            <a:br>
              <a:rPr lang="en-US" sz="1200" b="0" dirty="0">
                <a:latin typeface="Calibri Light" panose="020F0302020204030204" pitchFamily="34" charset="0"/>
                <a:ea typeface="Roboto Light" panose="02000000000000000000" pitchFamily="2" charset="0"/>
                <a:cs typeface="Calibri Light" panose="020F0302020204030204" pitchFamily="34" charset="0"/>
              </a:rPr>
            </a:br>
            <a:r>
              <a:rPr lang="en-US" sz="1200" b="0" dirty="0">
                <a:latin typeface="Calibri Light" panose="020F0302020204030204" pitchFamily="34" charset="0"/>
                <a:ea typeface="Roboto Light" panose="02000000000000000000" pitchFamily="2" charset="0"/>
                <a:cs typeface="Calibri Light" panose="020F0302020204030204" pitchFamily="34" charset="0"/>
              </a:rPr>
              <a:t>You simply create a dedicated communication channel for each patient encounter, build the care team, and begin communication.  </a:t>
            </a:r>
          </a:p>
          <a:p>
            <a:br>
              <a:rPr lang="en-US" sz="1200" b="0" dirty="0">
                <a:latin typeface="Calibri Light" panose="020F0302020204030204" pitchFamily="34" charset="0"/>
                <a:ea typeface="Roboto Light" panose="02000000000000000000" pitchFamily="2" charset="0"/>
                <a:cs typeface="Calibri Light" panose="020F0302020204030204" pitchFamily="34" charset="0"/>
              </a:rPr>
            </a:br>
            <a:r>
              <a:rPr lang="en-US" sz="1200" b="0" dirty="0">
                <a:latin typeface="Calibri Light" panose="020F0302020204030204" pitchFamily="34" charset="0"/>
                <a:ea typeface="Roboto Light" panose="02000000000000000000" pitchFamily="2" charset="0"/>
                <a:cs typeface="Calibri Light" panose="020F0302020204030204" pitchFamily="34" charset="0"/>
              </a:rPr>
              <a:t>The Pulsara API also allows you to move data into and out of the channel.</a:t>
            </a:r>
          </a:p>
          <a:p>
            <a:br>
              <a:rPr lang="en-US" sz="1200" b="0" dirty="0">
                <a:latin typeface="Calibri Light" panose="020F0302020204030204" pitchFamily="34" charset="0"/>
                <a:ea typeface="Roboto Light" panose="02000000000000000000" pitchFamily="2" charset="0"/>
                <a:cs typeface="Calibri Light" panose="020F0302020204030204" pitchFamily="34" charset="0"/>
              </a:rPr>
            </a:br>
            <a:r>
              <a:rPr lang="en-US" sz="1200" b="0" dirty="0">
                <a:latin typeface="Calibri Light" panose="020F0302020204030204" pitchFamily="34" charset="0"/>
                <a:ea typeface="Roboto Light" panose="02000000000000000000" pitchFamily="2" charset="0"/>
                <a:cs typeface="Calibri Light" panose="020F0302020204030204" pitchFamily="34" charset="0"/>
              </a:rPr>
              <a:t>Regions use Pulsara daily for EMS-to-ED communications.  Many regions and states also adopt the Patient Movement System for large-scale situations like mass casualty incidents, mass evacuations, load balancing initiatives, and more. </a:t>
            </a:r>
          </a:p>
          <a:p>
            <a:r>
              <a:rPr lang="en-US" sz="1200" b="0" dirty="0">
                <a:latin typeface="Calibri Light" panose="020F0302020204030204" pitchFamily="34" charset="0"/>
                <a:ea typeface="Roboto Light" panose="02000000000000000000" pitchFamily="2" charset="0"/>
                <a:cs typeface="Calibri Light" panose="020F0302020204030204" pitchFamily="34" charset="0"/>
              </a:rPr>
              <a:t> </a:t>
            </a:r>
            <a:br>
              <a:rPr lang="en-US" sz="1200" b="0" dirty="0">
                <a:latin typeface="Calibri Light" panose="020F0302020204030204" pitchFamily="34" charset="0"/>
                <a:ea typeface="Roboto Light" panose="02000000000000000000" pitchFamily="2" charset="0"/>
                <a:cs typeface="Calibri Light" panose="020F0302020204030204" pitchFamily="34" charset="0"/>
              </a:rPr>
            </a:br>
            <a:r>
              <a:rPr lang="en-US" sz="1200" b="0" dirty="0">
                <a:latin typeface="Calibri Light" panose="020F0302020204030204" pitchFamily="34" charset="0"/>
                <a:ea typeface="Roboto Light" panose="02000000000000000000" pitchFamily="2" charset="0"/>
                <a:cs typeface="Calibri Light" panose="020F0302020204030204" pitchFamily="34" charset="0"/>
              </a:rPr>
              <a:t>Hospitals can enhance their capabilities with Pulsara UNITED, which extends communication to downstream care teams like Trauma Teams and offers more robust transfer options.</a:t>
            </a:r>
          </a:p>
        </p:txBody>
      </p:sp>
    </p:spTree>
    <p:extLst>
      <p:ext uri="{BB962C8B-B14F-4D97-AF65-F5344CB8AC3E}">
        <p14:creationId xmlns:p14="http://schemas.microsoft.com/office/powerpoint/2010/main" val="963568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FAFFA-4CBA-D62B-C0E7-E52CAF8AAE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5A793C-8C5F-E032-B5EC-28F0B14F1810}"/>
              </a:ext>
            </a:extLst>
          </p:cNvPr>
          <p:cNvSpPr>
            <a:spLocks noGrp="1" noRot="1" noChangeAspect="1"/>
          </p:cNvSpPr>
          <p:nvPr>
            <p:ph type="sldImg"/>
          </p:nvPr>
        </p:nvSpPr>
        <p:spPr>
          <a:xfrm>
            <a:off x="100013" y="114300"/>
            <a:ext cx="6665912" cy="3749675"/>
          </a:xfrm>
          <a:noFill/>
          <a:ln w="6350" cap="flat" cmpd="sng">
            <a:solidFill>
              <a:schemeClr val="bg1"/>
            </a:solidFill>
            <a:prstDash val="solid"/>
            <a:round/>
            <a:headEnd type="none" w="sm" len="sm"/>
            <a:tailEnd type="none" w="sm" len="sm"/>
          </a:ln>
          <a:effectLst>
            <a:outerShdw blurRad="50800" dist="38100" dir="2700000" algn="tl" rotWithShape="0">
              <a:prstClr val="black">
                <a:alpha val="20000"/>
              </a:prstClr>
            </a:outerShdw>
          </a:effectLst>
        </p:spPr>
      </p:sp>
      <p:sp>
        <p:nvSpPr>
          <p:cNvPr id="3" name="Notes Placeholder 2">
            <a:extLst>
              <a:ext uri="{FF2B5EF4-FFF2-40B4-BE49-F238E27FC236}">
                <a16:creationId xmlns:a16="http://schemas.microsoft.com/office/drawing/2014/main" id="{54EBE7AB-35A1-BC0B-81FF-98A0F811A6F7}"/>
              </a:ext>
            </a:extLst>
          </p:cNvPr>
          <p:cNvSpPr>
            <a:spLocks noGrp="1"/>
          </p:cNvSpPr>
          <p:nvPr>
            <p:ph type="body" idx="1"/>
          </p:nvPr>
        </p:nvSpPr>
        <p:spPr>
          <a:xfrm>
            <a:off x="101599" y="4038600"/>
            <a:ext cx="6664325" cy="3962400"/>
          </a:xfrm>
          <a:noFill/>
          <a:ln>
            <a:noFill/>
          </a:ln>
        </p:spPr>
        <p:txBody>
          <a:bodyPr spcFirstLastPara="1" vert="horz" wrap="square" lIns="91425" tIns="45700" rIns="91425" bIns="45700" rtlCol="0" anchor="t" anchorCtr="0">
            <a:noAutofit/>
          </a:bodyPr>
          <a:lstStyle/>
          <a:p>
            <a:r>
              <a:rPr lang="en-US" sz="1200" b="0" dirty="0">
                <a:latin typeface="Calibri Light" panose="020F0302020204030204" pitchFamily="34" charset="0"/>
                <a:ea typeface="Roboto Light" panose="02000000000000000000" pitchFamily="2" charset="0"/>
                <a:cs typeface="Calibri Light" panose="020F0302020204030204" pitchFamily="34" charset="0"/>
              </a:rPr>
              <a:t>Configuring Pulsara Alerting to fit your Trauma workflows is straightforward. You simply decide WHO is alerted and WHEN they need to receive their alert.</a:t>
            </a:r>
          </a:p>
          <a:p>
            <a:br>
              <a:rPr lang="en-US" sz="1200" b="0" dirty="0">
                <a:latin typeface="Calibri Light" panose="020F0302020204030204" pitchFamily="34" charset="0"/>
                <a:ea typeface="Roboto Light" panose="02000000000000000000" pitchFamily="2" charset="0"/>
                <a:cs typeface="Calibri Light" panose="020F0302020204030204" pitchFamily="34" charset="0"/>
              </a:rPr>
            </a:br>
            <a:r>
              <a:rPr lang="en-US" sz="1200" b="0" dirty="0">
                <a:latin typeface="Calibri Light" panose="020F0302020204030204" pitchFamily="34" charset="0"/>
                <a:ea typeface="Roboto Light" panose="02000000000000000000" pitchFamily="2" charset="0"/>
                <a:cs typeface="Calibri Light" panose="020F0302020204030204" pitchFamily="34" charset="0"/>
              </a:rPr>
              <a:t>Alerting is based on teams—like trauma team, trauma surgeon, or House Supervisor teams—and can even be configured for different specialty groups. </a:t>
            </a:r>
          </a:p>
          <a:p>
            <a:br>
              <a:rPr lang="en-US" sz="1200" b="0" dirty="0">
                <a:latin typeface="Calibri Light" panose="020F0302020204030204" pitchFamily="34" charset="0"/>
                <a:ea typeface="Roboto Light" panose="02000000000000000000" pitchFamily="2" charset="0"/>
                <a:cs typeface="Calibri Light" panose="020F0302020204030204" pitchFamily="34" charset="0"/>
              </a:rPr>
            </a:br>
            <a:r>
              <a:rPr lang="en-US" sz="1200" b="0" dirty="0">
                <a:latin typeface="Calibri Light" panose="020F0302020204030204" pitchFamily="34" charset="0"/>
                <a:ea typeface="Roboto Light" panose="02000000000000000000" pitchFamily="2" charset="0"/>
                <a:cs typeface="Calibri Light" panose="020F0302020204030204" pitchFamily="34" charset="0"/>
              </a:rPr>
              <a:t>If you’re on call, you receive alerts for new patients; if you’re off call, you don’t. </a:t>
            </a:r>
          </a:p>
          <a:p>
            <a:endParaRPr lang="en-US" sz="1200" b="0" dirty="0">
              <a:latin typeface="Calibri Light" panose="020F0302020204030204" pitchFamily="34" charset="0"/>
              <a:ea typeface="Roboto Light" panose="02000000000000000000" pitchFamily="2" charset="0"/>
              <a:cs typeface="Calibri Light" panose="020F0302020204030204" pitchFamily="34" charset="0"/>
            </a:endParaRPr>
          </a:p>
          <a:p>
            <a:r>
              <a:rPr lang="en-US" sz="1200" b="0" dirty="0">
                <a:latin typeface="Calibri Light" panose="020F0302020204030204" pitchFamily="34" charset="0"/>
                <a:ea typeface="Roboto Light" panose="02000000000000000000" pitchFamily="2" charset="0"/>
                <a:cs typeface="Calibri Light" panose="020F0302020204030204" pitchFamily="34" charset="0"/>
              </a:rPr>
              <a:t>WHEN teams are alerted is automatically triggered by workflow, but you can also manually add teams or individuals as needed.</a:t>
            </a:r>
          </a:p>
          <a:p>
            <a:br>
              <a:rPr lang="en-US" sz="1200" b="0" dirty="0">
                <a:latin typeface="Calibri Light" panose="020F0302020204030204" pitchFamily="34" charset="0"/>
                <a:ea typeface="Roboto Light" panose="02000000000000000000" pitchFamily="2" charset="0"/>
                <a:cs typeface="Calibri Light" panose="020F0302020204030204" pitchFamily="34" charset="0"/>
              </a:rPr>
            </a:br>
            <a:endParaRPr lang="en-US" sz="1200" b="0" dirty="0">
              <a:latin typeface="Calibri Light" panose="020F0302020204030204" pitchFamily="34" charset="0"/>
              <a:ea typeface="Roboto Light" panose="02000000000000000000" pitchFamily="2" charset="0"/>
              <a:cs typeface="Calibri Light" panose="020F0302020204030204" pitchFamily="34" charset="0"/>
            </a:endParaRPr>
          </a:p>
          <a:p>
            <a:endParaRPr lang="en-US" sz="1200" b="0" dirty="0">
              <a:latin typeface="Calibri Light" panose="020F0302020204030204" pitchFamily="34" charset="0"/>
              <a:ea typeface="Roboto Light" panose="02000000000000000000" pitchFamily="2" charset="0"/>
              <a:cs typeface="Calibri Light" panose="020F0302020204030204" pitchFamily="34" charset="0"/>
            </a:endParaRPr>
          </a:p>
        </p:txBody>
      </p:sp>
    </p:spTree>
    <p:extLst>
      <p:ext uri="{BB962C8B-B14F-4D97-AF65-F5344CB8AC3E}">
        <p14:creationId xmlns:p14="http://schemas.microsoft.com/office/powerpoint/2010/main" val="3791458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 y="114300"/>
            <a:ext cx="6664325" cy="3749675"/>
          </a:xfrm>
          <a:noFill/>
          <a:ln w="6350" cap="flat" cmpd="sng">
            <a:solidFill>
              <a:schemeClr val="bg1"/>
            </a:solidFill>
            <a:prstDash val="solid"/>
            <a:round/>
            <a:headEnd type="none" w="sm" len="sm"/>
            <a:tailEnd type="none" w="sm" len="sm"/>
          </a:ln>
          <a:effectLst>
            <a:outerShdw blurRad="50800" dist="38100" dir="2700000" algn="tl" rotWithShape="0">
              <a:prstClr val="black">
                <a:alpha val="20000"/>
              </a:prstClr>
            </a:outerShdw>
          </a:effectLst>
        </p:spPr>
      </p:sp>
      <p:sp>
        <p:nvSpPr>
          <p:cNvPr id="3" name="Notes Placeholder 2"/>
          <p:cNvSpPr>
            <a:spLocks noGrp="1"/>
          </p:cNvSpPr>
          <p:nvPr>
            <p:ph type="body" idx="1"/>
          </p:nvPr>
        </p:nvSpPr>
        <p:spPr>
          <a:xfrm>
            <a:off x="101599" y="4038600"/>
            <a:ext cx="6664325" cy="3962400"/>
          </a:xfrm>
          <a:noFill/>
          <a:ln>
            <a:noFill/>
          </a:ln>
        </p:spPr>
        <p:txBody>
          <a:bodyPr spcFirstLastPara="1" vert="horz" wrap="square" lIns="91425" tIns="45700" rIns="91425" bIns="45700" rtlCol="0" anchor="t" anchorCtr="0">
            <a:noAutofit/>
          </a:bodyPr>
          <a:lstStyle/>
          <a:p>
            <a:r>
              <a:rPr lang="en-US" sz="1200" b="0">
                <a:latin typeface="Calibri Light" panose="020F0302020204030204" pitchFamily="34" charset="0"/>
                <a:ea typeface="Roboto Light" panose="02000000000000000000" pitchFamily="2" charset="0"/>
                <a:cs typeface="Calibri Light" panose="020F0302020204030204" pitchFamily="34" charset="0"/>
              </a:rPr>
              <a:t>For instance, a hospital can alert different teams depending on the designated trauma level.  As the case evolves, they can add in on-call specialists like orthopedics, neurosurgery, or mandible.</a:t>
            </a:r>
          </a:p>
          <a:p>
            <a:endParaRPr lang="en-US" sz="1200" b="0">
              <a:latin typeface="Calibri Light" panose="020F0302020204030204" pitchFamily="34" charset="0"/>
              <a:ea typeface="Roboto Light" panose="02000000000000000000" pitchFamily="2" charset="0"/>
              <a:cs typeface="Calibri Light" panose="020F0302020204030204" pitchFamily="34" charset="0"/>
            </a:endParaRPr>
          </a:p>
        </p:txBody>
      </p:sp>
    </p:spTree>
    <p:extLst>
      <p:ext uri="{BB962C8B-B14F-4D97-AF65-F5344CB8AC3E}">
        <p14:creationId xmlns:p14="http://schemas.microsoft.com/office/powerpoint/2010/main" val="3816932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A9CCA-CA58-9E47-73CD-81FC06D2F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7B216-0E2B-B164-4DE7-7F1CB0C243FE}"/>
              </a:ext>
            </a:extLst>
          </p:cNvPr>
          <p:cNvSpPr>
            <a:spLocks noGrp="1" noRot="1" noChangeAspect="1"/>
          </p:cNvSpPr>
          <p:nvPr>
            <p:ph type="sldImg"/>
          </p:nvPr>
        </p:nvSpPr>
        <p:spPr>
          <a:xfrm>
            <a:off x="101600" y="114300"/>
            <a:ext cx="6664325" cy="3749675"/>
          </a:xfrm>
          <a:noFill/>
          <a:ln w="6350" cap="flat" cmpd="sng">
            <a:solidFill>
              <a:schemeClr val="bg1"/>
            </a:solidFill>
            <a:prstDash val="solid"/>
            <a:round/>
            <a:headEnd type="none" w="sm" len="sm"/>
            <a:tailEnd type="none" w="sm" len="sm"/>
          </a:ln>
          <a:effectLst>
            <a:outerShdw blurRad="50800" dist="38100" dir="2700000" algn="tl" rotWithShape="0">
              <a:prstClr val="black">
                <a:alpha val="20000"/>
              </a:prstClr>
            </a:outerShdw>
          </a:effectLst>
        </p:spPr>
      </p:sp>
      <p:sp>
        <p:nvSpPr>
          <p:cNvPr id="3" name="Notes Placeholder 2">
            <a:extLst>
              <a:ext uri="{FF2B5EF4-FFF2-40B4-BE49-F238E27FC236}">
                <a16:creationId xmlns:a16="http://schemas.microsoft.com/office/drawing/2014/main" id="{B136A24C-4B82-4012-EDC2-BAD18E73EC46}"/>
              </a:ext>
            </a:extLst>
          </p:cNvPr>
          <p:cNvSpPr>
            <a:spLocks noGrp="1"/>
          </p:cNvSpPr>
          <p:nvPr>
            <p:ph type="body" idx="1"/>
          </p:nvPr>
        </p:nvSpPr>
        <p:spPr>
          <a:xfrm>
            <a:off x="101599" y="4038600"/>
            <a:ext cx="6545943" cy="3600450"/>
          </a:xfrm>
          <a:noFill/>
          <a:ln>
            <a:noFill/>
          </a:ln>
        </p:spPr>
        <p:txBody>
          <a:bodyPr spcFirstLastPara="1" vert="horz" wrap="square" lIns="91425" tIns="45700" rIns="91425" bIns="45700" rtlCol="0" anchor="t" anchorCtr="0">
            <a:noAutofit/>
          </a:bodyPr>
          <a:lstStyle/>
          <a:p>
            <a:r>
              <a:rPr lang="en-US" sz="1200" b="0" dirty="0">
                <a:latin typeface="Calibri Light" panose="020F0302020204030204" pitchFamily="34" charset="0"/>
                <a:ea typeface="Roboto Light" panose="02000000000000000000" pitchFamily="2" charset="0"/>
                <a:cs typeface="Calibri Light" panose="020F0302020204030204" pitchFamily="34" charset="0"/>
                <a:sym typeface="Arial"/>
              </a:rPr>
              <a:t>Managing call status is also simple. Individuals can manually toggle their status or set upcoming on/off-call times. Administrators have the ability to adjust call status as well. The most convenient method is to integrate your call status with your calendar, allowing for automatic updates.</a:t>
            </a:r>
            <a:br>
              <a:rPr lang="en-US" sz="1200" b="0" dirty="0">
                <a:latin typeface="Calibri Light" panose="020F0302020204030204" pitchFamily="34" charset="0"/>
                <a:ea typeface="Roboto Light" panose="02000000000000000000" pitchFamily="2" charset="0"/>
                <a:cs typeface="Calibri Light" panose="020F0302020204030204" pitchFamily="34" charset="0"/>
                <a:sym typeface="Arial"/>
              </a:rPr>
            </a:br>
            <a:endParaRPr lang="en-US" sz="1200" b="0" dirty="0">
              <a:latin typeface="Calibri Light" panose="020F0302020204030204" pitchFamily="34" charset="0"/>
              <a:ea typeface="Roboto Light" panose="02000000000000000000" pitchFamily="2" charset="0"/>
              <a:cs typeface="Calibri Light" panose="020F0302020204030204" pitchFamily="34" charset="0"/>
            </a:endParaRPr>
          </a:p>
          <a:p>
            <a:r>
              <a:rPr lang="en-US" sz="1200" b="0" dirty="0">
                <a:latin typeface="Calibri Light" panose="020F0302020204030204" pitchFamily="34" charset="0"/>
                <a:ea typeface="Roboto Light" panose="02000000000000000000" pitchFamily="2" charset="0"/>
                <a:cs typeface="Calibri Light" panose="020F0302020204030204" pitchFamily="34" charset="0"/>
                <a:sym typeface="Arial"/>
              </a:rPr>
              <a:t>During a trauma case, you can view the entire care team, their call status, and whether they’ve acknowledged alerts. You can also manually add teams or individuals to the case as needed.</a:t>
            </a:r>
            <a:endParaRPr lang="en-US" sz="1200" b="0" dirty="0">
              <a:latin typeface="Calibri Light" panose="020F0302020204030204" pitchFamily="34" charset="0"/>
              <a:ea typeface="Roboto Light" panose="02000000000000000000" pitchFamily="2" charset="0"/>
              <a:cs typeface="Calibri Light" panose="020F0302020204030204" pitchFamily="34" charset="0"/>
            </a:endParaRPr>
          </a:p>
          <a:p>
            <a:endParaRPr lang="en-US" sz="1200" b="0" dirty="0">
              <a:latin typeface="Calibri Light" panose="020F0302020204030204" pitchFamily="34" charset="0"/>
              <a:ea typeface="Roboto Light" panose="02000000000000000000" pitchFamily="2" charset="0"/>
              <a:cs typeface="Calibri Light" panose="020F0302020204030204" pitchFamily="34" charset="0"/>
            </a:endParaRPr>
          </a:p>
        </p:txBody>
      </p:sp>
    </p:spTree>
    <p:extLst>
      <p:ext uri="{BB962C8B-B14F-4D97-AF65-F5344CB8AC3E}">
        <p14:creationId xmlns:p14="http://schemas.microsoft.com/office/powerpoint/2010/main" val="3731614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192e3d6486_0_62:notes"/>
          <p:cNvSpPr>
            <a:spLocks noGrp="1" noRot="1" noChangeAspect="1"/>
          </p:cNvSpPr>
          <p:nvPr>
            <p:ph type="sldImg" idx="2"/>
          </p:nvPr>
        </p:nvSpPr>
        <p:spPr>
          <a:xfrm>
            <a:off x="101600" y="114300"/>
            <a:ext cx="6664325" cy="3749675"/>
          </a:xfrm>
          <a:custGeom>
            <a:avLst/>
            <a:gdLst/>
            <a:ahLst/>
            <a:cxnLst/>
            <a:rect l="l" t="t" r="r" b="b"/>
            <a:pathLst>
              <a:path w="120000" h="120000" extrusionOk="0">
                <a:moveTo>
                  <a:pt x="0" y="0"/>
                </a:moveTo>
                <a:lnTo>
                  <a:pt x="120000" y="0"/>
                </a:lnTo>
                <a:lnTo>
                  <a:pt x="120000" y="120000"/>
                </a:lnTo>
                <a:lnTo>
                  <a:pt x="0" y="120000"/>
                </a:lnTo>
                <a:close/>
              </a:path>
            </a:pathLst>
          </a:custGeom>
          <a:noFill/>
          <a:ln w="6350" cap="flat" cmpd="sng">
            <a:solidFill>
              <a:schemeClr val="bg1"/>
            </a:solidFill>
            <a:prstDash val="solid"/>
            <a:round/>
            <a:headEnd type="none" w="sm" len="sm"/>
            <a:tailEnd type="none" w="sm" len="sm"/>
          </a:ln>
          <a:effectLst>
            <a:outerShdw blurRad="50800" dist="38100" dir="2700000" algn="tl" rotWithShape="0">
              <a:prstClr val="black">
                <a:alpha val="20000"/>
              </a:prstClr>
            </a:outerShdw>
          </a:effectLst>
        </p:spPr>
      </p:sp>
      <p:sp>
        <p:nvSpPr>
          <p:cNvPr id="73" name="Google Shape;73;g3192e3d6486_0_62:notes"/>
          <p:cNvSpPr txBox="1">
            <a:spLocks noGrp="1"/>
          </p:cNvSpPr>
          <p:nvPr>
            <p:ph type="body" idx="1"/>
          </p:nvPr>
        </p:nvSpPr>
        <p:spPr>
          <a:xfrm>
            <a:off x="163285" y="4038600"/>
            <a:ext cx="6602639" cy="3600600"/>
          </a:xfrm>
          <a:prstGeom prst="rect">
            <a:avLst/>
          </a:prstGeom>
          <a:noFill/>
          <a:ln>
            <a:noFill/>
          </a:ln>
        </p:spPr>
        <p:txBody>
          <a:bodyPr spcFirstLastPara="1" vert="horz" wrap="square" lIns="91425" tIns="45700" rIns="91425" bIns="45700" rtlCol="0" anchor="t" anchorCtr="0">
            <a:noAutofit/>
          </a:bodyPr>
          <a:lstStyle/>
          <a:p>
            <a:r>
              <a:rPr lang="en-US" sz="1200" b="0" dirty="0">
                <a:latin typeface="Calibri Light" panose="020F0302020204030204" pitchFamily="34" charset="0"/>
                <a:ea typeface="Roboto Light" panose="02000000000000000000" pitchFamily="2" charset="0"/>
                <a:cs typeface="Calibri Light" panose="020F0302020204030204" pitchFamily="34" charset="0"/>
              </a:rPr>
              <a:t>Uniting trauma care teams on a dedicated communication channel has been studied for over a decade.  Research shows that Pulsara improves treatment times, care team satisfaction, and hospital economics.</a:t>
            </a:r>
          </a:p>
          <a:p>
            <a:endParaRPr sz="1200" b="0" dirty="0">
              <a:latin typeface="Calibri Light" panose="020F0302020204030204" pitchFamily="34" charset="0"/>
              <a:ea typeface="Roboto Light" panose="02000000000000000000" pitchFamily="2" charset="0"/>
              <a:cs typeface="Calibri Light" panose="020F03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with Logo &amp; No Placeholders">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AA70FFF-B7E8-BB6F-5763-06FFC7126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Tree>
    <p:extLst>
      <p:ext uri="{BB962C8B-B14F-4D97-AF65-F5344CB8AC3E}">
        <p14:creationId xmlns:p14="http://schemas.microsoft.com/office/powerpoint/2010/main" val="95085032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Video Displays - Customize Center Text">
    <p:spTree>
      <p:nvGrpSpPr>
        <p:cNvPr id="1" name=""/>
        <p:cNvGrpSpPr/>
        <p:nvPr/>
      </p:nvGrpSpPr>
      <p:grpSpPr>
        <a:xfrm>
          <a:off x="0" y="0"/>
          <a:ext cx="0" cy="0"/>
          <a:chOff x="0" y="0"/>
          <a:chExt cx="0" cy="0"/>
        </a:xfrm>
      </p:grpSpPr>
      <p:grpSp>
        <p:nvGrpSpPr>
          <p:cNvPr id="3" name="Center Text">
            <a:extLst>
              <a:ext uri="{FF2B5EF4-FFF2-40B4-BE49-F238E27FC236}">
                <a16:creationId xmlns:a16="http://schemas.microsoft.com/office/drawing/2014/main" id="{ED8BB84D-A18E-0631-4064-CA8E50C38D73}"/>
              </a:ext>
            </a:extLst>
          </p:cNvPr>
          <p:cNvGrpSpPr>
            <a:grpSpLocks/>
          </p:cNvGrpSpPr>
          <p:nvPr userDrawn="1"/>
        </p:nvGrpSpPr>
        <p:grpSpPr>
          <a:xfrm>
            <a:off x="8816060" y="6050888"/>
            <a:ext cx="6755054" cy="2632989"/>
            <a:chOff x="8812333" y="6050888"/>
            <a:chExt cx="6755054" cy="2632989"/>
          </a:xfrm>
        </p:grpSpPr>
        <p:sp>
          <p:nvSpPr>
            <p:cNvPr id="4" name="TextBox 3">
              <a:extLst>
                <a:ext uri="{FF2B5EF4-FFF2-40B4-BE49-F238E27FC236}">
                  <a16:creationId xmlns:a16="http://schemas.microsoft.com/office/drawing/2014/main" id="{7D218CEF-40F8-550B-170F-A9E96F515236}"/>
                </a:ext>
              </a:extLst>
            </p:cNvPr>
            <p:cNvSpPr txBox="1">
              <a:spLocks/>
            </p:cNvSpPr>
            <p:nvPr userDrawn="1"/>
          </p:nvSpPr>
          <p:spPr>
            <a:xfrm>
              <a:off x="8812333" y="7602675"/>
              <a:ext cx="6755054" cy="1081202"/>
            </a:xfrm>
            <a:prstGeom prst="rect">
              <a:avLst/>
            </a:prstGeom>
            <a:noFill/>
          </p:spPr>
          <p:txBody>
            <a:bodyPr wrap="none" lIns="0" tIns="0" rIns="0" bIns="0" rtlCol="0" anchor="ctr" anchorCtr="0">
              <a:noAutofit/>
            </a:bodyPr>
            <a:lstStyle/>
            <a:p>
              <a:pPr algn="ctr"/>
              <a:r>
                <a:rPr lang="en-US" sz="96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OF EVENT</a:t>
              </a:r>
            </a:p>
          </p:txBody>
        </p:sp>
        <p:sp>
          <p:nvSpPr>
            <p:cNvPr id="5" name="TextBox 4">
              <a:extLst>
                <a:ext uri="{FF2B5EF4-FFF2-40B4-BE49-F238E27FC236}">
                  <a16:creationId xmlns:a16="http://schemas.microsoft.com/office/drawing/2014/main" id="{7B4BBDA2-E087-2215-13A3-C256E60C88CD}"/>
                </a:ext>
              </a:extLst>
            </p:cNvPr>
            <p:cNvSpPr txBox="1">
              <a:spLocks/>
            </p:cNvSpPr>
            <p:nvPr userDrawn="1"/>
          </p:nvSpPr>
          <p:spPr>
            <a:xfrm>
              <a:off x="8812333" y="6619975"/>
              <a:ext cx="6755054" cy="1081202"/>
            </a:xfrm>
            <a:prstGeom prst="rect">
              <a:avLst/>
            </a:prstGeom>
            <a:noFill/>
          </p:spPr>
          <p:txBody>
            <a:bodyPr wrap="none" lIns="0" tIns="0" rIns="0" bIns="0" rtlCol="0" anchor="ctr" anchorCtr="0">
              <a:noAutofit/>
            </a:bodyPr>
            <a:lstStyle/>
            <a:p>
              <a:pPr algn="ctr"/>
              <a:r>
                <a:rPr lang="en-US" sz="715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REGARDLESS</a:t>
              </a:r>
            </a:p>
          </p:txBody>
        </p:sp>
        <p:sp>
          <p:nvSpPr>
            <p:cNvPr id="6" name="TextBox 5">
              <a:extLst>
                <a:ext uri="{FF2B5EF4-FFF2-40B4-BE49-F238E27FC236}">
                  <a16:creationId xmlns:a16="http://schemas.microsoft.com/office/drawing/2014/main" id="{1A8A7413-999E-F1A5-A35C-A99B0D0E11CA}"/>
                </a:ext>
              </a:extLst>
            </p:cNvPr>
            <p:cNvSpPr txBox="1">
              <a:spLocks/>
            </p:cNvSpPr>
            <p:nvPr userDrawn="1"/>
          </p:nvSpPr>
          <p:spPr>
            <a:xfrm>
              <a:off x="8812333" y="6050888"/>
              <a:ext cx="6755054" cy="667589"/>
            </a:xfrm>
            <a:prstGeom prst="rect">
              <a:avLst/>
            </a:prstGeom>
            <a:noFill/>
          </p:spPr>
          <p:txBody>
            <a:bodyPr wrap="none" lIns="0" tIns="0" rIns="0" bIns="0" rtlCol="0" anchor="ctr" anchorCtr="0">
              <a:normAutofit/>
            </a:bodyPr>
            <a:lstStyle/>
            <a:p>
              <a:pPr algn="ctr"/>
              <a:r>
                <a:rPr lang="en-US" sz="40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SAME TOO</a:t>
              </a:r>
              <a:r>
                <a:rPr lang="en-US" sz="4000" b="1" i="0" spc="30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L</a:t>
              </a:r>
              <a:r>
                <a:rPr lang="en-US" sz="40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 EVERY</a:t>
              </a:r>
              <a:r>
                <a:rPr lang="en-US" sz="4000" b="1" i="0" spc="-30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 </a:t>
              </a:r>
              <a:r>
                <a:rPr lang="en-US" sz="40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DAY.</a:t>
              </a:r>
            </a:p>
          </p:txBody>
        </p:sp>
      </p:grpSp>
      <p:pic>
        <p:nvPicPr>
          <p:cNvPr id="7" name="bkgd">
            <a:extLst>
              <a:ext uri="{FF2B5EF4-FFF2-40B4-BE49-F238E27FC236}">
                <a16:creationId xmlns:a16="http://schemas.microsoft.com/office/drawing/2014/main" id="{52781CBC-F81D-1AB7-05EF-9A1CBF35458A}"/>
              </a:ext>
            </a:extLst>
          </p:cNvPr>
          <p:cNvPicPr>
            <a:picLocks noChangeAspect="1"/>
          </p:cNvPicPr>
          <p:nvPr userDrawn="1"/>
        </p:nvPicPr>
        <p:blipFill rotWithShape="1">
          <a:blip r:embed="rId2"/>
          <a:srcRect r="1759"/>
          <a:stretch/>
        </p:blipFill>
        <p:spPr>
          <a:xfrm>
            <a:off x="0" y="0"/>
            <a:ext cx="24387175" cy="13716000"/>
          </a:xfrm>
          <a:prstGeom prst="rect">
            <a:avLst/>
          </a:prstGeom>
        </p:spPr>
      </p:pic>
      <p:sp>
        <p:nvSpPr>
          <p:cNvPr id="8" name="darkened">
            <a:extLst>
              <a:ext uri="{FF2B5EF4-FFF2-40B4-BE49-F238E27FC236}">
                <a16:creationId xmlns:a16="http://schemas.microsoft.com/office/drawing/2014/main" id="{1C3C4091-DEA9-10B1-AD94-CCF19DE1B028}"/>
              </a:ext>
            </a:extLst>
          </p:cNvPr>
          <p:cNvSpPr>
            <a:spLocks/>
          </p:cNvSpPr>
          <p:nvPr userDrawn="1"/>
        </p:nvSpPr>
        <p:spPr>
          <a:xfrm>
            <a:off x="8370277" y="5064369"/>
            <a:ext cx="7666892" cy="4407877"/>
          </a:xfrm>
          <a:prstGeom prst="rect">
            <a:avLst/>
          </a:prstGeom>
          <a:solidFill>
            <a:schemeClr val="tx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9" name="displays">
            <a:extLst>
              <a:ext uri="{FF2B5EF4-FFF2-40B4-BE49-F238E27FC236}">
                <a16:creationId xmlns:a16="http://schemas.microsoft.com/office/drawing/2014/main" id="{0662A75F-F29B-687A-D9D9-043707A8824E}"/>
              </a:ext>
            </a:extLst>
          </p:cNvPr>
          <p:cNvPicPr>
            <a:picLocks noChangeAspect="1"/>
          </p:cNvPicPr>
          <p:nvPr userDrawn="1"/>
        </p:nvPicPr>
        <p:blipFill rotWithShape="1">
          <a:blip r:embed="rId3"/>
          <a:srcRect l="485" r="780" b="16509"/>
          <a:stretch/>
        </p:blipFill>
        <p:spPr>
          <a:xfrm>
            <a:off x="344488" y="180976"/>
            <a:ext cx="23698200" cy="13273416"/>
          </a:xfrm>
          <a:prstGeom prst="rect">
            <a:avLst/>
          </a:prstGeom>
          <a:effectLst>
            <a:outerShdw blurRad="1093712" dist="345508" dir="3600000" algn="tl" rotWithShape="0">
              <a:prstClr val="black">
                <a:alpha val="84113"/>
              </a:prstClr>
            </a:outerShdw>
          </a:effectLst>
        </p:spPr>
      </p:pic>
      <p:grpSp>
        <p:nvGrpSpPr>
          <p:cNvPr id="10" name="logo soc">
            <a:extLst>
              <a:ext uri="{FF2B5EF4-FFF2-40B4-BE49-F238E27FC236}">
                <a16:creationId xmlns:a16="http://schemas.microsoft.com/office/drawing/2014/main" id="{39E8D598-0CDD-7D3A-9A8A-2B3AEF28435B}"/>
              </a:ext>
            </a:extLst>
          </p:cNvPr>
          <p:cNvGrpSpPr>
            <a:grpSpLocks/>
          </p:cNvGrpSpPr>
          <p:nvPr userDrawn="1"/>
        </p:nvGrpSpPr>
        <p:grpSpPr>
          <a:xfrm>
            <a:off x="9018632" y="890985"/>
            <a:ext cx="6349911" cy="1579645"/>
            <a:chOff x="9017089" y="676698"/>
            <a:chExt cx="6349911" cy="1579645"/>
          </a:xfrm>
        </p:grpSpPr>
        <p:pic>
          <p:nvPicPr>
            <p:cNvPr id="11" name="Graphic 10">
              <a:extLst>
                <a:ext uri="{FF2B5EF4-FFF2-40B4-BE49-F238E27FC236}">
                  <a16:creationId xmlns:a16="http://schemas.microsoft.com/office/drawing/2014/main" id="{CCF1F098-1505-E93B-CF36-D34969DE55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17089" y="676698"/>
              <a:ext cx="6349911" cy="1411092"/>
            </a:xfrm>
            <a:prstGeom prst="rect">
              <a:avLst/>
            </a:prstGeom>
          </p:spPr>
        </p:pic>
        <p:sp>
          <p:nvSpPr>
            <p:cNvPr id="12" name="TextBox 11">
              <a:extLst>
                <a:ext uri="{FF2B5EF4-FFF2-40B4-BE49-F238E27FC236}">
                  <a16:creationId xmlns:a16="http://schemas.microsoft.com/office/drawing/2014/main" id="{2E242BBF-22C8-6CFE-373A-F299F1FEC546}"/>
                </a:ext>
              </a:extLst>
            </p:cNvPr>
            <p:cNvSpPr txBox="1">
              <a:spLocks/>
            </p:cNvSpPr>
            <p:nvPr userDrawn="1"/>
          </p:nvSpPr>
          <p:spPr>
            <a:xfrm>
              <a:off x="10812584" y="1856233"/>
              <a:ext cx="4343400" cy="400110"/>
            </a:xfrm>
            <a:prstGeom prst="rect">
              <a:avLst/>
            </a:prstGeom>
            <a:noFill/>
          </p:spPr>
          <p:txBody>
            <a:bodyPr wrap="square" rtlCol="0">
              <a:spAutoFit/>
            </a:bodyPr>
            <a:lstStyle/>
            <a:p>
              <a:pPr algn="r"/>
              <a:r>
                <a:rPr lang="en-US" sz="2000" b="0" i="0">
                  <a:solidFill>
                    <a:srgbClr val="FFFCA3"/>
                  </a:solidFill>
                  <a:latin typeface="Arial" panose="020B0604020202020204" pitchFamily="34" charset="0"/>
                </a:rPr>
                <a:t>SYSTEMS OF CARE THAT SCALE</a:t>
              </a:r>
            </a:p>
          </p:txBody>
        </p:sp>
      </p:grpSp>
      <p:pic>
        <p:nvPicPr>
          <p:cNvPr id="13" name="its about people">
            <a:extLst>
              <a:ext uri="{FF2B5EF4-FFF2-40B4-BE49-F238E27FC236}">
                <a16:creationId xmlns:a16="http://schemas.microsoft.com/office/drawing/2014/main" id="{6EE9665C-46A5-A845-7E35-5792EC29790B}"/>
              </a:ext>
            </a:extLst>
          </p:cNvPr>
          <p:cNvPicPr>
            <a:picLocks noChangeAspect="1"/>
          </p:cNvPicPr>
          <p:nvPr userDrawn="1"/>
        </p:nvPicPr>
        <p:blipFill>
          <a:blip r:embed="rId6"/>
          <a:stretch>
            <a:fillRect/>
          </a:stretch>
        </p:blipFill>
        <p:spPr>
          <a:xfrm>
            <a:off x="11460584" y="4066721"/>
            <a:ext cx="1663867" cy="643362"/>
          </a:xfrm>
          <a:prstGeom prst="rect">
            <a:avLst/>
          </a:prstGeom>
        </p:spPr>
      </p:pic>
    </p:spTree>
    <p:extLst>
      <p:ext uri="{BB962C8B-B14F-4D97-AF65-F5344CB8AC3E}">
        <p14:creationId xmlns:p14="http://schemas.microsoft.com/office/powerpoint/2010/main" val="25460755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656AEB-DEE6-42E5-CC01-DCEF66D5473E}"/>
              </a:ext>
            </a:extLst>
          </p:cNvPr>
          <p:cNvSpPr>
            <a:spLocks noGrp="1"/>
          </p:cNvSpPr>
          <p:nvPr>
            <p:ph type="title"/>
          </p:nvPr>
        </p:nvSpPr>
        <p:spPr>
          <a:xfrm>
            <a:off x="573088" y="688063"/>
            <a:ext cx="23202900" cy="995882"/>
          </a:xfrm>
          <a:prstGeom prst="rect">
            <a:avLst/>
          </a:prstGeom>
        </p:spPr>
        <p:txBody>
          <a:bodyPr vert="horz" wrap="none" lIns="0" tIns="0" rIns="0" bIns="0" rtlCol="0" anchor="t" anchorCtr="0">
            <a:noAutofit/>
          </a:bodyPr>
          <a:lstStyle/>
          <a:p>
            <a:r>
              <a:rPr lang="en-US"/>
              <a:t>Click to edit Master title style</a:t>
            </a:r>
          </a:p>
        </p:txBody>
      </p:sp>
      <p:sp>
        <p:nvSpPr>
          <p:cNvPr id="6" name="Text Placeholder 4" hidden="1">
            <a:extLst>
              <a:ext uri="{FF2B5EF4-FFF2-40B4-BE49-F238E27FC236}">
                <a16:creationId xmlns:a16="http://schemas.microsoft.com/office/drawing/2014/main" id="{4750F0DF-B457-7D48-8F1D-49F2F83B2F2C}"/>
              </a:ext>
            </a:extLst>
          </p:cNvPr>
          <p:cNvSpPr txBox="1">
            <a:spLocks/>
          </p:cNvSpPr>
          <p:nvPr userDrawn="1"/>
        </p:nvSpPr>
        <p:spPr>
          <a:xfrm>
            <a:off x="573088" y="1683946"/>
            <a:ext cx="23202900" cy="11343992"/>
          </a:xfrm>
          <a:prstGeom prst="rect">
            <a:avLst/>
          </a:prstGeom>
        </p:spPr>
        <p:txBody>
          <a:bodyPr/>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871538" indent="-349250" algn="l" defTabSz="1828800" rtl="0" eaLnBrk="1" latinLnBrk="0" hangingPunct="1">
              <a:lnSpc>
                <a:spcPct val="90000"/>
              </a:lnSpc>
              <a:spcBef>
                <a:spcPts val="600"/>
              </a:spcBef>
              <a:buClr>
                <a:srgbClr val="212121"/>
              </a:buClr>
              <a:buFont typeface="Arial" panose="020B0604020202020204" pitchFamily="34" charset="0"/>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393825" indent="-349250" algn="l" defTabSz="1828800" rtl="0" eaLnBrk="1" latinLnBrk="0" hangingPunct="1">
              <a:lnSpc>
                <a:spcPct val="90000"/>
              </a:lnSpc>
              <a:spcBef>
                <a:spcPts val="600"/>
              </a:spcBef>
              <a:buClr>
                <a:srgbClr val="212121"/>
              </a:buClr>
              <a:buFont typeface="System Font Regular"/>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841500" indent="-298450" algn="l" defTabSz="1828800" rtl="0" eaLnBrk="1" latinLnBrk="0" hangingPunct="1">
              <a:lnSpc>
                <a:spcPct val="90000"/>
              </a:lnSpc>
              <a:spcBef>
                <a:spcPts val="600"/>
              </a:spcBef>
              <a:buClr>
                <a:srgbClr val="212121"/>
              </a:buClr>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290763" indent="-323850" algn="l" defTabSz="1828800" rtl="0" eaLnBrk="1" latinLnBrk="0" hangingPunct="1">
              <a:lnSpc>
                <a:spcPct val="90000"/>
              </a:lnSpc>
              <a:spcBef>
                <a:spcPts val="1000"/>
              </a:spcBef>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b="0" i="0">
                <a:latin typeface="Calibri Light" panose="020F0302020204030204" pitchFamily="34" charset="0"/>
                <a:cs typeface="Calibri Light" panose="020F0302020204030204" pitchFamily="34" charset="0"/>
              </a:rPr>
              <a:t>Click to edit Master text styles</a:t>
            </a:r>
          </a:p>
          <a:p>
            <a:pPr lvl="1"/>
            <a:r>
              <a:rPr lang="en-US" b="0" i="0">
                <a:latin typeface="Calibri Light" panose="020F0302020204030204" pitchFamily="34" charset="0"/>
                <a:cs typeface="Calibri Light" panose="020F0302020204030204" pitchFamily="34" charset="0"/>
              </a:rPr>
              <a:t>Second level</a:t>
            </a:r>
          </a:p>
          <a:p>
            <a:pPr lvl="2"/>
            <a:r>
              <a:rPr lang="en-US" b="0" i="0">
                <a:latin typeface="Calibri Light" panose="020F0302020204030204" pitchFamily="34" charset="0"/>
                <a:cs typeface="Calibri Light" panose="020F0302020204030204" pitchFamily="34" charset="0"/>
              </a:rPr>
              <a:t>Third level</a:t>
            </a:r>
          </a:p>
          <a:p>
            <a:pPr lvl="3"/>
            <a:r>
              <a:rPr lang="en-US" b="0" i="0">
                <a:latin typeface="Calibri Light" panose="020F0302020204030204" pitchFamily="34" charset="0"/>
                <a:cs typeface="Calibri Light" panose="020F0302020204030204" pitchFamily="34" charset="0"/>
              </a:rPr>
              <a:t>Fourth level</a:t>
            </a:r>
          </a:p>
          <a:p>
            <a:pPr lvl="4"/>
            <a:r>
              <a:rPr lang="en-US" b="0" i="0">
                <a:latin typeface="Calibri Light" panose="020F0302020204030204" pitchFamily="34" charset="0"/>
                <a:cs typeface="Calibri Light" panose="020F0302020204030204" pitchFamily="34" charset="0"/>
              </a:rPr>
              <a:t>Fifth level</a:t>
            </a:r>
          </a:p>
        </p:txBody>
      </p:sp>
    </p:spTree>
    <p:extLst>
      <p:ext uri="{BB962C8B-B14F-4D97-AF65-F5344CB8AC3E}">
        <p14:creationId xmlns:p14="http://schemas.microsoft.com/office/powerpoint/2010/main" val="3597006612"/>
      </p:ext>
    </p:extLst>
  </p:cSld>
  <p:clrMap bg1="lt1" tx1="dk1" bg2="lt2" tx2="dk2" accent1="accent1" accent2="accent2" accent3="accent3" accent4="accent4" accent5="accent5" accent6="accent6" hlink="hlink" folHlink="folHlink"/>
  <p:sldLayoutIdLst>
    <p:sldLayoutId id="2147483699" r:id="rId1"/>
    <p:sldLayoutId id="2147483700" r:id="rId2"/>
  </p:sldLayoutIdLst>
  <p:txStyles>
    <p:title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p:titleStyle>
    <p:body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userDrawn="1">
          <p15:clr>
            <a:srgbClr val="F26B43"/>
          </p15:clr>
        </p15:guide>
        <p15:guide id="2" pos="361" userDrawn="1">
          <p15:clr>
            <a:srgbClr val="F26B43"/>
          </p15:clr>
        </p15:guide>
        <p15:guide id="3" orient="horz" pos="480" userDrawn="1">
          <p15:clr>
            <a:srgbClr val="F26B43"/>
          </p15:clr>
        </p15:guide>
        <p15:guide id="4" pos="14977" userDrawn="1">
          <p15:clr>
            <a:srgbClr val="F26B43"/>
          </p15:clr>
        </p15:guide>
        <p15:guide id="5" orient="horz" pos="830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sv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8"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sv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vimeo.com/779757597" TargetMode="External"/><Relationship Id="rId5" Type="http://schemas.openxmlformats.org/officeDocument/2006/relationships/hyperlink" Target="https://www.pulsara.com/hubfs/210-sales-marketing-collateral/Articles-Studies/pulsara-study-trauma-2021-UCHealth-Colorado.pdf" TargetMode="Externa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9" name="center text">
            <a:extLst>
              <a:ext uri="{FF2B5EF4-FFF2-40B4-BE49-F238E27FC236}">
                <a16:creationId xmlns:a16="http://schemas.microsoft.com/office/drawing/2014/main" id="{D51C6158-3E9D-F4F7-EF6A-174CAB9EFB24}"/>
              </a:ext>
            </a:extLst>
          </p:cNvPr>
          <p:cNvGrpSpPr/>
          <p:nvPr/>
        </p:nvGrpSpPr>
        <p:grpSpPr>
          <a:xfrm>
            <a:off x="8183801" y="5785900"/>
            <a:ext cx="8161099" cy="2758878"/>
            <a:chOff x="8183801" y="5481100"/>
            <a:chExt cx="8161099" cy="2758878"/>
          </a:xfrm>
        </p:grpSpPr>
        <p:sp>
          <p:nvSpPr>
            <p:cNvPr id="2" name="TITLE">
              <a:extLst>
                <a:ext uri="{FF2B5EF4-FFF2-40B4-BE49-F238E27FC236}">
                  <a16:creationId xmlns:a16="http://schemas.microsoft.com/office/drawing/2014/main" id="{D8A4A0A1-BBF6-CBB1-A321-3C1547DD397F}"/>
                </a:ext>
              </a:extLst>
            </p:cNvPr>
            <p:cNvSpPr/>
            <p:nvPr/>
          </p:nvSpPr>
          <p:spPr>
            <a:xfrm>
              <a:off x="8183801" y="5784233"/>
              <a:ext cx="8161099" cy="15175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600" b="1">
                  <a:solidFill>
                    <a:schemeClr val="lt2"/>
                  </a:solidFill>
                  <a:latin typeface="Arial Black" panose="020B0604020202020204" pitchFamily="34" charset="0"/>
                  <a:ea typeface="Roboto Black" panose="02000000000000000000" pitchFamily="2" charset="0"/>
                  <a:cs typeface="Arial Black" panose="020B0604020202020204" pitchFamily="34" charset="0"/>
                  <a:sym typeface="Arial Black"/>
                </a:rPr>
                <a:t>EVERY DAY</a:t>
              </a:r>
            </a:p>
          </p:txBody>
        </p:sp>
        <p:sp>
          <p:nvSpPr>
            <p:cNvPr id="5" name="TextBox 4">
              <a:extLst>
                <a:ext uri="{FF2B5EF4-FFF2-40B4-BE49-F238E27FC236}">
                  <a16:creationId xmlns:a16="http://schemas.microsoft.com/office/drawing/2014/main" id="{47F75292-1602-ACFD-B28C-82BB670DB5A4}"/>
                </a:ext>
              </a:extLst>
            </p:cNvPr>
            <p:cNvSpPr txBox="1"/>
            <p:nvPr/>
          </p:nvSpPr>
          <p:spPr>
            <a:xfrm>
              <a:off x="8267748" y="6962705"/>
              <a:ext cx="7916171" cy="127727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700" b="1" u="none" strike="noStrike" kern="1200" cap="none" spc="-110" normalizeH="0" noProof="0">
                  <a:ln>
                    <a:noFill/>
                  </a:ln>
                  <a:solidFill>
                    <a:srgbClr val="FFFFFF"/>
                  </a:solidFill>
                  <a:effectLst/>
                  <a:uLnTx/>
                  <a:uFillTx/>
                  <a:latin typeface="Arial Black" panose="020B0604020202020204" pitchFamily="34" charset="0"/>
                  <a:ea typeface="Roboto Black" panose="02000000000000000000" pitchFamily="2" charset="0"/>
                  <a:cs typeface="Arial Black" panose="020B0604020202020204" pitchFamily="34" charset="0"/>
                  <a:sym typeface="Arial Black"/>
                </a:rPr>
                <a:t>EVERY EVENT</a:t>
              </a:r>
            </a:p>
          </p:txBody>
        </p:sp>
        <p:sp>
          <p:nvSpPr>
            <p:cNvPr id="8" name="TextBox 7">
              <a:extLst>
                <a:ext uri="{FF2B5EF4-FFF2-40B4-BE49-F238E27FC236}">
                  <a16:creationId xmlns:a16="http://schemas.microsoft.com/office/drawing/2014/main" id="{247973E5-D006-4716-0A02-F6D57759F98F}"/>
                </a:ext>
              </a:extLst>
            </p:cNvPr>
            <p:cNvSpPr txBox="1"/>
            <p:nvPr/>
          </p:nvSpPr>
          <p:spPr>
            <a:xfrm>
              <a:off x="8514312" y="5481100"/>
              <a:ext cx="7553099" cy="600164"/>
            </a:xfrm>
            <a:prstGeom prst="rect">
              <a:avLst/>
            </a:prstGeom>
            <a:noFill/>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u="none" strike="noStrike" kern="1200" cap="none" spc="50" normalizeH="0" noProof="0">
                  <a:ln>
                    <a:noFill/>
                  </a:ln>
                  <a:solidFill>
                    <a:srgbClr val="FFFFFF"/>
                  </a:solidFill>
                  <a:effectLst/>
                  <a:uLnTx/>
                  <a:uFillTx/>
                  <a:latin typeface="+mj-lt"/>
                  <a:ea typeface="Roboto Medium" panose="02000000000000000000" pitchFamily="2" charset="0"/>
                  <a:cs typeface="Calibri" panose="020F0502020204030204" pitchFamily="34" charset="0"/>
                  <a:sym typeface="Arial Black"/>
                </a:rPr>
                <a:t>SAME PATIENT MOVEMENT SYSTEM</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 name="shadow">
            <a:extLst>
              <a:ext uri="{FF2B5EF4-FFF2-40B4-BE49-F238E27FC236}">
                <a16:creationId xmlns:a16="http://schemas.microsoft.com/office/drawing/2014/main" id="{EE24B6F2-8CC7-40C0-B4D3-A264BF9F1ED1}"/>
              </a:ext>
            </a:extLst>
          </p:cNvPr>
          <p:cNvSpPr/>
          <p:nvPr/>
        </p:nvSpPr>
        <p:spPr>
          <a:xfrm>
            <a:off x="-28576" y="0"/>
            <a:ext cx="10726738" cy="13716000"/>
          </a:xfrm>
          <a:prstGeom prst="rect">
            <a:avLst/>
          </a:prstGeom>
          <a:solidFill>
            <a:schemeClr val="bg1"/>
          </a:solidFill>
          <a:ln>
            <a:noFill/>
          </a:ln>
          <a:effectLst>
            <a:outerShdw blurRad="325259" dist="134281" dir="2700000" algn="tl" rotWithShape="0">
              <a:prstClr val="black">
                <a:alpha val="1748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 name="Google Shape;206;p9"/>
          <p:cNvPicPr preferRelativeResize="0"/>
          <p:nvPr/>
        </p:nvPicPr>
        <p:blipFill rotWithShape="1">
          <a:blip r:embed="rId3">
            <a:alphaModFix/>
          </a:blip>
          <a:srcRect/>
          <a:stretch/>
        </p:blipFill>
        <p:spPr>
          <a:xfrm>
            <a:off x="45810" y="-12594"/>
            <a:ext cx="10635118" cy="13662794"/>
          </a:xfrm>
          <a:prstGeom prst="rect">
            <a:avLst/>
          </a:prstGeom>
          <a:noFill/>
          <a:ln>
            <a:noFill/>
          </a:ln>
        </p:spPr>
      </p:pic>
      <p:pic>
        <p:nvPicPr>
          <p:cNvPr id="210" name="Google Shape;210;p9"/>
          <p:cNvPicPr preferRelativeResize="0">
            <a:picLocks noGrp="1"/>
          </p:cNvPicPr>
          <p:nvPr>
            <p:ph type="pic" idx="4294967295"/>
          </p:nvPr>
        </p:nvPicPr>
        <p:blipFill rotWithShape="1">
          <a:blip r:embed="rId4">
            <a:alphaModFix/>
          </a:blip>
          <a:srcRect l="23930" r="23931"/>
          <a:stretch/>
        </p:blipFill>
        <p:spPr>
          <a:xfrm>
            <a:off x="0" y="0"/>
            <a:ext cx="10726738" cy="13716000"/>
          </a:xfrm>
          <a:prstGeom prst="rect">
            <a:avLst/>
          </a:prstGeom>
          <a:noFill/>
          <a:ln>
            <a:noFill/>
          </a:ln>
        </p:spPr>
      </p:pic>
      <p:pic>
        <p:nvPicPr>
          <p:cNvPr id="3" name="Picture 2" descr="A screenshot of a medical report&#10;&#10;Description automatically generated">
            <a:extLst>
              <a:ext uri="{FF2B5EF4-FFF2-40B4-BE49-F238E27FC236}">
                <a16:creationId xmlns:a16="http://schemas.microsoft.com/office/drawing/2014/main" id="{798CD2B9-9036-FBD3-F93F-E5026333370D}"/>
              </a:ext>
            </a:extLst>
          </p:cNvPr>
          <p:cNvPicPr>
            <a:picLocks noChangeAspect="1"/>
          </p:cNvPicPr>
          <p:nvPr/>
        </p:nvPicPr>
        <p:blipFill>
          <a:blip r:embed="rId5"/>
          <a:stretch>
            <a:fillRect/>
          </a:stretch>
        </p:blipFill>
        <p:spPr>
          <a:xfrm>
            <a:off x="11302235" y="7158493"/>
            <a:ext cx="12190037" cy="5228561"/>
          </a:xfrm>
          <a:prstGeom prst="rect">
            <a:avLst/>
          </a:prstGeom>
          <a:ln w="28575">
            <a:solidFill>
              <a:srgbClr val="0C0C0C"/>
            </a:solidFill>
          </a:ln>
        </p:spPr>
      </p:pic>
      <p:sp>
        <p:nvSpPr>
          <p:cNvPr id="4" name="TITLE">
            <a:extLst>
              <a:ext uri="{FF2B5EF4-FFF2-40B4-BE49-F238E27FC236}">
                <a16:creationId xmlns:a16="http://schemas.microsoft.com/office/drawing/2014/main" id="{AE816B0C-CB5A-748C-01FB-88DBDEFD0987}"/>
              </a:ext>
            </a:extLst>
          </p:cNvPr>
          <p:cNvSpPr txBox="1">
            <a:spLocks/>
          </p:cNvSpPr>
          <p:nvPr/>
        </p:nvSpPr>
        <p:spPr>
          <a:xfrm>
            <a:off x="11018520" y="1403989"/>
            <a:ext cx="12757468" cy="995882"/>
          </a:xfrm>
          <a:prstGeom prst="rect">
            <a:avLst/>
          </a:prstGeom>
          <a:noFill/>
          <a:ln>
            <a:noFill/>
          </a:ln>
        </p:spPr>
        <p:txBody>
          <a:bodyPr spcFirstLastPara="1" wrap="square" lIns="0" tIns="0" rIns="0" bIns="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pPr>
              <a:spcBef>
                <a:spcPts val="0"/>
              </a:spcBef>
              <a:buClr>
                <a:srgbClr val="212121"/>
              </a:buClr>
              <a:buSzPts val="5000"/>
              <a:buFont typeface="Arial"/>
              <a:buNone/>
            </a:pPr>
            <a:r>
              <a:rPr lang="en-US" dirty="0"/>
              <a:t>Identify | Build Team | Train | </a:t>
            </a:r>
            <a:r>
              <a:rPr lang="en-US" dirty="0">
                <a:solidFill>
                  <a:srgbClr val="B12028"/>
                </a:solidFill>
              </a:rPr>
              <a:t>Go Live!</a:t>
            </a:r>
          </a:p>
        </p:txBody>
      </p:sp>
      <p:sp>
        <p:nvSpPr>
          <p:cNvPr id="5" name="Bullets">
            <a:extLst>
              <a:ext uri="{FF2B5EF4-FFF2-40B4-BE49-F238E27FC236}">
                <a16:creationId xmlns:a16="http://schemas.microsoft.com/office/drawing/2014/main" id="{D64C2369-A892-AD35-1A02-4D6BC8D7EEAF}"/>
              </a:ext>
            </a:extLst>
          </p:cNvPr>
          <p:cNvSpPr txBox="1">
            <a:spLocks/>
          </p:cNvSpPr>
          <p:nvPr/>
        </p:nvSpPr>
        <p:spPr>
          <a:xfrm>
            <a:off x="10972710" y="2400269"/>
            <a:ext cx="12569950" cy="3574500"/>
          </a:xfrm>
          <a:prstGeom prst="rect">
            <a:avLst/>
          </a:prstGeom>
          <a:noFill/>
          <a:ln>
            <a:noFill/>
          </a:ln>
        </p:spPr>
        <p:txBody>
          <a:bodyPr spcFirstLastPara="1" wrap="square" lIns="91425" tIns="45700" rIns="91425" bIns="45700" anchor="t" anchorCtr="0">
            <a:noAutofit/>
          </a:bodyPr>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514350" indent="-514350">
              <a:lnSpc>
                <a:spcPct val="100000"/>
              </a:lnSpc>
              <a:spcBef>
                <a:spcPts val="1200"/>
              </a:spcBef>
              <a:buSzPct val="100000"/>
              <a:buFont typeface="+mj-lt"/>
              <a:buAutoNum type="arabicPeriod"/>
            </a:pPr>
            <a:r>
              <a:rPr lang="en-US">
                <a:latin typeface="Calibri Light" panose="020F0302020204030204" pitchFamily="34" charset="0"/>
                <a:cs typeface="Calibri Light" panose="020F0302020204030204" pitchFamily="34" charset="0"/>
              </a:rPr>
              <a:t>Identify </a:t>
            </a:r>
            <a:r>
              <a:rPr lang="en-US" i="1" u="sng">
                <a:solidFill>
                  <a:srgbClr val="0432FF"/>
                </a:solidFill>
                <a:latin typeface="Calibri Light" panose="020F0302020204030204" pitchFamily="34" charset="0"/>
                <a:cs typeface="Calibri Light" panose="020F0302020204030204" pitchFamily="34" charset="0"/>
              </a:rPr>
              <a:t>which teams </a:t>
            </a:r>
            <a:r>
              <a:rPr lang="en-US">
                <a:latin typeface="Calibri Light" panose="020F0302020204030204" pitchFamily="34" charset="0"/>
                <a:cs typeface="Calibri Light" panose="020F0302020204030204" pitchFamily="34" charset="0"/>
              </a:rPr>
              <a:t>need to be notified and </a:t>
            </a:r>
            <a:r>
              <a:rPr lang="en-US" i="1" u="sng">
                <a:solidFill>
                  <a:srgbClr val="0432FF"/>
                </a:solidFill>
                <a:latin typeface="Calibri Light" panose="020F0302020204030204" pitchFamily="34" charset="0"/>
                <a:cs typeface="Calibri Light" panose="020F0302020204030204" pitchFamily="34" charset="0"/>
              </a:rPr>
              <a:t>when</a:t>
            </a:r>
            <a:r>
              <a:rPr lang="en-US">
                <a:latin typeface="Calibri Light" panose="020F0302020204030204" pitchFamily="34" charset="0"/>
                <a:cs typeface="Calibri Light" panose="020F0302020204030204" pitchFamily="34" charset="0"/>
              </a:rPr>
              <a:t> they need to be notified</a:t>
            </a:r>
          </a:p>
          <a:p>
            <a:pPr marL="514350" indent="-514350">
              <a:lnSpc>
                <a:spcPct val="100000"/>
              </a:lnSpc>
              <a:spcBef>
                <a:spcPts val="1200"/>
              </a:spcBef>
              <a:buSzPct val="100000"/>
              <a:buFont typeface="+mj-lt"/>
              <a:buAutoNum type="arabicPeriod"/>
            </a:pPr>
            <a:r>
              <a:rPr lang="en-US">
                <a:latin typeface="Calibri Light" panose="020F0302020204030204" pitchFamily="34" charset="0"/>
                <a:cs typeface="Calibri Light" panose="020F0302020204030204" pitchFamily="34" charset="0"/>
              </a:rPr>
              <a:t>Complete the Team / Notification Configuration Spreadsheet</a:t>
            </a:r>
          </a:p>
          <a:p>
            <a:pPr marL="1327150" lvl="1" indent="-412750">
              <a:buSzPct val="100000"/>
              <a:buFont typeface="System Font Regular"/>
              <a:buChar char="+"/>
            </a:pPr>
            <a:r>
              <a:rPr lang="en-US" sz="3000">
                <a:latin typeface="Calibri Light" panose="020F0302020204030204" pitchFamily="34" charset="0"/>
                <a:cs typeface="Calibri Light" panose="020F0302020204030204" pitchFamily="34" charset="0"/>
                <a:sym typeface="Calibri"/>
              </a:rPr>
              <a:t>Customizes your training materials</a:t>
            </a:r>
            <a:endParaRPr lang="en-US" sz="3000">
              <a:latin typeface="Calibri Light" panose="020F0302020204030204" pitchFamily="34" charset="0"/>
              <a:cs typeface="Calibri Light" panose="020F0302020204030204" pitchFamily="34" charset="0"/>
            </a:endParaRPr>
          </a:p>
          <a:p>
            <a:pPr marL="514350" indent="-514350">
              <a:lnSpc>
                <a:spcPct val="100000"/>
              </a:lnSpc>
              <a:spcBef>
                <a:spcPts val="1200"/>
              </a:spcBef>
              <a:buSzPct val="100000"/>
              <a:buFont typeface="+mj-lt"/>
              <a:buAutoNum type="arabicPeriod"/>
            </a:pPr>
            <a:r>
              <a:rPr lang="en-US">
                <a:latin typeface="Calibri Light" panose="020F0302020204030204" pitchFamily="34" charset="0"/>
                <a:cs typeface="Calibri Light" panose="020F0302020204030204" pitchFamily="34" charset="0"/>
              </a:rPr>
              <a:t>Share training materials with end users</a:t>
            </a:r>
          </a:p>
          <a:p>
            <a:pPr marL="514350" indent="-514350">
              <a:lnSpc>
                <a:spcPct val="100000"/>
              </a:lnSpc>
              <a:spcBef>
                <a:spcPts val="1200"/>
              </a:spcBef>
              <a:buClr>
                <a:srgbClr val="C00000"/>
              </a:buClr>
              <a:buSzPct val="100000"/>
              <a:buFont typeface="+mj-lt"/>
              <a:buAutoNum type="arabicPeriod"/>
            </a:pPr>
            <a:r>
              <a:rPr lang="en-US" b="1">
                <a:solidFill>
                  <a:srgbClr val="C00000"/>
                </a:solidFill>
                <a:latin typeface="Calibri" panose="020F0502020204030204" pitchFamily="34" charset="0"/>
                <a:cs typeface="Calibri" panose="020F0502020204030204" pitchFamily="34" charset="0"/>
              </a:rPr>
              <a:t>Go Live</a:t>
            </a:r>
          </a:p>
          <a:p>
            <a:pPr>
              <a:spcBef>
                <a:spcPts val="1200"/>
              </a:spcBef>
              <a:spcAft>
                <a:spcPts val="0"/>
              </a:spcAft>
              <a:buSzPts val="3200"/>
            </a:pPr>
            <a:endParaRPr lang="en-US" dirty="0"/>
          </a:p>
        </p:txBody>
      </p:sp>
      <p:sp>
        <p:nvSpPr>
          <p:cNvPr id="7" name="LABEL">
            <a:extLst>
              <a:ext uri="{FF2B5EF4-FFF2-40B4-BE49-F238E27FC236}">
                <a16:creationId xmlns:a16="http://schemas.microsoft.com/office/drawing/2014/main" id="{EE161668-533E-82B0-9239-2141878D7973}"/>
              </a:ext>
            </a:extLst>
          </p:cNvPr>
          <p:cNvSpPr txBox="1"/>
          <p:nvPr/>
        </p:nvSpPr>
        <p:spPr>
          <a:xfrm>
            <a:off x="-14288" y="11905488"/>
            <a:ext cx="10744200" cy="1366376"/>
          </a:xfrm>
          <a:prstGeom prst="rect">
            <a:avLst/>
          </a:prstGeom>
          <a:solidFill>
            <a:schemeClr val="accent1"/>
          </a:solidFill>
          <a:ln>
            <a:noFill/>
          </a:ln>
        </p:spPr>
        <p:txBody>
          <a:bodyPr spcFirstLastPara="1" wrap="square" lIns="91425" tIns="91440" rIns="91425" bIns="45700" anchor="ctr" anchorCtr="0">
            <a:noAutofit/>
          </a:bodyPr>
          <a:lstStyle>
            <a:defPPr marR="0" lvl="0" algn="l" rtl="0">
              <a:lnSpc>
                <a:spcPct val="100000"/>
              </a:lnSpc>
              <a:spcBef>
                <a:spcPts val="0"/>
              </a:spcBef>
              <a:spcAft>
                <a:spcPts val="0"/>
              </a:spcAft>
            </a:defPPr>
            <a:lvl1pPr algn="ctr">
              <a:lnSpc>
                <a:spcPct val="90000"/>
              </a:lnSpc>
              <a:buClr>
                <a:srgbClr val="212121"/>
              </a:buClr>
              <a:buSzPts val="4000"/>
              <a:defRPr sz="4000">
                <a:solidFill>
                  <a:schemeClr val="lt1"/>
                </a:solidFill>
              </a:defRPr>
            </a:lvl1pPr>
          </a:lstStyle>
          <a:p>
            <a:r>
              <a:rPr lang="en-US" dirty="0"/>
              <a:t>NEXT STEPS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4" name="red-line-with-grid">
            <a:extLst>
              <a:ext uri="{FF2B5EF4-FFF2-40B4-BE49-F238E27FC236}">
                <a16:creationId xmlns:a16="http://schemas.microsoft.com/office/drawing/2014/main" id="{936C0F45-0163-1F3F-AB00-0AE67FB25AE1}"/>
              </a:ext>
            </a:extLst>
          </p:cNvPr>
          <p:cNvSpPr/>
          <p:nvPr/>
        </p:nvSpPr>
        <p:spPr>
          <a:xfrm>
            <a:off x="19862" y="9634166"/>
            <a:ext cx="23954283" cy="417151"/>
          </a:xfrm>
          <a:prstGeom prst="rect">
            <a:avLst/>
          </a:prstGeom>
          <a:solidFill>
            <a:srgbClr val="A7AAB4"/>
          </a:solidFill>
          <a:ln>
            <a:noFill/>
          </a:ln>
          <a:effectLst>
            <a:outerShdw blurRad="299500" dist="330694" dir="3600000" sx="98000" sy="98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5" name="Triangle 4">
            <a:extLst>
              <a:ext uri="{FF2B5EF4-FFF2-40B4-BE49-F238E27FC236}">
                <a16:creationId xmlns:a16="http://schemas.microsoft.com/office/drawing/2014/main" id="{B9AABCC0-2048-CEC4-F145-F197FA814646}"/>
              </a:ext>
            </a:extLst>
          </p:cNvPr>
          <p:cNvSpPr/>
          <p:nvPr/>
        </p:nvSpPr>
        <p:spPr>
          <a:xfrm rot="5400000">
            <a:off x="23416178" y="9402401"/>
            <a:ext cx="1021589" cy="880680"/>
          </a:xfrm>
          <a:prstGeom prst="triangle">
            <a:avLst/>
          </a:prstGeom>
          <a:solidFill>
            <a:srgbClr val="A7AAB4"/>
          </a:solidFill>
          <a:ln>
            <a:noFill/>
          </a:ln>
          <a:effectLst>
            <a:outerShdw blurRad="299500" dist="330694" dir="3600000" sx="98000" sy="98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pic>
        <p:nvPicPr>
          <p:cNvPr id="6" name="!!SILO GRAY FIRST RESPOND">
            <a:extLst>
              <a:ext uri="{FF2B5EF4-FFF2-40B4-BE49-F238E27FC236}">
                <a16:creationId xmlns:a16="http://schemas.microsoft.com/office/drawing/2014/main" id="{26D3BD1C-B7AA-3539-A8F8-01974B40BE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78060" y="4351914"/>
            <a:ext cx="2628704" cy="5622175"/>
          </a:xfrm>
          <a:prstGeom prst="rect">
            <a:avLst/>
          </a:prstGeom>
          <a:effectLst/>
        </p:spPr>
      </p:pic>
      <p:pic>
        <p:nvPicPr>
          <p:cNvPr id="7" name="ems logo">
            <a:extLst>
              <a:ext uri="{FF2B5EF4-FFF2-40B4-BE49-F238E27FC236}">
                <a16:creationId xmlns:a16="http://schemas.microsoft.com/office/drawing/2014/main" id="{9DFF761C-DF1D-BC2B-D3EB-86619892EF92}"/>
              </a:ext>
            </a:extLst>
          </p:cNvPr>
          <p:cNvPicPr>
            <a:picLocks noChangeAspect="1"/>
          </p:cNvPicPr>
          <p:nvPr/>
        </p:nvPicPr>
        <p:blipFill>
          <a:blip r:embed="rId4" cstate="screen">
            <a:alphaModFix/>
            <a:grayscl/>
            <a:extLst>
              <a:ext uri="{28A0092B-C50C-407E-A947-70E740481C1C}">
                <a14:useLocalDpi xmlns:a14="http://schemas.microsoft.com/office/drawing/2010/main"/>
              </a:ext>
            </a:extLst>
          </a:blip>
          <a:srcRect/>
          <a:stretch/>
        </p:blipFill>
        <p:spPr>
          <a:xfrm>
            <a:off x="2275262" y="4519624"/>
            <a:ext cx="712215" cy="449762"/>
          </a:xfrm>
          <a:prstGeom prst="rect">
            <a:avLst/>
          </a:prstGeom>
          <a:effectLst>
            <a:outerShdw blurRad="50800" dist="38100" dir="2700000" algn="tl" rotWithShape="0">
              <a:prstClr val="black">
                <a:alpha val="40000"/>
              </a:prstClr>
            </a:outerShdw>
          </a:effectLst>
        </p:spPr>
      </p:pic>
      <p:grpSp>
        <p:nvGrpSpPr>
          <p:cNvPr id="8" name="amb 2">
            <a:extLst>
              <a:ext uri="{FF2B5EF4-FFF2-40B4-BE49-F238E27FC236}">
                <a16:creationId xmlns:a16="http://schemas.microsoft.com/office/drawing/2014/main" id="{54621CAF-1A51-E3A7-7958-22F1B0BFF436}"/>
              </a:ext>
            </a:extLst>
          </p:cNvPr>
          <p:cNvGrpSpPr/>
          <p:nvPr/>
        </p:nvGrpSpPr>
        <p:grpSpPr>
          <a:xfrm>
            <a:off x="14907694" y="4331708"/>
            <a:ext cx="2549316" cy="5642381"/>
            <a:chOff x="14907694" y="4331708"/>
            <a:chExt cx="2549316" cy="5642381"/>
          </a:xfrm>
        </p:grpSpPr>
        <p:pic>
          <p:nvPicPr>
            <p:cNvPr id="9" name="!!SILO GRAY AMB2">
              <a:extLst>
                <a:ext uri="{FF2B5EF4-FFF2-40B4-BE49-F238E27FC236}">
                  <a16:creationId xmlns:a16="http://schemas.microsoft.com/office/drawing/2014/main" id="{A5EAB4BA-18B3-346F-7317-40B2DBE366D8}"/>
                </a:ext>
              </a:extLst>
            </p:cNvPr>
            <p:cNvPicPr/>
            <p:nvPr/>
          </p:nvPicPr>
          <p:blipFill>
            <a:blip r:embed="rId5" cstate="screen">
              <a:extLst>
                <a:ext uri="{28A0092B-C50C-407E-A947-70E740481C1C}">
                  <a14:useLocalDpi xmlns:a14="http://schemas.microsoft.com/office/drawing/2010/main"/>
                </a:ext>
              </a:extLst>
            </a:blip>
            <a:srcRect/>
            <a:stretch/>
          </p:blipFill>
          <p:spPr>
            <a:xfrm>
              <a:off x="14907694" y="4331708"/>
              <a:ext cx="2549316" cy="5642381"/>
            </a:xfrm>
            <a:prstGeom prst="rect">
              <a:avLst/>
            </a:prstGeom>
          </p:spPr>
        </p:pic>
        <p:pic>
          <p:nvPicPr>
            <p:cNvPr id="10" name="ems logo">
              <a:extLst>
                <a:ext uri="{FF2B5EF4-FFF2-40B4-BE49-F238E27FC236}">
                  <a16:creationId xmlns:a16="http://schemas.microsoft.com/office/drawing/2014/main" id="{D207FDE8-194F-14C5-F51F-DCE371C6A1C8}"/>
                </a:ext>
              </a:extLst>
            </p:cNvPr>
            <p:cNvPicPr>
              <a:picLocks noChangeAspect="1"/>
            </p:cNvPicPr>
            <p:nvPr/>
          </p:nvPicPr>
          <p:blipFill>
            <a:blip r:embed="rId6" cstate="screen">
              <a:alphaModFix/>
              <a:grayscl/>
              <a:extLst>
                <a:ext uri="{28A0092B-C50C-407E-A947-70E740481C1C}">
                  <a14:useLocalDpi xmlns:a14="http://schemas.microsoft.com/office/drawing/2010/main"/>
                </a:ext>
              </a:extLst>
            </a:blip>
            <a:srcRect/>
            <a:stretch/>
          </p:blipFill>
          <p:spPr>
            <a:xfrm>
              <a:off x="16020589" y="4496362"/>
              <a:ext cx="476285" cy="467213"/>
            </a:xfrm>
            <a:prstGeom prst="rect">
              <a:avLst/>
            </a:prstGeom>
            <a:effectLst>
              <a:outerShdw blurRad="50800" dist="38100" dir="2700000" algn="tl" rotWithShape="0">
                <a:prstClr val="black">
                  <a:alpha val="40000"/>
                </a:prstClr>
              </a:outerShdw>
            </a:effectLst>
          </p:spPr>
        </p:pic>
      </p:grpSp>
      <p:grpSp>
        <p:nvGrpSpPr>
          <p:cNvPr id="11" name="hosp 2">
            <a:extLst>
              <a:ext uri="{FF2B5EF4-FFF2-40B4-BE49-F238E27FC236}">
                <a16:creationId xmlns:a16="http://schemas.microsoft.com/office/drawing/2014/main" id="{C200F8DC-529E-72D8-A0DC-B93DE37BF402}"/>
              </a:ext>
            </a:extLst>
          </p:cNvPr>
          <p:cNvGrpSpPr/>
          <p:nvPr/>
        </p:nvGrpSpPr>
        <p:grpSpPr>
          <a:xfrm>
            <a:off x="19208365" y="1974347"/>
            <a:ext cx="3399956" cy="7999742"/>
            <a:chOff x="19208365" y="1974347"/>
            <a:chExt cx="3399956" cy="7999742"/>
          </a:xfrm>
        </p:grpSpPr>
        <p:pic>
          <p:nvPicPr>
            <p:cNvPr id="12" name="!!SILO GRAY TRANSFER HOSP">
              <a:extLst>
                <a:ext uri="{FF2B5EF4-FFF2-40B4-BE49-F238E27FC236}">
                  <a16:creationId xmlns:a16="http://schemas.microsoft.com/office/drawing/2014/main" id="{0DD0144E-E2E3-0831-F211-395A17603B72}"/>
                </a:ext>
              </a:extLst>
            </p:cNvPr>
            <p:cNvPicPr/>
            <p:nvPr/>
          </p:nvPicPr>
          <p:blipFill>
            <a:blip r:embed="rId7" cstate="screen">
              <a:extLst>
                <a:ext uri="{28A0092B-C50C-407E-A947-70E740481C1C}">
                  <a14:useLocalDpi xmlns:a14="http://schemas.microsoft.com/office/drawing/2010/main"/>
                </a:ext>
              </a:extLst>
            </a:blip>
            <a:srcRect/>
            <a:stretch/>
          </p:blipFill>
          <p:spPr>
            <a:xfrm>
              <a:off x="19208365" y="1974347"/>
              <a:ext cx="3399956" cy="7999742"/>
            </a:xfrm>
            <a:prstGeom prst="rect">
              <a:avLst/>
            </a:prstGeom>
          </p:spPr>
        </p:pic>
        <p:pic>
          <p:nvPicPr>
            <p:cNvPr id="13" name="ems logo">
              <a:extLst>
                <a:ext uri="{FF2B5EF4-FFF2-40B4-BE49-F238E27FC236}">
                  <a16:creationId xmlns:a16="http://schemas.microsoft.com/office/drawing/2014/main" id="{E59A1F00-2A25-9E0F-E2C4-B3C0F3CA0A86}"/>
                </a:ext>
              </a:extLst>
            </p:cNvPr>
            <p:cNvPicPr>
              <a:picLocks noChangeAspect="1"/>
            </p:cNvPicPr>
            <p:nvPr/>
          </p:nvPicPr>
          <p:blipFill>
            <a:blip r:embed="rId8" cstate="screen">
              <a:alphaModFix/>
              <a:grayscl/>
              <a:extLst>
                <a:ext uri="{28A0092B-C50C-407E-A947-70E740481C1C}">
                  <a14:useLocalDpi xmlns:a14="http://schemas.microsoft.com/office/drawing/2010/main"/>
                </a:ext>
              </a:extLst>
            </a:blip>
            <a:srcRect/>
            <a:stretch/>
          </p:blipFill>
          <p:spPr>
            <a:xfrm>
              <a:off x="20876283" y="2175371"/>
              <a:ext cx="483367" cy="467213"/>
            </a:xfrm>
            <a:prstGeom prst="rect">
              <a:avLst/>
            </a:prstGeom>
            <a:effectLst>
              <a:outerShdw blurRad="50800" dist="38100" dir="2700000" algn="tl" rotWithShape="0">
                <a:prstClr val="black">
                  <a:alpha val="40000"/>
                </a:prstClr>
              </a:outerShdw>
            </a:effectLst>
          </p:spPr>
        </p:pic>
        <p:pic>
          <p:nvPicPr>
            <p:cNvPr id="14" name="hosp logo">
              <a:extLst>
                <a:ext uri="{FF2B5EF4-FFF2-40B4-BE49-F238E27FC236}">
                  <a16:creationId xmlns:a16="http://schemas.microsoft.com/office/drawing/2014/main" id="{FEB9CD78-0075-5754-D50F-57FBC43CBCC2}"/>
                </a:ext>
              </a:extLst>
            </p:cNvPr>
            <p:cNvPicPr>
              <a:picLocks noChangeAspect="1"/>
            </p:cNvPicPr>
            <p:nvPr/>
          </p:nvPicPr>
          <p:blipFill>
            <a:blip r:embed="rId9" cstate="screen">
              <a:alphaModFix/>
              <a:grayscl/>
              <a:extLst>
                <a:ext uri="{28A0092B-C50C-407E-A947-70E740481C1C}">
                  <a14:useLocalDpi xmlns:a14="http://schemas.microsoft.com/office/drawing/2010/main"/>
                </a:ext>
              </a:extLst>
            </a:blip>
            <a:srcRect/>
            <a:stretch/>
          </p:blipFill>
          <p:spPr>
            <a:xfrm>
              <a:off x="20457036" y="2187199"/>
              <a:ext cx="342749" cy="443559"/>
            </a:xfrm>
            <a:prstGeom prst="rect">
              <a:avLst/>
            </a:prstGeom>
            <a:effectLst>
              <a:outerShdw blurRad="50800" dist="38100" dir="2700000" algn="tl" rotWithShape="0">
                <a:prstClr val="black">
                  <a:alpha val="40000"/>
                </a:prstClr>
              </a:outerShdw>
            </a:effectLst>
          </p:spPr>
        </p:pic>
      </p:grpSp>
      <p:grpSp>
        <p:nvGrpSpPr>
          <p:cNvPr id="15" name="hosp1">
            <a:extLst>
              <a:ext uri="{FF2B5EF4-FFF2-40B4-BE49-F238E27FC236}">
                <a16:creationId xmlns:a16="http://schemas.microsoft.com/office/drawing/2014/main" id="{C1C2EFD1-6428-D1E6-5F29-122659D8814E}"/>
              </a:ext>
            </a:extLst>
          </p:cNvPr>
          <p:cNvGrpSpPr/>
          <p:nvPr/>
        </p:nvGrpSpPr>
        <p:grpSpPr>
          <a:xfrm>
            <a:off x="10332906" y="4300231"/>
            <a:ext cx="2823434" cy="5673858"/>
            <a:chOff x="10332906" y="4300231"/>
            <a:chExt cx="2823434" cy="5673858"/>
          </a:xfrm>
        </p:grpSpPr>
        <p:pic>
          <p:nvPicPr>
            <p:cNvPr id="16" name="!!SILO GRAY HOSPITAL1">
              <a:extLst>
                <a:ext uri="{FF2B5EF4-FFF2-40B4-BE49-F238E27FC236}">
                  <a16:creationId xmlns:a16="http://schemas.microsoft.com/office/drawing/2014/main" id="{230C3751-8888-306E-0B05-C7D2484668FE}"/>
                </a:ext>
              </a:extLst>
            </p:cNvPr>
            <p:cNvPicPr/>
            <p:nvPr/>
          </p:nvPicPr>
          <p:blipFill>
            <a:blip r:embed="rId10" cstate="screen">
              <a:extLst>
                <a:ext uri="{28A0092B-C50C-407E-A947-70E740481C1C}">
                  <a14:useLocalDpi xmlns:a14="http://schemas.microsoft.com/office/drawing/2010/main"/>
                </a:ext>
              </a:extLst>
            </a:blip>
            <a:srcRect/>
            <a:stretch/>
          </p:blipFill>
          <p:spPr>
            <a:xfrm>
              <a:off x="10332906" y="4300231"/>
              <a:ext cx="2823434" cy="5673858"/>
            </a:xfrm>
            <a:prstGeom prst="rect">
              <a:avLst/>
            </a:prstGeom>
          </p:spPr>
        </p:pic>
        <p:pic>
          <p:nvPicPr>
            <p:cNvPr id="17" name="hosp logo">
              <a:extLst>
                <a:ext uri="{FF2B5EF4-FFF2-40B4-BE49-F238E27FC236}">
                  <a16:creationId xmlns:a16="http://schemas.microsoft.com/office/drawing/2014/main" id="{B2520EF6-5158-9AC1-A419-FEE0AE27EF1B}"/>
                </a:ext>
              </a:extLst>
            </p:cNvPr>
            <p:cNvPicPr>
              <a:picLocks noChangeAspect="1"/>
            </p:cNvPicPr>
            <p:nvPr/>
          </p:nvPicPr>
          <p:blipFill>
            <a:blip r:embed="rId9" cstate="screen">
              <a:alphaModFix/>
              <a:grayscl/>
              <a:extLst>
                <a:ext uri="{28A0092B-C50C-407E-A947-70E740481C1C}">
                  <a14:useLocalDpi xmlns:a14="http://schemas.microsoft.com/office/drawing/2010/main"/>
                </a:ext>
              </a:extLst>
            </a:blip>
            <a:srcRect/>
            <a:stretch/>
          </p:blipFill>
          <p:spPr>
            <a:xfrm>
              <a:off x="11643646" y="4486825"/>
              <a:ext cx="342749" cy="443559"/>
            </a:xfrm>
            <a:prstGeom prst="rect">
              <a:avLst/>
            </a:prstGeom>
            <a:effectLst>
              <a:outerShdw blurRad="50800" dist="38100" dir="2700000" algn="tl" rotWithShape="0">
                <a:prstClr val="black">
                  <a:alpha val="40000"/>
                </a:prstClr>
              </a:outerShdw>
            </a:effectLst>
          </p:spPr>
        </p:pic>
      </p:grpSp>
      <p:grpSp>
        <p:nvGrpSpPr>
          <p:cNvPr id="18" name="amb1">
            <a:extLst>
              <a:ext uri="{FF2B5EF4-FFF2-40B4-BE49-F238E27FC236}">
                <a16:creationId xmlns:a16="http://schemas.microsoft.com/office/drawing/2014/main" id="{3C2E04DC-E75E-8AC9-0421-C8E4C452A897}"/>
              </a:ext>
            </a:extLst>
          </p:cNvPr>
          <p:cNvGrpSpPr/>
          <p:nvPr/>
        </p:nvGrpSpPr>
        <p:grpSpPr>
          <a:xfrm>
            <a:off x="5758118" y="4304401"/>
            <a:ext cx="2823434" cy="5669688"/>
            <a:chOff x="5758118" y="4304401"/>
            <a:chExt cx="2823434" cy="5669688"/>
          </a:xfrm>
        </p:grpSpPr>
        <p:pic>
          <p:nvPicPr>
            <p:cNvPr id="19" name="!!SILO GRAY AMB1">
              <a:extLst>
                <a:ext uri="{FF2B5EF4-FFF2-40B4-BE49-F238E27FC236}">
                  <a16:creationId xmlns:a16="http://schemas.microsoft.com/office/drawing/2014/main" id="{A3847FDF-DC0F-81E2-9C75-C73CDC4DF418}"/>
                </a:ext>
              </a:extLst>
            </p:cNvPr>
            <p:cNvPicPr/>
            <p:nvPr/>
          </p:nvPicPr>
          <p:blipFill>
            <a:blip r:embed="rId11" cstate="screen">
              <a:extLst>
                <a:ext uri="{28A0092B-C50C-407E-A947-70E740481C1C}">
                  <a14:useLocalDpi xmlns:a14="http://schemas.microsoft.com/office/drawing/2010/main"/>
                </a:ext>
              </a:extLst>
            </a:blip>
            <a:srcRect/>
            <a:stretch/>
          </p:blipFill>
          <p:spPr>
            <a:xfrm>
              <a:off x="5758118" y="4304401"/>
              <a:ext cx="2823434" cy="5669688"/>
            </a:xfrm>
            <a:prstGeom prst="rect">
              <a:avLst/>
            </a:prstGeom>
          </p:spPr>
        </p:pic>
        <p:pic>
          <p:nvPicPr>
            <p:cNvPr id="20" name="ems logo">
              <a:extLst>
                <a:ext uri="{FF2B5EF4-FFF2-40B4-BE49-F238E27FC236}">
                  <a16:creationId xmlns:a16="http://schemas.microsoft.com/office/drawing/2014/main" id="{3E6A77B6-2957-63FC-FB85-4F6791D7F2F0}"/>
                </a:ext>
              </a:extLst>
            </p:cNvPr>
            <p:cNvPicPr>
              <a:picLocks noChangeAspect="1"/>
            </p:cNvPicPr>
            <p:nvPr/>
          </p:nvPicPr>
          <p:blipFill>
            <a:blip r:embed="rId6" cstate="screen">
              <a:alphaModFix/>
              <a:grayscl/>
              <a:extLst>
                <a:ext uri="{28A0092B-C50C-407E-A947-70E740481C1C}">
                  <a14:useLocalDpi xmlns:a14="http://schemas.microsoft.com/office/drawing/2010/main"/>
                </a:ext>
              </a:extLst>
            </a:blip>
            <a:srcRect/>
            <a:stretch/>
          </p:blipFill>
          <p:spPr>
            <a:xfrm>
              <a:off x="6930377" y="4496362"/>
              <a:ext cx="476285" cy="467213"/>
            </a:xfrm>
            <a:prstGeom prst="rect">
              <a:avLst/>
            </a:prstGeom>
            <a:effectLst>
              <a:outerShdw blurRad="50800" dist="38100" dir="2700000" algn="tl" rotWithShape="0">
                <a:prstClr val="black">
                  <a:alpha val="40000"/>
                </a:prstClr>
              </a:outerShdw>
            </a:effectLst>
          </p:spPr>
        </p:pic>
      </p:grpSp>
      <p:sp>
        <p:nvSpPr>
          <p:cNvPr id="21" name="COMMUNICATION CHANNELS">
            <a:extLst>
              <a:ext uri="{FF2B5EF4-FFF2-40B4-BE49-F238E27FC236}">
                <a16:creationId xmlns:a16="http://schemas.microsoft.com/office/drawing/2014/main" id="{CE233F5B-C007-8EEC-B93C-6BBDF7D369E9}"/>
              </a:ext>
            </a:extLst>
          </p:cNvPr>
          <p:cNvSpPr/>
          <p:nvPr/>
        </p:nvSpPr>
        <p:spPr>
          <a:xfrm>
            <a:off x="1587" y="11452789"/>
            <a:ext cx="24384000" cy="1241238"/>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7466"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COMMUNICATION CHANNELS:  </a:t>
            </a:r>
            <a:r>
              <a:rPr kumimoji="0" lang="en-US" sz="7466"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Numerous</a:t>
            </a:r>
          </a:p>
        </p:txBody>
      </p:sp>
      <p:sp>
        <p:nvSpPr>
          <p:cNvPr id="22" name="Each Red Arrow...">
            <a:extLst>
              <a:ext uri="{FF2B5EF4-FFF2-40B4-BE49-F238E27FC236}">
                <a16:creationId xmlns:a16="http://schemas.microsoft.com/office/drawing/2014/main" id="{45C902DE-86C5-43AD-61C2-9CC9411B7D4A}"/>
              </a:ext>
            </a:extLst>
          </p:cNvPr>
          <p:cNvSpPr/>
          <p:nvPr/>
        </p:nvSpPr>
        <p:spPr>
          <a:xfrm>
            <a:off x="3529879" y="10249188"/>
            <a:ext cx="17662656" cy="9131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212121"/>
                </a:solidFill>
                <a:effectLst/>
                <a:uLnTx/>
                <a:uFillTx/>
                <a:latin typeface="Calibri Light"/>
                <a:ea typeface="+mn-ea"/>
                <a:cs typeface="Calibri" panose="020F0502020204030204" pitchFamily="34" charset="0"/>
                <a:sym typeface="Arial"/>
              </a:rPr>
              <a:t>Each </a:t>
            </a:r>
            <a:r>
              <a:rPr kumimoji="0" lang="en-US" sz="5334" b="1" i="0" u="none" strike="noStrike" kern="1200" cap="none" spc="0" normalizeH="0" baseline="0" noProof="0" dirty="0">
                <a:ln>
                  <a:noFill/>
                </a:ln>
                <a:solidFill>
                  <a:srgbClr val="D7191C"/>
                </a:solidFill>
                <a:effectLst/>
                <a:uLnTx/>
                <a:uFillTx/>
                <a:latin typeface="Calibri Light"/>
                <a:ea typeface="+mn-ea"/>
                <a:cs typeface="Calibri" panose="020F0502020204030204" pitchFamily="34" charset="0"/>
                <a:sym typeface="Arial"/>
              </a:rPr>
              <a:t>Red</a:t>
            </a:r>
            <a:r>
              <a:rPr kumimoji="0" lang="en-US" sz="5334" b="0" i="0" u="none" strike="noStrike" kern="1200" cap="none" spc="0" normalizeH="0" baseline="0" noProof="0" dirty="0">
                <a:ln>
                  <a:noFill/>
                </a:ln>
                <a:solidFill>
                  <a:srgbClr val="212121"/>
                </a:solidFill>
                <a:effectLst/>
                <a:uLnTx/>
                <a:uFillTx/>
                <a:latin typeface="Calibri Light"/>
                <a:ea typeface="+mn-ea"/>
                <a:cs typeface="Calibri" panose="020F0502020204030204" pitchFamily="34" charset="0"/>
                <a:sym typeface="Arial"/>
              </a:rPr>
              <a:t> Arrow Represents a Separate Communication Channel</a:t>
            </a:r>
          </a:p>
        </p:txBody>
      </p:sp>
      <p:pic>
        <p:nvPicPr>
          <p:cNvPr id="23" name="26 transf center">
            <a:extLst>
              <a:ext uri="{FF2B5EF4-FFF2-40B4-BE49-F238E27FC236}">
                <a16:creationId xmlns:a16="http://schemas.microsoft.com/office/drawing/2014/main" id="{EB424FFC-E007-34CF-3CCB-DFABA3BE4C01}"/>
              </a:ext>
            </a:extLst>
          </p:cNvPr>
          <p:cNvPicPr>
            <a:picLocks noChangeAspect="1"/>
          </p:cNvPicPr>
          <p:nvPr/>
        </p:nvPicPr>
        <p:blipFill>
          <a:blip r:embed="rId12"/>
          <a:stretch>
            <a:fillRect/>
          </a:stretch>
        </p:blipFill>
        <p:spPr>
          <a:xfrm>
            <a:off x="21862052" y="3257799"/>
            <a:ext cx="1921101" cy="3361852"/>
          </a:xfrm>
          <a:prstGeom prst="rect">
            <a:avLst/>
          </a:prstGeom>
        </p:spPr>
      </p:pic>
      <p:pic>
        <p:nvPicPr>
          <p:cNvPr id="24" name="25 inside hosp 2">
            <a:extLst>
              <a:ext uri="{FF2B5EF4-FFF2-40B4-BE49-F238E27FC236}">
                <a16:creationId xmlns:a16="http://schemas.microsoft.com/office/drawing/2014/main" id="{150BB578-0F8D-D4D3-21E3-5C40F3B900E9}"/>
              </a:ext>
            </a:extLst>
          </p:cNvPr>
          <p:cNvPicPr>
            <a:picLocks noChangeAspect="1"/>
          </p:cNvPicPr>
          <p:nvPr/>
        </p:nvPicPr>
        <p:blipFill>
          <a:blip r:embed="rId13"/>
          <a:stretch>
            <a:fillRect/>
          </a:stretch>
        </p:blipFill>
        <p:spPr>
          <a:xfrm>
            <a:off x="21988272" y="7096349"/>
            <a:ext cx="399636" cy="1005536"/>
          </a:xfrm>
          <a:prstGeom prst="rect">
            <a:avLst/>
          </a:prstGeom>
        </p:spPr>
      </p:pic>
      <p:pic>
        <p:nvPicPr>
          <p:cNvPr id="25" name="24 inside hosp 2">
            <a:extLst>
              <a:ext uri="{FF2B5EF4-FFF2-40B4-BE49-F238E27FC236}">
                <a16:creationId xmlns:a16="http://schemas.microsoft.com/office/drawing/2014/main" id="{FEBF3B77-4C41-74E4-6B5C-C2EEFAC9A24E}"/>
              </a:ext>
            </a:extLst>
          </p:cNvPr>
          <p:cNvPicPr>
            <a:picLocks noChangeAspect="1"/>
          </p:cNvPicPr>
          <p:nvPr/>
        </p:nvPicPr>
        <p:blipFill>
          <a:blip r:embed="rId14"/>
          <a:stretch>
            <a:fillRect/>
          </a:stretch>
        </p:blipFill>
        <p:spPr>
          <a:xfrm>
            <a:off x="19630774" y="7449839"/>
            <a:ext cx="541364" cy="706780"/>
          </a:xfrm>
          <a:prstGeom prst="rect">
            <a:avLst/>
          </a:prstGeom>
        </p:spPr>
      </p:pic>
      <p:pic>
        <p:nvPicPr>
          <p:cNvPr id="26" name="23 inside hosp 2">
            <a:extLst>
              <a:ext uri="{FF2B5EF4-FFF2-40B4-BE49-F238E27FC236}">
                <a16:creationId xmlns:a16="http://schemas.microsoft.com/office/drawing/2014/main" id="{0DFA5EB4-F60A-474A-EC57-1CB2D15909B3}"/>
              </a:ext>
            </a:extLst>
          </p:cNvPr>
          <p:cNvPicPr>
            <a:picLocks noChangeAspect="1"/>
          </p:cNvPicPr>
          <p:nvPr/>
        </p:nvPicPr>
        <p:blipFill>
          <a:blip r:embed="rId15"/>
          <a:stretch>
            <a:fillRect/>
          </a:stretch>
        </p:blipFill>
        <p:spPr>
          <a:xfrm>
            <a:off x="21185325" y="5228109"/>
            <a:ext cx="692538" cy="751478"/>
          </a:xfrm>
          <a:prstGeom prst="rect">
            <a:avLst/>
          </a:prstGeom>
        </p:spPr>
      </p:pic>
      <p:pic>
        <p:nvPicPr>
          <p:cNvPr id="27" name="22 inside hosp 2">
            <a:extLst>
              <a:ext uri="{FF2B5EF4-FFF2-40B4-BE49-F238E27FC236}">
                <a16:creationId xmlns:a16="http://schemas.microsoft.com/office/drawing/2014/main" id="{6C493939-7E95-70BB-5954-7ED063F47A1C}"/>
              </a:ext>
            </a:extLst>
          </p:cNvPr>
          <p:cNvPicPr>
            <a:picLocks noChangeAspect="1"/>
          </p:cNvPicPr>
          <p:nvPr/>
        </p:nvPicPr>
        <p:blipFill>
          <a:blip r:embed="rId16"/>
          <a:stretch>
            <a:fillRect/>
          </a:stretch>
        </p:blipFill>
        <p:spPr>
          <a:xfrm>
            <a:off x="19478816" y="5169072"/>
            <a:ext cx="734270" cy="734270"/>
          </a:xfrm>
          <a:prstGeom prst="rect">
            <a:avLst/>
          </a:prstGeom>
        </p:spPr>
      </p:pic>
      <p:pic>
        <p:nvPicPr>
          <p:cNvPr id="28" name="21 inside hosp 2">
            <a:extLst>
              <a:ext uri="{FF2B5EF4-FFF2-40B4-BE49-F238E27FC236}">
                <a16:creationId xmlns:a16="http://schemas.microsoft.com/office/drawing/2014/main" id="{618CAB26-B4AD-B984-158E-AC5F74137A25}"/>
              </a:ext>
            </a:extLst>
          </p:cNvPr>
          <p:cNvPicPr>
            <a:picLocks noChangeAspect="1"/>
          </p:cNvPicPr>
          <p:nvPr/>
        </p:nvPicPr>
        <p:blipFill>
          <a:blip r:embed="rId17"/>
          <a:stretch>
            <a:fillRect/>
          </a:stretch>
        </p:blipFill>
        <p:spPr>
          <a:xfrm>
            <a:off x="19765321" y="5110607"/>
            <a:ext cx="1115828" cy="751476"/>
          </a:xfrm>
          <a:prstGeom prst="rect">
            <a:avLst/>
          </a:prstGeom>
        </p:spPr>
      </p:pic>
      <p:pic>
        <p:nvPicPr>
          <p:cNvPr id="29" name="20 inside hosp 2">
            <a:extLst>
              <a:ext uri="{FF2B5EF4-FFF2-40B4-BE49-F238E27FC236}">
                <a16:creationId xmlns:a16="http://schemas.microsoft.com/office/drawing/2014/main" id="{ACB5A7C8-A3DB-75A8-1028-866B826732AA}"/>
              </a:ext>
            </a:extLst>
          </p:cNvPr>
          <p:cNvPicPr>
            <a:picLocks noChangeAspect="1"/>
          </p:cNvPicPr>
          <p:nvPr/>
        </p:nvPicPr>
        <p:blipFill>
          <a:blip r:embed="rId18"/>
          <a:stretch>
            <a:fillRect/>
          </a:stretch>
        </p:blipFill>
        <p:spPr>
          <a:xfrm>
            <a:off x="19573243" y="5103234"/>
            <a:ext cx="384156" cy="1231946"/>
          </a:xfrm>
          <a:prstGeom prst="rect">
            <a:avLst/>
          </a:prstGeom>
        </p:spPr>
      </p:pic>
      <p:pic>
        <p:nvPicPr>
          <p:cNvPr id="30" name="19 amb 2 to hosp 2">
            <a:extLst>
              <a:ext uri="{FF2B5EF4-FFF2-40B4-BE49-F238E27FC236}">
                <a16:creationId xmlns:a16="http://schemas.microsoft.com/office/drawing/2014/main" id="{7BF77C82-D122-44B6-B1D8-90A01DE1C0C5}"/>
              </a:ext>
            </a:extLst>
          </p:cNvPr>
          <p:cNvPicPr>
            <a:picLocks noChangeAspect="1"/>
          </p:cNvPicPr>
          <p:nvPr/>
        </p:nvPicPr>
        <p:blipFill>
          <a:blip r:embed="rId19"/>
          <a:stretch>
            <a:fillRect/>
          </a:stretch>
        </p:blipFill>
        <p:spPr>
          <a:xfrm>
            <a:off x="17389813" y="4982931"/>
            <a:ext cx="2033059" cy="641825"/>
          </a:xfrm>
          <a:prstGeom prst="rect">
            <a:avLst/>
          </a:prstGeom>
        </p:spPr>
      </p:pic>
      <p:pic>
        <p:nvPicPr>
          <p:cNvPr id="31" name="18 inside amb 2">
            <a:extLst>
              <a:ext uri="{FF2B5EF4-FFF2-40B4-BE49-F238E27FC236}">
                <a16:creationId xmlns:a16="http://schemas.microsoft.com/office/drawing/2014/main" id="{C214CC22-CB57-EE78-EA2D-79EE67C0CF72}"/>
              </a:ext>
            </a:extLst>
          </p:cNvPr>
          <p:cNvPicPr>
            <a:picLocks noChangeAspect="1"/>
          </p:cNvPicPr>
          <p:nvPr/>
        </p:nvPicPr>
        <p:blipFill>
          <a:blip r:embed="rId20"/>
          <a:stretch>
            <a:fillRect/>
          </a:stretch>
        </p:blipFill>
        <p:spPr>
          <a:xfrm>
            <a:off x="15034697" y="5906506"/>
            <a:ext cx="444872" cy="1099096"/>
          </a:xfrm>
          <a:prstGeom prst="rect">
            <a:avLst/>
          </a:prstGeom>
        </p:spPr>
      </p:pic>
      <p:pic>
        <p:nvPicPr>
          <p:cNvPr id="32" name="17 inside amb 2">
            <a:extLst>
              <a:ext uri="{FF2B5EF4-FFF2-40B4-BE49-F238E27FC236}">
                <a16:creationId xmlns:a16="http://schemas.microsoft.com/office/drawing/2014/main" id="{8DA7EBEB-2E9C-98D2-AFCC-946000107047}"/>
              </a:ext>
            </a:extLst>
          </p:cNvPr>
          <p:cNvPicPr>
            <a:picLocks noChangeAspect="1"/>
          </p:cNvPicPr>
          <p:nvPr/>
        </p:nvPicPr>
        <p:blipFill>
          <a:blip r:embed="rId21"/>
          <a:stretch>
            <a:fillRect/>
          </a:stretch>
        </p:blipFill>
        <p:spPr>
          <a:xfrm>
            <a:off x="15128675" y="5913827"/>
            <a:ext cx="884712" cy="840478"/>
          </a:xfrm>
          <a:prstGeom prst="rect">
            <a:avLst/>
          </a:prstGeom>
        </p:spPr>
      </p:pic>
      <p:pic>
        <p:nvPicPr>
          <p:cNvPr id="33" name="16 hosp-amb 2">
            <a:extLst>
              <a:ext uri="{FF2B5EF4-FFF2-40B4-BE49-F238E27FC236}">
                <a16:creationId xmlns:a16="http://schemas.microsoft.com/office/drawing/2014/main" id="{9B4323C0-80E5-5D02-6787-42D473B7B4E2}"/>
              </a:ext>
            </a:extLst>
          </p:cNvPr>
          <p:cNvPicPr>
            <a:picLocks noChangeAspect="1"/>
          </p:cNvPicPr>
          <p:nvPr/>
        </p:nvPicPr>
        <p:blipFill>
          <a:blip r:embed="rId19"/>
          <a:stretch>
            <a:fillRect/>
          </a:stretch>
        </p:blipFill>
        <p:spPr>
          <a:xfrm>
            <a:off x="13062510" y="4940136"/>
            <a:ext cx="1949556" cy="576300"/>
          </a:xfrm>
          <a:prstGeom prst="rect">
            <a:avLst/>
          </a:prstGeom>
        </p:spPr>
      </p:pic>
      <p:pic>
        <p:nvPicPr>
          <p:cNvPr id="34" name="15 teleconsult">
            <a:extLst>
              <a:ext uri="{FF2B5EF4-FFF2-40B4-BE49-F238E27FC236}">
                <a16:creationId xmlns:a16="http://schemas.microsoft.com/office/drawing/2014/main" id="{511C8CEF-9312-B9C1-A4C5-67801C3C4DED}"/>
              </a:ext>
            </a:extLst>
          </p:cNvPr>
          <p:cNvPicPr>
            <a:picLocks noChangeAspect="1"/>
          </p:cNvPicPr>
          <p:nvPr/>
        </p:nvPicPr>
        <p:blipFill>
          <a:blip r:embed="rId22"/>
          <a:stretch>
            <a:fillRect/>
          </a:stretch>
        </p:blipFill>
        <p:spPr>
          <a:xfrm>
            <a:off x="13015149" y="3216226"/>
            <a:ext cx="6407723" cy="1598133"/>
          </a:xfrm>
          <a:prstGeom prst="rect">
            <a:avLst/>
          </a:prstGeom>
        </p:spPr>
      </p:pic>
      <p:pic>
        <p:nvPicPr>
          <p:cNvPr id="35" name="14 inside hosp 1">
            <a:extLst>
              <a:ext uri="{FF2B5EF4-FFF2-40B4-BE49-F238E27FC236}">
                <a16:creationId xmlns:a16="http://schemas.microsoft.com/office/drawing/2014/main" id="{12F0FBB3-4EA2-C4FA-1275-6F988EC6F0C9}"/>
              </a:ext>
            </a:extLst>
          </p:cNvPr>
          <p:cNvPicPr>
            <a:picLocks noChangeAspect="1"/>
          </p:cNvPicPr>
          <p:nvPr/>
        </p:nvPicPr>
        <p:blipFill>
          <a:blip r:embed="rId23"/>
          <a:stretch>
            <a:fillRect/>
          </a:stretch>
        </p:blipFill>
        <p:spPr>
          <a:xfrm>
            <a:off x="11747234" y="8142393"/>
            <a:ext cx="1138466" cy="443559"/>
          </a:xfrm>
          <a:prstGeom prst="rect">
            <a:avLst/>
          </a:prstGeom>
        </p:spPr>
      </p:pic>
      <p:pic>
        <p:nvPicPr>
          <p:cNvPr id="36" name="13 inside hosp 1">
            <a:extLst>
              <a:ext uri="{FF2B5EF4-FFF2-40B4-BE49-F238E27FC236}">
                <a16:creationId xmlns:a16="http://schemas.microsoft.com/office/drawing/2014/main" id="{25D5E2EE-3056-3016-80DE-2E59E3B72E7C}"/>
              </a:ext>
            </a:extLst>
          </p:cNvPr>
          <p:cNvPicPr>
            <a:picLocks noChangeAspect="1"/>
          </p:cNvPicPr>
          <p:nvPr/>
        </p:nvPicPr>
        <p:blipFill>
          <a:blip r:embed="rId24"/>
          <a:stretch>
            <a:fillRect/>
          </a:stretch>
        </p:blipFill>
        <p:spPr>
          <a:xfrm>
            <a:off x="10585411" y="7852300"/>
            <a:ext cx="718511" cy="779663"/>
          </a:xfrm>
          <a:prstGeom prst="rect">
            <a:avLst/>
          </a:prstGeom>
        </p:spPr>
      </p:pic>
      <p:pic>
        <p:nvPicPr>
          <p:cNvPr id="37" name="12 inside hosp 1">
            <a:extLst>
              <a:ext uri="{FF2B5EF4-FFF2-40B4-BE49-F238E27FC236}">
                <a16:creationId xmlns:a16="http://schemas.microsoft.com/office/drawing/2014/main" id="{64B5BB67-784E-7C5F-EB74-62D04E6508F1}"/>
              </a:ext>
            </a:extLst>
          </p:cNvPr>
          <p:cNvPicPr>
            <a:picLocks noChangeAspect="1"/>
          </p:cNvPicPr>
          <p:nvPr/>
        </p:nvPicPr>
        <p:blipFill>
          <a:blip r:embed="rId25"/>
          <a:stretch>
            <a:fillRect/>
          </a:stretch>
        </p:blipFill>
        <p:spPr>
          <a:xfrm>
            <a:off x="12123799" y="5983499"/>
            <a:ext cx="800118" cy="868214"/>
          </a:xfrm>
          <a:prstGeom prst="rect">
            <a:avLst/>
          </a:prstGeom>
        </p:spPr>
      </p:pic>
      <p:pic>
        <p:nvPicPr>
          <p:cNvPr id="38" name="11 inside hosp 1">
            <a:extLst>
              <a:ext uri="{FF2B5EF4-FFF2-40B4-BE49-F238E27FC236}">
                <a16:creationId xmlns:a16="http://schemas.microsoft.com/office/drawing/2014/main" id="{C8C260A7-A0EB-7FC1-6F15-F020F1C3FC28}"/>
              </a:ext>
            </a:extLst>
          </p:cNvPr>
          <p:cNvPicPr>
            <a:picLocks noChangeAspect="1"/>
          </p:cNvPicPr>
          <p:nvPr/>
        </p:nvPicPr>
        <p:blipFill>
          <a:blip r:embed="rId26"/>
          <a:stretch>
            <a:fillRect/>
          </a:stretch>
        </p:blipFill>
        <p:spPr>
          <a:xfrm>
            <a:off x="11312138" y="6906878"/>
            <a:ext cx="1168488" cy="1082989"/>
          </a:xfrm>
          <a:prstGeom prst="rect">
            <a:avLst/>
          </a:prstGeom>
        </p:spPr>
      </p:pic>
      <p:pic>
        <p:nvPicPr>
          <p:cNvPr id="39" name="10 inside hosp 1">
            <a:extLst>
              <a:ext uri="{FF2B5EF4-FFF2-40B4-BE49-F238E27FC236}">
                <a16:creationId xmlns:a16="http://schemas.microsoft.com/office/drawing/2014/main" id="{3F3B3959-3710-F321-69E8-4163B3EE4BD5}"/>
              </a:ext>
            </a:extLst>
          </p:cNvPr>
          <p:cNvPicPr>
            <a:picLocks noChangeAspect="1"/>
          </p:cNvPicPr>
          <p:nvPr/>
        </p:nvPicPr>
        <p:blipFill>
          <a:blip r:embed="rId27"/>
          <a:stretch>
            <a:fillRect/>
          </a:stretch>
        </p:blipFill>
        <p:spPr>
          <a:xfrm>
            <a:off x="11433134" y="6993467"/>
            <a:ext cx="946736" cy="779665"/>
          </a:xfrm>
          <a:prstGeom prst="rect">
            <a:avLst/>
          </a:prstGeom>
        </p:spPr>
      </p:pic>
      <p:pic>
        <p:nvPicPr>
          <p:cNvPr id="40" name="9 inside hosp 1">
            <a:extLst>
              <a:ext uri="{FF2B5EF4-FFF2-40B4-BE49-F238E27FC236}">
                <a16:creationId xmlns:a16="http://schemas.microsoft.com/office/drawing/2014/main" id="{FE8BB04D-DCCD-5ACD-D6CF-EA93E37C0C6A}"/>
              </a:ext>
            </a:extLst>
          </p:cNvPr>
          <p:cNvPicPr>
            <a:picLocks noChangeAspect="1"/>
          </p:cNvPicPr>
          <p:nvPr/>
        </p:nvPicPr>
        <p:blipFill>
          <a:blip r:embed="rId28"/>
          <a:stretch>
            <a:fillRect/>
          </a:stretch>
        </p:blipFill>
        <p:spPr>
          <a:xfrm>
            <a:off x="10598088" y="5961737"/>
            <a:ext cx="1203687" cy="779661"/>
          </a:xfrm>
          <a:prstGeom prst="rect">
            <a:avLst/>
          </a:prstGeom>
        </p:spPr>
      </p:pic>
      <p:pic>
        <p:nvPicPr>
          <p:cNvPr id="41" name="8 inside hosp 1">
            <a:extLst>
              <a:ext uri="{FF2B5EF4-FFF2-40B4-BE49-F238E27FC236}">
                <a16:creationId xmlns:a16="http://schemas.microsoft.com/office/drawing/2014/main" id="{BF5EE3AA-57C3-2D72-F575-54C7DDD5C6EB}"/>
              </a:ext>
            </a:extLst>
          </p:cNvPr>
          <p:cNvPicPr>
            <a:picLocks noChangeAspect="1"/>
          </p:cNvPicPr>
          <p:nvPr/>
        </p:nvPicPr>
        <p:blipFill>
          <a:blip r:embed="rId16"/>
          <a:stretch>
            <a:fillRect/>
          </a:stretch>
        </p:blipFill>
        <p:spPr>
          <a:xfrm>
            <a:off x="10560460" y="6006959"/>
            <a:ext cx="790830" cy="790830"/>
          </a:xfrm>
          <a:prstGeom prst="rect">
            <a:avLst/>
          </a:prstGeom>
        </p:spPr>
      </p:pic>
      <p:pic>
        <p:nvPicPr>
          <p:cNvPr id="42" name="7 inside hosp 1">
            <a:extLst>
              <a:ext uri="{FF2B5EF4-FFF2-40B4-BE49-F238E27FC236}">
                <a16:creationId xmlns:a16="http://schemas.microsoft.com/office/drawing/2014/main" id="{89CC246B-AC1E-8994-DE51-858D4DB8BA33}"/>
              </a:ext>
            </a:extLst>
          </p:cNvPr>
          <p:cNvPicPr>
            <a:picLocks noChangeAspect="1"/>
          </p:cNvPicPr>
          <p:nvPr/>
        </p:nvPicPr>
        <p:blipFill>
          <a:blip r:embed="rId29"/>
          <a:stretch>
            <a:fillRect/>
          </a:stretch>
        </p:blipFill>
        <p:spPr>
          <a:xfrm>
            <a:off x="10504245" y="5913827"/>
            <a:ext cx="415317" cy="1150077"/>
          </a:xfrm>
          <a:prstGeom prst="rect">
            <a:avLst/>
          </a:prstGeom>
        </p:spPr>
      </p:pic>
      <p:pic>
        <p:nvPicPr>
          <p:cNvPr id="43" name="6 amb-hosp 3">
            <a:extLst>
              <a:ext uri="{FF2B5EF4-FFF2-40B4-BE49-F238E27FC236}">
                <a16:creationId xmlns:a16="http://schemas.microsoft.com/office/drawing/2014/main" id="{BC525F81-3129-4938-A1AC-C581785104CB}"/>
              </a:ext>
            </a:extLst>
          </p:cNvPr>
          <p:cNvPicPr>
            <a:picLocks noChangeAspect="1"/>
          </p:cNvPicPr>
          <p:nvPr/>
        </p:nvPicPr>
        <p:blipFill>
          <a:blip r:embed="rId30"/>
          <a:stretch>
            <a:fillRect/>
          </a:stretch>
        </p:blipFill>
        <p:spPr>
          <a:xfrm>
            <a:off x="8467455" y="5182057"/>
            <a:ext cx="1977394" cy="569462"/>
          </a:xfrm>
          <a:prstGeom prst="rect">
            <a:avLst/>
          </a:prstGeom>
        </p:spPr>
      </p:pic>
      <p:pic>
        <p:nvPicPr>
          <p:cNvPr id="44" name="5 amb-hosp 2">
            <a:extLst>
              <a:ext uri="{FF2B5EF4-FFF2-40B4-BE49-F238E27FC236}">
                <a16:creationId xmlns:a16="http://schemas.microsoft.com/office/drawing/2014/main" id="{7DC2731C-765B-B6B5-C869-F07A08B597F7}"/>
              </a:ext>
            </a:extLst>
          </p:cNvPr>
          <p:cNvPicPr>
            <a:picLocks noChangeAspect="1"/>
          </p:cNvPicPr>
          <p:nvPr/>
        </p:nvPicPr>
        <p:blipFill>
          <a:blip r:embed="rId30"/>
          <a:stretch>
            <a:fillRect/>
          </a:stretch>
        </p:blipFill>
        <p:spPr>
          <a:xfrm>
            <a:off x="8467455" y="4802611"/>
            <a:ext cx="1977394" cy="569462"/>
          </a:xfrm>
          <a:prstGeom prst="rect">
            <a:avLst/>
          </a:prstGeom>
        </p:spPr>
      </p:pic>
      <p:pic>
        <p:nvPicPr>
          <p:cNvPr id="45" name="4 amb-hosp 1">
            <a:extLst>
              <a:ext uri="{FF2B5EF4-FFF2-40B4-BE49-F238E27FC236}">
                <a16:creationId xmlns:a16="http://schemas.microsoft.com/office/drawing/2014/main" id="{0278FB1C-DED7-38BB-8ED2-1099D211EE39}"/>
              </a:ext>
            </a:extLst>
          </p:cNvPr>
          <p:cNvPicPr>
            <a:picLocks noChangeAspect="1"/>
          </p:cNvPicPr>
          <p:nvPr/>
        </p:nvPicPr>
        <p:blipFill>
          <a:blip r:embed="rId19"/>
          <a:stretch>
            <a:fillRect/>
          </a:stretch>
        </p:blipFill>
        <p:spPr>
          <a:xfrm>
            <a:off x="8466198" y="4396246"/>
            <a:ext cx="1933990" cy="576300"/>
          </a:xfrm>
          <a:prstGeom prst="rect">
            <a:avLst/>
          </a:prstGeom>
        </p:spPr>
      </p:pic>
      <p:pic>
        <p:nvPicPr>
          <p:cNvPr id="46" name="3 inside amb 1">
            <a:extLst>
              <a:ext uri="{FF2B5EF4-FFF2-40B4-BE49-F238E27FC236}">
                <a16:creationId xmlns:a16="http://schemas.microsoft.com/office/drawing/2014/main" id="{BFD417EE-F618-7580-6995-ACA141A19EB8}"/>
              </a:ext>
            </a:extLst>
          </p:cNvPr>
          <p:cNvPicPr>
            <a:picLocks noChangeAspect="1"/>
          </p:cNvPicPr>
          <p:nvPr/>
        </p:nvPicPr>
        <p:blipFill>
          <a:blip r:embed="rId31"/>
          <a:stretch>
            <a:fillRect/>
          </a:stretch>
        </p:blipFill>
        <p:spPr>
          <a:xfrm>
            <a:off x="6007131" y="5799633"/>
            <a:ext cx="850900" cy="787400"/>
          </a:xfrm>
          <a:prstGeom prst="rect">
            <a:avLst/>
          </a:prstGeom>
        </p:spPr>
      </p:pic>
      <p:pic>
        <p:nvPicPr>
          <p:cNvPr id="47" name="2 inside amb 1">
            <a:extLst>
              <a:ext uri="{FF2B5EF4-FFF2-40B4-BE49-F238E27FC236}">
                <a16:creationId xmlns:a16="http://schemas.microsoft.com/office/drawing/2014/main" id="{BA0B08E1-11E8-F784-C8F8-10170A571D12}"/>
              </a:ext>
            </a:extLst>
          </p:cNvPr>
          <p:cNvPicPr>
            <a:picLocks noChangeAspect="1"/>
          </p:cNvPicPr>
          <p:nvPr/>
        </p:nvPicPr>
        <p:blipFill>
          <a:blip r:embed="rId20"/>
          <a:stretch>
            <a:fillRect/>
          </a:stretch>
        </p:blipFill>
        <p:spPr>
          <a:xfrm>
            <a:off x="5827237" y="5830865"/>
            <a:ext cx="444872" cy="1099096"/>
          </a:xfrm>
          <a:prstGeom prst="rect">
            <a:avLst/>
          </a:prstGeom>
        </p:spPr>
      </p:pic>
      <p:pic>
        <p:nvPicPr>
          <p:cNvPr id="48" name="1 first to amb 1">
            <a:extLst>
              <a:ext uri="{FF2B5EF4-FFF2-40B4-BE49-F238E27FC236}">
                <a16:creationId xmlns:a16="http://schemas.microsoft.com/office/drawing/2014/main" id="{0E59259E-3834-5C69-6AF8-270625C052F2}"/>
              </a:ext>
            </a:extLst>
          </p:cNvPr>
          <p:cNvPicPr>
            <a:picLocks noChangeAspect="1"/>
          </p:cNvPicPr>
          <p:nvPr/>
        </p:nvPicPr>
        <p:blipFill>
          <a:blip r:embed="rId19"/>
          <a:stretch>
            <a:fillRect/>
          </a:stretch>
        </p:blipFill>
        <p:spPr>
          <a:xfrm>
            <a:off x="3920775" y="4940136"/>
            <a:ext cx="1911866" cy="576300"/>
          </a:xfrm>
          <a:prstGeom prst="rect">
            <a:avLst/>
          </a:prstGeom>
        </p:spPr>
      </p:pic>
      <p:sp>
        <p:nvSpPr>
          <p:cNvPr id="49" name="radio-phone-bedside2">
            <a:extLst>
              <a:ext uri="{FF2B5EF4-FFF2-40B4-BE49-F238E27FC236}">
                <a16:creationId xmlns:a16="http://schemas.microsoft.com/office/drawing/2014/main" id="{1F1B62FD-39F1-7A0A-D702-3F37D197C01A}"/>
              </a:ext>
            </a:extLst>
          </p:cNvPr>
          <p:cNvSpPr txBox="1">
            <a:spLocks/>
          </p:cNvSpPr>
          <p:nvPr/>
        </p:nvSpPr>
        <p:spPr>
          <a:xfrm>
            <a:off x="17769341" y="5536544"/>
            <a:ext cx="1183337" cy="2123658"/>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t>Radio</a:t>
            </a:r>
          </a:p>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t>Phone</a:t>
            </a:r>
          </a:p>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t>Bedside</a:t>
            </a:r>
            <a:b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t>Handoff</a:t>
            </a:r>
          </a:p>
        </p:txBody>
      </p:sp>
      <p:sp>
        <p:nvSpPr>
          <p:cNvPr id="50" name="phone-bedside">
            <a:extLst>
              <a:ext uri="{FF2B5EF4-FFF2-40B4-BE49-F238E27FC236}">
                <a16:creationId xmlns:a16="http://schemas.microsoft.com/office/drawing/2014/main" id="{CF52D76D-90D4-21B1-95D7-273ACE65022D}"/>
              </a:ext>
            </a:extLst>
          </p:cNvPr>
          <p:cNvSpPr txBox="1">
            <a:spLocks/>
          </p:cNvSpPr>
          <p:nvPr/>
        </p:nvSpPr>
        <p:spPr>
          <a:xfrm>
            <a:off x="13400834" y="5536544"/>
            <a:ext cx="1183337" cy="1384995"/>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t>Phone</a:t>
            </a:r>
          </a:p>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t>Bedside</a:t>
            </a:r>
            <a:b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t>Handoff</a:t>
            </a:r>
          </a:p>
        </p:txBody>
      </p:sp>
      <p:sp>
        <p:nvSpPr>
          <p:cNvPr id="51" name="radio-phone-ecg-epcr">
            <a:extLst>
              <a:ext uri="{FF2B5EF4-FFF2-40B4-BE49-F238E27FC236}">
                <a16:creationId xmlns:a16="http://schemas.microsoft.com/office/drawing/2014/main" id="{2880CEA8-EB29-FF34-AC24-F86FDEE6CDE0}"/>
              </a:ext>
            </a:extLst>
          </p:cNvPr>
          <p:cNvSpPr txBox="1">
            <a:spLocks/>
          </p:cNvSpPr>
          <p:nvPr/>
        </p:nvSpPr>
        <p:spPr>
          <a:xfrm>
            <a:off x="8522881" y="5536544"/>
            <a:ext cx="1736373" cy="2523768"/>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2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Radio</a:t>
            </a:r>
          </a:p>
          <a:p>
            <a:pPr marL="0" marR="0" lvl="0" indent="0" algn="ctr" defTabSz="914400" rtl="0" eaLnBrk="1" fontAlgn="auto" latinLnBrk="0" hangingPunct="1">
              <a:lnSpc>
                <a:spcPct val="90000"/>
              </a:lnSpc>
              <a:spcBef>
                <a:spcPts val="0"/>
              </a:spcBef>
              <a:spcAft>
                <a:spcPts val="2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Phone</a:t>
            </a:r>
          </a:p>
          <a:p>
            <a:pPr marL="0" marR="0" lvl="0" indent="0" algn="ctr" defTabSz="914400" rtl="0" eaLnBrk="1" fontAlgn="auto" latinLnBrk="0" hangingPunct="1">
              <a:lnSpc>
                <a:spcPct val="90000"/>
              </a:lnSpc>
              <a:spcBef>
                <a:spcPts val="0"/>
              </a:spcBef>
              <a:spcAft>
                <a:spcPts val="2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ECG </a:t>
            </a:r>
          </a:p>
          <a:p>
            <a:pPr marL="0" marR="0" lvl="0" indent="0" algn="ctr" defTabSz="914400" rtl="0" eaLnBrk="1" fontAlgn="auto" latinLnBrk="0" hangingPunct="1">
              <a:lnSpc>
                <a:spcPct val="90000"/>
              </a:lnSpc>
              <a:spcBef>
                <a:spcPts val="0"/>
              </a:spcBef>
              <a:spcAft>
                <a:spcPts val="2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ePCR or</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Electronic </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Notifications</a:t>
            </a:r>
          </a:p>
        </p:txBody>
      </p:sp>
      <p:sp>
        <p:nvSpPr>
          <p:cNvPr id="52" name="verbal-handoff-elect">
            <a:extLst>
              <a:ext uri="{FF2B5EF4-FFF2-40B4-BE49-F238E27FC236}">
                <a16:creationId xmlns:a16="http://schemas.microsoft.com/office/drawing/2014/main" id="{0100C346-2EFE-9B66-0634-0FDC66E48408}"/>
              </a:ext>
            </a:extLst>
          </p:cNvPr>
          <p:cNvSpPr txBox="1">
            <a:spLocks/>
          </p:cNvSpPr>
          <p:nvPr/>
        </p:nvSpPr>
        <p:spPr>
          <a:xfrm>
            <a:off x="3937459" y="5536544"/>
            <a:ext cx="1736373" cy="1456809"/>
          </a:xfrm>
          <a:prstGeom prst="rect">
            <a:avLst/>
          </a:prstGeom>
          <a:noFill/>
        </p:spPr>
        <p:txBody>
          <a:bodyPr wrap="none" rtlCol="0">
            <a:spAutoFit/>
          </a:bodyPr>
          <a:lstStyle>
            <a:defPPr>
              <a:defRPr lang="en-US"/>
            </a:defPPr>
            <a:lvl1pPr algn="ctr">
              <a:lnSpc>
                <a:spcPct val="90000"/>
              </a:lnSpc>
              <a:spcAft>
                <a:spcPts val="1000"/>
              </a:spcAft>
              <a:defRPr sz="1100" b="1">
                <a:solidFill>
                  <a:schemeClr val="bg1">
                    <a:lumMod val="75000"/>
                  </a:schemeClr>
                </a:solidFill>
              </a:defRPr>
            </a:lvl1pPr>
          </a:lstStyle>
          <a:p>
            <a:pPr marL="0" marR="0" lvl="0" indent="0" algn="ctr" defTabSz="914400" rtl="0" eaLnBrk="1" fontAlgn="auto" latinLnBrk="0" hangingPunct="1">
              <a:lnSpc>
                <a:spcPct val="90000"/>
              </a:lnSpc>
              <a:spcBef>
                <a:spcPts val="0"/>
              </a:spcBef>
              <a:spcAft>
                <a:spcPts val="1000"/>
              </a:spcAft>
              <a:buClr>
                <a:srgbClr val="000000"/>
              </a:buClr>
              <a:buSzTx/>
              <a:buFont typeface="Arial"/>
              <a:buNone/>
              <a:tabLst/>
              <a:defRPr/>
            </a:pPr>
            <a: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t>Verbal</a:t>
            </a:r>
          </a:p>
          <a:p>
            <a:pPr marL="0" marR="0" lvl="0" indent="0" algn="ctr" defTabSz="914400" rtl="0" eaLnBrk="1" fontAlgn="auto" latinLnBrk="0" hangingPunct="1">
              <a:lnSpc>
                <a:spcPct val="90000"/>
              </a:lnSpc>
              <a:spcBef>
                <a:spcPts val="0"/>
              </a:spcBef>
              <a:spcAft>
                <a:spcPts val="1000"/>
              </a:spcAft>
              <a:buClr>
                <a:srgbClr val="000000"/>
              </a:buClr>
              <a:buSzTx/>
              <a:buFont typeface="Arial"/>
              <a:buNone/>
              <a:tabLst/>
              <a:defRPr/>
            </a:pPr>
            <a: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t>Handoff</a:t>
            </a:r>
          </a:p>
          <a:p>
            <a:pPr marL="0" marR="0" lvl="0" indent="0" algn="ctr" defTabSz="914400" rtl="0" eaLnBrk="1" fontAlgn="auto" latinLnBrk="0" hangingPunct="1">
              <a:lnSpc>
                <a:spcPct val="90000"/>
              </a:lnSpc>
              <a:spcBef>
                <a:spcPts val="0"/>
              </a:spcBef>
              <a:spcAft>
                <a:spcPts val="1000"/>
              </a:spcAft>
              <a:buClr>
                <a:srgbClr val="000000"/>
              </a:buClr>
              <a:buSzTx/>
              <a:buFont typeface="Arial"/>
              <a:buNone/>
              <a:tabLst/>
              <a:defRPr/>
            </a:pPr>
            <a: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t>Electronic </a:t>
            </a:r>
            <a:b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t>Notifications</a:t>
            </a:r>
          </a:p>
        </p:txBody>
      </p:sp>
      <p:sp>
        <p:nvSpPr>
          <p:cNvPr id="53" name="phone-secure-page">
            <a:extLst>
              <a:ext uri="{FF2B5EF4-FFF2-40B4-BE49-F238E27FC236}">
                <a16:creationId xmlns:a16="http://schemas.microsoft.com/office/drawing/2014/main" id="{5488CE97-DCEE-5C4D-64CC-AAD4D0F4D001}"/>
              </a:ext>
            </a:extLst>
          </p:cNvPr>
          <p:cNvSpPr txBox="1">
            <a:spLocks/>
          </p:cNvSpPr>
          <p:nvPr/>
        </p:nvSpPr>
        <p:spPr>
          <a:xfrm>
            <a:off x="22488780" y="4218853"/>
            <a:ext cx="1040670" cy="1384995"/>
          </a:xfrm>
          <a:prstGeom prst="rect">
            <a:avLst/>
          </a:prstGeom>
          <a:noFill/>
        </p:spPr>
        <p:txBody>
          <a:bodyPr wrap="none" rtlCol="0">
            <a:spAutoFit/>
          </a:bodyPr>
          <a:lstStyle/>
          <a:p>
            <a:pPr marL="0" marR="0" lvl="0" indent="0" algn="ctr" defTabSz="914400" rtl="0" eaLnBrk="1" fontAlgn="auto" latinLnBrk="0" hangingPunct="1">
              <a:lnSpc>
                <a:spcPct val="80000"/>
              </a:lnSpc>
              <a:spcBef>
                <a:spcPts val="0"/>
              </a:spcBef>
              <a:spcAft>
                <a:spcPts val="1200"/>
              </a:spcAft>
              <a:buClr>
                <a:srgbClr val="000000"/>
              </a:buClr>
              <a:buSzTx/>
              <a:buFont typeface="Arial"/>
              <a:buNone/>
              <a:tabLst/>
              <a:defRPr/>
            </a:pPr>
            <a: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t>Phone</a:t>
            </a:r>
          </a:p>
          <a:p>
            <a:pPr marL="0" marR="0" lvl="0" indent="0" algn="ctr" defTabSz="914400" rtl="0" eaLnBrk="1" fontAlgn="auto" latinLnBrk="0" hangingPunct="1">
              <a:lnSpc>
                <a:spcPct val="80000"/>
              </a:lnSpc>
              <a:spcBef>
                <a:spcPts val="0"/>
              </a:spcBef>
              <a:spcAft>
                <a:spcPts val="1200"/>
              </a:spcAft>
              <a:buClr>
                <a:srgbClr val="000000"/>
              </a:buClr>
              <a:buSzTx/>
              <a:buFont typeface="Arial"/>
              <a:buNone/>
              <a:tabLst/>
              <a:defRPr/>
            </a:pPr>
            <a: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t>Secure</a:t>
            </a:r>
            <a:b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t>Msg</a:t>
            </a:r>
          </a:p>
          <a:p>
            <a:pPr marL="0" marR="0" lvl="0" indent="0" algn="ctr" defTabSz="914400" rtl="0" eaLnBrk="1" fontAlgn="auto" latinLnBrk="0" hangingPunct="1">
              <a:lnSpc>
                <a:spcPct val="80000"/>
              </a:lnSpc>
              <a:spcBef>
                <a:spcPts val="0"/>
              </a:spcBef>
              <a:spcAft>
                <a:spcPts val="1200"/>
              </a:spcAft>
              <a:buClr>
                <a:srgbClr val="000000"/>
              </a:buClr>
              <a:buSzTx/>
              <a:buFont typeface="Arial"/>
              <a:buNone/>
              <a:tabLst/>
              <a:defRPr/>
            </a:pPr>
            <a:r>
              <a:rPr kumimoji="0" lang="en-US" sz="2000" b="1" i="0" u="none" strike="noStrike" kern="0" cap="none" spc="0" normalizeH="0" baseline="0" noProof="0" dirty="0">
                <a:ln>
                  <a:noFill/>
                </a:ln>
                <a:solidFill>
                  <a:srgbClr val="111111">
                    <a:lumMod val="75000"/>
                    <a:lumOff val="25000"/>
                  </a:srgbClr>
                </a:solidFill>
                <a:effectLst/>
                <a:uLnTx/>
                <a:uFillTx/>
                <a:latin typeface="Arial"/>
                <a:cs typeface="Arial"/>
                <a:sym typeface="Arial"/>
              </a:rPr>
              <a:t>Page</a:t>
            </a:r>
          </a:p>
        </p:txBody>
      </p:sp>
      <p:sp>
        <p:nvSpPr>
          <p:cNvPr id="54" name="teleconsult">
            <a:extLst>
              <a:ext uri="{FF2B5EF4-FFF2-40B4-BE49-F238E27FC236}">
                <a16:creationId xmlns:a16="http://schemas.microsoft.com/office/drawing/2014/main" id="{127D30BE-56FD-DB5B-C238-179D30178638}"/>
              </a:ext>
            </a:extLst>
          </p:cNvPr>
          <p:cNvSpPr txBox="1">
            <a:spLocks/>
          </p:cNvSpPr>
          <p:nvPr/>
        </p:nvSpPr>
        <p:spPr>
          <a:xfrm>
            <a:off x="15311997" y="3081909"/>
            <a:ext cx="1893468" cy="424732"/>
          </a:xfrm>
          <a:prstGeom prst="rect">
            <a:avLst/>
          </a:prstGeom>
          <a:solidFill>
            <a:schemeClr val="bg1"/>
          </a:solidFill>
        </p:spPr>
        <p:txBody>
          <a:bodyPr wrap="none" rtlCol="0">
            <a:spAutoFit/>
          </a:bodyPr>
          <a:lstStyle/>
          <a:p>
            <a:pPr marL="0" marR="0" lvl="0" indent="0" algn="ctr" defTabSz="914400" rtl="0" eaLnBrk="1" fontAlgn="auto" latinLnBrk="0" hangingPunct="1">
              <a:lnSpc>
                <a:spcPct val="90000"/>
              </a:lnSpc>
              <a:spcBef>
                <a:spcPts val="0"/>
              </a:spcBef>
              <a:spcAft>
                <a:spcPts val="1200"/>
              </a:spcAft>
              <a:buClr>
                <a:srgbClr val="000000"/>
              </a:buClr>
              <a:buSzTx/>
              <a:buFont typeface="Arial"/>
              <a:buNone/>
              <a:tabLst/>
              <a:defRPr/>
            </a:pPr>
            <a:r>
              <a:rPr kumimoji="0" lang="en-US" sz="2400" b="1" i="0" u="none" strike="noStrike" kern="0" cap="none" spc="0" normalizeH="0" baseline="0" noProof="0" dirty="0" err="1">
                <a:ln>
                  <a:noFill/>
                </a:ln>
                <a:solidFill>
                  <a:srgbClr val="111111">
                    <a:lumMod val="75000"/>
                    <a:lumOff val="25000"/>
                  </a:srgbClr>
                </a:solidFill>
                <a:effectLst/>
                <a:uLnTx/>
                <a:uFillTx/>
                <a:latin typeface="Arial"/>
                <a:cs typeface="Arial"/>
                <a:sym typeface="Arial"/>
              </a:rPr>
              <a:t>Teleconsult</a:t>
            </a:r>
            <a:endParaRPr kumimoji="0" lang="en-US" sz="2400" b="1" i="0" u="none" strike="noStrike" kern="0" cap="none" spc="0" normalizeH="0" baseline="0" noProof="0" dirty="0">
              <a:ln>
                <a:noFill/>
              </a:ln>
              <a:solidFill>
                <a:srgbClr val="111111">
                  <a:lumMod val="75000"/>
                  <a:lumOff val="25000"/>
                </a:srgbClr>
              </a:solidFill>
              <a:effectLst/>
              <a:uLnTx/>
              <a:uFillTx/>
              <a:latin typeface="Arial"/>
              <a:cs typeface="Arial"/>
              <a:sym typeface="Arial"/>
            </a:endParaRPr>
          </a:p>
        </p:txBody>
      </p:sp>
      <p:sp>
        <p:nvSpPr>
          <p:cNvPr id="55" name="Title 89">
            <a:extLst>
              <a:ext uri="{FF2B5EF4-FFF2-40B4-BE49-F238E27FC236}">
                <a16:creationId xmlns:a16="http://schemas.microsoft.com/office/drawing/2014/main" id="{801D962E-9260-E867-C7B4-735BB8C71F20}"/>
              </a:ext>
            </a:extLst>
          </p:cNvPr>
          <p:cNvSpPr txBox="1">
            <a:spLocks/>
          </p:cNvSpPr>
          <p:nvPr/>
        </p:nvSpPr>
        <p:spPr>
          <a:xfrm>
            <a:off x="592138" y="688063"/>
            <a:ext cx="23202900" cy="995882"/>
          </a:xfrm>
          <a:prstGeom prst="rect">
            <a:avLst/>
          </a:prstGeom>
        </p:spPr>
        <p:txBody>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a:t>Traditional Patient Movement</a:t>
            </a:r>
            <a:endParaRPr lang="en-US" dirty="0"/>
          </a:p>
        </p:txBody>
      </p:sp>
      <p:sp>
        <p:nvSpPr>
          <p:cNvPr id="56" name="PATIENT JOURNEY">
            <a:extLst>
              <a:ext uri="{FF2B5EF4-FFF2-40B4-BE49-F238E27FC236}">
                <a16:creationId xmlns:a16="http://schemas.microsoft.com/office/drawing/2014/main" id="{A36791CF-0965-C847-CAAC-2D4A4CBFA00F}"/>
              </a:ext>
            </a:extLst>
          </p:cNvPr>
          <p:cNvSpPr txBox="1"/>
          <p:nvPr/>
        </p:nvSpPr>
        <p:spPr>
          <a:xfrm>
            <a:off x="207937" y="10047732"/>
            <a:ext cx="2174894" cy="338554"/>
          </a:xfrm>
          <a:prstGeom prst="rect">
            <a:avLst/>
          </a:prstGeom>
          <a:noFill/>
        </p:spPr>
        <p:txBody>
          <a:bodyPr wrap="square" lIns="0" rtlCol="0">
            <a:spAutoFit/>
          </a:bodyPr>
          <a:lstStyle/>
          <a:p>
            <a:pPr algn="l"/>
            <a:r>
              <a:rPr lang="en-US" sz="1600" b="1" dirty="0">
                <a:solidFill>
                  <a:schemeClr val="bg2">
                    <a:lumMod val="10000"/>
                  </a:schemeClr>
                </a:solidFill>
                <a:latin typeface="Arial" panose="020B0604020202020204" pitchFamily="34" charset="0"/>
                <a:cs typeface="Arial" panose="020B0604020202020204" pitchFamily="34" charset="0"/>
              </a:rPr>
              <a:t>PATIENT JOURNEY</a:t>
            </a:r>
          </a:p>
        </p:txBody>
      </p:sp>
      <p:pic>
        <p:nvPicPr>
          <p:cNvPr id="57" name="patient icon">
            <a:extLst>
              <a:ext uri="{FF2B5EF4-FFF2-40B4-BE49-F238E27FC236}">
                <a16:creationId xmlns:a16="http://schemas.microsoft.com/office/drawing/2014/main" id="{2C604AB8-2E28-1C7B-69C4-20B33BD01E46}"/>
              </a:ext>
            </a:extLst>
          </p:cNvPr>
          <p:cNvPicPr>
            <a:picLocks noChangeAspect="1"/>
          </p:cNvPicPr>
          <p:nvPr/>
        </p:nvPicPr>
        <p:blipFill>
          <a:blip r:embed="rId32">
            <a:duotone>
              <a:prstClr val="black"/>
              <a:schemeClr val="tx2">
                <a:tint val="45000"/>
                <a:satMod val="400000"/>
              </a:schemeClr>
            </a:duotone>
            <a:lum bright="-62000"/>
            <a:extLst>
              <a:ext uri="{96DAC541-7B7A-43D3-8B79-37D633B846F1}">
                <asvg:svgBlip xmlns:asvg="http://schemas.microsoft.com/office/drawing/2016/SVG/main" r:embed="rId33"/>
              </a:ext>
            </a:extLst>
          </a:blip>
          <a:stretch>
            <a:fillRect/>
          </a:stretch>
        </p:blipFill>
        <p:spPr>
          <a:xfrm flipH="1">
            <a:off x="138949" y="9034908"/>
            <a:ext cx="963932" cy="1025968"/>
          </a:xfrm>
          <a:prstGeom prst="rect">
            <a:avLst/>
          </a:prstGeom>
        </p:spPr>
      </p:pic>
    </p:spTree>
    <p:extLst>
      <p:ext uri="{BB962C8B-B14F-4D97-AF65-F5344CB8AC3E}">
        <p14:creationId xmlns:p14="http://schemas.microsoft.com/office/powerpoint/2010/main" val="137430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wipe(left)">
                                      <p:cBhvr>
                                        <p:cTn id="14" dur="500"/>
                                        <p:tgtEl>
                                          <p:spTgt spid="48"/>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par>
                          <p:cTn id="22" fill="hold">
                            <p:stCondLst>
                              <p:cond delay="1500"/>
                            </p:stCondLst>
                            <p:childTnLst>
                              <p:par>
                                <p:cTn id="23" presetID="22" presetClass="entr" presetSubtype="1" repeatCount="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up)">
                                      <p:cBhvr>
                                        <p:cTn id="25" dur="400"/>
                                        <p:tgtEl>
                                          <p:spTgt spid="47"/>
                                        </p:tgtEl>
                                      </p:cBhvr>
                                    </p:animEffect>
                                  </p:childTnLst>
                                </p:cTn>
                              </p:par>
                              <p:par>
                                <p:cTn id="26" presetID="22" presetClass="entr" presetSubtype="1" repeatCount="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up)">
                                      <p:cBhvr>
                                        <p:cTn id="28" dur="4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repeatCount="0"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left)">
                                      <p:cBhvr>
                                        <p:cTn id="33" dur="400"/>
                                        <p:tgtEl>
                                          <p:spTgt spid="45"/>
                                        </p:tgtEl>
                                      </p:cBhvr>
                                    </p:animEffect>
                                  </p:childTnLst>
                                </p:cTn>
                              </p:par>
                              <p:par>
                                <p:cTn id="34" presetID="10" presetClass="entr" presetSubtype="0" fill="hold" nodeType="withEffect">
                                  <p:stCondLst>
                                    <p:cond delay="35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22" presetClass="entr" presetSubtype="8" repeatCount="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400"/>
                                        <p:tgtEl>
                                          <p:spTgt spid="44"/>
                                        </p:tgtEl>
                                      </p:cBhvr>
                                    </p:animEffect>
                                  </p:childTnLst>
                                </p:cTn>
                              </p:par>
                              <p:par>
                                <p:cTn id="40" presetID="22" presetClass="entr" presetSubtype="8" repeatCount="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400"/>
                                        <p:tgtEl>
                                          <p:spTgt spid="4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par>
                          <p:cTn id="46" fill="hold">
                            <p:stCondLst>
                              <p:cond delay="850"/>
                            </p:stCondLst>
                            <p:childTnLst>
                              <p:par>
                                <p:cTn id="47" presetID="22" presetClass="entr" presetSubtype="8" repeatCount="0"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left)">
                                      <p:cBhvr>
                                        <p:cTn id="49" dur="400"/>
                                        <p:tgtEl>
                                          <p:spTgt spid="42"/>
                                        </p:tgtEl>
                                      </p:cBhvr>
                                    </p:animEffect>
                                  </p:childTnLst>
                                </p:cTn>
                              </p:par>
                            </p:childTnLst>
                          </p:cTn>
                        </p:par>
                        <p:par>
                          <p:cTn id="50" fill="hold">
                            <p:stCondLst>
                              <p:cond delay="1250"/>
                            </p:stCondLst>
                            <p:childTnLst>
                              <p:par>
                                <p:cTn id="51" presetID="10" presetClass="entr" presetSubtype="0" fill="hold" nodeType="after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par>
                          <p:cTn id="54" fill="hold">
                            <p:stCondLst>
                              <p:cond delay="1750"/>
                            </p:stCondLst>
                            <p:childTnLst>
                              <p:par>
                                <p:cTn id="55" presetID="22" presetClass="entr" presetSubtype="1" repeatCount="0"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up)">
                                      <p:cBhvr>
                                        <p:cTn id="57" dur="400"/>
                                        <p:tgtEl>
                                          <p:spTgt spid="41"/>
                                        </p:tgtEl>
                                      </p:cBhvr>
                                    </p:animEffect>
                                  </p:childTnLst>
                                </p:cTn>
                              </p:par>
                            </p:childTnLst>
                          </p:cTn>
                        </p:par>
                        <p:par>
                          <p:cTn id="58" fill="hold">
                            <p:stCondLst>
                              <p:cond delay="2150"/>
                            </p:stCondLst>
                            <p:childTnLst>
                              <p:par>
                                <p:cTn id="59" presetID="22" presetClass="entr" presetSubtype="1" repeatCount="0" fill="hold"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up)">
                                      <p:cBhvr>
                                        <p:cTn id="61" dur="400"/>
                                        <p:tgtEl>
                                          <p:spTgt spid="39"/>
                                        </p:tgtEl>
                                      </p:cBhvr>
                                    </p:animEffect>
                                  </p:childTnLst>
                                </p:cTn>
                              </p:par>
                            </p:childTnLst>
                          </p:cTn>
                        </p:par>
                        <p:par>
                          <p:cTn id="62" fill="hold">
                            <p:stCondLst>
                              <p:cond delay="2550"/>
                            </p:stCondLst>
                            <p:childTnLst>
                              <p:par>
                                <p:cTn id="63" presetID="22" presetClass="entr" presetSubtype="1" repeatCount="0" fill="hold" nodeType="after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up)">
                                      <p:cBhvr>
                                        <p:cTn id="65" dur="400"/>
                                        <p:tgtEl>
                                          <p:spTgt spid="40"/>
                                        </p:tgtEl>
                                      </p:cBhvr>
                                    </p:animEffect>
                                  </p:childTnLst>
                                </p:cTn>
                              </p:par>
                            </p:childTnLst>
                          </p:cTn>
                        </p:par>
                        <p:par>
                          <p:cTn id="66" fill="hold">
                            <p:stCondLst>
                              <p:cond delay="2950"/>
                            </p:stCondLst>
                            <p:childTnLst>
                              <p:par>
                                <p:cTn id="67" presetID="22" presetClass="entr" presetSubtype="4" repeatCount="0" fill="hold" nodeType="after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down)">
                                      <p:cBhvr>
                                        <p:cTn id="69" dur="400"/>
                                        <p:tgtEl>
                                          <p:spTgt spid="38"/>
                                        </p:tgtEl>
                                      </p:cBhvr>
                                    </p:animEffect>
                                  </p:childTnLst>
                                </p:cTn>
                              </p:par>
                            </p:childTnLst>
                          </p:cTn>
                        </p:par>
                        <p:par>
                          <p:cTn id="70" fill="hold">
                            <p:stCondLst>
                              <p:cond delay="3350"/>
                            </p:stCondLst>
                            <p:childTnLst>
                              <p:par>
                                <p:cTn id="71" presetID="22" presetClass="entr" presetSubtype="4" repeatCount="0" fill="hold" nodeType="after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wipe(down)">
                                      <p:cBhvr>
                                        <p:cTn id="73" dur="400"/>
                                        <p:tgtEl>
                                          <p:spTgt spid="36"/>
                                        </p:tgtEl>
                                      </p:cBhvr>
                                    </p:animEffect>
                                  </p:childTnLst>
                                </p:cTn>
                              </p:par>
                            </p:childTnLst>
                          </p:cTn>
                        </p:par>
                        <p:par>
                          <p:cTn id="74" fill="hold">
                            <p:stCondLst>
                              <p:cond delay="3750"/>
                            </p:stCondLst>
                            <p:childTnLst>
                              <p:par>
                                <p:cTn id="75" presetID="22" presetClass="entr" presetSubtype="1" repeatCount="0" fill="hold" nodeType="after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up)">
                                      <p:cBhvr>
                                        <p:cTn id="77" dur="400"/>
                                        <p:tgtEl>
                                          <p:spTgt spid="37"/>
                                        </p:tgtEl>
                                      </p:cBhvr>
                                    </p:animEffect>
                                  </p:childTnLst>
                                </p:cTn>
                              </p:par>
                            </p:childTnLst>
                          </p:cTn>
                        </p:par>
                        <p:par>
                          <p:cTn id="78" fill="hold">
                            <p:stCondLst>
                              <p:cond delay="4150"/>
                            </p:stCondLst>
                            <p:childTnLst>
                              <p:par>
                                <p:cTn id="79" presetID="22" presetClass="entr" presetSubtype="8" repeatCount="0" fill="hold" nodeType="after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left)">
                                      <p:cBhvr>
                                        <p:cTn id="81" dur="400"/>
                                        <p:tgtEl>
                                          <p:spTgt spid="35"/>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repeatCount="0" fill="hold" nodeType="click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wipe(left)">
                                      <p:cBhvr>
                                        <p:cTn id="86" dur="400"/>
                                        <p:tgtEl>
                                          <p:spTgt spid="33"/>
                                        </p:tgtEl>
                                      </p:cBhvr>
                                    </p:animEffect>
                                  </p:childTnLst>
                                </p:cTn>
                              </p:par>
                            </p:childTnLst>
                          </p:cTn>
                        </p:par>
                        <p:par>
                          <p:cTn id="87" fill="hold">
                            <p:stCondLst>
                              <p:cond delay="400"/>
                            </p:stCondLst>
                            <p:childTnLst>
                              <p:par>
                                <p:cTn id="88" presetID="10" presetClass="entr" presetSubtype="0"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par>
                          <p:cTn id="91" fill="hold">
                            <p:stCondLst>
                              <p:cond delay="900"/>
                            </p:stCondLst>
                            <p:childTnLst>
                              <p:par>
                                <p:cTn id="92" presetID="22" presetClass="entr" presetSubtype="8" repeatCount="0" fill="hold" nodeType="after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wipe(left)">
                                      <p:cBhvr>
                                        <p:cTn id="94" dur="400"/>
                                        <p:tgtEl>
                                          <p:spTgt spid="32"/>
                                        </p:tgtEl>
                                      </p:cBhvr>
                                    </p:animEffect>
                                  </p:childTnLst>
                                </p:cTn>
                              </p:par>
                            </p:childTnLst>
                          </p:cTn>
                        </p:par>
                        <p:par>
                          <p:cTn id="95" fill="hold">
                            <p:stCondLst>
                              <p:cond delay="1300"/>
                            </p:stCondLst>
                            <p:childTnLst>
                              <p:par>
                                <p:cTn id="96" presetID="10" presetClass="entr" presetSubtype="0" fill="hold" grpId="0" nodeType="after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repeatCount="0" fill="hold"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wipe(left)">
                                      <p:cBhvr>
                                        <p:cTn id="103" dur="400"/>
                                        <p:tgtEl>
                                          <p:spTgt spid="34"/>
                                        </p:tgtEl>
                                      </p:cBhvr>
                                    </p:animEffect>
                                  </p:childTnLst>
                                </p:cTn>
                              </p:par>
                            </p:childTnLst>
                          </p:cTn>
                        </p:par>
                        <p:par>
                          <p:cTn id="104" fill="hold">
                            <p:stCondLst>
                              <p:cond delay="400"/>
                            </p:stCondLst>
                            <p:childTnLst>
                              <p:par>
                                <p:cTn id="105" presetID="10" presetClass="entr" presetSubtype="0" fill="hold" nodeType="after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childTnLst>
                          </p:cTn>
                        </p:par>
                        <p:par>
                          <p:cTn id="108" fill="hold">
                            <p:stCondLst>
                              <p:cond delay="900"/>
                            </p:stCondLst>
                            <p:childTnLst>
                              <p:par>
                                <p:cTn id="109" presetID="10" presetClass="entr" presetSubtype="0" fill="hold" grpId="0" nodeType="after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fade">
                                      <p:cBhvr>
                                        <p:cTn id="111" dur="500"/>
                                        <p:tgtEl>
                                          <p:spTgt spid="54"/>
                                        </p:tgtEl>
                                      </p:cBhvr>
                                    </p:animEffect>
                                  </p:childTnLst>
                                </p:cTn>
                              </p:par>
                              <p:par>
                                <p:cTn id="112" presetID="22" presetClass="entr" presetSubtype="1" repeatCount="0" fill="hold" nodeType="with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wipe(up)">
                                      <p:cBhvr>
                                        <p:cTn id="114" dur="400"/>
                                        <p:tgtEl>
                                          <p:spTgt spid="31"/>
                                        </p:tgtEl>
                                      </p:cBhvr>
                                    </p:animEffect>
                                  </p:childTnLst>
                                </p:cTn>
                              </p:par>
                              <p:par>
                                <p:cTn id="115" presetID="10" presetClass="entr" presetSubtype="0" fill="hold" nodeType="with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fade">
                                      <p:cBhvr>
                                        <p:cTn id="117" dur="500"/>
                                        <p:tgtEl>
                                          <p:spTgt spid="31"/>
                                        </p:tgtEl>
                                      </p:cBhvr>
                                    </p:animEffect>
                                  </p:childTnLst>
                                </p:cTn>
                              </p:par>
                            </p:childTnLst>
                          </p:cTn>
                        </p:par>
                        <p:par>
                          <p:cTn id="118" fill="hold">
                            <p:stCondLst>
                              <p:cond delay="1400"/>
                            </p:stCondLst>
                            <p:childTnLst>
                              <p:par>
                                <p:cTn id="119" presetID="22" presetClass="entr" presetSubtype="8" repeatCount="0" fill="hold" nodeType="after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wipe(left)">
                                      <p:cBhvr>
                                        <p:cTn id="121" dur="400"/>
                                        <p:tgtEl>
                                          <p:spTgt spid="30"/>
                                        </p:tgtEl>
                                      </p:cBhvr>
                                    </p:animEffect>
                                  </p:childTnLst>
                                </p:cTn>
                              </p:par>
                              <p:par>
                                <p:cTn id="122" presetID="10" presetClass="entr" presetSubtype="0" fill="hold" nodeType="withEffect">
                                  <p:stCondLst>
                                    <p:cond delay="400"/>
                                  </p:stCondLst>
                                  <p:childTnLst>
                                    <p:set>
                                      <p:cBhvr>
                                        <p:cTn id="123" dur="1" fill="hold">
                                          <p:stCondLst>
                                            <p:cond delay="0"/>
                                          </p:stCondLst>
                                        </p:cTn>
                                        <p:tgtEl>
                                          <p:spTgt spid="11"/>
                                        </p:tgtEl>
                                        <p:attrNameLst>
                                          <p:attrName>style.visibility</p:attrName>
                                        </p:attrNameLst>
                                      </p:cBhvr>
                                      <p:to>
                                        <p:strVal val="visible"/>
                                      </p:to>
                                    </p:set>
                                    <p:animEffect transition="in" filter="fade">
                                      <p:cBhvr>
                                        <p:cTn id="124" dur="500"/>
                                        <p:tgtEl>
                                          <p:spTgt spid="11"/>
                                        </p:tgtEl>
                                      </p:cBhvr>
                                    </p:animEffect>
                                  </p:childTnLst>
                                </p:cTn>
                              </p:par>
                              <p:par>
                                <p:cTn id="125" presetID="10" presetClass="entr" presetSubtype="0" fill="hold" grpId="0" nodeType="withEffect">
                                  <p:stCondLst>
                                    <p:cond delay="400"/>
                                  </p:stCondLst>
                                  <p:childTnLst>
                                    <p:set>
                                      <p:cBhvr>
                                        <p:cTn id="126" dur="1" fill="hold">
                                          <p:stCondLst>
                                            <p:cond delay="0"/>
                                          </p:stCondLst>
                                        </p:cTn>
                                        <p:tgtEl>
                                          <p:spTgt spid="49"/>
                                        </p:tgtEl>
                                        <p:attrNameLst>
                                          <p:attrName>style.visibility</p:attrName>
                                        </p:attrNameLst>
                                      </p:cBhvr>
                                      <p:to>
                                        <p:strVal val="visible"/>
                                      </p:to>
                                    </p:set>
                                    <p:animEffect transition="in" filter="fade">
                                      <p:cBhvr>
                                        <p:cTn id="127" dur="500"/>
                                        <p:tgtEl>
                                          <p:spTgt spid="49"/>
                                        </p:tgtEl>
                                      </p:cBhvr>
                                    </p:animEffect>
                                  </p:childTnLst>
                                </p:cTn>
                              </p:par>
                              <p:par>
                                <p:cTn id="128" presetID="22" presetClass="entr" presetSubtype="1" repeatCount="0" fill="hold" nodeType="withEffect">
                                  <p:stCondLst>
                                    <p:cond delay="0"/>
                                  </p:stCondLst>
                                  <p:childTnLst>
                                    <p:set>
                                      <p:cBhvr>
                                        <p:cTn id="129" dur="1" fill="hold">
                                          <p:stCondLst>
                                            <p:cond delay="0"/>
                                          </p:stCondLst>
                                        </p:cTn>
                                        <p:tgtEl>
                                          <p:spTgt spid="28"/>
                                        </p:tgtEl>
                                        <p:attrNameLst>
                                          <p:attrName>style.visibility</p:attrName>
                                        </p:attrNameLst>
                                      </p:cBhvr>
                                      <p:to>
                                        <p:strVal val="visible"/>
                                      </p:to>
                                    </p:set>
                                    <p:animEffect transition="in" filter="wipe(up)">
                                      <p:cBhvr>
                                        <p:cTn id="130" dur="400"/>
                                        <p:tgtEl>
                                          <p:spTgt spid="28"/>
                                        </p:tgtEl>
                                      </p:cBhvr>
                                    </p:animEffect>
                                  </p:childTnLst>
                                </p:cTn>
                              </p:par>
                              <p:par>
                                <p:cTn id="131" presetID="10" presetClass="entr" presetSubtype="0" fill="hold" nodeType="withEffect">
                                  <p:stCondLst>
                                    <p:cond delay="0"/>
                                  </p:stCondLst>
                                  <p:childTnLst>
                                    <p:set>
                                      <p:cBhvr>
                                        <p:cTn id="132" dur="1" fill="hold">
                                          <p:stCondLst>
                                            <p:cond delay="0"/>
                                          </p:stCondLst>
                                        </p:cTn>
                                        <p:tgtEl>
                                          <p:spTgt spid="28"/>
                                        </p:tgtEl>
                                        <p:attrNameLst>
                                          <p:attrName>style.visibility</p:attrName>
                                        </p:attrNameLst>
                                      </p:cBhvr>
                                      <p:to>
                                        <p:strVal val="visible"/>
                                      </p:to>
                                    </p:set>
                                    <p:animEffect transition="in" filter="fade">
                                      <p:cBhvr>
                                        <p:cTn id="133" dur="500"/>
                                        <p:tgtEl>
                                          <p:spTgt spid="28"/>
                                        </p:tgtEl>
                                      </p:cBhvr>
                                    </p:animEffect>
                                  </p:childTnLst>
                                </p:cTn>
                              </p:par>
                              <p:par>
                                <p:cTn id="134" presetID="22" presetClass="entr" presetSubtype="1" repeatCount="0" fill="hold" nodeType="withEffect">
                                  <p:stCondLst>
                                    <p:cond delay="0"/>
                                  </p:stCondLst>
                                  <p:childTnLst>
                                    <p:set>
                                      <p:cBhvr>
                                        <p:cTn id="135" dur="1" fill="hold">
                                          <p:stCondLst>
                                            <p:cond delay="0"/>
                                          </p:stCondLst>
                                        </p:cTn>
                                        <p:tgtEl>
                                          <p:spTgt spid="29"/>
                                        </p:tgtEl>
                                        <p:attrNameLst>
                                          <p:attrName>style.visibility</p:attrName>
                                        </p:attrNameLst>
                                      </p:cBhvr>
                                      <p:to>
                                        <p:strVal val="visible"/>
                                      </p:to>
                                    </p:set>
                                    <p:animEffect transition="in" filter="wipe(up)">
                                      <p:cBhvr>
                                        <p:cTn id="136" dur="400"/>
                                        <p:tgtEl>
                                          <p:spTgt spid="29"/>
                                        </p:tgtEl>
                                      </p:cBhvr>
                                    </p:animEffect>
                                  </p:childTnLst>
                                </p:cTn>
                              </p:par>
                              <p:par>
                                <p:cTn id="137" presetID="10" presetClass="entr" presetSubtype="0" fill="hold" nodeType="withEffect">
                                  <p:stCondLst>
                                    <p:cond delay="0"/>
                                  </p:stCondLst>
                                  <p:childTnLst>
                                    <p:set>
                                      <p:cBhvr>
                                        <p:cTn id="138" dur="1" fill="hold">
                                          <p:stCondLst>
                                            <p:cond delay="0"/>
                                          </p:stCondLst>
                                        </p:cTn>
                                        <p:tgtEl>
                                          <p:spTgt spid="29"/>
                                        </p:tgtEl>
                                        <p:attrNameLst>
                                          <p:attrName>style.visibility</p:attrName>
                                        </p:attrNameLst>
                                      </p:cBhvr>
                                      <p:to>
                                        <p:strVal val="visible"/>
                                      </p:to>
                                    </p:set>
                                    <p:animEffect transition="in" filter="fade">
                                      <p:cBhvr>
                                        <p:cTn id="139" dur="500"/>
                                        <p:tgtEl>
                                          <p:spTgt spid="29"/>
                                        </p:tgtEl>
                                      </p:cBhvr>
                                    </p:animEffect>
                                  </p:childTnLst>
                                </p:cTn>
                              </p:par>
                              <p:par>
                                <p:cTn id="140" presetID="22" presetClass="entr" presetSubtype="1" repeatCount="0" fill="hold" nodeType="withEffect">
                                  <p:stCondLst>
                                    <p:cond delay="0"/>
                                  </p:stCondLst>
                                  <p:childTnLst>
                                    <p:set>
                                      <p:cBhvr>
                                        <p:cTn id="141" dur="1" fill="hold">
                                          <p:stCondLst>
                                            <p:cond delay="0"/>
                                          </p:stCondLst>
                                        </p:cTn>
                                        <p:tgtEl>
                                          <p:spTgt spid="26"/>
                                        </p:tgtEl>
                                        <p:attrNameLst>
                                          <p:attrName>style.visibility</p:attrName>
                                        </p:attrNameLst>
                                      </p:cBhvr>
                                      <p:to>
                                        <p:strVal val="visible"/>
                                      </p:to>
                                    </p:set>
                                    <p:animEffect transition="in" filter="wipe(up)">
                                      <p:cBhvr>
                                        <p:cTn id="142" dur="400"/>
                                        <p:tgtEl>
                                          <p:spTgt spid="26"/>
                                        </p:tgtEl>
                                      </p:cBhvr>
                                    </p:animEffect>
                                  </p:childTnLst>
                                </p:cTn>
                              </p:par>
                            </p:childTnLst>
                          </p:cTn>
                        </p:par>
                        <p:par>
                          <p:cTn id="143" fill="hold">
                            <p:stCondLst>
                              <p:cond delay="2300"/>
                            </p:stCondLst>
                            <p:childTnLst>
                              <p:par>
                                <p:cTn id="144" presetID="10" presetClass="entr" presetSubtype="0" fill="hold" nodeType="afterEffect">
                                  <p:stCondLst>
                                    <p:cond delay="0"/>
                                  </p:stCondLst>
                                  <p:childTnLst>
                                    <p:set>
                                      <p:cBhvr>
                                        <p:cTn id="145" dur="1" fill="hold">
                                          <p:stCondLst>
                                            <p:cond delay="0"/>
                                          </p:stCondLst>
                                        </p:cTn>
                                        <p:tgtEl>
                                          <p:spTgt spid="26"/>
                                        </p:tgtEl>
                                        <p:attrNameLst>
                                          <p:attrName>style.visibility</p:attrName>
                                        </p:attrNameLst>
                                      </p:cBhvr>
                                      <p:to>
                                        <p:strVal val="visible"/>
                                      </p:to>
                                    </p:set>
                                    <p:animEffect transition="in" filter="fade">
                                      <p:cBhvr>
                                        <p:cTn id="146" dur="500"/>
                                        <p:tgtEl>
                                          <p:spTgt spid="26"/>
                                        </p:tgtEl>
                                      </p:cBhvr>
                                    </p:animEffect>
                                  </p:childTnLst>
                                </p:cTn>
                              </p:par>
                              <p:par>
                                <p:cTn id="147" presetID="22" presetClass="entr" presetSubtype="1" repeatCount="0" fill="hold" nodeType="withEffect">
                                  <p:stCondLst>
                                    <p:cond delay="0"/>
                                  </p:stCondLst>
                                  <p:childTnLst>
                                    <p:set>
                                      <p:cBhvr>
                                        <p:cTn id="148" dur="1" fill="hold">
                                          <p:stCondLst>
                                            <p:cond delay="0"/>
                                          </p:stCondLst>
                                        </p:cTn>
                                        <p:tgtEl>
                                          <p:spTgt spid="27"/>
                                        </p:tgtEl>
                                        <p:attrNameLst>
                                          <p:attrName>style.visibility</p:attrName>
                                        </p:attrNameLst>
                                      </p:cBhvr>
                                      <p:to>
                                        <p:strVal val="visible"/>
                                      </p:to>
                                    </p:set>
                                    <p:animEffect transition="in" filter="wipe(up)">
                                      <p:cBhvr>
                                        <p:cTn id="149" dur="400"/>
                                        <p:tgtEl>
                                          <p:spTgt spid="27"/>
                                        </p:tgtEl>
                                      </p:cBhvr>
                                    </p:animEffect>
                                  </p:childTnLst>
                                </p:cTn>
                              </p:par>
                            </p:childTnLst>
                          </p:cTn>
                        </p:par>
                        <p:par>
                          <p:cTn id="150" fill="hold">
                            <p:stCondLst>
                              <p:cond delay="2800"/>
                            </p:stCondLst>
                            <p:childTnLst>
                              <p:par>
                                <p:cTn id="151" presetID="10" presetClass="entr" presetSubtype="0" fill="hold" nodeType="afterEffect">
                                  <p:stCondLst>
                                    <p:cond delay="0"/>
                                  </p:stCondLst>
                                  <p:childTnLst>
                                    <p:set>
                                      <p:cBhvr>
                                        <p:cTn id="152" dur="1" fill="hold">
                                          <p:stCondLst>
                                            <p:cond delay="0"/>
                                          </p:stCondLst>
                                        </p:cTn>
                                        <p:tgtEl>
                                          <p:spTgt spid="27"/>
                                        </p:tgtEl>
                                        <p:attrNameLst>
                                          <p:attrName>style.visibility</p:attrName>
                                        </p:attrNameLst>
                                      </p:cBhvr>
                                      <p:to>
                                        <p:strVal val="visible"/>
                                      </p:to>
                                    </p:set>
                                    <p:animEffect transition="in" filter="fade">
                                      <p:cBhvr>
                                        <p:cTn id="153" dur="500"/>
                                        <p:tgtEl>
                                          <p:spTgt spid="27"/>
                                        </p:tgtEl>
                                      </p:cBhvr>
                                    </p:animEffect>
                                  </p:childTnLst>
                                </p:cTn>
                              </p:par>
                              <p:par>
                                <p:cTn id="154" presetID="22" presetClass="entr" presetSubtype="4" repeatCount="0" fill="hold" nodeType="withEffect">
                                  <p:stCondLst>
                                    <p:cond delay="0"/>
                                  </p:stCondLst>
                                  <p:childTnLst>
                                    <p:set>
                                      <p:cBhvr>
                                        <p:cTn id="155" dur="1" fill="hold">
                                          <p:stCondLst>
                                            <p:cond delay="0"/>
                                          </p:stCondLst>
                                        </p:cTn>
                                        <p:tgtEl>
                                          <p:spTgt spid="24"/>
                                        </p:tgtEl>
                                        <p:attrNameLst>
                                          <p:attrName>style.visibility</p:attrName>
                                        </p:attrNameLst>
                                      </p:cBhvr>
                                      <p:to>
                                        <p:strVal val="visible"/>
                                      </p:to>
                                    </p:set>
                                    <p:animEffect transition="in" filter="wipe(down)">
                                      <p:cBhvr>
                                        <p:cTn id="156" dur="400"/>
                                        <p:tgtEl>
                                          <p:spTgt spid="24"/>
                                        </p:tgtEl>
                                      </p:cBhvr>
                                    </p:animEffec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500"/>
                                        <p:tgtEl>
                                          <p:spTgt spid="24"/>
                                        </p:tgtEl>
                                      </p:cBhvr>
                                    </p:animEffect>
                                  </p:childTnLst>
                                </p:cTn>
                              </p:par>
                              <p:par>
                                <p:cTn id="160" presetID="22" presetClass="entr" presetSubtype="4" repeatCount="0" fill="hold" nodeType="withEffect">
                                  <p:stCondLst>
                                    <p:cond delay="0"/>
                                  </p:stCondLst>
                                  <p:childTnLst>
                                    <p:set>
                                      <p:cBhvr>
                                        <p:cTn id="161" dur="1" fill="hold">
                                          <p:stCondLst>
                                            <p:cond delay="0"/>
                                          </p:stCondLst>
                                        </p:cTn>
                                        <p:tgtEl>
                                          <p:spTgt spid="25"/>
                                        </p:tgtEl>
                                        <p:attrNameLst>
                                          <p:attrName>style.visibility</p:attrName>
                                        </p:attrNameLst>
                                      </p:cBhvr>
                                      <p:to>
                                        <p:strVal val="visible"/>
                                      </p:to>
                                    </p:set>
                                    <p:animEffect transition="in" filter="wipe(down)">
                                      <p:cBhvr>
                                        <p:cTn id="162" dur="400"/>
                                        <p:tgtEl>
                                          <p:spTgt spid="25"/>
                                        </p:tgtEl>
                                      </p:cBhvr>
                                    </p:animEffect>
                                  </p:childTnLst>
                                </p:cTn>
                              </p:par>
                            </p:childTnLst>
                          </p:cTn>
                        </p:par>
                        <p:par>
                          <p:cTn id="163" fill="hold">
                            <p:stCondLst>
                              <p:cond delay="3300"/>
                            </p:stCondLst>
                            <p:childTnLst>
                              <p:par>
                                <p:cTn id="164" presetID="10" presetClass="entr" presetSubtype="0" fill="hold" nodeType="afterEffect">
                                  <p:stCondLst>
                                    <p:cond delay="0"/>
                                  </p:stCondLst>
                                  <p:childTnLst>
                                    <p:set>
                                      <p:cBhvr>
                                        <p:cTn id="165" dur="1" fill="hold">
                                          <p:stCondLst>
                                            <p:cond delay="0"/>
                                          </p:stCondLst>
                                        </p:cTn>
                                        <p:tgtEl>
                                          <p:spTgt spid="25"/>
                                        </p:tgtEl>
                                        <p:attrNameLst>
                                          <p:attrName>style.visibility</p:attrName>
                                        </p:attrNameLst>
                                      </p:cBhvr>
                                      <p:to>
                                        <p:strVal val="visible"/>
                                      </p:to>
                                    </p:set>
                                    <p:animEffect transition="in" filter="fade">
                                      <p:cBhvr>
                                        <p:cTn id="166" dur="500"/>
                                        <p:tgtEl>
                                          <p:spTgt spid="25"/>
                                        </p:tgtEl>
                                      </p:cBhvr>
                                    </p:animEffect>
                                  </p:childTnLst>
                                </p:cTn>
                              </p:par>
                              <p:par>
                                <p:cTn id="167" presetID="22" presetClass="entr" presetSubtype="4" repeatCount="0" fill="hold" nodeType="withEffect">
                                  <p:stCondLst>
                                    <p:cond delay="0"/>
                                  </p:stCondLst>
                                  <p:childTnLst>
                                    <p:set>
                                      <p:cBhvr>
                                        <p:cTn id="168" dur="1" fill="hold">
                                          <p:stCondLst>
                                            <p:cond delay="0"/>
                                          </p:stCondLst>
                                        </p:cTn>
                                        <p:tgtEl>
                                          <p:spTgt spid="23"/>
                                        </p:tgtEl>
                                        <p:attrNameLst>
                                          <p:attrName>style.visibility</p:attrName>
                                        </p:attrNameLst>
                                      </p:cBhvr>
                                      <p:to>
                                        <p:strVal val="visible"/>
                                      </p:to>
                                    </p:set>
                                    <p:animEffect transition="in" filter="wipe(down)">
                                      <p:cBhvr>
                                        <p:cTn id="169" dur="400"/>
                                        <p:tgtEl>
                                          <p:spTgt spid="23"/>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53"/>
                                        </p:tgtEl>
                                        <p:attrNameLst>
                                          <p:attrName>style.visibility</p:attrName>
                                        </p:attrNameLst>
                                      </p:cBhvr>
                                      <p:to>
                                        <p:strVal val="visible"/>
                                      </p:to>
                                    </p:set>
                                    <p:animEffect transition="in" filter="fade">
                                      <p:cBhvr>
                                        <p:cTn id="17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dow">
            <a:extLst>
              <a:ext uri="{FF2B5EF4-FFF2-40B4-BE49-F238E27FC236}">
                <a16:creationId xmlns:a16="http://schemas.microsoft.com/office/drawing/2014/main" id="{513D5CDA-01EA-75DB-DBCA-860210893A50}"/>
              </a:ext>
            </a:extLst>
          </p:cNvPr>
          <p:cNvSpPr/>
          <p:nvPr/>
        </p:nvSpPr>
        <p:spPr>
          <a:xfrm>
            <a:off x="-28576" y="0"/>
            <a:ext cx="10726738" cy="13716000"/>
          </a:xfrm>
          <a:prstGeom prst="rect">
            <a:avLst/>
          </a:prstGeom>
          <a:solidFill>
            <a:schemeClr val="bg1"/>
          </a:solidFill>
          <a:ln>
            <a:noFill/>
          </a:ln>
          <a:effectLst>
            <a:outerShdw blurRad="325259" dist="134281" dir="2700000" algn="tl" rotWithShape="0">
              <a:prstClr val="black">
                <a:alpha val="1748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a:extLst>
              <a:ext uri="{FF2B5EF4-FFF2-40B4-BE49-F238E27FC236}">
                <a16:creationId xmlns:a16="http://schemas.microsoft.com/office/drawing/2014/main" id="{5C910E60-B190-2342-80DF-EB7B78FDFB0E}"/>
              </a:ext>
            </a:extLst>
          </p:cNvPr>
          <p:cNvSpPr txBox="1">
            <a:spLocks/>
          </p:cNvSpPr>
          <p:nvPr/>
        </p:nvSpPr>
        <p:spPr>
          <a:xfrm>
            <a:off x="11018520" y="1219200"/>
            <a:ext cx="12757468" cy="995882"/>
          </a:xfrm>
          <a:prstGeom prst="rect">
            <a:avLst/>
          </a:prstGeom>
          <a:noFill/>
          <a:ln>
            <a:noFill/>
          </a:ln>
        </p:spPr>
        <p:txBody>
          <a:bodyPr spcFirstLastPara="1" wrap="square" lIns="0" tIns="0" rIns="0" bIns="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pPr>
              <a:spcBef>
                <a:spcPts val="0"/>
              </a:spcBef>
              <a:buClr>
                <a:srgbClr val="212121"/>
              </a:buClr>
              <a:buSzPts val="5000"/>
              <a:buFont typeface="Arial"/>
              <a:buNone/>
            </a:pPr>
            <a:r>
              <a:rPr lang="en-US" dirty="0"/>
              <a:t>Universal Distributed Teams</a:t>
            </a:r>
          </a:p>
        </p:txBody>
      </p:sp>
      <p:pic>
        <p:nvPicPr>
          <p:cNvPr id="8" name="LEFT IMAGE">
            <a:extLst>
              <a:ext uri="{FF2B5EF4-FFF2-40B4-BE49-F238E27FC236}">
                <a16:creationId xmlns:a16="http://schemas.microsoft.com/office/drawing/2014/main" id="{7E8B3537-3DE3-0FAB-6EB0-AB448C4795AB}"/>
              </a:ext>
            </a:extLst>
          </p:cNvPr>
          <p:cNvPicPr preferRelativeResize="0">
            <a:picLocks/>
          </p:cNvPicPr>
          <p:nvPr/>
        </p:nvPicPr>
        <p:blipFill rotWithShape="1">
          <a:blip r:embed="rId3">
            <a:alphaModFix/>
          </a:blip>
          <a:srcRect t="36" b="37"/>
          <a:stretch/>
        </p:blipFill>
        <p:spPr>
          <a:xfrm>
            <a:off x="0" y="0"/>
            <a:ext cx="10726738" cy="13716000"/>
          </a:xfrm>
          <a:prstGeom prst="rect">
            <a:avLst/>
          </a:prstGeom>
          <a:noFill/>
          <a:ln>
            <a:noFill/>
          </a:ln>
        </p:spPr>
      </p:pic>
      <p:sp>
        <p:nvSpPr>
          <p:cNvPr id="9" name="LABEL">
            <a:extLst>
              <a:ext uri="{FF2B5EF4-FFF2-40B4-BE49-F238E27FC236}">
                <a16:creationId xmlns:a16="http://schemas.microsoft.com/office/drawing/2014/main" id="{B36EDC61-A4E9-3320-E7DF-06C25147B962}"/>
              </a:ext>
            </a:extLst>
          </p:cNvPr>
          <p:cNvSpPr txBox="1"/>
          <p:nvPr/>
        </p:nvSpPr>
        <p:spPr>
          <a:xfrm>
            <a:off x="-14288" y="11905488"/>
            <a:ext cx="10744200" cy="1366376"/>
          </a:xfrm>
          <a:prstGeom prst="rect">
            <a:avLst/>
          </a:prstGeom>
          <a:solidFill>
            <a:schemeClr val="accent1"/>
          </a:solidFill>
          <a:ln>
            <a:noFill/>
          </a:ln>
        </p:spPr>
        <p:txBody>
          <a:bodyPr spcFirstLastPara="1" wrap="square" lIns="91425" tIns="91440" rIns="91425" bIns="45700" anchor="ctr" anchorCtr="0">
            <a:noAutofit/>
          </a:bodyPr>
          <a:lstStyle/>
          <a:p>
            <a:pPr marL="0" marR="0" lvl="0" indent="0" algn="ctr" rtl="0">
              <a:lnSpc>
                <a:spcPct val="90000"/>
              </a:lnSpc>
              <a:spcBef>
                <a:spcPts val="0"/>
              </a:spcBef>
              <a:spcAft>
                <a:spcPts val="0"/>
              </a:spcAft>
              <a:buClr>
                <a:srgbClr val="212121"/>
              </a:buClr>
              <a:buSzPts val="4000"/>
              <a:buFont typeface="Arial"/>
              <a:buNone/>
            </a:pPr>
            <a:r>
              <a:rPr lang="en-US" sz="4000" b="0" i="0" u="none" strike="noStrike" cap="none" dirty="0">
                <a:solidFill>
                  <a:schemeClr val="lt1"/>
                </a:solidFill>
                <a:latin typeface="Arial"/>
                <a:ea typeface="Arial"/>
                <a:cs typeface="Arial"/>
                <a:sym typeface="Arial"/>
              </a:rPr>
              <a:t>Traditional Patient Movement Challenges</a:t>
            </a:r>
            <a:endParaRPr dirty="0"/>
          </a:p>
          <a:p>
            <a:pPr marL="0" marR="0" lvl="0" indent="0" algn="ctr" rtl="0">
              <a:lnSpc>
                <a:spcPct val="90000"/>
              </a:lnSpc>
              <a:spcBef>
                <a:spcPts val="0"/>
              </a:spcBef>
              <a:spcAft>
                <a:spcPts val="0"/>
              </a:spcAft>
              <a:buClr>
                <a:srgbClr val="212121"/>
              </a:buClr>
              <a:buSzPts val="4000"/>
              <a:buFont typeface="Arial"/>
              <a:buNone/>
            </a:pPr>
            <a:r>
              <a:rPr lang="en-US" sz="4000" b="0" i="0" u="none" strike="noStrike" cap="none" dirty="0">
                <a:solidFill>
                  <a:schemeClr val="lt1"/>
                </a:solidFill>
                <a:latin typeface="Arial"/>
                <a:ea typeface="Arial"/>
                <a:cs typeface="Arial"/>
                <a:sym typeface="Arial"/>
              </a:rPr>
              <a:t>for Critical, Unscheduled Events</a:t>
            </a:r>
            <a:endParaRPr dirty="0"/>
          </a:p>
        </p:txBody>
      </p:sp>
      <p:sp>
        <p:nvSpPr>
          <p:cNvPr id="15" name="Bullets">
            <a:extLst>
              <a:ext uri="{FF2B5EF4-FFF2-40B4-BE49-F238E27FC236}">
                <a16:creationId xmlns:a16="http://schemas.microsoft.com/office/drawing/2014/main" id="{28AA1777-AE59-3737-3337-F7179A9F17FA}"/>
              </a:ext>
            </a:extLst>
          </p:cNvPr>
          <p:cNvSpPr txBox="1">
            <a:spLocks/>
          </p:cNvSpPr>
          <p:nvPr/>
        </p:nvSpPr>
        <p:spPr>
          <a:xfrm>
            <a:off x="11018838" y="2229576"/>
            <a:ext cx="12757150" cy="109727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500"/>
              </a:spcBef>
              <a:spcAft>
                <a:spcPts val="0"/>
              </a:spcAft>
              <a:buClr>
                <a:srgbClr val="212121"/>
              </a:buClr>
              <a:buSzPts val="3200"/>
              <a:buFont typeface="Arial"/>
              <a:buNone/>
              <a:defRPr sz="3200" b="0" i="0" u="none" strike="noStrike" cap="none">
                <a:solidFill>
                  <a:srgbClr val="212121"/>
                </a:solidFill>
                <a:latin typeface="Calibri"/>
                <a:ea typeface="Calibri"/>
                <a:cs typeface="Calibri"/>
                <a:sym typeface="Calibri"/>
              </a:defRPr>
            </a:lvl1pPr>
            <a:lvl2pPr marL="914400" marR="0" lvl="1" indent="-431800" algn="l" rtl="0">
              <a:lnSpc>
                <a:spcPct val="90000"/>
              </a:lnSpc>
              <a:spcBef>
                <a:spcPts val="1200"/>
              </a:spcBef>
              <a:spcAft>
                <a:spcPts val="0"/>
              </a:spcAft>
              <a:buClr>
                <a:srgbClr val="212121"/>
              </a:buClr>
              <a:buSzPts val="3200"/>
              <a:buFont typeface="NTR"/>
              <a:buChar char="-"/>
              <a:defRPr sz="3200" b="0" i="0" u="none" strike="noStrike" cap="none">
                <a:solidFill>
                  <a:schemeClr val="dk1"/>
                </a:solidFill>
                <a:latin typeface="Calibri"/>
                <a:ea typeface="Calibri"/>
                <a:cs typeface="Calibri"/>
                <a:sym typeface="Calibri"/>
              </a:defRPr>
            </a:lvl2pPr>
            <a:lvl3pPr marL="1371600" marR="0" lvl="2" indent="-431800" algn="l" rtl="0">
              <a:lnSpc>
                <a:spcPct val="90000"/>
              </a:lnSpc>
              <a:spcBef>
                <a:spcPts val="1200"/>
              </a:spcBef>
              <a:spcAft>
                <a:spcPts val="0"/>
              </a:spcAft>
              <a:buClr>
                <a:srgbClr val="212121"/>
              </a:buClr>
              <a:buSzPts val="3200"/>
              <a:buFont typeface="NTR"/>
              <a:buChar char="+"/>
              <a:defRPr sz="3200" b="0" i="0" u="none" strike="noStrike" cap="none">
                <a:solidFill>
                  <a:schemeClr val="dk1"/>
                </a:solidFill>
                <a:latin typeface="Calibri"/>
                <a:ea typeface="Calibri"/>
                <a:cs typeface="Calibri"/>
                <a:sym typeface="Calibri"/>
              </a:defRPr>
            </a:lvl3pPr>
            <a:lvl4pPr marL="1828800" marR="0" lvl="3" indent="-431800" algn="l" rtl="0">
              <a:lnSpc>
                <a:spcPct val="90000"/>
              </a:lnSpc>
              <a:spcBef>
                <a:spcPts val="1200"/>
              </a:spcBef>
              <a:spcAft>
                <a:spcPts val="0"/>
              </a:spcAft>
              <a:buClr>
                <a:srgbClr val="212121"/>
              </a:buClr>
              <a:buSzPts val="3200"/>
              <a:buFont typeface="NTR"/>
              <a:buChar char="-"/>
              <a:defRPr sz="3200" b="0" i="0" u="none" strike="noStrike" cap="none">
                <a:solidFill>
                  <a:schemeClr val="dk1"/>
                </a:solidFill>
                <a:latin typeface="Calibri"/>
                <a:ea typeface="Calibri"/>
                <a:cs typeface="Calibri"/>
                <a:sym typeface="Calibri"/>
              </a:defRPr>
            </a:lvl4pPr>
            <a:lvl5pPr marL="2286000" marR="0" lvl="4" indent="-431800" algn="l" rtl="0">
              <a:lnSpc>
                <a:spcPct val="90000"/>
              </a:lnSpc>
              <a:spcBef>
                <a:spcPts val="1200"/>
              </a:spcBef>
              <a:spcAft>
                <a:spcPts val="0"/>
              </a:spcAft>
              <a:buClr>
                <a:schemeClr val="dk1"/>
              </a:buClr>
              <a:buSzPts val="3200"/>
              <a:buFont typeface="NTR"/>
              <a:buChar char="-"/>
              <a:defRPr sz="32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20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9pPr>
          </a:lstStyle>
          <a:p>
            <a:pPr marL="0" indent="0">
              <a:spcBef>
                <a:spcPts val="0"/>
              </a:spcBef>
            </a:pPr>
            <a:r>
              <a:rPr lang="en-US" b="1" dirty="0">
                <a:solidFill>
                  <a:schemeClr val="accent1"/>
                </a:solidFill>
                <a:latin typeface="Arial"/>
                <a:ea typeface="Arial"/>
                <a:cs typeface="Arial"/>
                <a:sym typeface="Arial"/>
              </a:rPr>
              <a:t>CALL LIST</a:t>
            </a:r>
            <a:endParaRPr lang="en-US" dirty="0"/>
          </a:p>
          <a:p>
            <a:pPr indent="-457200" defTabSz="274320" fontAlgn="t">
              <a:lnSpc>
                <a:spcPct val="100000"/>
              </a:lnSpc>
              <a:spcBef>
                <a:spcPts val="0"/>
              </a:spcBef>
              <a:spcAft>
                <a:spcPts val="1200"/>
              </a:spcAft>
              <a:buSzPct val="90000"/>
              <a:buFont typeface="Arial"/>
              <a:buBlip>
                <a:blip r:embed="rId4">
                  <a:extLst>
                    <a:ext uri="{96DAC541-7B7A-43D3-8B79-37D633B846F1}">
                      <asvg:svgBlip xmlns:asvg="http://schemas.microsoft.com/office/drawing/2016/SVG/main" r:embed="rId5"/>
                    </a:ext>
                  </a:extLst>
                </a:blip>
              </a:buBlip>
              <a:defRPr/>
            </a:pPr>
            <a:r>
              <a:rPr lang="en-US" sz="3000" kern="1200" dirty="0">
                <a:latin typeface="Calibri Light" panose="020F0302020204030204" pitchFamily="34" charset="0"/>
                <a:ea typeface="Roboto Light" panose="02000000000000000000" pitchFamily="2" charset="0"/>
                <a:cs typeface="Calibri Light" panose="020F0302020204030204" pitchFamily="34" charset="0"/>
              </a:rPr>
              <a:t>Who’s on call today? Did they get their alert?</a:t>
            </a:r>
          </a:p>
          <a:p>
            <a:pPr indent="-457200" defTabSz="274320" fontAlgn="t">
              <a:lnSpc>
                <a:spcPct val="100000"/>
              </a:lnSpc>
              <a:spcBef>
                <a:spcPts val="0"/>
              </a:spcBef>
              <a:spcAft>
                <a:spcPts val="1200"/>
              </a:spcAft>
              <a:buSzPct val="90000"/>
              <a:buFont typeface="Arial"/>
              <a:buBlip>
                <a:blip r:embed="rId4">
                  <a:extLst>
                    <a:ext uri="{96DAC541-7B7A-43D3-8B79-37D633B846F1}">
                      <asvg:svgBlip xmlns:asvg="http://schemas.microsoft.com/office/drawing/2016/SVG/main" r:embed="rId5"/>
                    </a:ext>
                  </a:extLst>
                </a:blip>
              </a:buBlip>
              <a:defRPr/>
            </a:pPr>
            <a:r>
              <a:rPr lang="en-US" sz="3000" kern="1200" dirty="0">
                <a:latin typeface="Calibri Light" panose="020F0302020204030204" pitchFamily="34" charset="0"/>
                <a:ea typeface="Roboto Light" panose="02000000000000000000" pitchFamily="2" charset="0"/>
                <a:cs typeface="Calibri Light" panose="020F0302020204030204" pitchFamily="34" charset="0"/>
              </a:rPr>
              <a:t>The call list is wrong. What do I do?</a:t>
            </a:r>
          </a:p>
          <a:p>
            <a:pPr indent="-457200" defTabSz="274320" fontAlgn="t">
              <a:lnSpc>
                <a:spcPct val="100000"/>
              </a:lnSpc>
              <a:spcBef>
                <a:spcPts val="0"/>
              </a:spcBef>
              <a:spcAft>
                <a:spcPts val="1200"/>
              </a:spcAft>
              <a:buSzPct val="90000"/>
              <a:buFont typeface="Arial"/>
              <a:buBlip>
                <a:blip r:embed="rId4">
                  <a:extLst>
                    <a:ext uri="{96DAC541-7B7A-43D3-8B79-37D633B846F1}">
                      <asvg:svgBlip xmlns:asvg="http://schemas.microsoft.com/office/drawing/2016/SVG/main" r:embed="rId5"/>
                    </a:ext>
                  </a:extLst>
                </a:blip>
              </a:buBlip>
              <a:defRPr/>
            </a:pPr>
            <a:r>
              <a:rPr lang="en-US" sz="3000" kern="1200" dirty="0">
                <a:latin typeface="Calibri Light" panose="020F0302020204030204" pitchFamily="34" charset="0"/>
                <a:ea typeface="Roboto Light" panose="02000000000000000000" pitchFamily="2" charset="0"/>
                <a:cs typeface="Calibri Light" panose="020F0302020204030204" pitchFamily="34" charset="0"/>
              </a:rPr>
              <a:t>I can’t stop my alerts when I’m done.</a:t>
            </a:r>
          </a:p>
          <a:p>
            <a:pPr marL="0" indent="0">
              <a:spcBef>
                <a:spcPts val="4200"/>
              </a:spcBef>
            </a:pPr>
            <a:r>
              <a:rPr lang="en-US" b="1" dirty="0">
                <a:solidFill>
                  <a:schemeClr val="accent1"/>
                </a:solidFill>
                <a:latin typeface="Arial"/>
                <a:ea typeface="Arial"/>
                <a:cs typeface="Arial"/>
                <a:sym typeface="Arial"/>
              </a:rPr>
              <a:t>PATIENT IDENTIFICATION</a:t>
            </a:r>
            <a:endParaRPr lang="en-US" dirty="0"/>
          </a:p>
          <a:p>
            <a:pPr indent="-457200" defTabSz="274320" fontAlgn="t">
              <a:lnSpc>
                <a:spcPct val="100000"/>
              </a:lnSpc>
              <a:spcBef>
                <a:spcPts val="0"/>
              </a:spcBef>
              <a:spcAft>
                <a:spcPts val="1200"/>
              </a:spcAft>
              <a:buSzPct val="90000"/>
              <a:buFont typeface="Arial"/>
              <a:buBlip>
                <a:blip r:embed="rId4">
                  <a:extLst>
                    <a:ext uri="{96DAC541-7B7A-43D3-8B79-37D633B846F1}">
                      <asvg:svgBlip xmlns:asvg="http://schemas.microsoft.com/office/drawing/2016/SVG/main" r:embed="rId5"/>
                    </a:ext>
                  </a:extLst>
                </a:blip>
              </a:buBlip>
              <a:defRPr/>
            </a:pPr>
            <a:r>
              <a:rPr lang="en-US" sz="3000" kern="1200" dirty="0">
                <a:latin typeface="Calibri Light" panose="020F0302020204030204" pitchFamily="34" charset="0"/>
                <a:ea typeface="Roboto Light" panose="02000000000000000000" pitchFamily="2" charset="0"/>
                <a:cs typeface="Calibri Light" panose="020F0302020204030204" pitchFamily="34" charset="0"/>
              </a:rPr>
              <a:t>Why can’t my alert include the patient’s name so I can pull PMH or old studies / images?</a:t>
            </a:r>
          </a:p>
          <a:p>
            <a:pPr indent="-457200" defTabSz="274320" fontAlgn="t">
              <a:lnSpc>
                <a:spcPct val="100000"/>
              </a:lnSpc>
              <a:spcBef>
                <a:spcPts val="0"/>
              </a:spcBef>
              <a:spcAft>
                <a:spcPts val="1200"/>
              </a:spcAft>
              <a:buSzPct val="90000"/>
              <a:buFont typeface="Arial"/>
              <a:buBlip>
                <a:blip r:embed="rId4">
                  <a:extLst>
                    <a:ext uri="{96DAC541-7B7A-43D3-8B79-37D633B846F1}">
                      <asvg:svgBlip xmlns:asvg="http://schemas.microsoft.com/office/drawing/2016/SVG/main" r:embed="rId5"/>
                    </a:ext>
                  </a:extLst>
                </a:blip>
              </a:buBlip>
              <a:defRPr/>
            </a:pPr>
            <a:r>
              <a:rPr lang="en-US" sz="3000" kern="1200" dirty="0">
                <a:latin typeface="Calibri Light" panose="020F0302020204030204" pitchFamily="34" charset="0"/>
                <a:ea typeface="Roboto Light" panose="02000000000000000000" pitchFamily="2" charset="0"/>
                <a:cs typeface="Calibri Light" panose="020F0302020204030204" pitchFamily="34" charset="0"/>
              </a:rPr>
              <a:t>I have 5 different “secure message” threads about 2 different patients and 4 ECGs with no names on them.</a:t>
            </a:r>
          </a:p>
          <a:p>
            <a:pPr indent="-457200" defTabSz="274320" fontAlgn="t">
              <a:lnSpc>
                <a:spcPct val="100000"/>
              </a:lnSpc>
              <a:spcBef>
                <a:spcPts val="0"/>
              </a:spcBef>
              <a:spcAft>
                <a:spcPts val="1200"/>
              </a:spcAft>
              <a:buSzPct val="90000"/>
              <a:buFont typeface="Arial"/>
              <a:buBlip>
                <a:blip r:embed="rId4">
                  <a:extLst>
                    <a:ext uri="{96DAC541-7B7A-43D3-8B79-37D633B846F1}">
                      <asvg:svgBlip xmlns:asvg="http://schemas.microsoft.com/office/drawing/2016/SVG/main" r:embed="rId5"/>
                    </a:ext>
                  </a:extLst>
                </a:blip>
              </a:buBlip>
              <a:defRPr/>
            </a:pPr>
            <a:r>
              <a:rPr lang="en-US" sz="3000" kern="1200" dirty="0">
                <a:latin typeface="Calibri Light" panose="020F0302020204030204" pitchFamily="34" charset="0"/>
                <a:ea typeface="Roboto Light" panose="02000000000000000000" pitchFamily="2" charset="0"/>
                <a:cs typeface="Calibri Light" panose="020F0302020204030204" pitchFamily="34" charset="0"/>
              </a:rPr>
              <a:t>I can’t do anything until the patient is registered.</a:t>
            </a:r>
          </a:p>
          <a:p>
            <a:pPr marL="0" indent="0">
              <a:spcBef>
                <a:spcPts val="4200"/>
              </a:spcBef>
            </a:pPr>
            <a:r>
              <a:rPr lang="en-US" b="1" dirty="0">
                <a:solidFill>
                  <a:schemeClr val="accent1"/>
                </a:solidFill>
                <a:latin typeface="Arial"/>
                <a:ea typeface="Arial"/>
                <a:cs typeface="Arial"/>
                <a:sym typeface="Arial"/>
              </a:rPr>
              <a:t>UNNECESSARY COMPLEXITY</a:t>
            </a:r>
            <a:endParaRPr lang="en-US" dirty="0"/>
          </a:p>
          <a:p>
            <a:pPr indent="-457200" defTabSz="274320" fontAlgn="t">
              <a:lnSpc>
                <a:spcPct val="100000"/>
              </a:lnSpc>
              <a:spcBef>
                <a:spcPts val="0"/>
              </a:spcBef>
              <a:spcAft>
                <a:spcPts val="1200"/>
              </a:spcAft>
              <a:buSzPct val="90000"/>
              <a:buFont typeface="Arial"/>
              <a:buBlip>
                <a:blip r:embed="rId4">
                  <a:extLst>
                    <a:ext uri="{96DAC541-7B7A-43D3-8B79-37D633B846F1}">
                      <asvg:svgBlip xmlns:asvg="http://schemas.microsoft.com/office/drawing/2016/SVG/main" r:embed="rId5"/>
                    </a:ext>
                  </a:extLst>
                </a:blip>
              </a:buBlip>
              <a:defRPr/>
            </a:pPr>
            <a:r>
              <a:rPr lang="en-US" sz="3000" kern="1200" dirty="0">
                <a:latin typeface="Calibri Light" panose="020F0302020204030204" pitchFamily="34" charset="0"/>
                <a:ea typeface="Roboto Light" panose="02000000000000000000" pitchFamily="2" charset="0"/>
                <a:cs typeface="Calibri Light" panose="020F0302020204030204" pitchFamily="34" charset="0"/>
              </a:rPr>
              <a:t>Why is it so hard to de-escalate our system once it’s in motion?</a:t>
            </a:r>
          </a:p>
          <a:p>
            <a:pPr indent="-457200" defTabSz="274320" fontAlgn="t">
              <a:lnSpc>
                <a:spcPct val="100000"/>
              </a:lnSpc>
              <a:spcBef>
                <a:spcPts val="0"/>
              </a:spcBef>
              <a:spcAft>
                <a:spcPts val="1200"/>
              </a:spcAft>
              <a:buSzPct val="90000"/>
              <a:buFont typeface="Arial"/>
              <a:buBlip>
                <a:blip r:embed="rId4">
                  <a:extLst>
                    <a:ext uri="{96DAC541-7B7A-43D3-8B79-37D633B846F1}">
                      <asvg:svgBlip xmlns:asvg="http://schemas.microsoft.com/office/drawing/2016/SVG/main" r:embed="rId5"/>
                    </a:ext>
                  </a:extLst>
                </a:blip>
              </a:buBlip>
              <a:defRPr/>
            </a:pPr>
            <a:r>
              <a:rPr lang="en-US" sz="3000" kern="1200" dirty="0">
                <a:latin typeface="Calibri Light" panose="020F0302020204030204" pitchFamily="34" charset="0"/>
                <a:ea typeface="Roboto Light" panose="02000000000000000000" pitchFamily="2" charset="0"/>
                <a:cs typeface="Calibri Light" panose="020F0302020204030204" pitchFamily="34" charset="0"/>
              </a:rPr>
              <a:t>Where is the patient now?</a:t>
            </a:r>
          </a:p>
          <a:p>
            <a:pPr indent="-457200" defTabSz="274320" fontAlgn="t">
              <a:lnSpc>
                <a:spcPct val="100000"/>
              </a:lnSpc>
              <a:spcBef>
                <a:spcPts val="0"/>
              </a:spcBef>
              <a:spcAft>
                <a:spcPts val="1200"/>
              </a:spcAft>
              <a:buSzPct val="90000"/>
              <a:buFont typeface="Arial"/>
              <a:buBlip>
                <a:blip r:embed="rId4">
                  <a:extLst>
                    <a:ext uri="{96DAC541-7B7A-43D3-8B79-37D633B846F1}">
                      <asvg:svgBlip xmlns:asvg="http://schemas.microsoft.com/office/drawing/2016/SVG/main" r:embed="rId5"/>
                    </a:ext>
                  </a:extLst>
                </a:blip>
              </a:buBlip>
              <a:defRPr/>
            </a:pPr>
            <a:r>
              <a:rPr lang="en-US" sz="3000" kern="1200" dirty="0">
                <a:latin typeface="Calibri Light" panose="020F0302020204030204" pitchFamily="34" charset="0"/>
                <a:ea typeface="Roboto Light" panose="02000000000000000000" pitchFamily="2" charset="0"/>
                <a:cs typeface="Calibri Light" panose="020F0302020204030204" pitchFamily="34" charset="0"/>
              </a:rPr>
              <a:t>Why do we have different protocols for different methods of arrival and different times of day?</a:t>
            </a:r>
          </a:p>
          <a:p>
            <a:pPr indent="-457200" defTabSz="274320" fontAlgn="t">
              <a:lnSpc>
                <a:spcPct val="100000"/>
              </a:lnSpc>
              <a:spcBef>
                <a:spcPts val="0"/>
              </a:spcBef>
              <a:spcAft>
                <a:spcPts val="1200"/>
              </a:spcAft>
              <a:buSzPct val="90000"/>
              <a:buFont typeface="Arial"/>
              <a:buBlip>
                <a:blip r:embed="rId4">
                  <a:extLst>
                    <a:ext uri="{96DAC541-7B7A-43D3-8B79-37D633B846F1}">
                      <asvg:svgBlip xmlns:asvg="http://schemas.microsoft.com/office/drawing/2016/SVG/main" r:embed="rId5"/>
                    </a:ext>
                  </a:extLst>
                </a:blip>
              </a:buBlip>
              <a:defRPr/>
            </a:pPr>
            <a:r>
              <a:rPr lang="en-US" sz="3000" kern="1200" dirty="0">
                <a:latin typeface="Calibri Light" panose="020F0302020204030204" pitchFamily="34" charset="0"/>
                <a:ea typeface="Roboto Light" panose="02000000000000000000" pitchFamily="2" charset="0"/>
                <a:cs typeface="Calibri Light" panose="020F0302020204030204" pitchFamily="34" charset="0"/>
              </a:rPr>
              <a:t>Why can’t we provide timely feedback to EMS and referral partners?</a:t>
            </a:r>
          </a:p>
        </p:txBody>
      </p:sp>
    </p:spTree>
    <p:extLst>
      <p:ext uri="{BB962C8B-B14F-4D97-AF65-F5344CB8AC3E}">
        <p14:creationId xmlns:p14="http://schemas.microsoft.com/office/powerpoint/2010/main" val="376805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047A1-CA9A-1BA3-E88D-7D36418965D2}"/>
            </a:ext>
          </a:extLst>
        </p:cNvPr>
        <p:cNvGrpSpPr/>
        <p:nvPr/>
      </p:nvGrpSpPr>
      <p:grpSpPr>
        <a:xfrm>
          <a:off x="0" y="0"/>
          <a:ext cx="0" cy="0"/>
          <a:chOff x="0" y="0"/>
          <a:chExt cx="0" cy="0"/>
        </a:xfrm>
      </p:grpSpPr>
      <p:sp>
        <p:nvSpPr>
          <p:cNvPr id="2" name="shadow">
            <a:extLst>
              <a:ext uri="{FF2B5EF4-FFF2-40B4-BE49-F238E27FC236}">
                <a16:creationId xmlns:a16="http://schemas.microsoft.com/office/drawing/2014/main" id="{4D022924-EBBC-42F2-0B38-9048737FF866}"/>
              </a:ext>
            </a:extLst>
          </p:cNvPr>
          <p:cNvSpPr/>
          <p:nvPr/>
        </p:nvSpPr>
        <p:spPr>
          <a:xfrm>
            <a:off x="-28576" y="0"/>
            <a:ext cx="10726738" cy="13716000"/>
          </a:xfrm>
          <a:prstGeom prst="rect">
            <a:avLst/>
          </a:prstGeom>
          <a:solidFill>
            <a:schemeClr val="bg1"/>
          </a:solidFill>
          <a:ln>
            <a:noFill/>
          </a:ln>
          <a:effectLst>
            <a:outerShdw blurRad="325259" dist="134281" dir="2700000" algn="tl" rotWithShape="0">
              <a:prstClr val="black">
                <a:alpha val="1748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44507AF-939D-1295-2A57-E76C2BABA963}"/>
              </a:ext>
            </a:extLst>
          </p:cNvPr>
          <p:cNvSpPr>
            <a:spLocks noGrp="1"/>
          </p:cNvSpPr>
          <p:nvPr>
            <p:ph type="title" idx="4294967295"/>
          </p:nvPr>
        </p:nvSpPr>
        <p:spPr>
          <a:xfrm>
            <a:off x="11018838" y="1219200"/>
            <a:ext cx="12757150" cy="996950"/>
          </a:xfrm>
        </p:spPr>
        <p:txBody>
          <a:bodyPr/>
          <a:lstStyle/>
          <a:p>
            <a:r>
              <a:rPr lang="en-US" dirty="0"/>
              <a:t>Trauma Team</a:t>
            </a:r>
          </a:p>
        </p:txBody>
      </p:sp>
      <p:sp>
        <p:nvSpPr>
          <p:cNvPr id="4" name="Text Placeholder 3">
            <a:extLst>
              <a:ext uri="{FF2B5EF4-FFF2-40B4-BE49-F238E27FC236}">
                <a16:creationId xmlns:a16="http://schemas.microsoft.com/office/drawing/2014/main" id="{A99870EE-751F-6428-2FA8-28588E0527E1}"/>
              </a:ext>
            </a:extLst>
          </p:cNvPr>
          <p:cNvSpPr>
            <a:spLocks noGrp="1"/>
          </p:cNvSpPr>
          <p:nvPr>
            <p:ph type="body" sz="quarter" idx="4294967295"/>
          </p:nvPr>
        </p:nvSpPr>
        <p:spPr>
          <a:xfrm>
            <a:off x="11018838" y="2216150"/>
            <a:ext cx="12757150" cy="9505950"/>
          </a:xfrm>
          <a:prstGeom prst="rect">
            <a:avLst/>
          </a:prstGeom>
        </p:spPr>
        <p:txBody>
          <a:bodyPr/>
          <a:lstStyle/>
          <a:p>
            <a:pPr marL="457200" indent="-457200">
              <a:lnSpc>
                <a:spcPct val="100000"/>
              </a:lnSpc>
              <a:spcBef>
                <a:spcPts val="0"/>
              </a:spcBef>
              <a:spcAft>
                <a:spcPts val="2400"/>
              </a:spcAft>
              <a:buSzPct val="90000"/>
              <a:buBlip>
                <a:blip r:embed="rId3">
                  <a:extLst>
                    <a:ext uri="{96DAC541-7B7A-43D3-8B79-37D633B846F1}">
                      <asvg:svgBlip xmlns:asvg="http://schemas.microsoft.com/office/drawing/2016/SVG/main" r:embed="rId4"/>
                    </a:ext>
                  </a:extLst>
                </a:blip>
              </a:buBlip>
              <a:defRPr/>
            </a:pPr>
            <a:r>
              <a:rPr lang="en-US" dirty="0">
                <a:latin typeface="Calibri Light" panose="020F0302020204030204" pitchFamily="34" charset="0"/>
                <a:cs typeface="Calibri Light" panose="020F0302020204030204" pitchFamily="34" charset="0"/>
                <a:sym typeface="Calibri"/>
              </a:rPr>
              <a:t>My alert has minimal or no information.</a:t>
            </a:r>
          </a:p>
          <a:p>
            <a:pPr marL="457200" indent="-457200">
              <a:lnSpc>
                <a:spcPct val="100000"/>
              </a:lnSpc>
              <a:spcBef>
                <a:spcPts val="0"/>
              </a:spcBef>
              <a:spcAft>
                <a:spcPts val="2400"/>
              </a:spcAft>
              <a:buSzPct val="90000"/>
              <a:buBlip>
                <a:blip r:embed="rId3">
                  <a:extLst>
                    <a:ext uri="{96DAC541-7B7A-43D3-8B79-37D633B846F1}">
                      <asvg:svgBlip xmlns:asvg="http://schemas.microsoft.com/office/drawing/2016/SVG/main" r:embed="rId4"/>
                    </a:ext>
                  </a:extLst>
                </a:blip>
              </a:buBlip>
              <a:defRPr/>
            </a:pPr>
            <a:r>
              <a:rPr lang="en-US" dirty="0">
                <a:latin typeface="Calibri Light" panose="020F0302020204030204" pitchFamily="34" charset="0"/>
                <a:cs typeface="Calibri Light" panose="020F0302020204030204" pitchFamily="34" charset="0"/>
                <a:sym typeface="Calibri"/>
              </a:rPr>
              <a:t>What’s the injury list? Why am I receiving this consult?</a:t>
            </a:r>
          </a:p>
          <a:p>
            <a:pPr marL="457200" indent="-457200">
              <a:lnSpc>
                <a:spcPct val="100000"/>
              </a:lnSpc>
              <a:spcBef>
                <a:spcPts val="0"/>
              </a:spcBef>
              <a:spcAft>
                <a:spcPts val="2400"/>
              </a:spcAft>
              <a:buSzPct val="90000"/>
              <a:buBlip>
                <a:blip r:embed="rId3">
                  <a:extLst>
                    <a:ext uri="{96DAC541-7B7A-43D3-8B79-37D633B846F1}">
                      <asvg:svgBlip xmlns:asvg="http://schemas.microsoft.com/office/drawing/2016/SVG/main" r:embed="rId4"/>
                    </a:ext>
                  </a:extLst>
                </a:blip>
              </a:buBlip>
              <a:defRPr/>
            </a:pPr>
            <a:r>
              <a:rPr lang="en-US" dirty="0">
                <a:latin typeface="Calibri Light" panose="020F0302020204030204" pitchFamily="34" charset="0"/>
                <a:cs typeface="Calibri Light" panose="020F0302020204030204" pitchFamily="34" charset="0"/>
                <a:sym typeface="Calibri"/>
              </a:rPr>
              <a:t>We didn’t receive enough information to assign the correct activation level; The wrong activation level is assigned, and I can’t change it.</a:t>
            </a:r>
          </a:p>
          <a:p>
            <a:pPr marL="457200" indent="-457200">
              <a:lnSpc>
                <a:spcPct val="100000"/>
              </a:lnSpc>
              <a:spcBef>
                <a:spcPts val="0"/>
              </a:spcBef>
              <a:spcAft>
                <a:spcPts val="2400"/>
              </a:spcAft>
              <a:buSzPct val="90000"/>
              <a:buBlip>
                <a:blip r:embed="rId3">
                  <a:extLst>
                    <a:ext uri="{96DAC541-7B7A-43D3-8B79-37D633B846F1}">
                      <asvg:svgBlip xmlns:asvg="http://schemas.microsoft.com/office/drawing/2016/SVG/main" r:embed="rId4"/>
                    </a:ext>
                  </a:extLst>
                </a:blip>
              </a:buBlip>
              <a:defRPr/>
            </a:pPr>
            <a:r>
              <a:rPr lang="en-US" dirty="0">
                <a:latin typeface="Calibri Light" panose="020F0302020204030204" pitchFamily="34" charset="0"/>
                <a:cs typeface="Calibri Light" panose="020F0302020204030204" pitchFamily="34" charset="0"/>
                <a:sym typeface="Calibri"/>
              </a:rPr>
              <a:t>Why can’t a medic, the ED, or the referral facility just send me a photo?</a:t>
            </a:r>
          </a:p>
          <a:p>
            <a:pPr marL="457200" indent="-457200">
              <a:lnSpc>
                <a:spcPct val="100000"/>
              </a:lnSpc>
              <a:spcBef>
                <a:spcPts val="0"/>
              </a:spcBef>
              <a:spcAft>
                <a:spcPts val="2400"/>
              </a:spcAft>
              <a:buSzPct val="90000"/>
              <a:buBlip>
                <a:blip r:embed="rId3">
                  <a:extLst>
                    <a:ext uri="{96DAC541-7B7A-43D3-8B79-37D633B846F1}">
                      <asvg:svgBlip xmlns:asvg="http://schemas.microsoft.com/office/drawing/2016/SVG/main" r:embed="rId4"/>
                    </a:ext>
                  </a:extLst>
                </a:blip>
              </a:buBlip>
              <a:defRPr/>
            </a:pPr>
            <a:r>
              <a:rPr lang="en-US" dirty="0">
                <a:latin typeface="Calibri Light" panose="020F0302020204030204" pitchFamily="34" charset="0"/>
                <a:cs typeface="Calibri Light" panose="020F0302020204030204" pitchFamily="34" charset="0"/>
                <a:sym typeface="Calibri"/>
              </a:rPr>
              <a:t>I know you're busy, but I just got paged about this patient—can someone catch me up?</a:t>
            </a:r>
          </a:p>
          <a:p>
            <a:pPr marL="457200" indent="-457200">
              <a:lnSpc>
                <a:spcPct val="100000"/>
              </a:lnSpc>
              <a:spcBef>
                <a:spcPts val="0"/>
              </a:spcBef>
              <a:spcAft>
                <a:spcPts val="2400"/>
              </a:spcAft>
              <a:buSzPct val="90000"/>
              <a:buBlip>
                <a:blip r:embed="rId3">
                  <a:extLst>
                    <a:ext uri="{96DAC541-7B7A-43D3-8B79-37D633B846F1}">
                      <asvg:svgBlip xmlns:asvg="http://schemas.microsoft.com/office/drawing/2016/SVG/main" r:embed="rId4"/>
                    </a:ext>
                  </a:extLst>
                </a:blip>
              </a:buBlip>
              <a:defRPr/>
            </a:pPr>
            <a:r>
              <a:rPr lang="en-US" dirty="0">
                <a:latin typeface="Calibri Light" panose="020F0302020204030204" pitchFamily="34" charset="0"/>
                <a:cs typeface="Calibri Light" panose="020F0302020204030204" pitchFamily="34" charset="0"/>
                <a:sym typeface="Calibri"/>
              </a:rPr>
              <a:t>I need to repeat the story for all five consultants?</a:t>
            </a:r>
          </a:p>
          <a:p>
            <a:pPr marL="457200" indent="-457200">
              <a:lnSpc>
                <a:spcPct val="100000"/>
              </a:lnSpc>
              <a:spcBef>
                <a:spcPts val="0"/>
              </a:spcBef>
              <a:spcAft>
                <a:spcPts val="2400"/>
              </a:spcAft>
              <a:buSzPct val="90000"/>
              <a:buBlip>
                <a:blip r:embed="rId3">
                  <a:extLst>
                    <a:ext uri="{96DAC541-7B7A-43D3-8B79-37D633B846F1}">
                      <asvg:svgBlip xmlns:asvg="http://schemas.microsoft.com/office/drawing/2016/SVG/main" r:embed="rId4"/>
                    </a:ext>
                  </a:extLst>
                </a:blip>
              </a:buBlip>
              <a:defRPr/>
            </a:pPr>
            <a:r>
              <a:rPr lang="en-US" dirty="0">
                <a:latin typeface="Calibri Light" panose="020F0302020204030204" pitchFamily="34" charset="0"/>
                <a:cs typeface="Calibri Light" panose="020F0302020204030204" pitchFamily="34" charset="0"/>
                <a:sym typeface="Calibri"/>
              </a:rPr>
              <a:t>We need the arrival time for proper reimbursement—why is it so hard to find?</a:t>
            </a:r>
          </a:p>
        </p:txBody>
      </p:sp>
      <p:pic>
        <p:nvPicPr>
          <p:cNvPr id="17410" name="Picture 2">
            <a:extLst>
              <a:ext uri="{FF2B5EF4-FFF2-40B4-BE49-F238E27FC236}">
                <a16:creationId xmlns:a16="http://schemas.microsoft.com/office/drawing/2014/main" id="{85A337D3-80E9-C7EB-A43A-E90D94158C56}"/>
              </a:ext>
            </a:extLst>
          </p:cNvPr>
          <p:cNvPicPr>
            <a:picLocks noGrp="1" noChangeAspect="1" noChangeArrowheads="1"/>
          </p:cNvPicPr>
          <p:nvPr>
            <p:ph type="pic" sz="quarter" idx="4294967295"/>
          </p:nvPr>
        </p:nvPicPr>
        <p:blipFill>
          <a:blip r:embed="rId5">
            <a:extLst>
              <a:ext uri="{28A0092B-C50C-407E-A947-70E740481C1C}">
                <a14:useLocalDpi xmlns:a14="http://schemas.microsoft.com/office/drawing/2010/main" val="0"/>
              </a:ext>
            </a:extLst>
          </a:blip>
          <a:srcRect t="37" b="37"/>
          <a:stretch>
            <a:fillRect/>
          </a:stretch>
        </p:blipFill>
        <p:spPr bwMode="auto">
          <a:xfrm>
            <a:off x="0" y="0"/>
            <a:ext cx="10744200" cy="1373832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1">
            <a:extLst>
              <a:ext uri="{FF2B5EF4-FFF2-40B4-BE49-F238E27FC236}">
                <a16:creationId xmlns:a16="http://schemas.microsoft.com/office/drawing/2014/main" id="{682FCD70-FD5A-4EDD-0973-49608FECA9C8}"/>
              </a:ext>
            </a:extLst>
          </p:cNvPr>
          <p:cNvSpPr txBox="1">
            <a:spLocks/>
          </p:cNvSpPr>
          <p:nvPr/>
        </p:nvSpPr>
        <p:spPr>
          <a:xfrm>
            <a:off x="0" y="11905488"/>
            <a:ext cx="10744200" cy="1366376"/>
          </a:xfrm>
          <a:prstGeom prst="rect">
            <a:avLst/>
          </a:prstGeom>
          <a:solidFill>
            <a:schemeClr val="accent1"/>
          </a:solidFill>
        </p:spPr>
        <p:txBody>
          <a:bodyPr tIns="9144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pPr>
            <a:r>
              <a:rPr lang="en-US" sz="4000" dirty="0">
                <a:solidFill>
                  <a:schemeClr val="bg1"/>
                </a:solidFill>
                <a:latin typeface="Arial" panose="020B0604020202020204" pitchFamily="34" charset="0"/>
                <a:cs typeface="Arial" panose="020B0604020202020204" pitchFamily="34" charset="0"/>
              </a:rPr>
              <a:t>Traditional Trauma </a:t>
            </a:r>
            <a:br>
              <a:rPr lang="en-US" sz="4000" dirty="0">
                <a:solidFill>
                  <a:schemeClr val="bg1"/>
                </a:solidFill>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Patient Movement Challenges</a:t>
            </a:r>
          </a:p>
        </p:txBody>
      </p:sp>
    </p:spTree>
    <p:extLst>
      <p:ext uri="{BB962C8B-B14F-4D97-AF65-F5344CB8AC3E}">
        <p14:creationId xmlns:p14="http://schemas.microsoft.com/office/powerpoint/2010/main" val="378141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pSp>
        <p:nvGrpSpPr>
          <p:cNvPr id="3" name="pulsara api" hidden="1">
            <a:extLst>
              <a:ext uri="{FF2B5EF4-FFF2-40B4-BE49-F238E27FC236}">
                <a16:creationId xmlns:a16="http://schemas.microsoft.com/office/drawing/2014/main" id="{A577F8C4-20E2-A896-C3DC-EEFF8E7AB8B8}"/>
              </a:ext>
            </a:extLst>
          </p:cNvPr>
          <p:cNvGrpSpPr/>
          <p:nvPr/>
        </p:nvGrpSpPr>
        <p:grpSpPr>
          <a:xfrm>
            <a:off x="16381472" y="7289375"/>
            <a:ext cx="6194043" cy="4762029"/>
            <a:chOff x="17306918" y="7742798"/>
            <a:chExt cx="6194043" cy="4762029"/>
          </a:xfrm>
        </p:grpSpPr>
        <p:cxnSp>
          <p:nvCxnSpPr>
            <p:cNvPr id="4" name="Elbow Connector 3">
              <a:extLst>
                <a:ext uri="{FF2B5EF4-FFF2-40B4-BE49-F238E27FC236}">
                  <a16:creationId xmlns:a16="http://schemas.microsoft.com/office/drawing/2014/main" id="{672426BC-D4A6-5483-4E92-D3B890FAEED9}"/>
                </a:ext>
              </a:extLst>
            </p:cNvPr>
            <p:cNvCxnSpPr>
              <a:cxnSpLocks/>
            </p:cNvCxnSpPr>
            <p:nvPr/>
          </p:nvCxnSpPr>
          <p:spPr>
            <a:xfrm>
              <a:off x="18189133" y="9633203"/>
              <a:ext cx="1140498" cy="456961"/>
            </a:xfrm>
            <a:prstGeom prst="bentConnector2">
              <a:avLst/>
            </a:prstGeom>
            <a:ln w="38100">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5" name="Elbow Connector 4">
              <a:extLst>
                <a:ext uri="{FF2B5EF4-FFF2-40B4-BE49-F238E27FC236}">
                  <a16:creationId xmlns:a16="http://schemas.microsoft.com/office/drawing/2014/main" id="{8138EA9E-7158-5D66-DDED-3A697B9D6DBC}"/>
                </a:ext>
              </a:extLst>
            </p:cNvPr>
            <p:cNvCxnSpPr>
              <a:cxnSpLocks/>
            </p:cNvCxnSpPr>
            <p:nvPr/>
          </p:nvCxnSpPr>
          <p:spPr>
            <a:xfrm flipH="1">
              <a:off x="21550219" y="9578028"/>
              <a:ext cx="1140498" cy="456961"/>
            </a:xfrm>
            <a:prstGeom prst="bentConnector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6" name="Elbow Connector 5">
              <a:extLst>
                <a:ext uri="{FF2B5EF4-FFF2-40B4-BE49-F238E27FC236}">
                  <a16:creationId xmlns:a16="http://schemas.microsoft.com/office/drawing/2014/main" id="{EA7C3AB2-2E68-28B2-DD52-AE2C2220AA29}"/>
                </a:ext>
              </a:extLst>
            </p:cNvPr>
            <p:cNvCxnSpPr>
              <a:cxnSpLocks/>
            </p:cNvCxnSpPr>
            <p:nvPr/>
          </p:nvCxnSpPr>
          <p:spPr>
            <a:xfrm rot="16200000" flipH="1">
              <a:off x="18982068" y="8824451"/>
              <a:ext cx="810464" cy="802390"/>
            </a:xfrm>
            <a:prstGeom prst="bentConnector3">
              <a:avLst>
                <a:gd name="adj1" fmla="val 6216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7" name="Elbow Connector 6">
              <a:extLst>
                <a:ext uri="{FF2B5EF4-FFF2-40B4-BE49-F238E27FC236}">
                  <a16:creationId xmlns:a16="http://schemas.microsoft.com/office/drawing/2014/main" id="{32ACC302-BA5A-A4AE-AC7F-6CC80012B7BB}"/>
                </a:ext>
              </a:extLst>
            </p:cNvPr>
            <p:cNvCxnSpPr>
              <a:cxnSpLocks/>
            </p:cNvCxnSpPr>
            <p:nvPr/>
          </p:nvCxnSpPr>
          <p:spPr>
            <a:xfrm rot="5400000">
              <a:off x="21004516" y="8701637"/>
              <a:ext cx="952188" cy="906294"/>
            </a:xfrm>
            <a:prstGeom prst="bentConnector3">
              <a:avLst>
                <a:gd name="adj1" fmla="val 54000"/>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8" name="Elbow Connector 7">
              <a:extLst>
                <a:ext uri="{FF2B5EF4-FFF2-40B4-BE49-F238E27FC236}">
                  <a16:creationId xmlns:a16="http://schemas.microsoft.com/office/drawing/2014/main" id="{4D4EC5E1-C593-D3E7-184B-8D1F6F69E065}"/>
                </a:ext>
              </a:extLst>
            </p:cNvPr>
            <p:cNvCxnSpPr>
              <a:cxnSpLocks/>
            </p:cNvCxnSpPr>
            <p:nvPr/>
          </p:nvCxnSpPr>
          <p:spPr>
            <a:xfrm rot="16200000" flipH="1">
              <a:off x="19471143" y="8481260"/>
              <a:ext cx="1142739" cy="537109"/>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10" name="Elbow Connector 9">
              <a:extLst>
                <a:ext uri="{FF2B5EF4-FFF2-40B4-BE49-F238E27FC236}">
                  <a16:creationId xmlns:a16="http://schemas.microsoft.com/office/drawing/2014/main" id="{A6809FB3-6D8E-1FC3-87A7-BC406411FB44}"/>
                </a:ext>
              </a:extLst>
            </p:cNvPr>
            <p:cNvCxnSpPr>
              <a:cxnSpLocks/>
            </p:cNvCxnSpPr>
            <p:nvPr/>
          </p:nvCxnSpPr>
          <p:spPr>
            <a:xfrm rot="5400000">
              <a:off x="20272515" y="8481260"/>
              <a:ext cx="1142739" cy="537109"/>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95BE1179-8D90-3070-CD32-17DBE9270966}"/>
                </a:ext>
              </a:extLst>
            </p:cNvPr>
            <p:cNvSpPr/>
            <p:nvPr/>
          </p:nvSpPr>
          <p:spPr>
            <a:xfrm>
              <a:off x="20497060" y="7742798"/>
              <a:ext cx="1230757" cy="4829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11111">
                    <a:hueOff val="0"/>
                    <a:satOff val="0"/>
                    <a:lumOff val="0"/>
                    <a:alphaOff val="0"/>
                  </a:srgbClr>
                </a:solidFill>
                <a:effectLst/>
                <a:uLnTx/>
                <a:uFillTx/>
                <a:latin typeface="Arial" panose="020B0604020202020204"/>
                <a:ea typeface="+mn-ea"/>
                <a:cs typeface="+mn-cs"/>
                <a:sym typeface="Arial"/>
              </a:endParaRPr>
            </a:p>
          </p:txBody>
        </p:sp>
        <p:sp>
          <p:nvSpPr>
            <p:cNvPr id="13" name="TextBox 12">
              <a:extLst>
                <a:ext uri="{FF2B5EF4-FFF2-40B4-BE49-F238E27FC236}">
                  <a16:creationId xmlns:a16="http://schemas.microsoft.com/office/drawing/2014/main" id="{43D8408C-2CA3-2C4A-2071-F29C00AC698E}"/>
                </a:ext>
              </a:extLst>
            </p:cNvPr>
            <p:cNvSpPr txBox="1"/>
            <p:nvPr/>
          </p:nvSpPr>
          <p:spPr>
            <a:xfrm>
              <a:off x="19275864" y="7876841"/>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EHR</a:t>
              </a:r>
            </a:p>
          </p:txBody>
        </p:sp>
        <p:sp>
          <p:nvSpPr>
            <p:cNvPr id="14" name="TextBox 13">
              <a:extLst>
                <a:ext uri="{FF2B5EF4-FFF2-40B4-BE49-F238E27FC236}">
                  <a16:creationId xmlns:a16="http://schemas.microsoft.com/office/drawing/2014/main" id="{027BABC0-0362-1CBB-28D5-61178BB08A0A}"/>
                </a:ext>
              </a:extLst>
            </p:cNvPr>
            <p:cNvSpPr txBox="1"/>
            <p:nvPr/>
          </p:nvSpPr>
          <p:spPr>
            <a:xfrm>
              <a:off x="20481969" y="7862857"/>
              <a:ext cx="1151153" cy="480131"/>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Radiology</a:t>
              </a:r>
            </a:p>
          </p:txBody>
        </p:sp>
        <p:sp>
          <p:nvSpPr>
            <p:cNvPr id="15" name="TextBox 14">
              <a:extLst>
                <a:ext uri="{FF2B5EF4-FFF2-40B4-BE49-F238E27FC236}">
                  <a16:creationId xmlns:a16="http://schemas.microsoft.com/office/drawing/2014/main" id="{DB949CD6-B38C-8C93-F4C9-A06B5F9D7D87}"/>
                </a:ext>
              </a:extLst>
            </p:cNvPr>
            <p:cNvSpPr txBox="1"/>
            <p:nvPr/>
          </p:nvSpPr>
          <p:spPr>
            <a:xfrm>
              <a:off x="21402060" y="8593754"/>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Monitor</a:t>
              </a:r>
            </a:p>
          </p:txBody>
        </p:sp>
        <p:sp>
          <p:nvSpPr>
            <p:cNvPr id="16" name="TextBox 15">
              <a:extLst>
                <a:ext uri="{FF2B5EF4-FFF2-40B4-BE49-F238E27FC236}">
                  <a16:creationId xmlns:a16="http://schemas.microsoft.com/office/drawing/2014/main" id="{9778A2B7-4E61-E8B6-5C8E-9435CF8E92EA}"/>
                </a:ext>
              </a:extLst>
            </p:cNvPr>
            <p:cNvSpPr txBox="1"/>
            <p:nvPr/>
          </p:nvSpPr>
          <p:spPr>
            <a:xfrm>
              <a:off x="22465758" y="9296682"/>
              <a:ext cx="1035203" cy="480131"/>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a:t>
              </a:r>
            </a:p>
          </p:txBody>
        </p:sp>
        <p:sp>
          <p:nvSpPr>
            <p:cNvPr id="17" name="TextBox 16">
              <a:extLst>
                <a:ext uri="{FF2B5EF4-FFF2-40B4-BE49-F238E27FC236}">
                  <a16:creationId xmlns:a16="http://schemas.microsoft.com/office/drawing/2014/main" id="{ED180591-2C91-4A23-7F59-51B176A3A51C}"/>
                </a:ext>
              </a:extLst>
            </p:cNvPr>
            <p:cNvSpPr txBox="1"/>
            <p:nvPr/>
          </p:nvSpPr>
          <p:spPr>
            <a:xfrm>
              <a:off x="17306918" y="9391019"/>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ePCR</a:t>
              </a:r>
            </a:p>
          </p:txBody>
        </p:sp>
        <p:sp>
          <p:nvSpPr>
            <p:cNvPr id="18" name="TextBox 17">
              <a:extLst>
                <a:ext uri="{FF2B5EF4-FFF2-40B4-BE49-F238E27FC236}">
                  <a16:creationId xmlns:a16="http://schemas.microsoft.com/office/drawing/2014/main" id="{92FC5364-7417-5A2B-23C0-B026C8BFC266}"/>
                </a:ext>
              </a:extLst>
            </p:cNvPr>
            <p:cNvSpPr txBox="1"/>
            <p:nvPr/>
          </p:nvSpPr>
          <p:spPr>
            <a:xfrm>
              <a:off x="18463532" y="8633930"/>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ECG</a:t>
              </a:r>
            </a:p>
          </p:txBody>
        </p:sp>
        <p:grpSp>
          <p:nvGrpSpPr>
            <p:cNvPr id="19" name="Group 18">
              <a:extLst>
                <a:ext uri="{FF2B5EF4-FFF2-40B4-BE49-F238E27FC236}">
                  <a16:creationId xmlns:a16="http://schemas.microsoft.com/office/drawing/2014/main" id="{51D62252-91D3-EACA-B6F8-94AB230AF4C1}"/>
                </a:ext>
              </a:extLst>
            </p:cNvPr>
            <p:cNvGrpSpPr/>
            <p:nvPr/>
          </p:nvGrpSpPr>
          <p:grpSpPr>
            <a:xfrm>
              <a:off x="19125476" y="9152130"/>
              <a:ext cx="2628897" cy="2628898"/>
              <a:chOff x="19125476" y="9339848"/>
              <a:chExt cx="2628897" cy="2628898"/>
            </a:xfrm>
          </p:grpSpPr>
          <p:grpSp>
            <p:nvGrpSpPr>
              <p:cNvPr id="21" name="Group 20">
                <a:extLst>
                  <a:ext uri="{FF2B5EF4-FFF2-40B4-BE49-F238E27FC236}">
                    <a16:creationId xmlns:a16="http://schemas.microsoft.com/office/drawing/2014/main" id="{389F2504-C6EB-051A-9741-B526CD1B4BB8}"/>
                  </a:ext>
                </a:extLst>
              </p:cNvPr>
              <p:cNvGrpSpPr/>
              <p:nvPr/>
            </p:nvGrpSpPr>
            <p:grpSpPr>
              <a:xfrm>
                <a:off x="19125476" y="9339848"/>
                <a:ext cx="2628897" cy="2628898"/>
                <a:chOff x="19125476" y="9339848"/>
                <a:chExt cx="2628897" cy="2628898"/>
              </a:xfrm>
            </p:grpSpPr>
            <p:pic>
              <p:nvPicPr>
                <p:cNvPr id="23" name="Picture 22" descr="A red and black circular object&#10;&#10;Description automatically generated">
                  <a:extLst>
                    <a:ext uri="{FF2B5EF4-FFF2-40B4-BE49-F238E27FC236}">
                      <a16:creationId xmlns:a16="http://schemas.microsoft.com/office/drawing/2014/main" id="{ED121D45-7073-8936-CEBF-454DF69F91E1}"/>
                    </a:ext>
                  </a:extLst>
                </p:cNvPr>
                <p:cNvPicPr>
                  <a:picLocks noChangeAspect="1"/>
                </p:cNvPicPr>
                <p:nvPr/>
              </p:nvPicPr>
              <p:blipFill>
                <a:blip r:embed="rId3"/>
                <a:stretch>
                  <a:fillRect/>
                </a:stretch>
              </p:blipFill>
              <p:spPr>
                <a:xfrm>
                  <a:off x="19125476" y="9339848"/>
                  <a:ext cx="2628897" cy="2628898"/>
                </a:xfrm>
                <a:prstGeom prst="rect">
                  <a:avLst/>
                </a:prstGeom>
                <a:effectLst>
                  <a:outerShdw blurRad="97777" dist="38100" dir="2700000" algn="tl" rotWithShape="0">
                    <a:prstClr val="black">
                      <a:alpha val="40000"/>
                    </a:prstClr>
                  </a:outerShdw>
                </a:effectLst>
              </p:spPr>
            </p:pic>
            <p:pic>
              <p:nvPicPr>
                <p:cNvPr id="24" name="Picture 23" descr="A black circle with dots&#10;&#10;Description automatically generated">
                  <a:extLst>
                    <a:ext uri="{FF2B5EF4-FFF2-40B4-BE49-F238E27FC236}">
                      <a16:creationId xmlns:a16="http://schemas.microsoft.com/office/drawing/2014/main" id="{F37BDDAE-7E50-0543-92F1-DCC00E916B0A}"/>
                    </a:ext>
                  </a:extLst>
                </p:cNvPr>
                <p:cNvPicPr>
                  <a:picLocks noChangeAspect="1"/>
                </p:cNvPicPr>
                <p:nvPr/>
              </p:nvPicPr>
              <p:blipFill>
                <a:blip r:embed="rId4"/>
                <a:stretch>
                  <a:fillRect/>
                </a:stretch>
              </p:blipFill>
              <p:spPr>
                <a:xfrm>
                  <a:off x="19400475" y="9640093"/>
                  <a:ext cx="2053655" cy="2053655"/>
                </a:xfrm>
                <a:prstGeom prst="rect">
                  <a:avLst/>
                </a:prstGeom>
              </p:spPr>
            </p:pic>
          </p:grpSp>
          <p:sp>
            <p:nvSpPr>
              <p:cNvPr id="22" name="TextBox 21">
                <a:extLst>
                  <a:ext uri="{FF2B5EF4-FFF2-40B4-BE49-F238E27FC236}">
                    <a16:creationId xmlns:a16="http://schemas.microsoft.com/office/drawing/2014/main" id="{8444B21B-0B46-6DC6-BAF8-343D8AFD7D80}"/>
                  </a:ext>
                </a:extLst>
              </p:cNvPr>
              <p:cNvSpPr txBox="1"/>
              <p:nvPr/>
            </p:nvSpPr>
            <p:spPr>
              <a:xfrm>
                <a:off x="19773958" y="10336896"/>
                <a:ext cx="1391556" cy="735521"/>
              </a:xfrm>
              <a:prstGeom prst="bracketPair">
                <a:avLst/>
              </a:prstGeom>
              <a:noFill/>
              <a:ln w="25400">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400" b="1" i="0" u="none" strike="noStrike" kern="1200" cap="none" spc="0" normalizeH="0" baseline="0" noProof="0">
                    <a:ln>
                      <a:noFill/>
                    </a:ln>
                    <a:solidFill>
                      <a:srgbClr val="111111"/>
                    </a:solidFill>
                    <a:effectLst/>
                    <a:uLnTx/>
                    <a:uFillTx/>
                    <a:latin typeface="Arial" panose="020B0604020202020204" pitchFamily="34" charset="0"/>
                    <a:ea typeface="+mn-ea"/>
                    <a:cs typeface="Arial" panose="020B0604020202020204" pitchFamily="34" charset="0"/>
                    <a:sym typeface="Arial"/>
                  </a:rPr>
                  <a:t>Pulsara</a:t>
                </a:r>
                <a:br>
                  <a:rPr kumimoji="0" lang="en-US" sz="2400" b="1" i="0" u="none" strike="noStrike" kern="1200" cap="none" spc="0" normalizeH="0" baseline="0" noProof="0">
                    <a:ln>
                      <a:noFill/>
                    </a:ln>
                    <a:solidFill>
                      <a:srgbClr val="111111"/>
                    </a:solidFill>
                    <a:effectLst/>
                    <a:uLnTx/>
                    <a:uFillTx/>
                    <a:latin typeface="Arial" panose="020B0604020202020204" pitchFamily="34" charset="0"/>
                    <a:ea typeface="+mn-ea"/>
                    <a:cs typeface="Arial" panose="020B0604020202020204" pitchFamily="34" charset="0"/>
                    <a:sym typeface="Arial"/>
                  </a:rPr>
                </a:br>
                <a:r>
                  <a:rPr kumimoji="0" lang="en-US" sz="2400" b="1" i="0" u="none" strike="noStrike" kern="1200" cap="none" spc="0" normalizeH="0" baseline="0" noProof="0">
                    <a:ln>
                      <a:noFill/>
                    </a:ln>
                    <a:solidFill>
                      <a:srgbClr val="111111"/>
                    </a:solidFill>
                    <a:effectLst/>
                    <a:uLnTx/>
                    <a:uFillTx/>
                    <a:latin typeface="Arial" panose="020B0604020202020204" pitchFamily="34" charset="0"/>
                    <a:ea typeface="+mn-ea"/>
                    <a:cs typeface="Arial" panose="020B0604020202020204" pitchFamily="34" charset="0"/>
                    <a:sym typeface="Arial"/>
                  </a:rPr>
                  <a:t>API</a:t>
                </a:r>
              </a:p>
            </p:txBody>
          </p:sp>
        </p:grpSp>
        <p:cxnSp>
          <p:nvCxnSpPr>
            <p:cNvPr id="20" name="Straight Arrow Connector 19">
              <a:extLst>
                <a:ext uri="{FF2B5EF4-FFF2-40B4-BE49-F238E27FC236}">
                  <a16:creationId xmlns:a16="http://schemas.microsoft.com/office/drawing/2014/main" id="{213EBAB0-D803-8928-AAF5-493EC3F31A10}"/>
                </a:ext>
              </a:extLst>
            </p:cNvPr>
            <p:cNvCxnSpPr>
              <a:cxnSpLocks/>
            </p:cNvCxnSpPr>
            <p:nvPr/>
          </p:nvCxnSpPr>
          <p:spPr>
            <a:xfrm flipH="1">
              <a:off x="20439924" y="11534605"/>
              <a:ext cx="6429" cy="970222"/>
            </a:xfrm>
            <a:prstGeom prst="straightConnector1">
              <a:avLst/>
            </a:prstGeom>
            <a:ln w="50800">
              <a:solidFill>
                <a:schemeClr val="tx1"/>
              </a:solidFill>
              <a:headEnd type="stealth" w="lg" len="lg"/>
              <a:tailEnd type="stealth" w="lg" len="lg"/>
            </a:ln>
          </p:spPr>
          <p:style>
            <a:lnRef idx="2">
              <a:schemeClr val="dk1"/>
            </a:lnRef>
            <a:fillRef idx="0">
              <a:schemeClr val="dk1"/>
            </a:fillRef>
            <a:effectRef idx="1">
              <a:schemeClr val="dk1"/>
            </a:effectRef>
            <a:fontRef idx="minor">
              <a:schemeClr val="tx1"/>
            </a:fontRef>
          </p:style>
        </p:cxnSp>
      </p:grpSp>
      <p:pic>
        <p:nvPicPr>
          <p:cNvPr id="11" name="Traditional Patient Movement graphic">
            <a:extLst>
              <a:ext uri="{FF2B5EF4-FFF2-40B4-BE49-F238E27FC236}">
                <a16:creationId xmlns:a16="http://schemas.microsoft.com/office/drawing/2014/main" id="{93F6A1C8-1673-6D16-95BC-1253783C40EC}"/>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6523253" y="518765"/>
            <a:ext cx="11340669" cy="4538578"/>
          </a:xfrm>
          <a:prstGeom prst="rect">
            <a:avLst/>
          </a:prstGeom>
        </p:spPr>
      </p:pic>
      <p:cxnSp>
        <p:nvCxnSpPr>
          <p:cNvPr id="29" name="connect to ehr">
            <a:extLst>
              <a:ext uri="{FF2B5EF4-FFF2-40B4-BE49-F238E27FC236}">
                <a16:creationId xmlns:a16="http://schemas.microsoft.com/office/drawing/2014/main" id="{C15B2208-87E3-EBEF-7A14-822F0F5727CF}"/>
              </a:ext>
            </a:extLst>
          </p:cNvPr>
          <p:cNvCxnSpPr>
            <a:cxnSpLocks/>
          </p:cNvCxnSpPr>
          <p:nvPr/>
        </p:nvCxnSpPr>
        <p:spPr>
          <a:xfrm rot="16200000" flipH="1">
            <a:off x="18698097" y="8180237"/>
            <a:ext cx="1142739" cy="537109"/>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43" name="ehr">
            <a:extLst>
              <a:ext uri="{FF2B5EF4-FFF2-40B4-BE49-F238E27FC236}">
                <a16:creationId xmlns:a16="http://schemas.microsoft.com/office/drawing/2014/main" id="{21564204-79B3-9B4C-FB73-321E1E52EB80}"/>
              </a:ext>
            </a:extLst>
          </p:cNvPr>
          <p:cNvSpPr txBox="1"/>
          <p:nvPr/>
        </p:nvSpPr>
        <p:spPr>
          <a:xfrm>
            <a:off x="18502818" y="7575818"/>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EHR</a:t>
            </a:r>
          </a:p>
        </p:txBody>
      </p:sp>
      <p:cxnSp>
        <p:nvCxnSpPr>
          <p:cNvPr id="44" name="connect to radiology">
            <a:extLst>
              <a:ext uri="{FF2B5EF4-FFF2-40B4-BE49-F238E27FC236}">
                <a16:creationId xmlns:a16="http://schemas.microsoft.com/office/drawing/2014/main" id="{EC1FA460-9C30-260C-F609-D9F6A4485B11}"/>
              </a:ext>
            </a:extLst>
          </p:cNvPr>
          <p:cNvCxnSpPr>
            <a:cxnSpLocks/>
          </p:cNvCxnSpPr>
          <p:nvPr/>
        </p:nvCxnSpPr>
        <p:spPr>
          <a:xfrm rot="5400000">
            <a:off x="19499469" y="8180237"/>
            <a:ext cx="1142739" cy="537109"/>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46" name="radiology">
            <a:extLst>
              <a:ext uri="{FF2B5EF4-FFF2-40B4-BE49-F238E27FC236}">
                <a16:creationId xmlns:a16="http://schemas.microsoft.com/office/drawing/2014/main" id="{96290CC6-43D9-0F72-CD90-0F4680B4AD74}"/>
              </a:ext>
            </a:extLst>
          </p:cNvPr>
          <p:cNvSpPr txBox="1"/>
          <p:nvPr/>
        </p:nvSpPr>
        <p:spPr>
          <a:xfrm>
            <a:off x="19708923" y="7561834"/>
            <a:ext cx="1151153" cy="480131"/>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Radiology</a:t>
            </a:r>
          </a:p>
        </p:txBody>
      </p:sp>
      <p:cxnSp>
        <p:nvCxnSpPr>
          <p:cNvPr id="47" name="connect to monitor">
            <a:extLst>
              <a:ext uri="{FF2B5EF4-FFF2-40B4-BE49-F238E27FC236}">
                <a16:creationId xmlns:a16="http://schemas.microsoft.com/office/drawing/2014/main" id="{82B979F2-DA5D-7B1A-64DE-745DB6FA8CDA}"/>
              </a:ext>
            </a:extLst>
          </p:cNvPr>
          <p:cNvCxnSpPr>
            <a:cxnSpLocks/>
          </p:cNvCxnSpPr>
          <p:nvPr/>
        </p:nvCxnSpPr>
        <p:spPr>
          <a:xfrm rot="5400000">
            <a:off x="20231470" y="8400614"/>
            <a:ext cx="952188" cy="906294"/>
          </a:xfrm>
          <a:prstGeom prst="bentConnector3">
            <a:avLst>
              <a:gd name="adj1" fmla="val 54000"/>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48" name="connect to ...">
            <a:extLst>
              <a:ext uri="{FF2B5EF4-FFF2-40B4-BE49-F238E27FC236}">
                <a16:creationId xmlns:a16="http://schemas.microsoft.com/office/drawing/2014/main" id="{4EBE4332-BBA0-0AAB-660D-7E97CD7A6330}"/>
              </a:ext>
            </a:extLst>
          </p:cNvPr>
          <p:cNvCxnSpPr>
            <a:cxnSpLocks/>
          </p:cNvCxnSpPr>
          <p:nvPr/>
        </p:nvCxnSpPr>
        <p:spPr>
          <a:xfrm flipH="1">
            <a:off x="20741313" y="9277005"/>
            <a:ext cx="1140498" cy="456961"/>
          </a:xfrm>
          <a:prstGeom prst="bentConnector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49" name="...">
            <a:extLst>
              <a:ext uri="{FF2B5EF4-FFF2-40B4-BE49-F238E27FC236}">
                <a16:creationId xmlns:a16="http://schemas.microsoft.com/office/drawing/2014/main" id="{88408F5B-A13F-F2D1-D185-A2B0445C343A}"/>
              </a:ext>
            </a:extLst>
          </p:cNvPr>
          <p:cNvSpPr txBox="1"/>
          <p:nvPr/>
        </p:nvSpPr>
        <p:spPr>
          <a:xfrm>
            <a:off x="21692712" y="8995659"/>
            <a:ext cx="1035203" cy="480131"/>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a:t>
            </a:r>
          </a:p>
        </p:txBody>
      </p:sp>
      <p:cxnSp>
        <p:nvCxnSpPr>
          <p:cNvPr id="50" name="connect to epcr">
            <a:extLst>
              <a:ext uri="{FF2B5EF4-FFF2-40B4-BE49-F238E27FC236}">
                <a16:creationId xmlns:a16="http://schemas.microsoft.com/office/drawing/2014/main" id="{B0E8C4AA-99AC-5115-37A4-B25C8B5ED199}"/>
              </a:ext>
            </a:extLst>
          </p:cNvPr>
          <p:cNvCxnSpPr>
            <a:cxnSpLocks/>
          </p:cNvCxnSpPr>
          <p:nvPr/>
        </p:nvCxnSpPr>
        <p:spPr>
          <a:xfrm>
            <a:off x="17443282" y="9341145"/>
            <a:ext cx="1162307" cy="515975"/>
          </a:xfrm>
          <a:prstGeom prst="bentConnector3">
            <a:avLst>
              <a:gd name="adj1" fmla="val 97820"/>
            </a:avLst>
          </a:prstGeom>
          <a:ln w="38100">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51" name="epcr">
            <a:extLst>
              <a:ext uri="{FF2B5EF4-FFF2-40B4-BE49-F238E27FC236}">
                <a16:creationId xmlns:a16="http://schemas.microsoft.com/office/drawing/2014/main" id="{0BFFB54D-001F-257C-D152-DB5606C7C1ED}"/>
              </a:ext>
            </a:extLst>
          </p:cNvPr>
          <p:cNvSpPr txBox="1"/>
          <p:nvPr/>
        </p:nvSpPr>
        <p:spPr>
          <a:xfrm>
            <a:off x="16533872" y="9089996"/>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ePCR</a:t>
            </a:r>
          </a:p>
        </p:txBody>
      </p:sp>
      <p:cxnSp>
        <p:nvCxnSpPr>
          <p:cNvPr id="52" name="connect to ecg">
            <a:extLst>
              <a:ext uri="{FF2B5EF4-FFF2-40B4-BE49-F238E27FC236}">
                <a16:creationId xmlns:a16="http://schemas.microsoft.com/office/drawing/2014/main" id="{2826263E-B42C-C69C-F11A-95189810571E}"/>
              </a:ext>
            </a:extLst>
          </p:cNvPr>
          <p:cNvCxnSpPr>
            <a:cxnSpLocks/>
          </p:cNvCxnSpPr>
          <p:nvPr/>
        </p:nvCxnSpPr>
        <p:spPr>
          <a:xfrm rot="16200000" flipH="1">
            <a:off x="18209022" y="8523428"/>
            <a:ext cx="810464" cy="802390"/>
          </a:xfrm>
          <a:prstGeom prst="bentConnector3">
            <a:avLst>
              <a:gd name="adj1" fmla="val 6216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54" name="ECG">
            <a:extLst>
              <a:ext uri="{FF2B5EF4-FFF2-40B4-BE49-F238E27FC236}">
                <a16:creationId xmlns:a16="http://schemas.microsoft.com/office/drawing/2014/main" id="{25AE0E92-998B-F6ED-A4E1-FD9159585BDC}"/>
              </a:ext>
            </a:extLst>
          </p:cNvPr>
          <p:cNvSpPr txBox="1"/>
          <p:nvPr/>
        </p:nvSpPr>
        <p:spPr>
          <a:xfrm>
            <a:off x="17690486" y="8332907"/>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ECG</a:t>
            </a:r>
          </a:p>
        </p:txBody>
      </p:sp>
      <p:pic>
        <p:nvPicPr>
          <p:cNvPr id="56" name="gear" descr="A red and black circular object&#10;&#10;Description automatically generated">
            <a:extLst>
              <a:ext uri="{FF2B5EF4-FFF2-40B4-BE49-F238E27FC236}">
                <a16:creationId xmlns:a16="http://schemas.microsoft.com/office/drawing/2014/main" id="{5B88118F-3419-1F99-C09C-C49B8CCD96A7}"/>
              </a:ext>
            </a:extLst>
          </p:cNvPr>
          <p:cNvPicPr>
            <a:picLocks noChangeAspect="1"/>
          </p:cNvPicPr>
          <p:nvPr/>
        </p:nvPicPr>
        <p:blipFill>
          <a:blip r:embed="rId3"/>
          <a:stretch>
            <a:fillRect/>
          </a:stretch>
        </p:blipFill>
        <p:spPr>
          <a:xfrm>
            <a:off x="18352430" y="8851107"/>
            <a:ext cx="2628897" cy="2628898"/>
          </a:xfrm>
          <a:prstGeom prst="rect">
            <a:avLst/>
          </a:prstGeom>
          <a:effectLst>
            <a:outerShdw blurRad="97777" dist="38100" dir="2700000" algn="tl" rotWithShape="0">
              <a:prstClr val="black">
                <a:alpha val="40000"/>
              </a:prstClr>
            </a:outerShdw>
          </a:effectLst>
        </p:spPr>
      </p:pic>
      <p:pic>
        <p:nvPicPr>
          <p:cNvPr id="58" name="gear dotted lines" descr="A black circle with dots&#10;&#10;Description automatically generated">
            <a:extLst>
              <a:ext uri="{FF2B5EF4-FFF2-40B4-BE49-F238E27FC236}">
                <a16:creationId xmlns:a16="http://schemas.microsoft.com/office/drawing/2014/main" id="{294D8155-50A6-62A7-42DA-66FB42138679}"/>
              </a:ext>
            </a:extLst>
          </p:cNvPr>
          <p:cNvPicPr>
            <a:picLocks noChangeAspect="1"/>
          </p:cNvPicPr>
          <p:nvPr/>
        </p:nvPicPr>
        <p:blipFill>
          <a:blip r:embed="rId4"/>
          <a:stretch>
            <a:fillRect/>
          </a:stretch>
        </p:blipFill>
        <p:spPr>
          <a:xfrm>
            <a:off x="18640051" y="9138729"/>
            <a:ext cx="2053655" cy="2053655"/>
          </a:xfrm>
          <a:prstGeom prst="rect">
            <a:avLst/>
          </a:prstGeom>
        </p:spPr>
      </p:pic>
      <p:sp>
        <p:nvSpPr>
          <p:cNvPr id="59" name="Pulsara API Label">
            <a:extLst>
              <a:ext uri="{FF2B5EF4-FFF2-40B4-BE49-F238E27FC236}">
                <a16:creationId xmlns:a16="http://schemas.microsoft.com/office/drawing/2014/main" id="{3964DE40-734F-F935-EF38-BD6B53CFF65A}"/>
              </a:ext>
            </a:extLst>
          </p:cNvPr>
          <p:cNvSpPr txBox="1"/>
          <p:nvPr/>
        </p:nvSpPr>
        <p:spPr>
          <a:xfrm>
            <a:off x="19000912" y="9848155"/>
            <a:ext cx="1391556" cy="735521"/>
          </a:xfrm>
          <a:prstGeom prst="bracketPair">
            <a:avLst/>
          </a:prstGeom>
          <a:noFill/>
          <a:ln w="25400">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400" b="1" i="0" u="none" strike="noStrike" kern="1200" cap="none" spc="0" normalizeH="0" baseline="0" noProof="0">
                <a:ln>
                  <a:noFill/>
                </a:ln>
                <a:solidFill>
                  <a:srgbClr val="111111"/>
                </a:solidFill>
                <a:effectLst/>
                <a:uLnTx/>
                <a:uFillTx/>
                <a:latin typeface="Arial" panose="020B0604020202020204" pitchFamily="34" charset="0"/>
                <a:ea typeface="+mn-ea"/>
                <a:cs typeface="Arial" panose="020B0604020202020204" pitchFamily="34" charset="0"/>
                <a:sym typeface="Arial"/>
              </a:rPr>
              <a:t>Pulsara</a:t>
            </a:r>
            <a:br>
              <a:rPr kumimoji="0" lang="en-US" sz="2400" b="1" i="0" u="none" strike="noStrike" kern="1200" cap="none" spc="0" normalizeH="0" baseline="0" noProof="0">
                <a:ln>
                  <a:noFill/>
                </a:ln>
                <a:solidFill>
                  <a:srgbClr val="111111"/>
                </a:solidFill>
                <a:effectLst/>
                <a:uLnTx/>
                <a:uFillTx/>
                <a:latin typeface="Arial" panose="020B0604020202020204" pitchFamily="34" charset="0"/>
                <a:ea typeface="+mn-ea"/>
                <a:cs typeface="Arial" panose="020B0604020202020204" pitchFamily="34" charset="0"/>
                <a:sym typeface="Arial"/>
              </a:rPr>
            </a:br>
            <a:r>
              <a:rPr kumimoji="0" lang="en-US" sz="2400" b="1" i="0" u="none" strike="noStrike" kern="1200" cap="none" spc="0" normalizeH="0" baseline="0" noProof="0">
                <a:ln>
                  <a:noFill/>
                </a:ln>
                <a:solidFill>
                  <a:srgbClr val="111111"/>
                </a:solidFill>
                <a:effectLst/>
                <a:uLnTx/>
                <a:uFillTx/>
                <a:latin typeface="Arial" panose="020B0604020202020204" pitchFamily="34" charset="0"/>
                <a:ea typeface="+mn-ea"/>
                <a:cs typeface="Arial" panose="020B0604020202020204" pitchFamily="34" charset="0"/>
                <a:sym typeface="Arial"/>
              </a:rPr>
              <a:t>API</a:t>
            </a:r>
          </a:p>
        </p:txBody>
      </p:sp>
      <p:cxnSp>
        <p:nvCxnSpPr>
          <p:cNvPr id="60" name="Straight Arrow Connector 59">
            <a:extLst>
              <a:ext uri="{FF2B5EF4-FFF2-40B4-BE49-F238E27FC236}">
                <a16:creationId xmlns:a16="http://schemas.microsoft.com/office/drawing/2014/main" id="{621EEC2F-EEEC-0736-F191-41FA0E9C10C5}"/>
              </a:ext>
            </a:extLst>
          </p:cNvPr>
          <p:cNvCxnSpPr>
            <a:cxnSpLocks/>
          </p:cNvCxnSpPr>
          <p:nvPr/>
        </p:nvCxnSpPr>
        <p:spPr>
          <a:xfrm flipH="1">
            <a:off x="19663664" y="11315205"/>
            <a:ext cx="20870" cy="888599"/>
          </a:xfrm>
          <a:prstGeom prst="straightConnector1">
            <a:avLst/>
          </a:prstGeom>
          <a:ln w="50800">
            <a:solidFill>
              <a:schemeClr val="tx1"/>
            </a:solidFill>
            <a:headEnd type="stealth" w="lg" len="lg"/>
            <a:tailEnd type="stealth" w="lg" len="lg"/>
          </a:ln>
        </p:spPr>
        <p:style>
          <a:lnRef idx="2">
            <a:schemeClr val="dk1"/>
          </a:lnRef>
          <a:fillRef idx="0">
            <a:schemeClr val="dk1"/>
          </a:fillRef>
          <a:effectRef idx="1">
            <a:schemeClr val="dk1"/>
          </a:effectRef>
          <a:fontRef idx="minor">
            <a:schemeClr val="tx1"/>
          </a:fontRef>
        </p:style>
      </p:cxnSp>
      <p:sp>
        <p:nvSpPr>
          <p:cNvPr id="61" name="pt movement label">
            <a:extLst>
              <a:ext uri="{FF2B5EF4-FFF2-40B4-BE49-F238E27FC236}">
                <a16:creationId xmlns:a16="http://schemas.microsoft.com/office/drawing/2014/main" id="{1E4BA768-4B51-5D39-1CCC-08233E09777C}"/>
              </a:ext>
            </a:extLst>
          </p:cNvPr>
          <p:cNvSpPr txBox="1"/>
          <p:nvPr/>
        </p:nvSpPr>
        <p:spPr>
          <a:xfrm>
            <a:off x="463891" y="13011660"/>
            <a:ext cx="351226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000" u="none" strike="noStrike" kern="0" cap="none" spc="0" normalizeH="0" baseline="0" noProof="0">
                <a:ln>
                  <a:noFill/>
                </a:ln>
                <a:solidFill>
                  <a:srgbClr val="262626"/>
                </a:solidFill>
                <a:effectLst/>
                <a:uLnTx/>
                <a:uFillTx/>
                <a:latin typeface="Arial" panose="020B0604020202020204" pitchFamily="34" charset="0"/>
                <a:ea typeface="Roboto" panose="02000000000000000000" pitchFamily="2" charset="0"/>
                <a:cs typeface="Arial" panose="020B0604020202020204" pitchFamily="34" charset="0"/>
                <a:sym typeface="Calibri"/>
              </a:rPr>
              <a:t>PATIENT MOVEMENT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cover team coming up">
            <a:extLst>
              <a:ext uri="{FF2B5EF4-FFF2-40B4-BE49-F238E27FC236}">
                <a16:creationId xmlns:a16="http://schemas.microsoft.com/office/drawing/2014/main" id="{34477E8E-C9AE-8116-7861-C878AEFC8AD2}"/>
              </a:ext>
            </a:extLst>
          </p:cNvPr>
          <p:cNvSpPr/>
          <p:nvPr/>
        </p:nvSpPr>
        <p:spPr>
          <a:xfrm>
            <a:off x="9913968" y="12203804"/>
            <a:ext cx="6619904" cy="16645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staff icon">
            <a:extLst>
              <a:ext uri="{FF2B5EF4-FFF2-40B4-BE49-F238E27FC236}">
                <a16:creationId xmlns:a16="http://schemas.microsoft.com/office/drawing/2014/main" id="{4B827482-5481-02AB-1041-5D021CDB7116}"/>
              </a:ext>
            </a:extLst>
          </p:cNvPr>
          <p:cNvPicPr preferRelativeResize="0"/>
          <p:nvPr/>
        </p:nvPicPr>
        <p:blipFill rotWithShape="1">
          <a:blip r:embed="rId7">
            <a:alphaModFix/>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rcRect/>
          <a:stretch/>
        </p:blipFill>
        <p:spPr>
          <a:xfrm>
            <a:off x="11911163" y="8420879"/>
            <a:ext cx="2572083" cy="2404637"/>
          </a:xfrm>
          <a:prstGeom prst="rect">
            <a:avLst/>
          </a:prstGeom>
          <a:noFill/>
          <a:ln>
            <a:noFill/>
          </a:ln>
          <a:effectLst>
            <a:outerShdw blurRad="113368" dist="42655" dir="2700000" algn="tl" rotWithShape="0">
              <a:srgbClr val="000000">
                <a:alpha val="40000"/>
              </a:srgbClr>
            </a:outerShdw>
          </a:effectLst>
        </p:spPr>
      </p:pic>
      <p:grpSp>
        <p:nvGrpSpPr>
          <p:cNvPr id="128" name="patient movement">
            <a:extLst>
              <a:ext uri="{FF2B5EF4-FFF2-40B4-BE49-F238E27FC236}">
                <a16:creationId xmlns:a16="http://schemas.microsoft.com/office/drawing/2014/main" id="{55E44E91-89F0-D876-0A41-4C26A3AAE949}"/>
              </a:ext>
            </a:extLst>
          </p:cNvPr>
          <p:cNvGrpSpPr/>
          <p:nvPr/>
        </p:nvGrpSpPr>
        <p:grpSpPr>
          <a:xfrm>
            <a:off x="4182449" y="5919503"/>
            <a:ext cx="16022277" cy="1615800"/>
            <a:chOff x="4182449" y="5767103"/>
            <a:chExt cx="16022277" cy="1615800"/>
          </a:xfrm>
        </p:grpSpPr>
        <p:sp>
          <p:nvSpPr>
            <p:cNvPr id="129" name="pt movement">
              <a:extLst>
                <a:ext uri="{FF2B5EF4-FFF2-40B4-BE49-F238E27FC236}">
                  <a16:creationId xmlns:a16="http://schemas.microsoft.com/office/drawing/2014/main" id="{553FF36E-46F8-B73A-956E-88C22F02B19B}"/>
                </a:ext>
              </a:extLst>
            </p:cNvPr>
            <p:cNvSpPr/>
            <p:nvPr/>
          </p:nvSpPr>
          <p:spPr>
            <a:xfrm>
              <a:off x="4182449" y="5767103"/>
              <a:ext cx="12467089" cy="1615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a:ln>
                    <a:noFill/>
                  </a:ln>
                  <a:solidFill>
                    <a:srgbClr val="262626"/>
                  </a:solidFill>
                  <a:effectLst/>
                  <a:uLnTx/>
                  <a:uFillTx/>
                  <a:latin typeface="Arial"/>
                  <a:ea typeface="Arial"/>
                  <a:cs typeface="Arial"/>
                  <a:sym typeface="Arial"/>
                </a:rPr>
                <a:t>Patient Movement with</a:t>
              </a:r>
              <a:endParaRPr kumimoji="0" sz="1600" b="0" i="0" u="none" strike="noStrike" kern="0" cap="none" spc="0" normalizeH="0" baseline="0" noProof="0">
                <a:ln>
                  <a:noFill/>
                </a:ln>
                <a:solidFill>
                  <a:srgbClr val="000000"/>
                </a:solidFill>
                <a:effectLst/>
                <a:uLnTx/>
                <a:uFillTx/>
                <a:latin typeface="Arial"/>
                <a:cs typeface="Arial"/>
                <a:sym typeface="Arial"/>
              </a:endParaRPr>
            </a:p>
          </p:txBody>
        </p:sp>
        <p:pic>
          <p:nvPicPr>
            <p:cNvPr id="130" name="logo">
              <a:extLst>
                <a:ext uri="{FF2B5EF4-FFF2-40B4-BE49-F238E27FC236}">
                  <a16:creationId xmlns:a16="http://schemas.microsoft.com/office/drawing/2014/main" id="{EF161FE6-DE2F-E545-85F5-76D787E3C20F}"/>
                </a:ext>
              </a:extLst>
            </p:cNvPr>
            <p:cNvPicPr preferRelativeResize="0"/>
            <p:nvPr/>
          </p:nvPicPr>
          <p:blipFill rotWithShape="1">
            <a:blip r:embed="rId9">
              <a:alphaModFix/>
            </a:blip>
            <a:srcRect/>
            <a:stretch/>
          </p:blipFill>
          <p:spPr>
            <a:xfrm>
              <a:off x="15530791" y="5998527"/>
              <a:ext cx="4673935" cy="1059424"/>
            </a:xfrm>
            <a:prstGeom prst="rect">
              <a:avLst/>
            </a:prstGeom>
            <a:noFill/>
            <a:ln>
              <a:noFill/>
            </a:ln>
          </p:spPr>
        </p:pic>
      </p:grpSp>
      <p:sp>
        <p:nvSpPr>
          <p:cNvPr id="131" name="steps">
            <a:extLst>
              <a:ext uri="{FF2B5EF4-FFF2-40B4-BE49-F238E27FC236}">
                <a16:creationId xmlns:a16="http://schemas.microsoft.com/office/drawing/2014/main" id="{2A7B1822-EB58-8606-B8D8-92AC845ADECC}"/>
              </a:ext>
            </a:extLst>
          </p:cNvPr>
          <p:cNvSpPr/>
          <p:nvPr/>
        </p:nvSpPr>
        <p:spPr>
          <a:xfrm rot="16200000">
            <a:off x="2661704" y="9191545"/>
            <a:ext cx="2628900" cy="8619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600" b="1" i="0" u="none" strike="noStrike" kern="0" cap="none" spc="0" normalizeH="0" baseline="0" noProof="0">
                <a:ln>
                  <a:noFill/>
                </a:ln>
                <a:solidFill>
                  <a:srgbClr val="BE1E2D"/>
                </a:solidFill>
                <a:effectLst/>
                <a:uLnTx/>
                <a:uFillTx/>
                <a:latin typeface="Arial"/>
                <a:ea typeface="Arial"/>
                <a:cs typeface="Arial"/>
                <a:sym typeface="Arial"/>
              </a:rPr>
              <a:t>STEPS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3">
            <a:extLst>
              <a:ext uri="{FF2B5EF4-FFF2-40B4-BE49-F238E27FC236}">
                <a16:creationId xmlns:a16="http://schemas.microsoft.com/office/drawing/2014/main" id="{8D5C753C-FEBA-5356-16CF-67AF0A2910CE}"/>
              </a:ext>
            </a:extLst>
          </p:cNvPr>
          <p:cNvSpPr/>
          <p:nvPr/>
        </p:nvSpPr>
        <p:spPr>
          <a:xfrm>
            <a:off x="1964059" y="7498795"/>
            <a:ext cx="1469400" cy="4247400"/>
          </a:xfrm>
          <a:prstGeom prst="rect">
            <a:avLst/>
          </a:prstGeom>
          <a:noFill/>
          <a:ln>
            <a:noFill/>
          </a:ln>
        </p:spPr>
        <p:txBody>
          <a:bodyPr spcFirstLastPara="1" wrap="square" lIns="182875" tIns="0" rIns="182875"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600" b="1" i="0" u="none" strike="noStrike" kern="0" cap="none" spc="0" normalizeH="0" baseline="0" noProof="0">
                <a:ln>
                  <a:noFill/>
                </a:ln>
                <a:solidFill>
                  <a:srgbClr val="BE1E2D"/>
                </a:solidFill>
                <a:effectLst/>
                <a:uLnTx/>
                <a:uFillTx/>
                <a:latin typeface="Arial"/>
                <a:ea typeface="Arial"/>
                <a:cs typeface="Arial"/>
                <a:sym typeface="Arial"/>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1-3 steps">
            <a:extLst>
              <a:ext uri="{FF2B5EF4-FFF2-40B4-BE49-F238E27FC236}">
                <a16:creationId xmlns:a16="http://schemas.microsoft.com/office/drawing/2014/main" id="{DB10DEAA-65FB-27C8-1D40-CFB398F998EE}"/>
              </a:ext>
            </a:extLst>
          </p:cNvPr>
          <p:cNvSpPr txBox="1"/>
          <p:nvPr/>
        </p:nvSpPr>
        <p:spPr>
          <a:xfrm>
            <a:off x="4882266" y="8193944"/>
            <a:ext cx="5391277" cy="2618562"/>
          </a:xfrm>
          <a:prstGeom prst="rect">
            <a:avLst/>
          </a:prstGeom>
          <a:noFill/>
          <a:ln>
            <a:noFill/>
          </a:ln>
        </p:spPr>
        <p:txBody>
          <a:bodyPr spcFirstLastPara="1" wrap="square" lIns="91425" tIns="45700" rIns="91425" bIns="45700" anchor="t" anchorCtr="0">
            <a:spAutoFit/>
          </a:bodyPr>
          <a:lstStyle/>
          <a:p>
            <a:pPr marL="914378" marR="0" lvl="0" indent="-914378" algn="l" defTabSz="914400" rtl="0" eaLnBrk="1" fontAlgn="auto" latinLnBrk="0" hangingPunct="1">
              <a:lnSpc>
                <a:spcPct val="114000"/>
              </a:lnSpc>
              <a:spcBef>
                <a:spcPts val="0"/>
              </a:spcBef>
              <a:spcAft>
                <a:spcPts val="0"/>
              </a:spcAft>
              <a:buClr>
                <a:srgbClr val="000000"/>
              </a:buClr>
              <a:buSzPts val="4800"/>
              <a:buFont typeface="Calibri"/>
              <a:buAutoNum type="arabicParenR"/>
              <a:tabLst/>
              <a:defRPr/>
            </a:pPr>
            <a:r>
              <a:rPr kumimoji="0" lang="en-US" sz="4800" u="none" strike="noStrike" kern="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sym typeface="Calibri"/>
              </a:rPr>
              <a:t>Create Channel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914378" marR="0" lvl="0" indent="-914378" algn="l" defTabSz="914400" rtl="0" eaLnBrk="1" fontAlgn="auto" latinLnBrk="0" hangingPunct="1">
              <a:lnSpc>
                <a:spcPct val="114000"/>
              </a:lnSpc>
              <a:spcBef>
                <a:spcPts val="0"/>
              </a:spcBef>
              <a:spcAft>
                <a:spcPts val="0"/>
              </a:spcAft>
              <a:buClr>
                <a:srgbClr val="000000"/>
              </a:buClr>
              <a:buSzPts val="4800"/>
              <a:buFont typeface="Calibri"/>
              <a:buAutoNum type="arabicParenR"/>
              <a:tabLst/>
              <a:defRPr/>
            </a:pPr>
            <a:r>
              <a:rPr kumimoji="0" lang="en-US" sz="4800" u="none" strike="noStrike" kern="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sym typeface="Calibri"/>
              </a:rPr>
              <a:t>Build Team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914378" marR="0" lvl="0" indent="-914378" algn="l" defTabSz="914400" rtl="0" eaLnBrk="1" fontAlgn="auto" latinLnBrk="0" hangingPunct="1">
              <a:lnSpc>
                <a:spcPct val="114000"/>
              </a:lnSpc>
              <a:spcBef>
                <a:spcPts val="0"/>
              </a:spcBef>
              <a:spcAft>
                <a:spcPts val="0"/>
              </a:spcAft>
              <a:buClr>
                <a:srgbClr val="000000"/>
              </a:buClr>
              <a:buSzPts val="4800"/>
              <a:buFont typeface="Calibri"/>
              <a:buAutoNum type="arabicParenR"/>
              <a:tabLst/>
              <a:defRPr/>
            </a:pPr>
            <a:r>
              <a:rPr kumimoji="0" lang="en-US" sz="4800" u="none" strike="noStrike" kern="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sym typeface="Calibri"/>
              </a:rPr>
              <a:t>Communicate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5" name="PATIENT EVENT">
            <a:extLst>
              <a:ext uri="{FF2B5EF4-FFF2-40B4-BE49-F238E27FC236}">
                <a16:creationId xmlns:a16="http://schemas.microsoft.com/office/drawing/2014/main" id="{AB4DE1FE-0B11-628D-A27A-1838DF5E2FD7}"/>
              </a:ext>
            </a:extLst>
          </p:cNvPr>
          <p:cNvGrpSpPr/>
          <p:nvPr/>
        </p:nvGrpSpPr>
        <p:grpSpPr>
          <a:xfrm>
            <a:off x="298460" y="11954360"/>
            <a:ext cx="24088715" cy="1228800"/>
            <a:chOff x="146060" y="11362150"/>
            <a:chExt cx="24088715" cy="1228800"/>
          </a:xfrm>
        </p:grpSpPr>
        <p:sp>
          <p:nvSpPr>
            <p:cNvPr id="149" name="RED LINE">
              <a:extLst>
                <a:ext uri="{FF2B5EF4-FFF2-40B4-BE49-F238E27FC236}">
                  <a16:creationId xmlns:a16="http://schemas.microsoft.com/office/drawing/2014/main" id="{6374A99C-DF84-5B70-0E11-631DE1E7A1BF}"/>
                </a:ext>
              </a:extLst>
            </p:cNvPr>
            <p:cNvSpPr/>
            <p:nvPr/>
          </p:nvSpPr>
          <p:spPr>
            <a:xfrm>
              <a:off x="353150" y="11362150"/>
              <a:ext cx="23881625" cy="122880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3600" u="none" strike="noStrike" cap="none">
                <a:solidFill>
                  <a:schemeClr val="dk1"/>
                </a:solidFill>
                <a:latin typeface="Arial" panose="020B0604020202020204" pitchFamily="34" charset="0"/>
                <a:ea typeface="Roboto"/>
                <a:cs typeface="Arial" panose="020B0604020202020204" pitchFamily="34" charset="0"/>
                <a:sym typeface="Roboto"/>
              </a:endParaRPr>
            </a:p>
          </p:txBody>
        </p:sp>
        <p:pic>
          <p:nvPicPr>
            <p:cNvPr id="150" name="PATIENT">
              <a:extLst>
                <a:ext uri="{FF2B5EF4-FFF2-40B4-BE49-F238E27FC236}">
                  <a16:creationId xmlns:a16="http://schemas.microsoft.com/office/drawing/2014/main" id="{93798C70-62A0-EC46-3625-738C64CC64B1}"/>
                </a:ext>
              </a:extLst>
            </p:cNvPr>
            <p:cNvPicPr preferRelativeResize="0"/>
            <p:nvPr/>
          </p:nvPicPr>
          <p:blipFill rotWithShape="1">
            <a:blip r:embed="rId10">
              <a:alphaModFix/>
            </a:blip>
            <a:srcRect/>
            <a:stretch/>
          </p:blipFill>
          <p:spPr>
            <a:xfrm>
              <a:off x="146060" y="11597273"/>
              <a:ext cx="715538" cy="790858"/>
            </a:xfrm>
            <a:prstGeom prst="rect">
              <a:avLst/>
            </a:prstGeom>
            <a:noFill/>
            <a:ln>
              <a:noFill/>
            </a:ln>
          </p:spPr>
        </p:pic>
      </p:grpSp>
      <p:sp>
        <p:nvSpPr>
          <p:cNvPr id="151" name="UNIFIED CARE TEAM">
            <a:extLst>
              <a:ext uri="{FF2B5EF4-FFF2-40B4-BE49-F238E27FC236}">
                <a16:creationId xmlns:a16="http://schemas.microsoft.com/office/drawing/2014/main" id="{1A217448-3D95-37C8-3351-5200D53BA1A1}"/>
              </a:ext>
            </a:extLst>
          </p:cNvPr>
          <p:cNvSpPr/>
          <p:nvPr/>
        </p:nvSpPr>
        <p:spPr>
          <a:xfrm>
            <a:off x="8780687" y="12137873"/>
            <a:ext cx="7667484" cy="861774"/>
          </a:xfrm>
          <a:prstGeom prst="rect">
            <a:avLst/>
          </a:prstGeom>
          <a:noFill/>
        </p:spPr>
        <p:txBody>
          <a:bodyPr wrap="none" lIns="91440" tIns="45720" rIns="91440" bIns="45720">
            <a:spAutoFit/>
          </a:bodyPr>
          <a:lstStyle/>
          <a:p>
            <a:pPr algn="ctr"/>
            <a:r>
              <a:rPr lang="en-US" sz="5000" b="1" cap="none" spc="50">
                <a:ln w="0"/>
                <a:solidFill>
                  <a:schemeClr val="bg1"/>
                </a:solidFill>
                <a:effectLst>
                  <a:innerShdw blurRad="152290" dist="50800" dir="13500000">
                    <a:srgbClr val="190000">
                      <a:alpha val="86275"/>
                    </a:srgbClr>
                  </a:innerShdw>
                </a:effectLst>
                <a:latin typeface="Arial Black" panose="020B0604020202020204" pitchFamily="34" charset="0"/>
                <a:cs typeface="Arial Black" panose="020B0604020202020204" pitchFamily="34" charset="0"/>
              </a:rPr>
              <a:t>UNIFIED CARE TEAM</a:t>
            </a:r>
          </a:p>
        </p:txBody>
      </p:sp>
      <p:pic>
        <p:nvPicPr>
          <p:cNvPr id="152" name="logo white">
            <a:extLst>
              <a:ext uri="{FF2B5EF4-FFF2-40B4-BE49-F238E27FC236}">
                <a16:creationId xmlns:a16="http://schemas.microsoft.com/office/drawing/2014/main" id="{BEACEF9E-2C9A-7FBD-848B-35D9D67BA763}"/>
              </a:ext>
            </a:extLst>
          </p:cNvPr>
          <p:cNvPicPr preferRelativeResize="0"/>
          <p:nvPr/>
        </p:nvPicPr>
        <p:blipFill rotWithShape="1">
          <a:blip r:embed="rId11">
            <a:alphaModFix/>
          </a:blip>
          <a:srcRect/>
          <a:stretch/>
        </p:blipFill>
        <p:spPr>
          <a:xfrm>
            <a:off x="1005801" y="12357197"/>
            <a:ext cx="1916516" cy="479130"/>
          </a:xfrm>
          <a:prstGeom prst="rect">
            <a:avLst/>
          </a:prstGeom>
          <a:noFill/>
          <a:ln>
            <a:noFill/>
          </a:ln>
        </p:spPr>
      </p:pic>
      <p:sp>
        <p:nvSpPr>
          <p:cNvPr id="153" name="monitor">
            <a:extLst>
              <a:ext uri="{FF2B5EF4-FFF2-40B4-BE49-F238E27FC236}">
                <a16:creationId xmlns:a16="http://schemas.microsoft.com/office/drawing/2014/main" id="{A9050A96-7A60-F5E8-F446-62254490BA9C}"/>
              </a:ext>
            </a:extLst>
          </p:cNvPr>
          <p:cNvSpPr txBox="1"/>
          <p:nvPr/>
        </p:nvSpPr>
        <p:spPr>
          <a:xfrm>
            <a:off x="20629014" y="8292731"/>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Monitor</a:t>
            </a:r>
          </a:p>
        </p:txBody>
      </p:sp>
    </p:spTree>
    <p:extLst>
      <p:ext uri="{BB962C8B-B14F-4D97-AF65-F5344CB8AC3E}">
        <p14:creationId xmlns:p14="http://schemas.microsoft.com/office/powerpoint/2010/main" val="377350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p:cTn id="7" dur="1000" fill="hold"/>
                                        <p:tgtEl>
                                          <p:spTgt spid="128"/>
                                        </p:tgtEl>
                                        <p:attrNameLst>
                                          <p:attrName>ppt_w</p:attrName>
                                        </p:attrNameLst>
                                      </p:cBhvr>
                                      <p:tavLst>
                                        <p:tav tm="0">
                                          <p:val>
                                            <p:fltVal val="0"/>
                                          </p:val>
                                        </p:tav>
                                        <p:tav tm="100000">
                                          <p:val>
                                            <p:strVal val="#ppt_w"/>
                                          </p:val>
                                        </p:tav>
                                      </p:tavLst>
                                    </p:anim>
                                    <p:anim calcmode="lin" valueType="num">
                                      <p:cBhvr>
                                        <p:cTn id="8" dur="1000" fill="hold"/>
                                        <p:tgtEl>
                                          <p:spTgt spid="128"/>
                                        </p:tgtEl>
                                        <p:attrNameLst>
                                          <p:attrName>ppt_h</p:attrName>
                                        </p:attrNameLst>
                                      </p:cBhvr>
                                      <p:tavLst>
                                        <p:tav tm="0">
                                          <p:val>
                                            <p:fltVal val="0"/>
                                          </p:val>
                                        </p:tav>
                                        <p:tav tm="100000">
                                          <p:val>
                                            <p:strVal val="#ppt_h"/>
                                          </p:val>
                                        </p:tav>
                                      </p:tavLst>
                                    </p:anim>
                                    <p:animEffect transition="in" filter="fade">
                                      <p:cBhvr>
                                        <p:cTn id="9" dur="1000"/>
                                        <p:tgtEl>
                                          <p:spTgt spid="128"/>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32"/>
                                        </p:tgtEl>
                                        <p:attrNameLst>
                                          <p:attrName>style.visibility</p:attrName>
                                        </p:attrNameLst>
                                      </p:cBhvr>
                                      <p:to>
                                        <p:strVal val="visible"/>
                                      </p:to>
                                    </p:set>
                                    <p:animEffect transition="in" filter="fade">
                                      <p:cBhvr>
                                        <p:cTn id="13" dur="1000"/>
                                        <p:tgtEl>
                                          <p:spTgt spid="13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1"/>
                                        </p:tgtEl>
                                        <p:attrNameLst>
                                          <p:attrName>style.visibility</p:attrName>
                                        </p:attrNameLst>
                                      </p:cBhvr>
                                      <p:to>
                                        <p:strVal val="visible"/>
                                      </p:to>
                                    </p:set>
                                    <p:animEffect transition="in" filter="wipe(left)">
                                      <p:cBhvr>
                                        <p:cTn id="16" dur="1000"/>
                                        <p:tgtEl>
                                          <p:spTgt spid="1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3">
                                            <p:txEl>
                                              <p:pRg st="0" end="0"/>
                                            </p:txEl>
                                          </p:spTgt>
                                        </p:tgtEl>
                                        <p:attrNameLst>
                                          <p:attrName>style.visibility</p:attrName>
                                        </p:attrNameLst>
                                      </p:cBhvr>
                                      <p:to>
                                        <p:strVal val="visible"/>
                                      </p:to>
                                    </p:set>
                                    <p:animEffect transition="in" filter="wipe(left)">
                                      <p:cBhvr>
                                        <p:cTn id="21" dur="1000"/>
                                        <p:tgtEl>
                                          <p:spTgt spid="133">
                                            <p:txEl>
                                              <p:pRg st="0" end="0"/>
                                            </p:txEl>
                                          </p:spTgt>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35"/>
                                        </p:tgtEl>
                                        <p:attrNameLst>
                                          <p:attrName>style.visibility</p:attrName>
                                        </p:attrNameLst>
                                      </p:cBhvr>
                                      <p:to>
                                        <p:strVal val="visible"/>
                                      </p:to>
                                    </p:set>
                                    <p:animEffect transition="in" filter="wipe(left)">
                                      <p:cBhvr>
                                        <p:cTn id="25" dur="500"/>
                                        <p:tgtEl>
                                          <p:spTgt spid="135"/>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52"/>
                                        </p:tgtEl>
                                        <p:attrNameLst>
                                          <p:attrName>style.visibility</p:attrName>
                                        </p:attrNameLst>
                                      </p:cBhvr>
                                      <p:to>
                                        <p:strVal val="visible"/>
                                      </p:to>
                                    </p:set>
                                    <p:animEffect transition="in" filter="fade">
                                      <p:cBhvr>
                                        <p:cTn id="29" dur="1000"/>
                                        <p:tgtEl>
                                          <p:spTgt spid="15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left)">
                                      <p:cBhvr>
                                        <p:cTn id="32" dur="10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3">
                                            <p:txEl>
                                              <p:pRg st="1" end="1"/>
                                            </p:txEl>
                                          </p:spTgt>
                                        </p:tgtEl>
                                        <p:attrNameLst>
                                          <p:attrName>style.visibility</p:attrName>
                                        </p:attrNameLst>
                                      </p:cBhvr>
                                      <p:to>
                                        <p:strVal val="visible"/>
                                      </p:to>
                                    </p:set>
                                    <p:animEffect transition="in" filter="wipe(left)">
                                      <p:cBhvr>
                                        <p:cTn id="37" dur="1000"/>
                                        <p:tgtEl>
                                          <p:spTgt spid="133">
                                            <p:txEl>
                                              <p:pRg st="1" end="1"/>
                                            </p:txEl>
                                          </p:spTgt>
                                        </p:tgtEl>
                                      </p:cBhvr>
                                    </p:animEffect>
                                  </p:childTnLst>
                                </p:cTn>
                              </p:par>
                            </p:childTnLst>
                          </p:cTn>
                        </p:par>
                        <p:par>
                          <p:cTn id="38" fill="hold">
                            <p:stCondLst>
                              <p:cond delay="1000"/>
                            </p:stCondLst>
                            <p:childTnLst>
                              <p:par>
                                <p:cTn id="39" presetID="37"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1000"/>
                                        <p:tgtEl>
                                          <p:spTgt spid="63"/>
                                        </p:tgtEl>
                                      </p:cBhvr>
                                    </p:animEffect>
                                    <p:anim calcmode="lin" valueType="num">
                                      <p:cBhvr>
                                        <p:cTn id="42" dur="1000" fill="hold"/>
                                        <p:tgtEl>
                                          <p:spTgt spid="63"/>
                                        </p:tgtEl>
                                        <p:attrNameLst>
                                          <p:attrName>ppt_x</p:attrName>
                                        </p:attrNameLst>
                                      </p:cBhvr>
                                      <p:tavLst>
                                        <p:tav tm="0">
                                          <p:val>
                                            <p:strVal val="#ppt_x"/>
                                          </p:val>
                                        </p:tav>
                                        <p:tav tm="100000">
                                          <p:val>
                                            <p:strVal val="#ppt_x"/>
                                          </p:val>
                                        </p:tav>
                                      </p:tavLst>
                                    </p:anim>
                                    <p:anim calcmode="lin" valueType="num">
                                      <p:cBhvr>
                                        <p:cTn id="43" dur="900" decel="100000" fill="hold"/>
                                        <p:tgtEl>
                                          <p:spTgt spid="6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151"/>
                                        </p:tgtEl>
                                        <p:attrNameLst>
                                          <p:attrName>style.visibility</p:attrName>
                                        </p:attrNameLst>
                                      </p:cBhvr>
                                      <p:to>
                                        <p:strVal val="visible"/>
                                      </p:to>
                                    </p:set>
                                    <p:animEffect transition="in" filter="fade">
                                      <p:cBhvr>
                                        <p:cTn id="47" dur="1000"/>
                                        <p:tgtEl>
                                          <p:spTgt spid="15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3">
                                            <p:txEl>
                                              <p:pRg st="2" end="2"/>
                                            </p:txEl>
                                          </p:spTgt>
                                        </p:tgtEl>
                                        <p:attrNameLst>
                                          <p:attrName>style.visibility</p:attrName>
                                        </p:attrNameLst>
                                      </p:cBhvr>
                                      <p:to>
                                        <p:strVal val="visible"/>
                                      </p:to>
                                    </p:set>
                                    <p:animEffect transition="in" filter="wipe(left)">
                                      <p:cBhvr>
                                        <p:cTn id="52" dur="1000"/>
                                        <p:tgtEl>
                                          <p:spTgt spid="133">
                                            <p:txEl>
                                              <p:pRg st="2" end="2"/>
                                            </p:txEl>
                                          </p:spTgt>
                                        </p:tgtEl>
                                      </p:cBhvr>
                                    </p:animEffect>
                                  </p:childTnLst>
                                </p:cTn>
                              </p:par>
                            </p:childTnLst>
                          </p:cTn>
                        </p:par>
                        <p:par>
                          <p:cTn id="53" fill="hold">
                            <p:stCondLst>
                              <p:cond delay="1000"/>
                            </p:stCondLst>
                            <p:childTnLst>
                              <p:par>
                                <p:cTn id="54" presetID="1" presetClass="entr" presetSubtype="0" fill="hold" nodeType="after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par>
                                <p:cTn id="56" presetID="53" presetClass="entr" presetSubtype="16"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p:cTn id="58" dur="1000" fill="hold"/>
                                        <p:tgtEl>
                                          <p:spTgt spid="59"/>
                                        </p:tgtEl>
                                        <p:attrNameLst>
                                          <p:attrName>ppt_w</p:attrName>
                                        </p:attrNameLst>
                                      </p:cBhvr>
                                      <p:tavLst>
                                        <p:tav tm="0">
                                          <p:val>
                                            <p:fltVal val="0"/>
                                          </p:val>
                                        </p:tav>
                                        <p:tav tm="100000">
                                          <p:val>
                                            <p:strVal val="#ppt_w"/>
                                          </p:val>
                                        </p:tav>
                                      </p:tavLst>
                                    </p:anim>
                                    <p:anim calcmode="lin" valueType="num">
                                      <p:cBhvr>
                                        <p:cTn id="59" dur="1000" fill="hold"/>
                                        <p:tgtEl>
                                          <p:spTgt spid="59"/>
                                        </p:tgtEl>
                                        <p:attrNameLst>
                                          <p:attrName>ppt_h</p:attrName>
                                        </p:attrNameLst>
                                      </p:cBhvr>
                                      <p:tavLst>
                                        <p:tav tm="0">
                                          <p:val>
                                            <p:fltVal val="0"/>
                                          </p:val>
                                        </p:tav>
                                        <p:tav tm="100000">
                                          <p:val>
                                            <p:strVal val="#ppt_h"/>
                                          </p:val>
                                        </p:tav>
                                      </p:tavLst>
                                    </p:anim>
                                    <p:animEffect transition="in" filter="fade">
                                      <p:cBhvr>
                                        <p:cTn id="60" dur="1000"/>
                                        <p:tgtEl>
                                          <p:spTgt spid="59"/>
                                        </p:tgtEl>
                                      </p:cBhvr>
                                    </p:animEffect>
                                  </p:childTnLst>
                                </p:cTn>
                              </p:par>
                              <p:par>
                                <p:cTn id="61" presetID="8" presetClass="emph" presetSubtype="0" repeatCount="indefinite" fill="hold" nodeType="withEffect">
                                  <p:stCondLst>
                                    <p:cond delay="0"/>
                                  </p:stCondLst>
                                  <p:childTnLst>
                                    <p:animRot by="21600000">
                                      <p:cBhvr>
                                        <p:cTn id="62" dur="5000" fill="hold"/>
                                        <p:tgtEl>
                                          <p:spTgt spid="56"/>
                                        </p:tgtEl>
                                        <p:attrNameLst>
                                          <p:attrName>r</p:attrName>
                                        </p:attrNameLst>
                                      </p:cBhvr>
                                    </p:animRot>
                                  </p:childTnLst>
                                </p:cTn>
                              </p:par>
                              <p:par>
                                <p:cTn id="63" presetID="1" presetClass="entr" presetSubtype="0" fill="hold"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8" presetClass="emph" presetSubtype="0" repeatCount="indefinite" fill="hold" nodeType="withEffect">
                                  <p:stCondLst>
                                    <p:cond delay="0"/>
                                  </p:stCondLst>
                                  <p:childTnLst>
                                    <p:animRot by="-21600000">
                                      <p:cBhvr>
                                        <p:cTn id="66" dur="5000" fill="hold"/>
                                        <p:tgtEl>
                                          <p:spTgt spid="58"/>
                                        </p:tgtEl>
                                        <p:attrNameLst>
                                          <p:attrName>r</p:attrName>
                                        </p:attrNameLst>
                                      </p:cBhvr>
                                    </p:animRot>
                                  </p:childTnLst>
                                </p:cTn>
                              </p:par>
                              <p:par>
                                <p:cTn id="67" presetID="22" presetClass="entr" presetSubtype="1" fill="hold"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wipe(up)">
                                      <p:cBhvr>
                                        <p:cTn id="69" dur="500"/>
                                        <p:tgtEl>
                                          <p:spTgt spid="6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1000"/>
                                        <p:tgtEl>
                                          <p:spTgt spid="51"/>
                                        </p:tgtEl>
                                      </p:cBhvr>
                                    </p:animEffect>
                                  </p:childTnLst>
                                </p:cTn>
                              </p:par>
                              <p:par>
                                <p:cTn id="73" presetID="22" presetClass="entr" presetSubtype="8"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left)">
                                      <p:cBhvr>
                                        <p:cTn id="75" dur="1000"/>
                                        <p:tgtEl>
                                          <p:spTgt spid="5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1000"/>
                                        <p:tgtEl>
                                          <p:spTgt spid="54"/>
                                        </p:tgtEl>
                                      </p:cBhvr>
                                    </p:animEffect>
                                  </p:childTnLst>
                                </p:cTn>
                              </p:par>
                              <p:par>
                                <p:cTn id="79" presetID="22" presetClass="entr" presetSubtype="8"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wipe(left)">
                                      <p:cBhvr>
                                        <p:cTn id="81" dur="1000"/>
                                        <p:tgtEl>
                                          <p:spTgt spid="5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1000"/>
                                        <p:tgtEl>
                                          <p:spTgt spid="43"/>
                                        </p:tgtEl>
                                      </p:cBhvr>
                                    </p:animEffect>
                                  </p:childTnLst>
                                </p:cTn>
                              </p:par>
                              <p:par>
                                <p:cTn id="85" presetID="22" presetClass="entr" presetSubtype="8"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1000"/>
                                        <p:tgtEl>
                                          <p:spTgt spid="2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1000"/>
                                        <p:tgtEl>
                                          <p:spTgt spid="46"/>
                                        </p:tgtEl>
                                      </p:cBhvr>
                                    </p:animEffect>
                                  </p:childTnLst>
                                </p:cTn>
                              </p:par>
                              <p:par>
                                <p:cTn id="91" presetID="22" presetClass="entr" presetSubtype="8" fill="hold" nodeType="with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left)">
                                      <p:cBhvr>
                                        <p:cTn id="93" dur="1000"/>
                                        <p:tgtEl>
                                          <p:spTgt spid="4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53"/>
                                        </p:tgtEl>
                                        <p:attrNameLst>
                                          <p:attrName>style.visibility</p:attrName>
                                        </p:attrNameLst>
                                      </p:cBhvr>
                                      <p:to>
                                        <p:strVal val="visible"/>
                                      </p:to>
                                    </p:set>
                                    <p:animEffect transition="in" filter="fade">
                                      <p:cBhvr>
                                        <p:cTn id="96" dur="1000"/>
                                        <p:tgtEl>
                                          <p:spTgt spid="153"/>
                                        </p:tgtEl>
                                      </p:cBhvr>
                                    </p:animEffect>
                                  </p:childTnLst>
                                </p:cTn>
                              </p:par>
                              <p:par>
                                <p:cTn id="97" presetID="22" presetClass="entr" presetSubtype="8" fill="hold" nodeType="with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wipe(left)">
                                      <p:cBhvr>
                                        <p:cTn id="99" dur="1000"/>
                                        <p:tgtEl>
                                          <p:spTgt spid="4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1000"/>
                                        <p:tgtEl>
                                          <p:spTgt spid="49"/>
                                        </p:tgtEl>
                                      </p:cBhvr>
                                    </p:animEffect>
                                  </p:childTnLst>
                                </p:cTn>
                              </p:par>
                              <p:par>
                                <p:cTn id="103" presetID="22" presetClass="entr" presetSubtype="8" fill="hold" nodeType="with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wipe(left)">
                                      <p:cBhvr>
                                        <p:cTn id="105"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6" grpId="0" animBg="1"/>
      <p:bldP spid="49" grpId="0" animBg="1"/>
      <p:bldP spid="51" grpId="0" animBg="1"/>
      <p:bldP spid="54" grpId="0" animBg="1"/>
      <p:bldP spid="59" grpId="0"/>
      <p:bldP spid="61" grpId="0"/>
      <p:bldP spid="131" grpId="0"/>
      <p:bldP spid="132" grpId="0"/>
      <p:bldP spid="133" grpId="0" uiExpand="1" build="p"/>
      <p:bldP spid="151" grpId="0"/>
      <p:bldP spid="1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DBD1A-0790-D446-528A-07747912CE91}"/>
            </a:ext>
          </a:extLst>
        </p:cNvPr>
        <p:cNvGrpSpPr/>
        <p:nvPr/>
      </p:nvGrpSpPr>
      <p:grpSpPr>
        <a:xfrm>
          <a:off x="0" y="0"/>
          <a:ext cx="0" cy="0"/>
          <a:chOff x="0" y="0"/>
          <a:chExt cx="0" cy="0"/>
        </a:xfrm>
      </p:grpSpPr>
      <p:sp>
        <p:nvSpPr>
          <p:cNvPr id="2" name="shadow">
            <a:extLst>
              <a:ext uri="{FF2B5EF4-FFF2-40B4-BE49-F238E27FC236}">
                <a16:creationId xmlns:a16="http://schemas.microsoft.com/office/drawing/2014/main" id="{AAD8367F-15E1-828E-6374-A6EFF5E37C01}"/>
              </a:ext>
            </a:extLst>
          </p:cNvPr>
          <p:cNvSpPr/>
          <p:nvPr/>
        </p:nvSpPr>
        <p:spPr>
          <a:xfrm>
            <a:off x="-28576" y="0"/>
            <a:ext cx="10726738" cy="13716000"/>
          </a:xfrm>
          <a:prstGeom prst="rect">
            <a:avLst/>
          </a:prstGeom>
          <a:solidFill>
            <a:schemeClr val="bg1"/>
          </a:solidFill>
          <a:ln>
            <a:noFill/>
          </a:ln>
          <a:effectLst>
            <a:outerShdw blurRad="325259" dist="134281" dir="2700000" algn="tl" rotWithShape="0">
              <a:prstClr val="black">
                <a:alpha val="1748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uma reg">
            <a:extLst>
              <a:ext uri="{FF2B5EF4-FFF2-40B4-BE49-F238E27FC236}">
                <a16:creationId xmlns:a16="http://schemas.microsoft.com/office/drawing/2014/main" id="{5D7E5C27-CEAE-C99C-180F-722B0EE5F9E2}"/>
              </a:ext>
            </a:extLst>
          </p:cNvPr>
          <p:cNvPicPr>
            <a:picLocks noChangeAspect="1"/>
          </p:cNvPicPr>
          <p:nvPr/>
        </p:nvPicPr>
        <p:blipFill>
          <a:blip r:embed="rId3"/>
          <a:srcRect l="30188" t="1125" r="18113"/>
          <a:stretch>
            <a:fillRect/>
          </a:stretch>
        </p:blipFill>
        <p:spPr>
          <a:xfrm>
            <a:off x="0" y="0"/>
            <a:ext cx="10726738" cy="13715999"/>
          </a:xfrm>
          <a:prstGeom prst="rect">
            <a:avLst/>
          </a:prstGeom>
        </p:spPr>
      </p:pic>
      <p:sp>
        <p:nvSpPr>
          <p:cNvPr id="3" name="TITLE">
            <a:extLst>
              <a:ext uri="{FF2B5EF4-FFF2-40B4-BE49-F238E27FC236}">
                <a16:creationId xmlns:a16="http://schemas.microsoft.com/office/drawing/2014/main" id="{F4BB035D-411E-852E-7C7D-1569F5722CAB}"/>
              </a:ext>
            </a:extLst>
          </p:cNvPr>
          <p:cNvSpPr txBox="1">
            <a:spLocks/>
          </p:cNvSpPr>
          <p:nvPr/>
        </p:nvSpPr>
        <p:spPr>
          <a:xfrm>
            <a:off x="11018520" y="1403989"/>
            <a:ext cx="12757468" cy="995882"/>
          </a:xfrm>
          <a:prstGeom prst="rect">
            <a:avLst/>
          </a:prstGeom>
          <a:noFill/>
          <a:ln>
            <a:noFill/>
          </a:ln>
        </p:spPr>
        <p:txBody>
          <a:bodyPr spcFirstLastPara="1" wrap="square" lIns="0" tIns="0" rIns="0" bIns="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pPr>
              <a:spcBef>
                <a:spcPts val="0"/>
              </a:spcBef>
              <a:buClr>
                <a:srgbClr val="212121"/>
              </a:buClr>
              <a:buSzPts val="5000"/>
              <a:buFont typeface="Arial"/>
              <a:buNone/>
            </a:pPr>
            <a:r>
              <a:rPr lang="en-US"/>
              <a:t>Alerting Basics</a:t>
            </a:r>
            <a:endParaRPr lang="en-US" dirty="0">
              <a:solidFill>
                <a:schemeClr val="tx1">
                  <a:lumMod val="50000"/>
                  <a:lumOff val="50000"/>
                </a:schemeClr>
              </a:solidFill>
            </a:endParaRPr>
          </a:p>
        </p:txBody>
      </p:sp>
      <p:sp>
        <p:nvSpPr>
          <p:cNvPr id="4" name="Bullets">
            <a:extLst>
              <a:ext uri="{FF2B5EF4-FFF2-40B4-BE49-F238E27FC236}">
                <a16:creationId xmlns:a16="http://schemas.microsoft.com/office/drawing/2014/main" id="{12FFFE60-BE5C-0A30-2E48-719102997900}"/>
              </a:ext>
            </a:extLst>
          </p:cNvPr>
          <p:cNvSpPr txBox="1">
            <a:spLocks/>
          </p:cNvSpPr>
          <p:nvPr/>
        </p:nvSpPr>
        <p:spPr>
          <a:xfrm>
            <a:off x="11018838" y="2400264"/>
            <a:ext cx="12757150" cy="10972766"/>
          </a:xfrm>
          <a:prstGeom prst="rect">
            <a:avLst/>
          </a:prstGeom>
          <a:noFill/>
          <a:ln>
            <a:noFill/>
          </a:ln>
        </p:spPr>
        <p:txBody>
          <a:bodyPr spcFirstLastPara="1" wrap="square" lIns="91425" tIns="45700" rIns="91425" bIns="45700" anchor="t" anchorCtr="0">
            <a:noAutofit/>
          </a:bodyPr>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Bef>
                <a:spcPts val="0"/>
              </a:spcBef>
              <a:spcAft>
                <a:spcPts val="0"/>
              </a:spcAft>
              <a:buSzPts val="3600"/>
            </a:pPr>
            <a:r>
              <a:rPr lang="en-US" sz="3600" b="1">
                <a:solidFill>
                  <a:schemeClr val="accent1"/>
                </a:solidFill>
                <a:latin typeface="Arial"/>
                <a:ea typeface="Arial"/>
                <a:cs typeface="Arial"/>
                <a:sym typeface="Arial"/>
              </a:rPr>
              <a:t>WHO</a:t>
            </a:r>
            <a:endParaRPr lang="en-US"/>
          </a:p>
          <a:p>
            <a:pPr>
              <a:spcBef>
                <a:spcPts val="1200"/>
              </a:spcBef>
              <a:spcAft>
                <a:spcPts val="0"/>
              </a:spcAft>
              <a:buSzPts val="3200"/>
            </a:pPr>
            <a:r>
              <a:rPr lang="en-US">
                <a:latin typeface="Calibri"/>
                <a:ea typeface="Calibri"/>
                <a:cs typeface="Calibri"/>
                <a:sym typeface="Calibri"/>
              </a:rPr>
              <a:t>Driven by Teams</a:t>
            </a:r>
            <a:endParaRPr lang="en-US"/>
          </a:p>
          <a:p>
            <a:pPr marL="457200" indent="-457200">
              <a:spcBef>
                <a:spcPts val="1200"/>
              </a:spcBef>
              <a:spcAft>
                <a:spcPts val="0"/>
              </a:spcAft>
              <a:buSzPts val="3200"/>
              <a:buFont typeface="Arial"/>
              <a:buChar char="•"/>
            </a:pPr>
            <a:r>
              <a:rPr lang="en-US">
                <a:latin typeface="Calibri Light" panose="020F0302020204030204" pitchFamily="34" charset="0"/>
                <a:cs typeface="Calibri Light" panose="020F0302020204030204" pitchFamily="34" charset="0"/>
              </a:rPr>
              <a:t>Identify your Teams</a:t>
            </a:r>
          </a:p>
          <a:p>
            <a:pPr marL="457200" indent="-457200">
              <a:spcBef>
                <a:spcPts val="1200"/>
              </a:spcBef>
              <a:spcAft>
                <a:spcPts val="0"/>
              </a:spcAft>
              <a:buSzPts val="3200"/>
              <a:buFont typeface="Arial"/>
              <a:buChar char="•"/>
            </a:pPr>
            <a:r>
              <a:rPr lang="en-US">
                <a:latin typeface="Calibri Light" panose="020F0302020204030204" pitchFamily="34" charset="0"/>
                <a:cs typeface="Calibri Light" panose="020F0302020204030204" pitchFamily="34" charset="0"/>
              </a:rPr>
              <a:t>Place individuals on Teams</a:t>
            </a:r>
          </a:p>
          <a:p>
            <a:pPr marL="871538" lvl="1" indent="-349250">
              <a:spcBef>
                <a:spcPts val="1200"/>
              </a:spcBef>
              <a:buSzPts val="3200"/>
              <a:buFont typeface="Arial" panose="020B0604020202020204" pitchFamily="34" charset="0"/>
              <a:buChar char="-"/>
            </a:pPr>
            <a:r>
              <a:rPr lang="en-US" sz="3000">
                <a:latin typeface="Calibri Light" panose="020F0302020204030204" pitchFamily="34" charset="0"/>
                <a:cs typeface="Calibri Light" panose="020F0302020204030204" pitchFamily="34" charset="0"/>
              </a:rPr>
              <a:t>Able to be on more than one Team</a:t>
            </a:r>
          </a:p>
          <a:p>
            <a:pPr marL="0" lvl="1" indent="0">
              <a:spcBef>
                <a:spcPts val="4200"/>
              </a:spcBef>
              <a:buSzPts val="3600"/>
              <a:buFont typeface="Arial" panose="020B0604020202020204" pitchFamily="34" charset="0"/>
              <a:buNone/>
            </a:pPr>
            <a:r>
              <a:rPr lang="en-US" sz="3600" b="1">
                <a:solidFill>
                  <a:schemeClr val="accent1"/>
                </a:solidFill>
                <a:latin typeface="Arial"/>
                <a:ea typeface="Arial"/>
                <a:cs typeface="Arial"/>
                <a:sym typeface="Arial"/>
              </a:rPr>
              <a:t>HOW</a:t>
            </a:r>
            <a:endParaRPr lang="en-US" sz="3200" b="1">
              <a:solidFill>
                <a:schemeClr val="accent1"/>
              </a:solidFill>
              <a:latin typeface="Arial"/>
              <a:ea typeface="Arial"/>
              <a:cs typeface="Arial"/>
              <a:sym typeface="Arial"/>
            </a:endParaRPr>
          </a:p>
          <a:p>
            <a:pPr marL="457200" indent="-457200">
              <a:spcBef>
                <a:spcPts val="1200"/>
              </a:spcBef>
              <a:spcAft>
                <a:spcPts val="0"/>
              </a:spcAft>
              <a:buSzPts val="3200"/>
              <a:buFont typeface="Arial"/>
              <a:buChar char="•"/>
            </a:pPr>
            <a:r>
              <a:rPr lang="en-US">
                <a:latin typeface="Calibri"/>
                <a:ea typeface="Calibri"/>
                <a:cs typeface="Calibri"/>
                <a:sym typeface="Calibri"/>
              </a:rPr>
              <a:t>Call Status</a:t>
            </a:r>
            <a:endParaRPr lang="en-US"/>
          </a:p>
          <a:p>
            <a:pPr marL="871538" lvl="1" indent="-349250">
              <a:spcBef>
                <a:spcPts val="1200"/>
              </a:spcBef>
              <a:buSzPts val="3200"/>
              <a:buFont typeface="Arial" panose="020B0604020202020204" pitchFamily="34" charset="0"/>
              <a:buChar char="-"/>
            </a:pPr>
            <a:r>
              <a:rPr lang="en-US" sz="3000">
                <a:latin typeface="Calibri Light" panose="020F0302020204030204" pitchFamily="34" charset="0"/>
                <a:cs typeface="Calibri Light" panose="020F0302020204030204" pitchFamily="34" charset="0"/>
              </a:rPr>
              <a:t>ON Call = Alert</a:t>
            </a:r>
          </a:p>
          <a:p>
            <a:pPr marL="871538" lvl="1" indent="-349250">
              <a:spcBef>
                <a:spcPts val="1200"/>
              </a:spcBef>
              <a:buSzPts val="3200"/>
              <a:buFont typeface="Arial" panose="020B0604020202020204" pitchFamily="34" charset="0"/>
              <a:buChar char="-"/>
            </a:pPr>
            <a:r>
              <a:rPr lang="en-US" sz="3000">
                <a:latin typeface="Calibri Light" panose="020F0302020204030204" pitchFamily="34" charset="0"/>
                <a:cs typeface="Calibri Light" panose="020F0302020204030204" pitchFamily="34" charset="0"/>
              </a:rPr>
              <a:t>OFF Call = No Alert</a:t>
            </a:r>
          </a:p>
          <a:p>
            <a:pPr marL="457200" indent="-457200">
              <a:spcBef>
                <a:spcPts val="2400"/>
              </a:spcBef>
              <a:spcAft>
                <a:spcPts val="0"/>
              </a:spcAft>
              <a:buSzPts val="3200"/>
              <a:buFont typeface="Arial"/>
              <a:buChar char="•"/>
            </a:pPr>
            <a:r>
              <a:rPr lang="en-US">
                <a:latin typeface="Calibri"/>
                <a:ea typeface="Calibri"/>
                <a:cs typeface="Calibri"/>
                <a:sym typeface="Calibri"/>
              </a:rPr>
              <a:t>Workflow Triggered Alerts</a:t>
            </a:r>
            <a:endParaRPr lang="en-US"/>
          </a:p>
          <a:p>
            <a:pPr marL="871538" lvl="1" indent="-349250">
              <a:spcBef>
                <a:spcPts val="1200"/>
              </a:spcBef>
              <a:buSzPts val="3200"/>
              <a:buFont typeface="Arial" panose="020B0604020202020204" pitchFamily="34" charset="0"/>
              <a:buChar char="-"/>
            </a:pPr>
            <a:r>
              <a:rPr lang="en-US" sz="3000">
                <a:latin typeface="Calibri Light" panose="020F0302020204030204" pitchFamily="34" charset="0"/>
                <a:cs typeface="Calibri Light" panose="020F0302020204030204" pitchFamily="34" charset="0"/>
              </a:rPr>
              <a:t>Method of Arrival / Status</a:t>
            </a:r>
          </a:p>
          <a:p>
            <a:pPr marL="871538" lvl="1" indent="-349250">
              <a:spcBef>
                <a:spcPts val="1200"/>
              </a:spcBef>
              <a:buSzPts val="3200"/>
              <a:buFont typeface="Arial" panose="020B0604020202020204" pitchFamily="34" charset="0"/>
              <a:buChar char="-"/>
            </a:pPr>
            <a:r>
              <a:rPr lang="en-US" sz="3000">
                <a:latin typeface="Calibri Light" panose="020F0302020204030204" pitchFamily="34" charset="0"/>
                <a:cs typeface="Calibri Light" panose="020F0302020204030204" pitchFamily="34" charset="0"/>
              </a:rPr>
              <a:t>Pulsara </a:t>
            </a:r>
            <a:r>
              <a:rPr lang="en-US" sz="3000" b="1">
                <a:latin typeface="Calibri" panose="020F0502020204030204" pitchFamily="34" charset="0"/>
                <a:cs typeface="Calibri" panose="020F0502020204030204" pitchFamily="34" charset="0"/>
              </a:rPr>
              <a:t>MED OPS</a:t>
            </a:r>
            <a:r>
              <a:rPr lang="en-US" sz="3000">
                <a:latin typeface="Calibri Light" panose="020F0302020204030204" pitchFamily="34" charset="0"/>
                <a:cs typeface="Calibri Light" panose="020F0302020204030204" pitchFamily="34" charset="0"/>
              </a:rPr>
              <a:t>: Incident</a:t>
            </a:r>
          </a:p>
          <a:p>
            <a:pPr marL="871538" lvl="1" indent="-349250">
              <a:spcBef>
                <a:spcPts val="1200"/>
              </a:spcBef>
              <a:buSzPts val="3200"/>
              <a:buFont typeface="Arial" panose="020B0604020202020204" pitchFamily="34" charset="0"/>
              <a:buChar char="-"/>
            </a:pPr>
            <a:r>
              <a:rPr lang="en-US" sz="3000">
                <a:latin typeface="Calibri Light" panose="020F0302020204030204" pitchFamily="34" charset="0"/>
                <a:cs typeface="Calibri Light" panose="020F0302020204030204" pitchFamily="34" charset="0"/>
              </a:rPr>
              <a:t>Pulsara </a:t>
            </a:r>
            <a:r>
              <a:rPr lang="en-US" sz="3000" b="1">
                <a:latin typeface="Calibri" panose="020F0502020204030204" pitchFamily="34" charset="0"/>
                <a:cs typeface="Calibri" panose="020F0502020204030204" pitchFamily="34" charset="0"/>
              </a:rPr>
              <a:t>UNITED</a:t>
            </a:r>
            <a:r>
              <a:rPr lang="en-US" sz="3000">
                <a:latin typeface="Calibri Light" panose="020F0302020204030204" pitchFamily="34" charset="0"/>
                <a:cs typeface="Calibri Light" panose="020F0302020204030204" pitchFamily="34" charset="0"/>
              </a:rPr>
              <a:t>: Other options</a:t>
            </a:r>
          </a:p>
          <a:p>
            <a:pPr marL="457200" indent="-457200">
              <a:spcBef>
                <a:spcPts val="2400"/>
              </a:spcBef>
              <a:spcAft>
                <a:spcPts val="0"/>
              </a:spcAft>
              <a:buSzPts val="3200"/>
              <a:buFont typeface="Arial"/>
              <a:buChar char="•"/>
            </a:pPr>
            <a:r>
              <a:rPr lang="en-US">
                <a:latin typeface="Calibri"/>
                <a:ea typeface="Calibri"/>
                <a:cs typeface="Calibri"/>
                <a:sym typeface="Calibri"/>
              </a:rPr>
              <a:t>Manual: Team or Individual</a:t>
            </a:r>
            <a:endParaRPr lang="en-US"/>
          </a:p>
          <a:p>
            <a:pPr marL="871538" lvl="1" indent="-146050">
              <a:spcBef>
                <a:spcPts val="1800"/>
              </a:spcBef>
              <a:buSzPts val="3200"/>
              <a:buFont typeface="Arial" panose="020B0604020202020204" pitchFamily="34" charset="0"/>
              <a:buNone/>
            </a:pPr>
            <a:endParaRPr lang="en-US"/>
          </a:p>
          <a:p>
            <a:pPr>
              <a:spcBef>
                <a:spcPts val="2700"/>
              </a:spcBef>
              <a:spcAft>
                <a:spcPts val="0"/>
              </a:spcAft>
              <a:buSzPts val="3200"/>
            </a:pPr>
            <a:endParaRPr lang="en-US" dirty="0"/>
          </a:p>
        </p:txBody>
      </p:sp>
      <p:sp>
        <p:nvSpPr>
          <p:cNvPr id="10" name="LABEL">
            <a:extLst>
              <a:ext uri="{FF2B5EF4-FFF2-40B4-BE49-F238E27FC236}">
                <a16:creationId xmlns:a16="http://schemas.microsoft.com/office/drawing/2014/main" id="{8473040B-462F-E9C8-6EFE-B852E9D169AE}"/>
              </a:ext>
            </a:extLst>
          </p:cNvPr>
          <p:cNvSpPr txBox="1"/>
          <p:nvPr/>
        </p:nvSpPr>
        <p:spPr>
          <a:xfrm>
            <a:off x="-14288" y="11905488"/>
            <a:ext cx="10744200" cy="1366376"/>
          </a:xfrm>
          <a:prstGeom prst="rect">
            <a:avLst/>
          </a:prstGeom>
          <a:solidFill>
            <a:schemeClr val="accent1"/>
          </a:solidFill>
          <a:ln>
            <a:noFill/>
          </a:ln>
        </p:spPr>
        <p:txBody>
          <a:bodyPr spcFirstLastPara="1" wrap="square" lIns="91425" tIns="91440" rIns="91425" bIns="45700" anchor="ctr" anchorCtr="0">
            <a:noAutofit/>
          </a:bodyPr>
          <a:lstStyle>
            <a:defPPr>
              <a:defRPr lang="en-US"/>
            </a:defPPr>
            <a:lvl1pPr lvl="0" algn="ctr">
              <a:lnSpc>
                <a:spcPct val="90000"/>
              </a:lnSpc>
              <a:buClr>
                <a:srgbClr val="212121"/>
              </a:buClr>
              <a:buSzPts val="4000"/>
              <a:defRPr sz="4000">
                <a:solidFill>
                  <a:schemeClr val="lt1"/>
                </a:solidFill>
              </a:defRPr>
            </a:lvl1pPr>
          </a:lstStyle>
          <a:p>
            <a:r>
              <a:rPr lang="en-US" dirty="0"/>
              <a:t>WHO, HOW, &amp; WHEN</a:t>
            </a:r>
          </a:p>
        </p:txBody>
      </p:sp>
    </p:spTree>
    <p:extLst>
      <p:ext uri="{BB962C8B-B14F-4D97-AF65-F5344CB8AC3E}">
        <p14:creationId xmlns:p14="http://schemas.microsoft.com/office/powerpoint/2010/main" val="151333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dow">
            <a:extLst>
              <a:ext uri="{FF2B5EF4-FFF2-40B4-BE49-F238E27FC236}">
                <a16:creationId xmlns:a16="http://schemas.microsoft.com/office/drawing/2014/main" id="{B4D9CA31-1102-0FC9-B507-B8FC3438A428}"/>
              </a:ext>
            </a:extLst>
          </p:cNvPr>
          <p:cNvSpPr/>
          <p:nvPr/>
        </p:nvSpPr>
        <p:spPr>
          <a:xfrm>
            <a:off x="-28576" y="0"/>
            <a:ext cx="10726738" cy="13716000"/>
          </a:xfrm>
          <a:prstGeom prst="rect">
            <a:avLst/>
          </a:prstGeom>
          <a:solidFill>
            <a:schemeClr val="bg1"/>
          </a:solidFill>
          <a:ln>
            <a:noFill/>
          </a:ln>
          <a:effectLst>
            <a:outerShdw blurRad="325259" dist="134281" dir="2700000" algn="tl" rotWithShape="0">
              <a:prstClr val="black">
                <a:alpha val="1748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d">
            <a:extLst>
              <a:ext uri="{FF2B5EF4-FFF2-40B4-BE49-F238E27FC236}">
                <a16:creationId xmlns:a16="http://schemas.microsoft.com/office/drawing/2014/main" id="{3E12128A-DA76-9929-444C-2C9E4304502A}"/>
              </a:ext>
            </a:extLst>
          </p:cNvPr>
          <p:cNvPicPr>
            <a:picLocks noChangeAspect="1"/>
          </p:cNvPicPr>
          <p:nvPr/>
        </p:nvPicPr>
        <p:blipFill>
          <a:blip r:embed="rId3"/>
          <a:srcRect/>
          <a:stretch/>
        </p:blipFill>
        <p:spPr>
          <a:xfrm>
            <a:off x="-47477" y="0"/>
            <a:ext cx="10723899" cy="13716000"/>
          </a:xfrm>
          <a:prstGeom prst="rect">
            <a:avLst/>
          </a:prstGeom>
        </p:spPr>
      </p:pic>
      <p:sp>
        <p:nvSpPr>
          <p:cNvPr id="6" name="TITLE">
            <a:extLst>
              <a:ext uri="{FF2B5EF4-FFF2-40B4-BE49-F238E27FC236}">
                <a16:creationId xmlns:a16="http://schemas.microsoft.com/office/drawing/2014/main" id="{76E63798-090B-9972-CC9D-43B8213792E1}"/>
              </a:ext>
            </a:extLst>
          </p:cNvPr>
          <p:cNvSpPr txBox="1">
            <a:spLocks/>
          </p:cNvSpPr>
          <p:nvPr/>
        </p:nvSpPr>
        <p:spPr>
          <a:xfrm>
            <a:off x="11018520" y="1403989"/>
            <a:ext cx="12757468" cy="995882"/>
          </a:xfrm>
          <a:prstGeom prst="rect">
            <a:avLst/>
          </a:prstGeom>
          <a:noFill/>
          <a:ln>
            <a:noFill/>
          </a:ln>
        </p:spPr>
        <p:txBody>
          <a:bodyPr spcFirstLastPara="1" wrap="square" lIns="0" tIns="0" rIns="0" bIns="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pPr>
              <a:buSzPts val="5000"/>
            </a:pPr>
            <a:r>
              <a:rPr lang="en-US"/>
              <a:t>Alerting Basics</a:t>
            </a:r>
          </a:p>
        </p:txBody>
      </p:sp>
      <p:sp>
        <p:nvSpPr>
          <p:cNvPr id="7" name="Bullets">
            <a:extLst>
              <a:ext uri="{FF2B5EF4-FFF2-40B4-BE49-F238E27FC236}">
                <a16:creationId xmlns:a16="http://schemas.microsoft.com/office/drawing/2014/main" id="{4D4C72CE-5ED2-4D64-69F3-C8F7C56A0F42}"/>
              </a:ext>
            </a:extLst>
          </p:cNvPr>
          <p:cNvSpPr txBox="1">
            <a:spLocks/>
          </p:cNvSpPr>
          <p:nvPr/>
        </p:nvSpPr>
        <p:spPr>
          <a:xfrm>
            <a:off x="11018838" y="2400264"/>
            <a:ext cx="12757150" cy="10972766"/>
          </a:xfrm>
          <a:prstGeom prst="rect">
            <a:avLst/>
          </a:prstGeom>
          <a:noFill/>
          <a:ln>
            <a:noFill/>
          </a:ln>
        </p:spPr>
        <p:txBody>
          <a:bodyPr spcFirstLastPara="1" wrap="square" lIns="91425" tIns="45700" rIns="91425" bIns="45700" anchor="t" anchorCtr="0">
            <a:noAutofit/>
          </a:bodyPr>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Bef>
                <a:spcPts val="0"/>
              </a:spcBef>
              <a:spcAft>
                <a:spcPts val="0"/>
              </a:spcAft>
              <a:buSzPts val="3600"/>
            </a:pPr>
            <a:r>
              <a:rPr lang="en-US" sz="3600" b="1">
                <a:solidFill>
                  <a:schemeClr val="accent1"/>
                </a:solidFill>
                <a:latin typeface="Arial"/>
                <a:ea typeface="Arial"/>
                <a:cs typeface="Arial"/>
                <a:sym typeface="Arial"/>
              </a:rPr>
              <a:t>WHEN</a:t>
            </a:r>
            <a:endParaRPr lang="en-US" sz="3200" b="1">
              <a:solidFill>
                <a:schemeClr val="accent1"/>
              </a:solidFill>
              <a:latin typeface="Arial"/>
              <a:ea typeface="Arial"/>
              <a:cs typeface="Arial"/>
              <a:sym typeface="Arial"/>
            </a:endParaRPr>
          </a:p>
          <a:p>
            <a:pPr>
              <a:spcBef>
                <a:spcPts val="2700"/>
              </a:spcBef>
              <a:spcAft>
                <a:spcPts val="0"/>
              </a:spcAft>
              <a:buSzPts val="3200"/>
            </a:pPr>
            <a:r>
              <a:rPr lang="en-US" b="1">
                <a:latin typeface="Calibri" panose="020F0502020204030204" pitchFamily="34" charset="0"/>
                <a:cs typeface="Calibri" panose="020F0502020204030204" pitchFamily="34" charset="0"/>
                <a:sym typeface="Calibri"/>
              </a:rPr>
              <a:t>Method of Arrival</a:t>
            </a:r>
            <a:endParaRPr lang="en-US" b="1">
              <a:latin typeface="Calibri" panose="020F0502020204030204" pitchFamily="34" charset="0"/>
              <a:cs typeface="Calibri" panose="020F0502020204030204" pitchFamily="34" charset="0"/>
            </a:endParaRPr>
          </a:p>
          <a:p>
            <a:pPr marL="457200" indent="-457200">
              <a:spcBef>
                <a:spcPts val="1200"/>
              </a:spcBef>
              <a:spcAft>
                <a:spcPts val="0"/>
              </a:spcAft>
              <a:buSzPts val="3200"/>
              <a:buFont typeface="Arial"/>
              <a:buChar char="•"/>
            </a:pPr>
            <a:r>
              <a:rPr lang="en-US">
                <a:latin typeface="Calibri Light" panose="020F0302020204030204" pitchFamily="34" charset="0"/>
                <a:cs typeface="Calibri Light" panose="020F0302020204030204" pitchFamily="34" charset="0"/>
              </a:rPr>
              <a:t>Prehospital (EMS Alert) Options</a:t>
            </a:r>
          </a:p>
          <a:p>
            <a:pPr marL="1206500" lvl="1" indent="-457200">
              <a:buSzPct val="100000"/>
              <a:buFont typeface="System Font Regular"/>
              <a:buChar char="-"/>
            </a:pPr>
            <a:r>
              <a:rPr lang="en-US" sz="3000">
                <a:latin typeface="Calibri Light" panose="020F0302020204030204" pitchFamily="34" charset="0"/>
                <a:cs typeface="Calibri Light" panose="020F0302020204030204" pitchFamily="34" charset="0"/>
              </a:rPr>
              <a:t>When prehospital sends initial notification</a:t>
            </a:r>
          </a:p>
          <a:p>
            <a:pPr marL="1206500" lvl="1" indent="-457200">
              <a:spcAft>
                <a:spcPts val="600"/>
              </a:spcAft>
              <a:buSzPct val="100000"/>
              <a:buFont typeface="System Font Regular"/>
              <a:buChar char="-"/>
            </a:pPr>
            <a:r>
              <a:rPr lang="en-US" sz="3000">
                <a:latin typeface="Calibri Light" panose="020F0302020204030204" pitchFamily="34" charset="0"/>
                <a:cs typeface="Calibri Light" panose="020F0302020204030204" pitchFamily="34" charset="0"/>
              </a:rPr>
              <a:t>When ED “Activates”</a:t>
            </a:r>
          </a:p>
          <a:p>
            <a:pPr marL="457200" indent="-457200">
              <a:spcAft>
                <a:spcPts val="0"/>
              </a:spcAft>
              <a:buSzPts val="3200"/>
              <a:buFont typeface="Arial"/>
              <a:buChar char="•"/>
            </a:pPr>
            <a:r>
              <a:rPr lang="en-US">
                <a:latin typeface="Calibri Light" panose="020F0302020204030204" pitchFamily="34" charset="0"/>
                <a:cs typeface="Calibri Light" panose="020F0302020204030204" pitchFamily="34" charset="0"/>
              </a:rPr>
              <a:t>ED Activation</a:t>
            </a:r>
          </a:p>
          <a:p>
            <a:pPr marL="457200" indent="-457200">
              <a:spcAft>
                <a:spcPts val="0"/>
              </a:spcAft>
              <a:buSzPts val="3200"/>
              <a:buFont typeface="Arial"/>
              <a:buChar char="•"/>
            </a:pPr>
            <a:r>
              <a:rPr lang="en-US">
                <a:latin typeface="Calibri Light" panose="020F0302020204030204" pitchFamily="34" charset="0"/>
                <a:cs typeface="Calibri Light" panose="020F0302020204030204" pitchFamily="34" charset="0"/>
              </a:rPr>
              <a:t>Inpatient Activation</a:t>
            </a:r>
          </a:p>
          <a:p>
            <a:pPr marL="457200" indent="-457200">
              <a:spcAft>
                <a:spcPts val="0"/>
              </a:spcAft>
              <a:buSzPts val="3200"/>
              <a:buFont typeface="Arial"/>
              <a:buChar char="•"/>
            </a:pPr>
            <a:r>
              <a:rPr lang="en-US">
                <a:latin typeface="Calibri Light" panose="020F0302020204030204" pitchFamily="34" charset="0"/>
                <a:cs typeface="Calibri Light" panose="020F0302020204030204" pitchFamily="34" charset="0"/>
              </a:rPr>
              <a:t>Transfer Requested</a:t>
            </a:r>
          </a:p>
          <a:p>
            <a:pPr marL="457200" indent="-457200">
              <a:spcAft>
                <a:spcPts val="0"/>
              </a:spcAft>
              <a:buSzPts val="3200"/>
              <a:buFont typeface="Arial"/>
              <a:buChar char="•"/>
            </a:pPr>
            <a:r>
              <a:rPr lang="en-US">
                <a:latin typeface="Calibri Light" panose="020F0302020204030204" pitchFamily="34" charset="0"/>
                <a:cs typeface="Calibri Light" panose="020F0302020204030204" pitchFamily="34" charset="0"/>
              </a:rPr>
              <a:t>Transfer Accepted</a:t>
            </a:r>
          </a:p>
          <a:p>
            <a:pPr marL="457200" indent="-457200">
              <a:spcAft>
                <a:spcPts val="0"/>
              </a:spcAft>
              <a:buSzPts val="3200"/>
              <a:buFont typeface="Arial"/>
              <a:buChar char="•"/>
            </a:pPr>
            <a:r>
              <a:rPr lang="en-US">
                <a:latin typeface="Calibri Light" panose="020F0302020204030204" pitchFamily="34" charset="0"/>
                <a:cs typeface="Calibri Light" panose="020F0302020204030204" pitchFamily="34" charset="0"/>
              </a:rPr>
              <a:t>Consult Requested</a:t>
            </a:r>
          </a:p>
          <a:p>
            <a:pPr>
              <a:spcBef>
                <a:spcPts val="3300"/>
              </a:spcBef>
              <a:spcAft>
                <a:spcPts val="0"/>
              </a:spcAft>
              <a:buSzPts val="3200"/>
            </a:pPr>
            <a:r>
              <a:rPr lang="en-US" b="1">
                <a:latin typeface="Calibri" panose="020F0502020204030204" pitchFamily="34" charset="0"/>
                <a:cs typeface="Calibri" panose="020F0502020204030204" pitchFamily="34" charset="0"/>
                <a:sym typeface="Calibri"/>
              </a:rPr>
              <a:t>Manual</a:t>
            </a:r>
            <a:endParaRPr lang="en-US" b="1">
              <a:latin typeface="Calibri" panose="020F0502020204030204" pitchFamily="34" charset="0"/>
              <a:cs typeface="Calibri" panose="020F0502020204030204" pitchFamily="34" charset="0"/>
            </a:endParaRPr>
          </a:p>
          <a:p>
            <a:pPr marL="457200" indent="-457200">
              <a:spcBef>
                <a:spcPts val="1200"/>
              </a:spcBef>
              <a:spcAft>
                <a:spcPts val="0"/>
              </a:spcAft>
              <a:buSzPts val="3200"/>
              <a:buFont typeface="Arial"/>
              <a:buChar char="•"/>
            </a:pPr>
            <a:r>
              <a:rPr lang="en-US">
                <a:latin typeface="Calibri Light" panose="020F0302020204030204" pitchFamily="34" charset="0"/>
                <a:cs typeface="Calibri Light" panose="020F0302020204030204" pitchFamily="34" charset="0"/>
              </a:rPr>
              <a:t>Team or Individual</a:t>
            </a:r>
          </a:p>
          <a:p>
            <a:pPr>
              <a:spcBef>
                <a:spcPts val="3300"/>
              </a:spcBef>
              <a:spcAft>
                <a:spcPts val="0"/>
              </a:spcAft>
              <a:buSzPts val="3200"/>
            </a:pPr>
            <a:r>
              <a:rPr lang="en-US" b="1">
                <a:latin typeface="Calibri" panose="020F0502020204030204" pitchFamily="34" charset="0"/>
                <a:cs typeface="Calibri" panose="020F0502020204030204" pitchFamily="34" charset="0"/>
                <a:sym typeface="Calibri"/>
              </a:rPr>
              <a:t>Designated Trauma Level</a:t>
            </a:r>
            <a:endParaRPr lang="en-US" b="1">
              <a:latin typeface="Calibri" panose="020F0502020204030204" pitchFamily="34" charset="0"/>
              <a:cs typeface="Calibri" panose="020F0502020204030204" pitchFamily="34" charset="0"/>
            </a:endParaRPr>
          </a:p>
        </p:txBody>
      </p:sp>
      <p:sp>
        <p:nvSpPr>
          <p:cNvPr id="8" name="LABEL">
            <a:extLst>
              <a:ext uri="{FF2B5EF4-FFF2-40B4-BE49-F238E27FC236}">
                <a16:creationId xmlns:a16="http://schemas.microsoft.com/office/drawing/2014/main" id="{2A96C2A6-9EAD-F925-FC94-BB17CE2B6D97}"/>
              </a:ext>
            </a:extLst>
          </p:cNvPr>
          <p:cNvSpPr txBox="1"/>
          <p:nvPr/>
        </p:nvSpPr>
        <p:spPr>
          <a:xfrm>
            <a:off x="-14288" y="11905488"/>
            <a:ext cx="10692130" cy="1366376"/>
          </a:xfrm>
          <a:prstGeom prst="rect">
            <a:avLst/>
          </a:prstGeom>
          <a:solidFill>
            <a:schemeClr val="accent1"/>
          </a:solidFill>
          <a:ln>
            <a:noFill/>
          </a:ln>
        </p:spPr>
        <p:txBody>
          <a:bodyPr spcFirstLastPara="1" wrap="square" lIns="91425" tIns="91440" rIns="91425" bIns="45700" anchor="ctr" anchorCtr="0">
            <a:noAutofit/>
          </a:bodyPr>
          <a:lstStyle>
            <a:defPPr>
              <a:defRPr lang="en-US"/>
            </a:defPPr>
            <a:lvl1pPr lvl="0" algn="ctr">
              <a:lnSpc>
                <a:spcPct val="90000"/>
              </a:lnSpc>
              <a:buClr>
                <a:srgbClr val="212121"/>
              </a:buClr>
              <a:buSzPts val="4000"/>
              <a:defRPr sz="4000">
                <a:solidFill>
                  <a:schemeClr val="lt1"/>
                </a:solidFill>
              </a:defRPr>
            </a:lvl1pPr>
          </a:lstStyle>
          <a:p>
            <a:r>
              <a:rPr lang="en-US"/>
              <a:t>WHO, HOW, &amp; WHEN</a:t>
            </a:r>
          </a:p>
        </p:txBody>
      </p:sp>
    </p:spTree>
    <p:extLst>
      <p:ext uri="{BB962C8B-B14F-4D97-AF65-F5344CB8AC3E}">
        <p14:creationId xmlns:p14="http://schemas.microsoft.com/office/powerpoint/2010/main" val="3792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BD954-46DD-7A98-CC30-0D69A86386C9}"/>
            </a:ext>
          </a:extLst>
        </p:cNvPr>
        <p:cNvGrpSpPr/>
        <p:nvPr/>
      </p:nvGrpSpPr>
      <p:grpSpPr>
        <a:xfrm>
          <a:off x="0" y="0"/>
          <a:ext cx="0" cy="0"/>
          <a:chOff x="0" y="0"/>
          <a:chExt cx="0" cy="0"/>
        </a:xfrm>
      </p:grpSpPr>
      <p:sp>
        <p:nvSpPr>
          <p:cNvPr id="2" name="shadow">
            <a:extLst>
              <a:ext uri="{FF2B5EF4-FFF2-40B4-BE49-F238E27FC236}">
                <a16:creationId xmlns:a16="http://schemas.microsoft.com/office/drawing/2014/main" id="{021F5BF5-80AA-9BAF-EAD1-ECACD4388975}"/>
              </a:ext>
            </a:extLst>
          </p:cNvPr>
          <p:cNvSpPr/>
          <p:nvPr/>
        </p:nvSpPr>
        <p:spPr>
          <a:xfrm>
            <a:off x="-28576" y="0"/>
            <a:ext cx="10726738" cy="13716000"/>
          </a:xfrm>
          <a:prstGeom prst="rect">
            <a:avLst/>
          </a:prstGeom>
          <a:solidFill>
            <a:schemeClr val="bg1"/>
          </a:solidFill>
          <a:ln>
            <a:noFill/>
          </a:ln>
          <a:effectLst>
            <a:outerShdw blurRad="325259" dist="134281" dir="2700000" algn="tl" rotWithShape="0">
              <a:prstClr val="black">
                <a:alpha val="1748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394E992C-953A-6212-B59D-F6299A7BD2BC}"/>
              </a:ext>
            </a:extLst>
          </p:cNvPr>
          <p:cNvPicPr>
            <a:picLocks noGrp="1" noChangeAspect="1" noChangeArrowheads="1"/>
          </p:cNvPicPr>
          <p:nvPr>
            <p:ph type="pic" sz="quarter" idx="4294967295"/>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0" y="0"/>
            <a:ext cx="10726738" cy="13716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a:extLst>
              <a:ext uri="{FF2B5EF4-FFF2-40B4-BE49-F238E27FC236}">
                <a16:creationId xmlns:a16="http://schemas.microsoft.com/office/drawing/2014/main" id="{970A1702-E692-805A-56EA-03BFCBD276BB}"/>
              </a:ext>
            </a:extLst>
          </p:cNvPr>
          <p:cNvSpPr txBox="1">
            <a:spLocks/>
          </p:cNvSpPr>
          <p:nvPr/>
        </p:nvSpPr>
        <p:spPr>
          <a:xfrm>
            <a:off x="11018520" y="1403989"/>
            <a:ext cx="12757468" cy="995882"/>
          </a:xfrm>
          <a:prstGeom prst="rect">
            <a:avLst/>
          </a:prstGeom>
          <a:noFill/>
          <a:ln>
            <a:noFill/>
          </a:ln>
        </p:spPr>
        <p:txBody>
          <a:bodyPr spcFirstLastPara="1" wrap="square" lIns="0" tIns="0" rIns="0" bIns="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pPr>
              <a:spcBef>
                <a:spcPts val="0"/>
              </a:spcBef>
              <a:buClr>
                <a:srgbClr val="212121"/>
              </a:buClr>
              <a:buSzPts val="5000"/>
              <a:buFont typeface="Arial"/>
              <a:buNone/>
            </a:pPr>
            <a:r>
              <a:rPr lang="en-US" dirty="0"/>
              <a:t>Hospital Call Status</a:t>
            </a:r>
          </a:p>
        </p:txBody>
      </p:sp>
      <p:sp>
        <p:nvSpPr>
          <p:cNvPr id="9" name="Bullets">
            <a:extLst>
              <a:ext uri="{FF2B5EF4-FFF2-40B4-BE49-F238E27FC236}">
                <a16:creationId xmlns:a16="http://schemas.microsoft.com/office/drawing/2014/main" id="{07FE25FD-3DE4-09CF-6DAF-1EC7B75A3AA6}"/>
              </a:ext>
            </a:extLst>
          </p:cNvPr>
          <p:cNvSpPr txBox="1">
            <a:spLocks/>
          </p:cNvSpPr>
          <p:nvPr/>
        </p:nvSpPr>
        <p:spPr>
          <a:xfrm>
            <a:off x="11018838" y="2400264"/>
            <a:ext cx="12576658" cy="10972766"/>
          </a:xfrm>
          <a:prstGeom prst="rect">
            <a:avLst/>
          </a:prstGeom>
          <a:noFill/>
          <a:ln>
            <a:noFill/>
          </a:ln>
        </p:spPr>
        <p:txBody>
          <a:bodyPr spcFirstLastPara="1" wrap="square" lIns="91425" tIns="45700" rIns="91425" bIns="45700" anchor="t" anchorCtr="0">
            <a:noAutofit/>
          </a:bodyPr>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Bef>
                <a:spcPts val="0"/>
              </a:spcBef>
              <a:spcAft>
                <a:spcPts val="0"/>
              </a:spcAft>
              <a:buSzPts val="3600"/>
            </a:pPr>
            <a:r>
              <a:rPr lang="en-US" sz="3600" b="1" dirty="0">
                <a:solidFill>
                  <a:schemeClr val="accent1"/>
                </a:solidFill>
                <a:latin typeface="Arial"/>
                <a:ea typeface="Arial"/>
                <a:cs typeface="Arial"/>
                <a:sym typeface="Arial"/>
              </a:rPr>
              <a:t>MANAGE</a:t>
            </a:r>
            <a:endParaRPr lang="en-US" sz="3200" b="1" dirty="0">
              <a:solidFill>
                <a:schemeClr val="accent1"/>
              </a:solidFill>
              <a:latin typeface="Arial"/>
              <a:ea typeface="Arial"/>
              <a:cs typeface="Arial"/>
              <a:sym typeface="Arial"/>
            </a:endParaRPr>
          </a:p>
          <a:p>
            <a:pPr indent="-457200">
              <a:lnSpc>
                <a:spcPct val="100000"/>
              </a:lnSpc>
              <a:spcBef>
                <a:spcPts val="1200"/>
              </a:spcBef>
              <a:buSzPct val="100000"/>
              <a:buFont typeface="Arial"/>
              <a:buChar char="•"/>
            </a:pPr>
            <a:r>
              <a:rPr lang="en-US" dirty="0">
                <a:latin typeface="Calibri Light" panose="020F0302020204030204" pitchFamily="34" charset="0"/>
                <a:cs typeface="Calibri Light" panose="020F0302020204030204" pitchFamily="34" charset="0"/>
              </a:rPr>
              <a:t>Toggle ON/OFF</a:t>
            </a:r>
          </a:p>
          <a:p>
            <a:pPr indent="-457200">
              <a:lnSpc>
                <a:spcPct val="100000"/>
              </a:lnSpc>
              <a:spcBef>
                <a:spcPts val="1200"/>
              </a:spcBef>
              <a:buSzPct val="100000"/>
              <a:buFont typeface="Arial"/>
              <a:buChar char="•"/>
            </a:pPr>
            <a:r>
              <a:rPr lang="en-US" dirty="0">
                <a:latin typeface="Calibri Light" panose="020F0302020204030204" pitchFamily="34" charset="0"/>
                <a:cs typeface="Calibri Light" panose="020F0302020204030204" pitchFamily="34" charset="0"/>
              </a:rPr>
              <a:t>Set NEXT ON / OFF</a:t>
            </a:r>
          </a:p>
          <a:p>
            <a:pPr indent="-457200">
              <a:lnSpc>
                <a:spcPct val="100000"/>
              </a:lnSpc>
              <a:spcBef>
                <a:spcPts val="1200"/>
              </a:spcBef>
              <a:buSzPct val="100000"/>
              <a:buFont typeface="Arial"/>
              <a:buChar char="•"/>
            </a:pPr>
            <a:r>
              <a:rPr lang="en-US" dirty="0">
                <a:latin typeface="Calibri Light" panose="020F0302020204030204" pitchFamily="34" charset="0"/>
                <a:cs typeface="Calibri Light" panose="020F0302020204030204" pitchFamily="34" charset="0"/>
              </a:rPr>
              <a:t>Admin can Set Call Status</a:t>
            </a:r>
          </a:p>
          <a:p>
            <a:pPr indent="-457200">
              <a:lnSpc>
                <a:spcPct val="100000"/>
              </a:lnSpc>
              <a:spcBef>
                <a:spcPts val="1200"/>
              </a:spcBef>
              <a:buSzPct val="100000"/>
              <a:buFont typeface="Arial"/>
              <a:buChar char="•"/>
            </a:pPr>
            <a:r>
              <a:rPr lang="en-US" b="1" dirty="0">
                <a:latin typeface="Calibri" panose="020F0502020204030204" pitchFamily="34" charset="0"/>
                <a:cs typeface="Calibri" panose="020F0502020204030204" pitchFamily="34" charset="0"/>
              </a:rPr>
              <a:t>Integrate with Calendar</a:t>
            </a:r>
          </a:p>
          <a:p>
            <a:pPr>
              <a:spcBef>
                <a:spcPts val="4200"/>
              </a:spcBef>
              <a:spcAft>
                <a:spcPts val="0"/>
              </a:spcAft>
              <a:buSzPts val="3600"/>
            </a:pPr>
            <a:r>
              <a:rPr lang="en-US" sz="3600" b="1" dirty="0">
                <a:solidFill>
                  <a:schemeClr val="accent1"/>
                </a:solidFill>
                <a:latin typeface="Arial"/>
                <a:ea typeface="Arial"/>
                <a:cs typeface="Arial"/>
                <a:sym typeface="Arial"/>
              </a:rPr>
              <a:t>VISIBILITY ON TEAM SCREEN</a:t>
            </a:r>
            <a:endParaRPr lang="en-US" dirty="0"/>
          </a:p>
          <a:p>
            <a:pPr indent="-457200">
              <a:lnSpc>
                <a:spcPct val="100000"/>
              </a:lnSpc>
              <a:spcBef>
                <a:spcPts val="1200"/>
              </a:spcBef>
              <a:buSzPct val="100000"/>
              <a:buFont typeface="Arial"/>
              <a:buChar char="•"/>
            </a:pPr>
            <a:r>
              <a:rPr lang="en-US" dirty="0">
                <a:latin typeface="Calibri Light" panose="020F0302020204030204" pitchFamily="34" charset="0"/>
                <a:cs typeface="Calibri Light" panose="020F0302020204030204" pitchFamily="34" charset="0"/>
              </a:rPr>
              <a:t>Call Status of Individuals</a:t>
            </a:r>
          </a:p>
          <a:p>
            <a:pPr indent="-457200">
              <a:lnSpc>
                <a:spcPct val="100000"/>
              </a:lnSpc>
              <a:spcBef>
                <a:spcPts val="1200"/>
              </a:spcBef>
              <a:buSzPct val="100000"/>
              <a:buFont typeface="Arial"/>
              <a:buChar char="•"/>
            </a:pPr>
            <a:r>
              <a:rPr lang="en-US" dirty="0">
                <a:latin typeface="Calibri Light" panose="020F0302020204030204" pitchFamily="34" charset="0"/>
                <a:cs typeface="Calibri Light" panose="020F0302020204030204" pitchFamily="34" charset="0"/>
              </a:rPr>
              <a:t>Acknowledgement Status of Individuals</a:t>
            </a:r>
          </a:p>
          <a:p>
            <a:pPr indent="-457200">
              <a:lnSpc>
                <a:spcPct val="100000"/>
              </a:lnSpc>
              <a:spcBef>
                <a:spcPts val="1200"/>
              </a:spcBef>
              <a:buSzPct val="100000"/>
              <a:buFont typeface="Arial"/>
              <a:buChar char="•"/>
            </a:pPr>
            <a:r>
              <a:rPr lang="en-US" dirty="0">
                <a:latin typeface="Calibri Light" panose="020F0302020204030204" pitchFamily="34" charset="0"/>
                <a:cs typeface="Calibri Light" panose="020F0302020204030204" pitchFamily="34" charset="0"/>
              </a:rPr>
              <a:t>Silence Alerts Status of Individuals</a:t>
            </a:r>
          </a:p>
          <a:p>
            <a:pPr>
              <a:spcBef>
                <a:spcPts val="4200"/>
              </a:spcBef>
              <a:spcAft>
                <a:spcPts val="0"/>
              </a:spcAft>
              <a:buSzPts val="3600"/>
            </a:pPr>
            <a:r>
              <a:rPr lang="en-US" sz="3600" b="1" dirty="0">
                <a:solidFill>
                  <a:schemeClr val="accent1"/>
                </a:solidFill>
                <a:latin typeface="Arial"/>
                <a:ea typeface="Arial"/>
                <a:cs typeface="Arial"/>
                <a:sym typeface="Arial"/>
              </a:rPr>
              <a:t>MANUAL</a:t>
            </a:r>
            <a:endParaRPr lang="en-US" dirty="0"/>
          </a:p>
          <a:p>
            <a:pPr indent="-457200">
              <a:lnSpc>
                <a:spcPct val="100000"/>
              </a:lnSpc>
              <a:spcBef>
                <a:spcPts val="1200"/>
              </a:spcBef>
              <a:buSzPct val="100000"/>
              <a:buFont typeface="Arial"/>
              <a:buChar char="•"/>
            </a:pPr>
            <a:r>
              <a:rPr lang="en-US" dirty="0">
                <a:latin typeface="Calibri Light" panose="020F0302020204030204" pitchFamily="34" charset="0"/>
                <a:cs typeface="Calibri Light" panose="020F0302020204030204" pitchFamily="34" charset="0"/>
              </a:rPr>
              <a:t>Assign to individual in real time regardless of call status</a:t>
            </a:r>
          </a:p>
        </p:txBody>
      </p:sp>
      <p:sp>
        <p:nvSpPr>
          <p:cNvPr id="10" name="LABEL">
            <a:extLst>
              <a:ext uri="{FF2B5EF4-FFF2-40B4-BE49-F238E27FC236}">
                <a16:creationId xmlns:a16="http://schemas.microsoft.com/office/drawing/2014/main" id="{175A8976-C9F6-48A2-1E61-B0446EAD8F57}"/>
              </a:ext>
            </a:extLst>
          </p:cNvPr>
          <p:cNvSpPr txBox="1"/>
          <p:nvPr/>
        </p:nvSpPr>
        <p:spPr>
          <a:xfrm>
            <a:off x="-14288" y="11905488"/>
            <a:ext cx="10744200" cy="1366376"/>
          </a:xfrm>
          <a:prstGeom prst="rect">
            <a:avLst/>
          </a:prstGeom>
          <a:solidFill>
            <a:schemeClr val="accent1"/>
          </a:solidFill>
          <a:ln>
            <a:noFill/>
          </a:ln>
        </p:spPr>
        <p:txBody>
          <a:bodyPr spcFirstLastPara="1" wrap="square" lIns="91425" tIns="91440" rIns="91425" bIns="45700" anchor="ctr" anchorCtr="0">
            <a:noAutofit/>
          </a:bodyPr>
          <a:lstStyle/>
          <a:p>
            <a:pPr lvl="0" algn="ctr">
              <a:lnSpc>
                <a:spcPct val="90000"/>
              </a:lnSpc>
              <a:buClr>
                <a:srgbClr val="212121"/>
              </a:buClr>
              <a:buSzPts val="4000"/>
            </a:pPr>
            <a:r>
              <a:rPr lang="en-US" sz="4000" dirty="0">
                <a:solidFill>
                  <a:schemeClr val="lt1"/>
                </a:solidFill>
              </a:rPr>
              <a:t>ON | OFF | Transparency</a:t>
            </a:r>
            <a:endParaRPr lang="en-US" sz="4000" dirty="0"/>
          </a:p>
        </p:txBody>
      </p:sp>
    </p:spTree>
    <p:extLst>
      <p:ext uri="{BB962C8B-B14F-4D97-AF65-F5344CB8AC3E}">
        <p14:creationId xmlns:p14="http://schemas.microsoft.com/office/powerpoint/2010/main" val="404995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2" name="shadow">
            <a:extLst>
              <a:ext uri="{FF2B5EF4-FFF2-40B4-BE49-F238E27FC236}">
                <a16:creationId xmlns:a16="http://schemas.microsoft.com/office/drawing/2014/main" id="{7270CEBF-4B5C-381D-DF90-61BE139D1C49}"/>
              </a:ext>
            </a:extLst>
          </p:cNvPr>
          <p:cNvSpPr/>
          <p:nvPr/>
        </p:nvSpPr>
        <p:spPr>
          <a:xfrm>
            <a:off x="-28576" y="0"/>
            <a:ext cx="10726738" cy="13716000"/>
          </a:xfrm>
          <a:prstGeom prst="rect">
            <a:avLst/>
          </a:prstGeom>
          <a:solidFill>
            <a:schemeClr val="bg1"/>
          </a:solidFill>
          <a:ln>
            <a:noFill/>
          </a:ln>
          <a:effectLst>
            <a:outerShdw blurRad="325259" dist="134281" dir="2700000" algn="tl" rotWithShape="0">
              <a:prstClr val="black">
                <a:alpha val="1748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FT IMAGE">
            <a:extLst>
              <a:ext uri="{FF2B5EF4-FFF2-40B4-BE49-F238E27FC236}">
                <a16:creationId xmlns:a16="http://schemas.microsoft.com/office/drawing/2014/main" id="{D5F519FD-A060-7101-FA4C-2A2F712CA505}"/>
              </a:ext>
            </a:extLst>
          </p:cNvPr>
          <p:cNvPicPr preferRelativeResize="0"/>
          <p:nvPr/>
        </p:nvPicPr>
        <p:blipFill>
          <a:blip r:embed="rId3"/>
          <a:srcRect t="26251" r="5136" b="-5"/>
          <a:stretch>
            <a:fillRect/>
          </a:stretch>
        </p:blipFill>
        <p:spPr>
          <a:xfrm>
            <a:off x="0" y="3041374"/>
            <a:ext cx="10727400" cy="10675417"/>
          </a:xfrm>
          <a:prstGeom prst="rect">
            <a:avLst/>
          </a:prstGeom>
          <a:noFill/>
          <a:ln>
            <a:noFill/>
          </a:ln>
        </p:spPr>
      </p:pic>
      <p:sp>
        <p:nvSpPr>
          <p:cNvPr id="4" name="LABEL">
            <a:extLst>
              <a:ext uri="{FF2B5EF4-FFF2-40B4-BE49-F238E27FC236}">
                <a16:creationId xmlns:a16="http://schemas.microsoft.com/office/drawing/2014/main" id="{1A636737-126C-1C25-13AF-8B7204A70B1B}"/>
              </a:ext>
            </a:extLst>
          </p:cNvPr>
          <p:cNvSpPr txBox="1"/>
          <p:nvPr/>
        </p:nvSpPr>
        <p:spPr>
          <a:xfrm>
            <a:off x="-14288" y="11905488"/>
            <a:ext cx="10741026" cy="1366376"/>
          </a:xfrm>
          <a:prstGeom prst="rect">
            <a:avLst/>
          </a:prstGeom>
          <a:solidFill>
            <a:schemeClr val="accent1"/>
          </a:solidFill>
        </p:spPr>
        <p:txBody>
          <a:bodyPr tIns="91440" anchor="ctr" anchorCtr="0"/>
          <a:lstStyle>
            <a:defPPr>
              <a:defRPr lang="en-US"/>
            </a:defPPr>
            <a:lvl1pPr indent="0" algn="ctr" defTabSz="274320" fontAlgn="t">
              <a:lnSpc>
                <a:spcPct val="90000"/>
              </a:lnSpc>
              <a:spcBef>
                <a:spcPts val="0"/>
              </a:spcBef>
              <a:spcAft>
                <a:spcPts val="0"/>
              </a:spcAft>
              <a:buClr>
                <a:srgbClr val="212121"/>
              </a:buClr>
              <a:buFont typeface="Arial" panose="020B0604020202020204" pitchFamily="34" charset="0"/>
              <a:buNone/>
              <a:defRPr sz="4000" b="0" i="0">
                <a:solidFill>
                  <a:schemeClr val="bg1"/>
                </a:solidFill>
                <a:latin typeface="Arial" panose="020B0604020202020204" pitchFamily="34" charset="0"/>
                <a:ea typeface="Roboto Light" panose="02000000000000000000" pitchFamily="2" charset="0"/>
                <a:cs typeface="Arial" panose="020B0604020202020204" pitchFamily="34" charset="0"/>
              </a:defRPr>
            </a:lvl1pPr>
            <a:lvl2pPr marL="1371600" indent="-365760" defTabSz="1828800">
              <a:lnSpc>
                <a:spcPct val="90000"/>
              </a:lnSpc>
              <a:spcBef>
                <a:spcPts val="600"/>
              </a:spcBef>
              <a:buClr>
                <a:srgbClr val="212121"/>
              </a:buClr>
              <a:buFont typeface="Arial" panose="020B0604020202020204" pitchFamily="34" charset="0"/>
              <a:buChar char="•"/>
              <a:defRPr sz="2800" b="0" i="0">
                <a:latin typeface="Roboto Light" panose="02000000000000000000" pitchFamily="2" charset="0"/>
                <a:ea typeface="Roboto Light" panose="02000000000000000000" pitchFamily="2" charset="0"/>
                <a:cs typeface="Roboto Light" panose="02000000000000000000" pitchFamily="2" charset="0"/>
              </a:defRPr>
            </a:lvl2pPr>
            <a:lvl3pPr marL="2286000" indent="-365760" defTabSz="1828800">
              <a:lnSpc>
                <a:spcPct val="90000"/>
              </a:lnSpc>
              <a:spcBef>
                <a:spcPts val="600"/>
              </a:spcBef>
              <a:buClr>
                <a:srgbClr val="212121"/>
              </a:buClr>
              <a:buFont typeface="Arial" panose="020B0604020202020204" pitchFamily="34" charset="0"/>
              <a:buChar char="•"/>
              <a:defRPr sz="2800" b="0" i="0">
                <a:latin typeface="Roboto Light" panose="02000000000000000000" pitchFamily="2" charset="0"/>
                <a:ea typeface="Roboto Light" panose="02000000000000000000" pitchFamily="2" charset="0"/>
                <a:cs typeface="Roboto Light" panose="02000000000000000000" pitchFamily="2" charset="0"/>
              </a:defRPr>
            </a:lvl3pPr>
            <a:lvl4pPr marL="2834640" indent="0" defTabSz="1828800">
              <a:lnSpc>
                <a:spcPct val="90000"/>
              </a:lnSpc>
              <a:spcBef>
                <a:spcPts val="600"/>
              </a:spcBef>
              <a:buClr>
                <a:srgbClr val="212121"/>
              </a:buClr>
              <a:buFont typeface="Arial" panose="020B0604020202020204" pitchFamily="34" charset="0"/>
              <a:buNone/>
              <a:defRPr sz="2400" b="0" i="0">
                <a:latin typeface="Roboto Light" panose="02000000000000000000" pitchFamily="2" charset="0"/>
                <a:ea typeface="Roboto Light" panose="02000000000000000000" pitchFamily="2" charset="0"/>
                <a:cs typeface="Roboto Light" panose="02000000000000000000" pitchFamily="2" charset="0"/>
              </a:defRPr>
            </a:lvl4pPr>
            <a:lvl5pPr marL="4114800" indent="-457200" defTabSz="1828800">
              <a:lnSpc>
                <a:spcPct val="90000"/>
              </a:lnSpc>
              <a:spcBef>
                <a:spcPts val="1000"/>
              </a:spcBef>
              <a:buFont typeface="Arial" panose="020B0604020202020204" pitchFamily="34" charset="0"/>
              <a:buChar char="•"/>
              <a:defRPr sz="2400" b="0" i="0">
                <a:latin typeface="Roboto Light" panose="02000000000000000000" pitchFamily="2" charset="0"/>
                <a:ea typeface="Roboto Light" panose="02000000000000000000" pitchFamily="2" charset="0"/>
                <a:cs typeface="Roboto Light" panose="02000000000000000000" pitchFamily="2" charset="0"/>
              </a:defRPr>
            </a:lvl5pPr>
            <a:lvl6pPr marL="5029200" indent="-457200" defTabSz="1828800">
              <a:lnSpc>
                <a:spcPct val="90000"/>
              </a:lnSpc>
              <a:spcBef>
                <a:spcPts val="1000"/>
              </a:spcBef>
              <a:buFont typeface="Arial" panose="020B0604020202020204" pitchFamily="34" charset="0"/>
              <a:buChar char="•"/>
              <a:defRPr sz="3600"/>
            </a:lvl6pPr>
            <a:lvl7pPr marL="5943600" indent="-457200" defTabSz="1828800">
              <a:lnSpc>
                <a:spcPct val="90000"/>
              </a:lnSpc>
              <a:spcBef>
                <a:spcPts val="1000"/>
              </a:spcBef>
              <a:buFont typeface="Arial" panose="020B0604020202020204" pitchFamily="34" charset="0"/>
              <a:buChar char="•"/>
              <a:defRPr sz="3600"/>
            </a:lvl7pPr>
            <a:lvl8pPr marL="6858000" indent="-457200" defTabSz="1828800">
              <a:lnSpc>
                <a:spcPct val="90000"/>
              </a:lnSpc>
              <a:spcBef>
                <a:spcPts val="1000"/>
              </a:spcBef>
              <a:buFont typeface="Arial" panose="020B0604020202020204" pitchFamily="34" charset="0"/>
              <a:buChar char="•"/>
              <a:defRPr sz="3600"/>
            </a:lvl8pPr>
            <a:lvl9pPr marL="7772400" indent="-457200" defTabSz="1828800">
              <a:lnSpc>
                <a:spcPct val="90000"/>
              </a:lnSpc>
              <a:spcBef>
                <a:spcPts val="1000"/>
              </a:spcBef>
              <a:buFont typeface="Arial" panose="020B0604020202020204" pitchFamily="34" charset="0"/>
              <a:buChar char="•"/>
              <a:defRPr sz="3600"/>
            </a:lvl9pPr>
          </a:lstStyle>
          <a:p>
            <a:r>
              <a:rPr lang="en-US" dirty="0">
                <a:sym typeface="Arial"/>
              </a:rPr>
              <a:t>The Trauma Team</a:t>
            </a:r>
            <a:endParaRPr dirty="0"/>
          </a:p>
        </p:txBody>
      </p:sp>
      <p:pic>
        <p:nvPicPr>
          <p:cNvPr id="5" name="LEFT IMAGE">
            <a:extLst>
              <a:ext uri="{FF2B5EF4-FFF2-40B4-BE49-F238E27FC236}">
                <a16:creationId xmlns:a16="http://schemas.microsoft.com/office/drawing/2014/main" id="{DFB2DF13-0419-ED32-C214-A916D4E84D41}"/>
              </a:ext>
            </a:extLst>
          </p:cNvPr>
          <p:cNvPicPr preferRelativeResize="0"/>
          <p:nvPr/>
        </p:nvPicPr>
        <p:blipFill>
          <a:blip r:embed="rId3"/>
          <a:srcRect t="20816" r="5136" b="5430"/>
          <a:stretch>
            <a:fillRect/>
          </a:stretch>
        </p:blipFill>
        <p:spPr>
          <a:xfrm>
            <a:off x="0" y="0"/>
            <a:ext cx="10727400" cy="10675417"/>
          </a:xfrm>
          <a:prstGeom prst="rect">
            <a:avLst/>
          </a:prstGeom>
          <a:noFill/>
          <a:ln>
            <a:noFill/>
          </a:ln>
        </p:spPr>
      </p:pic>
      <p:sp>
        <p:nvSpPr>
          <p:cNvPr id="6" name="for the patient stats">
            <a:extLst>
              <a:ext uri="{FF2B5EF4-FFF2-40B4-BE49-F238E27FC236}">
                <a16:creationId xmlns:a16="http://schemas.microsoft.com/office/drawing/2014/main" id="{57A4BE44-2FAA-921C-34AD-6446A9820C12}"/>
              </a:ext>
            </a:extLst>
          </p:cNvPr>
          <p:cNvSpPr txBox="1">
            <a:spLocks/>
          </p:cNvSpPr>
          <p:nvPr/>
        </p:nvSpPr>
        <p:spPr>
          <a:xfrm>
            <a:off x="-29238" y="8534400"/>
            <a:ext cx="10756638" cy="3403745"/>
          </a:xfrm>
          <a:prstGeom prst="rect">
            <a:avLst/>
          </a:prstGeom>
          <a:solidFill>
            <a:schemeClr val="bg1"/>
          </a:solidFill>
          <a:ln>
            <a:noFill/>
          </a:ln>
        </p:spPr>
        <p:txBody>
          <a:bodyPr spcFirstLastPara="1" wrap="square" lIns="228600" tIns="182880" rIns="9144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2900"/>
              <a:buFont typeface="Roboto"/>
              <a:buNone/>
              <a:defRPr sz="3700" b="0" i="0" u="none" strike="noStrike" cap="none">
                <a:solidFill>
                  <a:srgbClr val="000000"/>
                </a:solidFill>
                <a:latin typeface="Roboto"/>
                <a:ea typeface="Roboto"/>
                <a:cs typeface="Roboto"/>
                <a:sym typeface="Roboto"/>
              </a:defRPr>
            </a:lvl1pPr>
            <a:lvl2pPr marL="914400" marR="0" lvl="1" indent="-463550" algn="l" rtl="0">
              <a:lnSpc>
                <a:spcPct val="100000"/>
              </a:lnSpc>
              <a:spcBef>
                <a:spcPts val="1100"/>
              </a:spcBef>
              <a:spcAft>
                <a:spcPts val="0"/>
              </a:spcAft>
              <a:buClr>
                <a:srgbClr val="000000"/>
              </a:buClr>
              <a:buSzPts val="3700"/>
              <a:buFont typeface="Roboto Medium"/>
              <a:buChar char="•"/>
              <a:defRPr sz="2900" b="0" i="0" u="none" strike="noStrike" cap="none">
                <a:solidFill>
                  <a:srgbClr val="000000"/>
                </a:solidFill>
                <a:latin typeface="Arial"/>
                <a:ea typeface="Arial"/>
                <a:cs typeface="Arial"/>
                <a:sym typeface="Arial"/>
              </a:defRPr>
            </a:lvl2pPr>
            <a:lvl3pPr marL="1371600" marR="0" lvl="2" indent="-463550" algn="l" rtl="0">
              <a:lnSpc>
                <a:spcPct val="100000"/>
              </a:lnSpc>
              <a:spcBef>
                <a:spcPts val="1100"/>
              </a:spcBef>
              <a:spcAft>
                <a:spcPts val="0"/>
              </a:spcAft>
              <a:buClr>
                <a:srgbClr val="000000"/>
              </a:buClr>
              <a:buSzPts val="3700"/>
              <a:buFont typeface="Arial"/>
              <a:buChar char="•"/>
              <a:defRPr sz="3700" b="0" i="0" u="none" strike="noStrike" cap="none">
                <a:solidFill>
                  <a:srgbClr val="000000"/>
                </a:solidFill>
                <a:latin typeface="Arial"/>
                <a:ea typeface="Arial"/>
                <a:cs typeface="Arial"/>
                <a:sym typeface="Arial"/>
              </a:defRPr>
            </a:lvl3pPr>
            <a:lvl4pPr marL="1828800" marR="0" lvl="3" indent="-400050" algn="l" rtl="0">
              <a:lnSpc>
                <a:spcPct val="100000"/>
              </a:lnSpc>
              <a:spcBef>
                <a:spcPts val="1100"/>
              </a:spcBef>
              <a:spcAft>
                <a:spcPts val="0"/>
              </a:spcAft>
              <a:buClr>
                <a:srgbClr val="000000"/>
              </a:buClr>
              <a:buSzPts val="2700"/>
              <a:buFont typeface="Arial"/>
              <a:buChar char="•"/>
              <a:defRPr sz="2700" b="0" i="0" u="none" strike="noStrike" cap="none">
                <a:solidFill>
                  <a:srgbClr val="000000"/>
                </a:solidFill>
                <a:latin typeface="Arial"/>
                <a:ea typeface="Arial"/>
                <a:cs typeface="Arial"/>
                <a:sym typeface="Arial"/>
              </a:defRPr>
            </a:lvl4pPr>
            <a:lvl5pPr marL="2286000" marR="0" lvl="4" indent="-400050" algn="l" rtl="0">
              <a:lnSpc>
                <a:spcPct val="100000"/>
              </a:lnSpc>
              <a:spcBef>
                <a:spcPts val="1100"/>
              </a:spcBef>
              <a:spcAft>
                <a:spcPts val="0"/>
              </a:spcAft>
              <a:buClr>
                <a:srgbClr val="000000"/>
              </a:buClr>
              <a:buSzPts val="2700"/>
              <a:buFont typeface="Arial"/>
              <a:buChar char="•"/>
              <a:defRPr sz="3700" b="0" i="0" u="none" strike="noStrike" cap="none">
                <a:solidFill>
                  <a:srgbClr val="000000"/>
                </a:solidFill>
                <a:latin typeface="Arial"/>
                <a:ea typeface="Arial"/>
                <a:cs typeface="Arial"/>
                <a:sym typeface="Arial"/>
              </a:defRPr>
            </a:lvl5pPr>
            <a:lvl6pPr marL="2743200" marR="0" lvl="5" indent="-349250" algn="l" rtl="0">
              <a:lnSpc>
                <a:spcPct val="100000"/>
              </a:lnSpc>
              <a:spcBef>
                <a:spcPts val="1100"/>
              </a:spcBef>
              <a:spcAft>
                <a:spcPts val="0"/>
              </a:spcAft>
              <a:buClr>
                <a:schemeClr val="dk1"/>
              </a:buClr>
              <a:buSzPts val="1900"/>
              <a:buFont typeface="Arial"/>
              <a:buChar char="•"/>
              <a:defRPr sz="3700" b="0" i="0" u="none" strike="noStrike" cap="none">
                <a:solidFill>
                  <a:srgbClr val="000000"/>
                </a:solidFill>
                <a:latin typeface="Arial"/>
                <a:ea typeface="Arial"/>
                <a:cs typeface="Arial"/>
                <a:sym typeface="Arial"/>
              </a:defRPr>
            </a:lvl6pPr>
            <a:lvl7pPr marL="3200400" marR="0" lvl="6" indent="-349250" algn="l" rtl="0">
              <a:lnSpc>
                <a:spcPct val="100000"/>
              </a:lnSpc>
              <a:spcBef>
                <a:spcPts val="1100"/>
              </a:spcBef>
              <a:spcAft>
                <a:spcPts val="0"/>
              </a:spcAft>
              <a:buClr>
                <a:schemeClr val="dk1"/>
              </a:buClr>
              <a:buSzPts val="1900"/>
              <a:buFont typeface="Arial"/>
              <a:buChar char="•"/>
              <a:defRPr sz="3700" b="0" i="0" u="none" strike="noStrike" cap="none">
                <a:solidFill>
                  <a:srgbClr val="000000"/>
                </a:solidFill>
                <a:latin typeface="Arial"/>
                <a:ea typeface="Arial"/>
                <a:cs typeface="Arial"/>
                <a:sym typeface="Arial"/>
              </a:defRPr>
            </a:lvl7pPr>
            <a:lvl8pPr marL="3657600" marR="0" lvl="7" indent="-349250" algn="l" rtl="0">
              <a:lnSpc>
                <a:spcPct val="100000"/>
              </a:lnSpc>
              <a:spcBef>
                <a:spcPts val="1100"/>
              </a:spcBef>
              <a:spcAft>
                <a:spcPts val="0"/>
              </a:spcAft>
              <a:buClr>
                <a:schemeClr val="dk1"/>
              </a:buClr>
              <a:buSzPts val="1900"/>
              <a:buFont typeface="Arial"/>
              <a:buChar char="•"/>
              <a:defRPr sz="3700" b="0" i="0" u="none" strike="noStrike" cap="none">
                <a:solidFill>
                  <a:srgbClr val="000000"/>
                </a:solidFill>
                <a:latin typeface="Arial"/>
                <a:ea typeface="Arial"/>
                <a:cs typeface="Arial"/>
                <a:sym typeface="Arial"/>
              </a:defRPr>
            </a:lvl8pPr>
            <a:lvl9pPr marL="4114800" marR="0" lvl="8" indent="-349250" algn="l" rtl="0">
              <a:lnSpc>
                <a:spcPct val="100000"/>
              </a:lnSpc>
              <a:spcBef>
                <a:spcPts val="1100"/>
              </a:spcBef>
              <a:spcAft>
                <a:spcPts val="1100"/>
              </a:spcAft>
              <a:buClr>
                <a:schemeClr val="dk1"/>
              </a:buClr>
              <a:buSzPts val="1900"/>
              <a:buFont typeface="Arial"/>
              <a:buChar char="•"/>
              <a:defRPr sz="3700" b="0" i="0" u="none" strike="noStrike" cap="none">
                <a:solidFill>
                  <a:srgbClr val="000000"/>
                </a:solidFill>
                <a:latin typeface="Arial"/>
                <a:ea typeface="Arial"/>
                <a:cs typeface="Arial"/>
                <a:sym typeface="Arial"/>
              </a:defRPr>
            </a:lvl9pPr>
          </a:lstStyle>
          <a:p>
            <a:pPr marL="0" indent="0">
              <a:lnSpc>
                <a:spcPct val="90000"/>
              </a:lnSpc>
              <a:spcAft>
                <a:spcPts val="1200"/>
              </a:spcAft>
              <a:buSzPts val="3200"/>
            </a:pPr>
            <a:r>
              <a:rPr lang="en-US" sz="3200" b="1" spc="-30" dirty="0">
                <a:solidFill>
                  <a:schemeClr val="accent1"/>
                </a:solidFill>
                <a:latin typeface="Arial"/>
                <a:ea typeface="Arial"/>
                <a:cs typeface="Arial"/>
                <a:sym typeface="Arial"/>
              </a:rPr>
              <a:t>FOR THE PATIENT</a:t>
            </a:r>
          </a:p>
          <a:p>
            <a:pPr indent="-457200">
              <a:spcBef>
                <a:spcPts val="1200"/>
              </a:spcBef>
              <a:spcAft>
                <a:spcPts val="1200"/>
              </a:spcAft>
              <a:buSzPct val="100000"/>
              <a:buFont typeface="Arial" panose="020B0604020202020204" pitchFamily="34" charset="0"/>
              <a:buChar char="•"/>
            </a:pPr>
            <a:r>
              <a:rPr lang="en-US" sz="3000" b="1" i="1" spc="-30" dirty="0">
                <a:latin typeface="Calibri" panose="020F0502020204030204" pitchFamily="34" charset="0"/>
                <a:cs typeface="Calibri" panose="020F0502020204030204" pitchFamily="34" charset="0"/>
              </a:rPr>
              <a:t>39% DECREASE </a:t>
            </a:r>
            <a:r>
              <a:rPr lang="en-US" sz="3000" spc="-30" dirty="0">
                <a:latin typeface="Calibri Light" panose="020F0302020204030204" pitchFamily="34" charset="0"/>
                <a:cs typeface="Calibri Light" panose="020F0302020204030204" pitchFamily="34" charset="0"/>
              </a:rPr>
              <a:t>in </a:t>
            </a:r>
            <a:r>
              <a:rPr lang="en-US" sz="3000" u="sng" spc="-30" dirty="0">
                <a:latin typeface="Calibri Light" panose="020F0302020204030204" pitchFamily="34" charset="0"/>
                <a:cs typeface="Calibri Light" panose="020F0302020204030204" pitchFamily="34" charset="0"/>
              </a:rPr>
              <a:t>in Door-to-CT time</a:t>
            </a:r>
            <a:r>
              <a:rPr lang="en-US" sz="3000" spc="-30" dirty="0">
                <a:latin typeface="Calibri Light" panose="020F0302020204030204" pitchFamily="34" charset="0"/>
                <a:cs typeface="Calibri Light" panose="020F0302020204030204" pitchFamily="34" charset="0"/>
              </a:rPr>
              <a:t> for Trauma patients</a:t>
            </a:r>
          </a:p>
          <a:p>
            <a:pPr indent="-457200">
              <a:spcBef>
                <a:spcPts val="1200"/>
              </a:spcBef>
              <a:spcAft>
                <a:spcPts val="1200"/>
              </a:spcAft>
              <a:buSzPct val="100000"/>
              <a:buFont typeface="Arial" panose="020B0604020202020204" pitchFamily="34" charset="0"/>
              <a:buChar char="•"/>
            </a:pPr>
            <a:r>
              <a:rPr lang="en-US" sz="3000" b="1" i="1" spc="-30" dirty="0">
                <a:latin typeface="Calibri" panose="020F0502020204030204" pitchFamily="34" charset="0"/>
                <a:cs typeface="Calibri" panose="020F0502020204030204" pitchFamily="34" charset="0"/>
              </a:rPr>
              <a:t>5.8 MIN FASTER</a:t>
            </a:r>
            <a:r>
              <a:rPr lang="en-US" sz="3000" spc="-30" dirty="0">
                <a:latin typeface="Calibri Light" panose="020F0302020204030204" pitchFamily="34" charset="0"/>
                <a:cs typeface="Calibri Light" panose="020F0302020204030204" pitchFamily="34" charset="0"/>
              </a:rPr>
              <a:t> in </a:t>
            </a:r>
            <a:r>
              <a:rPr lang="en-US" sz="3000" u="sng" spc="-30" dirty="0">
                <a:latin typeface="Calibri Light" panose="020F0302020204030204" pitchFamily="34" charset="0"/>
                <a:cs typeface="Calibri Light" panose="020F0302020204030204" pitchFamily="34" charset="0"/>
              </a:rPr>
              <a:t>Bedside Arrival Time </a:t>
            </a:r>
            <a:r>
              <a:rPr lang="en-US" sz="3000" spc="-30" dirty="0">
                <a:latin typeface="Calibri Light" panose="020F0302020204030204" pitchFamily="34" charset="0"/>
                <a:cs typeface="Calibri Light" panose="020F0302020204030204" pitchFamily="34" charset="0"/>
              </a:rPr>
              <a:t>for Trauma Surgeons</a:t>
            </a:r>
          </a:p>
          <a:p>
            <a:pPr indent="-457200">
              <a:spcBef>
                <a:spcPts val="1200"/>
              </a:spcBef>
              <a:spcAft>
                <a:spcPts val="1200"/>
              </a:spcAft>
              <a:buSzPct val="100000"/>
              <a:buFont typeface="Arial" panose="020B0604020202020204" pitchFamily="34" charset="0"/>
              <a:buChar char="•"/>
            </a:pPr>
            <a:r>
              <a:rPr lang="en-US" sz="3000" b="1" i="1" spc="-30" dirty="0">
                <a:latin typeface="Calibri" panose="020F0502020204030204" pitchFamily="34" charset="0"/>
                <a:cs typeface="Calibri" panose="020F0502020204030204" pitchFamily="34" charset="0"/>
              </a:rPr>
              <a:t>5-7 MIN SOONER</a:t>
            </a:r>
            <a:r>
              <a:rPr lang="en-US" sz="3000" spc="-30" dirty="0">
                <a:latin typeface="Calibri Light" panose="020F0302020204030204" pitchFamily="34" charset="0"/>
                <a:cs typeface="Calibri Light" panose="020F0302020204030204" pitchFamily="34" charset="0"/>
              </a:rPr>
              <a:t> in </a:t>
            </a:r>
            <a:r>
              <a:rPr lang="en-US" sz="3000" u="sng" spc="-30" dirty="0">
                <a:latin typeface="Calibri Light" panose="020F0302020204030204" pitchFamily="34" charset="0"/>
                <a:cs typeface="Calibri Light" panose="020F0302020204030204" pitchFamily="34" charset="0"/>
              </a:rPr>
              <a:t>Trauma Teams being Notified</a:t>
            </a:r>
          </a:p>
          <a:p>
            <a:pPr marL="0" indent="0">
              <a:spcBef>
                <a:spcPts val="1200"/>
              </a:spcBef>
              <a:buClr>
                <a:srgbClr val="212121"/>
              </a:buClr>
              <a:buSzPct val="100000"/>
            </a:pPr>
            <a:endParaRPr lang="en-US" sz="3200" spc="-30" dirty="0">
              <a:latin typeface="Calibri Light" panose="020F0302020204030204" pitchFamily="34" charset="0"/>
              <a:cs typeface="Calibri Light" panose="020F0302020204030204" pitchFamily="34" charset="0"/>
              <a:sym typeface="Calibri"/>
            </a:endParaRPr>
          </a:p>
        </p:txBody>
      </p:sp>
      <p:sp>
        <p:nvSpPr>
          <p:cNvPr id="7" name="Bullets">
            <a:extLst>
              <a:ext uri="{FF2B5EF4-FFF2-40B4-BE49-F238E27FC236}">
                <a16:creationId xmlns:a16="http://schemas.microsoft.com/office/drawing/2014/main" id="{55B1B337-0CF5-9A1C-3C98-5C20CCB56FA8}"/>
              </a:ext>
            </a:extLst>
          </p:cNvPr>
          <p:cNvSpPr txBox="1">
            <a:spLocks/>
          </p:cNvSpPr>
          <p:nvPr/>
        </p:nvSpPr>
        <p:spPr>
          <a:xfrm>
            <a:off x="10935024" y="2778830"/>
            <a:ext cx="13133289" cy="68085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2900"/>
              <a:buFont typeface="Roboto"/>
              <a:buNone/>
              <a:defRPr sz="3700" b="0" i="0" u="none" strike="noStrike" cap="none">
                <a:solidFill>
                  <a:srgbClr val="000000"/>
                </a:solidFill>
                <a:latin typeface="Roboto"/>
                <a:ea typeface="Roboto"/>
                <a:cs typeface="Roboto"/>
                <a:sym typeface="Roboto"/>
              </a:defRPr>
            </a:lvl1pPr>
            <a:lvl2pPr marL="914400" marR="0" lvl="1" indent="-463550" algn="l" rtl="0">
              <a:lnSpc>
                <a:spcPct val="100000"/>
              </a:lnSpc>
              <a:spcBef>
                <a:spcPts val="1100"/>
              </a:spcBef>
              <a:spcAft>
                <a:spcPts val="0"/>
              </a:spcAft>
              <a:buClr>
                <a:srgbClr val="000000"/>
              </a:buClr>
              <a:buSzPts val="3700"/>
              <a:buFont typeface="Roboto Medium"/>
              <a:buChar char="•"/>
              <a:defRPr sz="2900" b="0" i="0" u="none" strike="noStrike" cap="none">
                <a:solidFill>
                  <a:srgbClr val="000000"/>
                </a:solidFill>
                <a:latin typeface="Arial"/>
                <a:ea typeface="Arial"/>
                <a:cs typeface="Arial"/>
                <a:sym typeface="Arial"/>
              </a:defRPr>
            </a:lvl2pPr>
            <a:lvl3pPr marL="1371600" marR="0" lvl="2" indent="-463550" algn="l" rtl="0">
              <a:lnSpc>
                <a:spcPct val="100000"/>
              </a:lnSpc>
              <a:spcBef>
                <a:spcPts val="1100"/>
              </a:spcBef>
              <a:spcAft>
                <a:spcPts val="0"/>
              </a:spcAft>
              <a:buClr>
                <a:srgbClr val="000000"/>
              </a:buClr>
              <a:buSzPts val="3700"/>
              <a:buFont typeface="Arial"/>
              <a:buChar char="•"/>
              <a:defRPr sz="3700" b="0" i="0" u="none" strike="noStrike" cap="none">
                <a:solidFill>
                  <a:srgbClr val="000000"/>
                </a:solidFill>
                <a:latin typeface="Arial"/>
                <a:ea typeface="Arial"/>
                <a:cs typeface="Arial"/>
                <a:sym typeface="Arial"/>
              </a:defRPr>
            </a:lvl3pPr>
            <a:lvl4pPr marL="1828800" marR="0" lvl="3" indent="-400050" algn="l" rtl="0">
              <a:lnSpc>
                <a:spcPct val="100000"/>
              </a:lnSpc>
              <a:spcBef>
                <a:spcPts val="1100"/>
              </a:spcBef>
              <a:spcAft>
                <a:spcPts val="0"/>
              </a:spcAft>
              <a:buClr>
                <a:srgbClr val="000000"/>
              </a:buClr>
              <a:buSzPts val="2700"/>
              <a:buFont typeface="Arial"/>
              <a:buChar char="•"/>
              <a:defRPr sz="2700" b="0" i="0" u="none" strike="noStrike" cap="none">
                <a:solidFill>
                  <a:srgbClr val="000000"/>
                </a:solidFill>
                <a:latin typeface="Arial"/>
                <a:ea typeface="Arial"/>
                <a:cs typeface="Arial"/>
                <a:sym typeface="Arial"/>
              </a:defRPr>
            </a:lvl4pPr>
            <a:lvl5pPr marL="2286000" marR="0" lvl="4" indent="-400050" algn="l" rtl="0">
              <a:lnSpc>
                <a:spcPct val="100000"/>
              </a:lnSpc>
              <a:spcBef>
                <a:spcPts val="1100"/>
              </a:spcBef>
              <a:spcAft>
                <a:spcPts val="0"/>
              </a:spcAft>
              <a:buClr>
                <a:srgbClr val="000000"/>
              </a:buClr>
              <a:buSzPts val="2700"/>
              <a:buFont typeface="Arial"/>
              <a:buChar char="•"/>
              <a:defRPr sz="3700" b="0" i="0" u="none" strike="noStrike" cap="none">
                <a:solidFill>
                  <a:srgbClr val="000000"/>
                </a:solidFill>
                <a:latin typeface="Arial"/>
                <a:ea typeface="Arial"/>
                <a:cs typeface="Arial"/>
                <a:sym typeface="Arial"/>
              </a:defRPr>
            </a:lvl5pPr>
            <a:lvl6pPr marL="2743200" marR="0" lvl="5" indent="-349250" algn="l" rtl="0">
              <a:lnSpc>
                <a:spcPct val="100000"/>
              </a:lnSpc>
              <a:spcBef>
                <a:spcPts val="1100"/>
              </a:spcBef>
              <a:spcAft>
                <a:spcPts val="0"/>
              </a:spcAft>
              <a:buClr>
                <a:schemeClr val="dk1"/>
              </a:buClr>
              <a:buSzPts val="1900"/>
              <a:buFont typeface="Arial"/>
              <a:buChar char="•"/>
              <a:defRPr sz="3700" b="0" i="0" u="none" strike="noStrike" cap="none">
                <a:solidFill>
                  <a:srgbClr val="000000"/>
                </a:solidFill>
                <a:latin typeface="Arial"/>
                <a:ea typeface="Arial"/>
                <a:cs typeface="Arial"/>
                <a:sym typeface="Arial"/>
              </a:defRPr>
            </a:lvl6pPr>
            <a:lvl7pPr marL="3200400" marR="0" lvl="6" indent="-349250" algn="l" rtl="0">
              <a:lnSpc>
                <a:spcPct val="100000"/>
              </a:lnSpc>
              <a:spcBef>
                <a:spcPts val="1100"/>
              </a:spcBef>
              <a:spcAft>
                <a:spcPts val="0"/>
              </a:spcAft>
              <a:buClr>
                <a:schemeClr val="dk1"/>
              </a:buClr>
              <a:buSzPts val="1900"/>
              <a:buFont typeface="Arial"/>
              <a:buChar char="•"/>
              <a:defRPr sz="3700" b="0" i="0" u="none" strike="noStrike" cap="none">
                <a:solidFill>
                  <a:srgbClr val="000000"/>
                </a:solidFill>
                <a:latin typeface="Arial"/>
                <a:ea typeface="Arial"/>
                <a:cs typeface="Arial"/>
                <a:sym typeface="Arial"/>
              </a:defRPr>
            </a:lvl7pPr>
            <a:lvl8pPr marL="3657600" marR="0" lvl="7" indent="-349250" algn="l" rtl="0">
              <a:lnSpc>
                <a:spcPct val="100000"/>
              </a:lnSpc>
              <a:spcBef>
                <a:spcPts val="1100"/>
              </a:spcBef>
              <a:spcAft>
                <a:spcPts val="0"/>
              </a:spcAft>
              <a:buClr>
                <a:schemeClr val="dk1"/>
              </a:buClr>
              <a:buSzPts val="1900"/>
              <a:buFont typeface="Arial"/>
              <a:buChar char="•"/>
              <a:defRPr sz="3700" b="0" i="0" u="none" strike="noStrike" cap="none">
                <a:solidFill>
                  <a:srgbClr val="000000"/>
                </a:solidFill>
                <a:latin typeface="Arial"/>
                <a:ea typeface="Arial"/>
                <a:cs typeface="Arial"/>
                <a:sym typeface="Arial"/>
              </a:defRPr>
            </a:lvl8pPr>
            <a:lvl9pPr marL="4114800" marR="0" lvl="8" indent="-349250" algn="l" rtl="0">
              <a:lnSpc>
                <a:spcPct val="100000"/>
              </a:lnSpc>
              <a:spcBef>
                <a:spcPts val="1100"/>
              </a:spcBef>
              <a:spcAft>
                <a:spcPts val="1100"/>
              </a:spcAft>
              <a:buClr>
                <a:schemeClr val="dk1"/>
              </a:buClr>
              <a:buSzPts val="1900"/>
              <a:buFont typeface="Arial"/>
              <a:buChar char="•"/>
              <a:defRPr sz="3700" b="0" i="0" u="none" strike="noStrike" cap="none">
                <a:solidFill>
                  <a:srgbClr val="000000"/>
                </a:solidFill>
                <a:latin typeface="Arial"/>
                <a:ea typeface="Arial"/>
                <a:cs typeface="Arial"/>
                <a:sym typeface="Arial"/>
              </a:defRPr>
            </a:lvl9pPr>
          </a:lstStyle>
          <a:p>
            <a:pPr marL="0" indent="0">
              <a:lnSpc>
                <a:spcPct val="90000"/>
              </a:lnSpc>
              <a:spcAft>
                <a:spcPts val="1200"/>
              </a:spcAft>
              <a:buSzPts val="3200"/>
            </a:pPr>
            <a:r>
              <a:rPr lang="en-US" sz="3200" b="1" dirty="0">
                <a:solidFill>
                  <a:schemeClr val="accent1"/>
                </a:solidFill>
                <a:latin typeface="+mj-lt"/>
                <a:ea typeface="Arial"/>
                <a:cs typeface="Arial"/>
                <a:sym typeface="Arial"/>
              </a:rPr>
              <a:t>FOR THE PROVIDER</a:t>
            </a:r>
            <a:endParaRPr lang="en-US" sz="3200" dirty="0">
              <a:latin typeface="+mj-lt"/>
            </a:endParaRPr>
          </a:p>
          <a:p>
            <a:pPr indent="-457200">
              <a:lnSpc>
                <a:spcPct val="90000"/>
              </a:lnSpc>
              <a:spcBef>
                <a:spcPts val="1200"/>
              </a:spcBef>
              <a:spcAft>
                <a:spcPts val="600"/>
              </a:spcAft>
              <a:buSzPct val="100000"/>
              <a:buFont typeface="Arial" panose="020B0604020202020204" pitchFamily="34" charset="0"/>
              <a:buChar char="•"/>
            </a:pPr>
            <a:r>
              <a:rPr lang="en-US" sz="3000" dirty="0">
                <a:latin typeface="Calibri Light" panose="020F0302020204030204" pitchFamily="34" charset="0"/>
                <a:cs typeface="Calibri Light" panose="020F0302020204030204" pitchFamily="34" charset="0"/>
              </a:rPr>
              <a:t>Provide pre-registration information before patient arrival – simplifying identification of patient’s history, initiating proper protocols and documentation, and shortening the time to definitive treatment</a:t>
            </a:r>
          </a:p>
          <a:p>
            <a:pPr indent="-457200">
              <a:lnSpc>
                <a:spcPct val="90000"/>
              </a:lnSpc>
              <a:spcBef>
                <a:spcPts val="1200"/>
              </a:spcBef>
              <a:spcAft>
                <a:spcPts val="600"/>
              </a:spcAft>
              <a:buSzPct val="100000"/>
              <a:buFont typeface="Arial" panose="020B0604020202020204" pitchFamily="34" charset="0"/>
              <a:buChar char="•"/>
            </a:pPr>
            <a:r>
              <a:rPr lang="en-US" sz="3000" dirty="0">
                <a:latin typeface="Calibri Light" panose="020F0302020204030204" pitchFamily="34" charset="0"/>
                <a:cs typeface="Calibri Light" panose="020F0302020204030204" pitchFamily="34" charset="0"/>
              </a:rPr>
              <a:t>Standardize communication and logistics across EMS agencies and referral organizations</a:t>
            </a:r>
          </a:p>
          <a:p>
            <a:pPr indent="-457200">
              <a:lnSpc>
                <a:spcPct val="90000"/>
              </a:lnSpc>
              <a:spcBef>
                <a:spcPts val="1200"/>
              </a:spcBef>
              <a:spcAft>
                <a:spcPts val="600"/>
              </a:spcAft>
              <a:buSzPct val="100000"/>
              <a:buFont typeface="Arial" panose="020B0604020202020204" pitchFamily="34" charset="0"/>
              <a:buChar char="•"/>
            </a:pPr>
            <a:r>
              <a:rPr lang="en-US" sz="3000" dirty="0">
                <a:latin typeface="Calibri Light" panose="020F0302020204030204" pitchFamily="34" charset="0"/>
                <a:cs typeface="Calibri Light" panose="020F0302020204030204" pitchFamily="34" charset="0"/>
              </a:rPr>
              <a:t>Leverage the same workflow for all methods of arrival (EMS, ED, Inpatient, Transfer)</a:t>
            </a:r>
          </a:p>
          <a:p>
            <a:pPr indent="-457200">
              <a:lnSpc>
                <a:spcPct val="90000"/>
              </a:lnSpc>
              <a:spcBef>
                <a:spcPts val="1200"/>
              </a:spcBef>
              <a:spcAft>
                <a:spcPts val="600"/>
              </a:spcAft>
              <a:buSzPct val="100000"/>
              <a:buFont typeface="Arial" panose="020B0604020202020204" pitchFamily="34" charset="0"/>
              <a:buChar char="•"/>
            </a:pPr>
            <a:r>
              <a:rPr lang="en-US" sz="3000" dirty="0">
                <a:latin typeface="Calibri Light" panose="020F0302020204030204" pitchFamily="34" charset="0"/>
                <a:cs typeface="Calibri Light" panose="020F0302020204030204" pitchFamily="34" charset="0"/>
              </a:rPr>
              <a:t>Instant transmission of crucial case details, including photos of the injury and scene</a:t>
            </a:r>
          </a:p>
          <a:p>
            <a:pPr indent="-457200">
              <a:lnSpc>
                <a:spcPct val="90000"/>
              </a:lnSpc>
              <a:spcBef>
                <a:spcPts val="1200"/>
              </a:spcBef>
              <a:spcAft>
                <a:spcPts val="600"/>
              </a:spcAft>
              <a:buSzPct val="100000"/>
              <a:buFont typeface="Arial" panose="020B0604020202020204" pitchFamily="34" charset="0"/>
              <a:buChar char="•"/>
            </a:pPr>
            <a:r>
              <a:rPr lang="en-US" sz="3000" dirty="0">
                <a:latin typeface="Calibri Light" panose="020F0302020204030204" pitchFamily="34" charset="0"/>
                <a:cs typeface="Calibri Light" panose="020F0302020204030204" pitchFamily="34" charset="0"/>
              </a:rPr>
              <a:t>Consult specialists with a tap and they can catch up immediately.</a:t>
            </a:r>
          </a:p>
          <a:p>
            <a:pPr indent="-457200">
              <a:lnSpc>
                <a:spcPct val="90000"/>
              </a:lnSpc>
              <a:spcBef>
                <a:spcPts val="1200"/>
              </a:spcBef>
              <a:spcAft>
                <a:spcPts val="600"/>
              </a:spcAft>
              <a:buSzPct val="100000"/>
              <a:buFont typeface="Arial" panose="020B0604020202020204" pitchFamily="34" charset="0"/>
              <a:buChar char="•"/>
            </a:pPr>
            <a:r>
              <a:rPr lang="en-US" sz="3000" dirty="0">
                <a:latin typeface="Calibri Light" panose="020F0302020204030204" pitchFamily="34" charset="0"/>
                <a:cs typeface="Calibri Light" panose="020F0302020204030204" pitchFamily="34" charset="0"/>
              </a:rPr>
              <a:t>Use photos and video to ensure consults and referrals are seen at the appropriate time and level of care</a:t>
            </a:r>
          </a:p>
          <a:p>
            <a:pPr indent="-457200">
              <a:lnSpc>
                <a:spcPct val="90000"/>
              </a:lnSpc>
              <a:spcBef>
                <a:spcPts val="1200"/>
              </a:spcBef>
              <a:spcAft>
                <a:spcPts val="600"/>
              </a:spcAft>
              <a:buSzPct val="100000"/>
              <a:buFont typeface="Arial" panose="020B0604020202020204" pitchFamily="34" charset="0"/>
              <a:buChar char="•"/>
            </a:pPr>
            <a:r>
              <a:rPr lang="en-US" sz="3000" dirty="0">
                <a:latin typeface="Calibri Light" panose="020F0302020204030204" pitchFamily="34" charset="0"/>
                <a:cs typeface="Calibri Light" panose="020F0302020204030204" pitchFamily="34" charset="0"/>
              </a:rPr>
              <a:t>Achieve better results with less effort</a:t>
            </a:r>
          </a:p>
        </p:txBody>
      </p:sp>
      <p:sp>
        <p:nvSpPr>
          <p:cNvPr id="8" name="TITLE">
            <a:extLst>
              <a:ext uri="{FF2B5EF4-FFF2-40B4-BE49-F238E27FC236}">
                <a16:creationId xmlns:a16="http://schemas.microsoft.com/office/drawing/2014/main" id="{1DA2A918-60B2-A717-37DC-BAA2B0CE3A5A}"/>
              </a:ext>
            </a:extLst>
          </p:cNvPr>
          <p:cNvSpPr txBox="1">
            <a:spLocks/>
          </p:cNvSpPr>
          <p:nvPr/>
        </p:nvSpPr>
        <p:spPr>
          <a:xfrm>
            <a:off x="11018520" y="1403989"/>
            <a:ext cx="12757468" cy="88834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5100"/>
              <a:buFont typeface="Arial"/>
              <a:buNone/>
              <a:defRPr sz="5000" b="1" i="0" u="none" strike="noStrike" cap="none">
                <a:solidFill>
                  <a:srgbClr val="212121"/>
                </a:solidFill>
                <a:latin typeface="Arial"/>
                <a:ea typeface="Arial"/>
                <a:cs typeface="Arial"/>
                <a:sym typeface="Arial"/>
              </a:defRPr>
            </a:lvl1pPr>
            <a:lvl2pPr marR="0" lvl="1" algn="l" rtl="0">
              <a:lnSpc>
                <a:spcPct val="100000"/>
              </a:lnSpc>
              <a:spcBef>
                <a:spcPts val="0"/>
              </a:spcBef>
              <a:spcAft>
                <a:spcPts val="0"/>
              </a:spcAft>
              <a:buClr>
                <a:srgbClr val="000000"/>
              </a:buClr>
              <a:buSzPts val="51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51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51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51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51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51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51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5100"/>
              <a:buFont typeface="Arial"/>
              <a:buNone/>
              <a:defRPr sz="1800" b="0" i="0" u="none" strike="noStrike" cap="none">
                <a:solidFill>
                  <a:srgbClr val="000000"/>
                </a:solidFill>
                <a:latin typeface="Arial"/>
                <a:ea typeface="Arial"/>
                <a:cs typeface="Arial"/>
                <a:sym typeface="Arial"/>
              </a:defRPr>
            </a:lvl9pPr>
          </a:lstStyle>
          <a:p>
            <a:pPr>
              <a:buClr>
                <a:srgbClr val="212121"/>
              </a:buClr>
              <a:buSzPts val="5000"/>
            </a:pPr>
            <a:r>
              <a:rPr lang="en-US" dirty="0"/>
              <a:t>Pulsara Value</a:t>
            </a:r>
            <a:endParaRPr lang="en-US" dirty="0">
              <a:solidFill>
                <a:schemeClr val="tx1">
                  <a:lumMod val="75000"/>
                  <a:lumOff val="25000"/>
                </a:schemeClr>
              </a:solidFill>
            </a:endParaRPr>
          </a:p>
        </p:txBody>
      </p:sp>
      <p:sp>
        <p:nvSpPr>
          <p:cNvPr id="9" name="BULLETS">
            <a:extLst>
              <a:ext uri="{FF2B5EF4-FFF2-40B4-BE49-F238E27FC236}">
                <a16:creationId xmlns:a16="http://schemas.microsoft.com/office/drawing/2014/main" id="{7992D03C-DEEA-1F7B-DFB3-FAD137582408}"/>
              </a:ext>
            </a:extLst>
          </p:cNvPr>
          <p:cNvSpPr txBox="1">
            <a:spLocks/>
          </p:cNvSpPr>
          <p:nvPr/>
        </p:nvSpPr>
        <p:spPr>
          <a:xfrm>
            <a:off x="11018520" y="10784771"/>
            <a:ext cx="13133289" cy="16987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2900"/>
              <a:buFont typeface="Roboto"/>
              <a:buNone/>
              <a:defRPr sz="3700" b="0" i="0" u="none" strike="noStrike" cap="none">
                <a:solidFill>
                  <a:srgbClr val="000000"/>
                </a:solidFill>
                <a:latin typeface="Roboto"/>
                <a:ea typeface="Roboto"/>
                <a:cs typeface="Roboto"/>
                <a:sym typeface="Roboto"/>
              </a:defRPr>
            </a:lvl1pPr>
            <a:lvl2pPr marL="914400" marR="0" lvl="1" indent="-463550" algn="l" rtl="0">
              <a:lnSpc>
                <a:spcPct val="100000"/>
              </a:lnSpc>
              <a:spcBef>
                <a:spcPts val="1100"/>
              </a:spcBef>
              <a:spcAft>
                <a:spcPts val="0"/>
              </a:spcAft>
              <a:buClr>
                <a:srgbClr val="000000"/>
              </a:buClr>
              <a:buSzPts val="3700"/>
              <a:buFont typeface="Roboto Medium"/>
              <a:buChar char="•"/>
              <a:defRPr sz="2900" b="0" i="0" u="none" strike="noStrike" cap="none">
                <a:solidFill>
                  <a:srgbClr val="000000"/>
                </a:solidFill>
                <a:latin typeface="Arial"/>
                <a:ea typeface="Arial"/>
                <a:cs typeface="Arial"/>
                <a:sym typeface="Arial"/>
              </a:defRPr>
            </a:lvl2pPr>
            <a:lvl3pPr marL="1371600" marR="0" lvl="2" indent="-463550" algn="l" rtl="0">
              <a:lnSpc>
                <a:spcPct val="100000"/>
              </a:lnSpc>
              <a:spcBef>
                <a:spcPts val="1100"/>
              </a:spcBef>
              <a:spcAft>
                <a:spcPts val="0"/>
              </a:spcAft>
              <a:buClr>
                <a:srgbClr val="000000"/>
              </a:buClr>
              <a:buSzPts val="3700"/>
              <a:buFont typeface="Arial"/>
              <a:buChar char="•"/>
              <a:defRPr sz="3700" b="0" i="0" u="none" strike="noStrike" cap="none">
                <a:solidFill>
                  <a:srgbClr val="000000"/>
                </a:solidFill>
                <a:latin typeface="Arial"/>
                <a:ea typeface="Arial"/>
                <a:cs typeface="Arial"/>
                <a:sym typeface="Arial"/>
              </a:defRPr>
            </a:lvl3pPr>
            <a:lvl4pPr marL="1828800" marR="0" lvl="3" indent="-400050" algn="l" rtl="0">
              <a:lnSpc>
                <a:spcPct val="100000"/>
              </a:lnSpc>
              <a:spcBef>
                <a:spcPts val="1100"/>
              </a:spcBef>
              <a:spcAft>
                <a:spcPts val="0"/>
              </a:spcAft>
              <a:buClr>
                <a:srgbClr val="000000"/>
              </a:buClr>
              <a:buSzPts val="2700"/>
              <a:buFont typeface="Arial"/>
              <a:buChar char="•"/>
              <a:defRPr sz="2700" b="0" i="0" u="none" strike="noStrike" cap="none">
                <a:solidFill>
                  <a:srgbClr val="000000"/>
                </a:solidFill>
                <a:latin typeface="Arial"/>
                <a:ea typeface="Arial"/>
                <a:cs typeface="Arial"/>
                <a:sym typeface="Arial"/>
              </a:defRPr>
            </a:lvl4pPr>
            <a:lvl5pPr marL="2286000" marR="0" lvl="4" indent="-400050" algn="l" rtl="0">
              <a:lnSpc>
                <a:spcPct val="100000"/>
              </a:lnSpc>
              <a:spcBef>
                <a:spcPts val="1100"/>
              </a:spcBef>
              <a:spcAft>
                <a:spcPts val="0"/>
              </a:spcAft>
              <a:buClr>
                <a:srgbClr val="000000"/>
              </a:buClr>
              <a:buSzPts val="2700"/>
              <a:buFont typeface="Arial"/>
              <a:buChar char="•"/>
              <a:defRPr sz="3700" b="0" i="0" u="none" strike="noStrike" cap="none">
                <a:solidFill>
                  <a:srgbClr val="000000"/>
                </a:solidFill>
                <a:latin typeface="Arial"/>
                <a:ea typeface="Arial"/>
                <a:cs typeface="Arial"/>
                <a:sym typeface="Arial"/>
              </a:defRPr>
            </a:lvl5pPr>
            <a:lvl6pPr marL="2743200" marR="0" lvl="5" indent="-349250" algn="l" rtl="0">
              <a:lnSpc>
                <a:spcPct val="100000"/>
              </a:lnSpc>
              <a:spcBef>
                <a:spcPts val="1100"/>
              </a:spcBef>
              <a:spcAft>
                <a:spcPts val="0"/>
              </a:spcAft>
              <a:buClr>
                <a:schemeClr val="dk1"/>
              </a:buClr>
              <a:buSzPts val="1900"/>
              <a:buFont typeface="Arial"/>
              <a:buChar char="•"/>
              <a:defRPr sz="3700" b="0" i="0" u="none" strike="noStrike" cap="none">
                <a:solidFill>
                  <a:srgbClr val="000000"/>
                </a:solidFill>
                <a:latin typeface="Arial"/>
                <a:ea typeface="Arial"/>
                <a:cs typeface="Arial"/>
                <a:sym typeface="Arial"/>
              </a:defRPr>
            </a:lvl6pPr>
            <a:lvl7pPr marL="3200400" marR="0" lvl="6" indent="-349250" algn="l" rtl="0">
              <a:lnSpc>
                <a:spcPct val="100000"/>
              </a:lnSpc>
              <a:spcBef>
                <a:spcPts val="1100"/>
              </a:spcBef>
              <a:spcAft>
                <a:spcPts val="0"/>
              </a:spcAft>
              <a:buClr>
                <a:schemeClr val="dk1"/>
              </a:buClr>
              <a:buSzPts val="1900"/>
              <a:buFont typeface="Arial"/>
              <a:buChar char="•"/>
              <a:defRPr sz="3700" b="0" i="0" u="none" strike="noStrike" cap="none">
                <a:solidFill>
                  <a:srgbClr val="000000"/>
                </a:solidFill>
                <a:latin typeface="Arial"/>
                <a:ea typeface="Arial"/>
                <a:cs typeface="Arial"/>
                <a:sym typeface="Arial"/>
              </a:defRPr>
            </a:lvl7pPr>
            <a:lvl8pPr marL="3657600" marR="0" lvl="7" indent="-349250" algn="l" rtl="0">
              <a:lnSpc>
                <a:spcPct val="100000"/>
              </a:lnSpc>
              <a:spcBef>
                <a:spcPts val="1100"/>
              </a:spcBef>
              <a:spcAft>
                <a:spcPts val="0"/>
              </a:spcAft>
              <a:buClr>
                <a:schemeClr val="dk1"/>
              </a:buClr>
              <a:buSzPts val="1900"/>
              <a:buFont typeface="Arial"/>
              <a:buChar char="•"/>
              <a:defRPr sz="3700" b="0" i="0" u="none" strike="noStrike" cap="none">
                <a:solidFill>
                  <a:srgbClr val="000000"/>
                </a:solidFill>
                <a:latin typeface="Arial"/>
                <a:ea typeface="Arial"/>
                <a:cs typeface="Arial"/>
                <a:sym typeface="Arial"/>
              </a:defRPr>
            </a:lvl8pPr>
            <a:lvl9pPr marL="4114800" marR="0" lvl="8" indent="-349250" algn="l" rtl="0">
              <a:lnSpc>
                <a:spcPct val="100000"/>
              </a:lnSpc>
              <a:spcBef>
                <a:spcPts val="1100"/>
              </a:spcBef>
              <a:spcAft>
                <a:spcPts val="1100"/>
              </a:spcAft>
              <a:buClr>
                <a:schemeClr val="dk1"/>
              </a:buClr>
              <a:buSzPts val="1900"/>
              <a:buFont typeface="Arial"/>
              <a:buChar char="•"/>
              <a:defRPr sz="3700" b="0" i="0" u="none" strike="noStrike" cap="none">
                <a:solidFill>
                  <a:srgbClr val="000000"/>
                </a:solidFill>
                <a:latin typeface="Arial"/>
                <a:ea typeface="Arial"/>
                <a:cs typeface="Arial"/>
                <a:sym typeface="Arial"/>
              </a:defRPr>
            </a:lvl9pPr>
          </a:lstStyle>
          <a:p>
            <a:pPr marL="0" indent="0">
              <a:lnSpc>
                <a:spcPct val="90000"/>
              </a:lnSpc>
              <a:spcAft>
                <a:spcPts val="1200"/>
              </a:spcAft>
              <a:buSzPts val="2880"/>
            </a:pPr>
            <a:r>
              <a:rPr lang="en-US" sz="3200" b="1" dirty="0">
                <a:solidFill>
                  <a:schemeClr val="accent1"/>
                </a:solidFill>
                <a:latin typeface="Arial"/>
                <a:ea typeface="Arial"/>
                <a:cs typeface="Arial"/>
                <a:sym typeface="Arial"/>
              </a:rPr>
              <a:t>FOR THE BOTTOM </a:t>
            </a:r>
            <a:r>
              <a:rPr lang="en-US" sz="3200" b="1" dirty="0">
                <a:solidFill>
                  <a:schemeClr val="accent1"/>
                </a:solidFill>
                <a:latin typeface="+mj-lt"/>
                <a:cs typeface="Arial"/>
                <a:sym typeface="Arial"/>
              </a:rPr>
              <a:t>LINE</a:t>
            </a:r>
          </a:p>
          <a:p>
            <a:pPr indent="-457200">
              <a:spcBef>
                <a:spcPts val="600"/>
              </a:spcBef>
              <a:spcAft>
                <a:spcPts val="1200"/>
              </a:spcAft>
              <a:buClr>
                <a:srgbClr val="212121"/>
              </a:buClr>
              <a:buSzPct val="100000"/>
              <a:buFont typeface="Arial" panose="020B0604020202020204" pitchFamily="34" charset="0"/>
              <a:buChar char="•"/>
            </a:pPr>
            <a:r>
              <a:rPr lang="en-US" sz="3000" b="1" i="1" dirty="0">
                <a:latin typeface="Calibri" panose="020F0502020204030204" pitchFamily="34" charset="0"/>
                <a:cs typeface="Calibri" panose="020F0502020204030204" pitchFamily="34" charset="0"/>
                <a:sym typeface="Arial"/>
              </a:rPr>
              <a:t>INCREASE REIMBURSEMENT </a:t>
            </a:r>
            <a:r>
              <a:rPr lang="en-US" sz="3000" dirty="0">
                <a:latin typeface="Calibri Light" panose="020F0302020204030204" pitchFamily="34" charset="0"/>
                <a:cs typeface="Calibri Light" panose="020F0302020204030204" pitchFamily="34" charset="0"/>
                <a:sym typeface="Arial"/>
              </a:rPr>
              <a:t>with key data and time stamps like Arrival Time</a:t>
            </a:r>
            <a:endParaRPr lang="en-US" sz="3000" dirty="0">
              <a:latin typeface="Calibri Light" panose="020F0302020204030204" pitchFamily="34" charset="0"/>
              <a:cs typeface="Calibri Light" panose="020F0302020204030204" pitchFamily="34" charset="0"/>
            </a:endParaRPr>
          </a:p>
          <a:p>
            <a:pPr indent="-457200">
              <a:spcBef>
                <a:spcPts val="1200"/>
              </a:spcBef>
              <a:buClr>
                <a:srgbClr val="212121"/>
              </a:buClr>
              <a:buSzPct val="100000"/>
              <a:buFont typeface="Arial"/>
              <a:buChar char="•"/>
            </a:pPr>
            <a:endParaRPr lang="en-US" sz="3200" dirty="0">
              <a:latin typeface="Calibri Light" panose="020F0302020204030204" pitchFamily="34" charset="0"/>
              <a:cs typeface="Calibri Light" panose="020F0302020204030204" pitchFamily="34" charset="0"/>
              <a:sym typeface="Calibri"/>
            </a:endParaRPr>
          </a:p>
        </p:txBody>
      </p:sp>
      <p:pic>
        <p:nvPicPr>
          <p:cNvPr id="11" name="trauma icon">
            <a:extLst>
              <a:ext uri="{FF2B5EF4-FFF2-40B4-BE49-F238E27FC236}">
                <a16:creationId xmlns:a16="http://schemas.microsoft.com/office/drawing/2014/main" id="{F04D44B9-F55F-5954-B678-827472247870}"/>
              </a:ext>
            </a:extLst>
          </p:cNvPr>
          <p:cNvPicPr>
            <a:picLocks noChangeAspect="1"/>
          </p:cNvPicPr>
          <p:nvPr/>
        </p:nvPicPr>
        <p:blipFill>
          <a:blip r:embed="rId4"/>
          <a:stretch>
            <a:fillRect/>
          </a:stretch>
        </p:blipFill>
        <p:spPr>
          <a:xfrm>
            <a:off x="15411247" y="1080052"/>
            <a:ext cx="1270000" cy="1270000"/>
          </a:xfrm>
          <a:prstGeom prst="rect">
            <a:avLst/>
          </a:prstGeom>
          <a:effectLst>
            <a:outerShdw blurRad="122264" dist="38100" dir="2700000" algn="tl" rotWithShape="0">
              <a:prstClr val="black">
                <a:alpha val="29458"/>
              </a:prstClr>
            </a:outerShdw>
          </a:effectLst>
        </p:spPr>
      </p:pic>
      <p:sp>
        <p:nvSpPr>
          <p:cNvPr id="13" name="TextBox 12">
            <a:extLst>
              <a:ext uri="{FF2B5EF4-FFF2-40B4-BE49-F238E27FC236}">
                <a16:creationId xmlns:a16="http://schemas.microsoft.com/office/drawing/2014/main" id="{3F4CCFB3-9CF8-3945-CF26-BA127E04B26E}"/>
              </a:ext>
            </a:extLst>
          </p:cNvPr>
          <p:cNvSpPr txBox="1"/>
          <p:nvPr/>
        </p:nvSpPr>
        <p:spPr>
          <a:xfrm>
            <a:off x="4824248" y="14756524"/>
            <a:ext cx="10247586" cy="1477328"/>
          </a:xfrm>
          <a:prstGeom prst="rect">
            <a:avLst/>
          </a:prstGeom>
          <a:noFill/>
        </p:spPr>
        <p:txBody>
          <a:bodyPr wrap="square" rtlCol="0">
            <a:spAutoFit/>
          </a:bodyPr>
          <a:lstStyle/>
          <a:p>
            <a:pPr fontAlgn="base"/>
            <a:r>
              <a:rPr lang="en-US" u="sng" dirty="0">
                <a:hlinkClick r:id="rId5"/>
              </a:rPr>
              <a:t>39% decrease in door-to-CT</a:t>
            </a:r>
            <a:endParaRPr lang="en-US" dirty="0"/>
          </a:p>
          <a:p>
            <a:pPr fontAlgn="base"/>
            <a:r>
              <a:rPr lang="en-US" u="sng" dirty="0">
                <a:hlinkClick r:id="rId5"/>
              </a:rPr>
              <a:t>Trauma surgeons at bedside 5.8 minutes faster</a:t>
            </a:r>
            <a:endParaRPr lang="en-US" dirty="0"/>
          </a:p>
          <a:p>
            <a:pPr fontAlgn="base"/>
            <a:r>
              <a:rPr lang="en-US" u="sng" dirty="0">
                <a:hlinkClick r:id="rId5"/>
              </a:rPr>
              <a:t>Trauma team notified 5-7 mins faster</a:t>
            </a:r>
            <a:endParaRPr lang="en-US" dirty="0"/>
          </a:p>
          <a:p>
            <a:pPr fontAlgn="base"/>
            <a:r>
              <a:rPr lang="en-US" u="sng" dirty="0">
                <a:hlinkClick r:id="rId6"/>
              </a:rPr>
              <a:t>Improved patient care quote</a:t>
            </a:r>
            <a:endParaRPr lang="en-US" dirty="0"/>
          </a:p>
          <a:p>
            <a:endParaRPr lang="en-US" dirty="0"/>
          </a:p>
        </p:txBody>
      </p:sp>
    </p:spTree>
  </p:cSld>
  <p:clrMapOvr>
    <a:masterClrMapping/>
  </p:clrMapOvr>
</p:sld>
</file>

<file path=ppt/theme/theme1.xml><?xml version="1.0" encoding="utf-8"?>
<a:theme xmlns:a="http://schemas.openxmlformats.org/drawingml/2006/main" name="Office Theme">
  <a:themeElements>
    <a:clrScheme name="Pulsara Sales Deck 2025">
      <a:dk1>
        <a:srgbClr val="111111"/>
      </a:dk1>
      <a:lt1>
        <a:srgbClr val="FFFFFF"/>
      </a:lt1>
      <a:dk2>
        <a:srgbClr val="111111"/>
      </a:dk2>
      <a:lt2>
        <a:srgbClr val="E7E6E6"/>
      </a:lt2>
      <a:accent1>
        <a:srgbClr val="B12028"/>
      </a:accent1>
      <a:accent2>
        <a:srgbClr val="FFCB00"/>
      </a:accent2>
      <a:accent3>
        <a:srgbClr val="FF8000"/>
      </a:accent3>
      <a:accent4>
        <a:srgbClr val="C1008D"/>
      </a:accent4>
      <a:accent5>
        <a:srgbClr val="5B9BD5"/>
      </a:accent5>
      <a:accent6>
        <a:srgbClr val="70AD47"/>
      </a:accent6>
      <a:hlink>
        <a:srgbClr val="2499C9"/>
      </a:hlink>
      <a:folHlink>
        <a:srgbClr val="C0C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5514001-3871-5441-A530-77A979FE400C}">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01188E9-E536-C249-9455-5D30B907F0D7}">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5E91215F151A438718CEAA30E4E1C9" ma:contentTypeVersion="10" ma:contentTypeDescription="Create a new document." ma:contentTypeScope="" ma:versionID="244669c72902471ce2f86353b99494f8">
  <xsd:schema xmlns:xsd="http://www.w3.org/2001/XMLSchema" xmlns:xs="http://www.w3.org/2001/XMLSchema" xmlns:p="http://schemas.microsoft.com/office/2006/metadata/properties" xmlns:ns2="57bb6577-3d93-4f65-af43-1fd80da515f8" targetNamespace="http://schemas.microsoft.com/office/2006/metadata/properties" ma:root="true" ma:fieldsID="b5975b61a6014b0bba574af487e24967" ns2:_="">
    <xsd:import namespace="57bb6577-3d93-4f65-af43-1fd80da515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DateandTime" minOccurs="0"/>
                <xsd:element ref="ns2:MediaServiceBillingMetadata"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bb6577-3d93-4f65-af43-1fd80da515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DateandTime" ma:index="12" nillable="true" ma:displayName="Date and Time" ma:format="DateOnly" ma:internalName="DateandTime">
      <xsd:simpleType>
        <xsd:restriction base="dms:DateTime"/>
      </xsd:simpleType>
    </xsd:element>
    <xsd:element name="MediaServiceBillingMetadata" ma:index="13" nillable="true" ma:displayName="MediaServiceBillingMetadata" ma:hidden="true" ma:internalName="MediaServiceBilling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andTime xmlns="57bb6577-3d93-4f65-af43-1fd80da515f8" xsi:nil="true"/>
  </documentManagement>
</p:properties>
</file>

<file path=customXml/itemProps1.xml><?xml version="1.0" encoding="utf-8"?>
<ds:datastoreItem xmlns:ds="http://schemas.openxmlformats.org/officeDocument/2006/customXml" ds:itemID="{05EEF7AC-C79F-4C13-80E0-854F47C5C0FF}">
  <ds:schemaRefs>
    <ds:schemaRef ds:uri="http://schemas.microsoft.com/sharepoint/v3/contenttype/forms"/>
  </ds:schemaRefs>
</ds:datastoreItem>
</file>

<file path=customXml/itemProps2.xml><?xml version="1.0" encoding="utf-8"?>
<ds:datastoreItem xmlns:ds="http://schemas.openxmlformats.org/officeDocument/2006/customXml" ds:itemID="{D9250C4B-9610-4FD3-85E2-F7B346A18B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bb6577-3d93-4f65-af43-1fd80da515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40BE39-2877-4028-9323-3479FEBC0FE9}">
  <ds:schemaRefs>
    <ds:schemaRef ds:uri="http://schemas.openxmlformats.org/package/2006/metadata/core-properties"/>
    <ds:schemaRef ds:uri="http://purl.org/dc/elements/1.1/"/>
    <ds:schemaRef ds:uri="http://purl.org/dc/terms/"/>
    <ds:schemaRef ds:uri="http://schemas.microsoft.com/office/2006/metadata/properties"/>
    <ds:schemaRef ds:uri="57bb6577-3d93-4f65-af43-1fd80da515f8"/>
    <ds:schemaRef ds:uri="http://www.w3.org/XML/1998/namespace"/>
    <ds:schemaRef ds:uri="http://schemas.microsoft.com/office/infopath/2007/PartnerControls"/>
    <ds:schemaRef ds:uri="http://schemas.microsoft.com/office/2006/documentManagement/typ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188</TotalTime>
  <Words>1367</Words>
  <Application>Microsoft Macintosh PowerPoint</Application>
  <PresentationFormat>Custom</PresentationFormat>
  <Paragraphs>163</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Arial Black</vt:lpstr>
      <vt:lpstr>Arial Narrow</vt:lpstr>
      <vt:lpstr>Calibri</vt:lpstr>
      <vt:lpstr>Calibri Light</vt:lpstr>
      <vt:lpstr>Roboto</vt:lpstr>
      <vt:lpstr>Roboto Light</vt:lpstr>
      <vt:lpstr>System Font Regular</vt:lpstr>
      <vt:lpstr>Office Theme</vt:lpstr>
      <vt:lpstr>PowerPoint Presentation</vt:lpstr>
      <vt:lpstr>PowerPoint Presentation</vt:lpstr>
      <vt:lpstr>PowerPoint Presentation</vt:lpstr>
      <vt:lpstr>Trauma Team</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Pulsara Sales Deck - Main</dc:title>
  <dc:subject/>
  <dc:creator>James Woodson</dc:creator>
  <cp:keywords/>
  <dc:description/>
  <cp:lastModifiedBy>Michele M. Miller</cp:lastModifiedBy>
  <cp:revision>13</cp:revision>
  <dcterms:created xsi:type="dcterms:W3CDTF">2024-11-22T21:38:33Z</dcterms:created>
  <dcterms:modified xsi:type="dcterms:W3CDTF">2025-11-06T22:22:14Z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0x0101000B5E91215F151A438718CEAA30E4E1C9</vt:lpwstr>
  </property>
</Properties>
</file>