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80">
          <p15:clr>
            <a:srgbClr val="A4A3A4"/>
          </p15:clr>
        </p15:guide>
        <p15:guide id="2" orient="horz" pos="2448">
          <p15:clr>
            <a:srgbClr val="A4A3A4"/>
          </p15:clr>
        </p15:guide>
        <p15:guide id="3" orient="horz" pos="2568">
          <p15:clr>
            <a:srgbClr val="A4A3A4"/>
          </p15:clr>
        </p15:guide>
        <p15:guide id="4" orient="horz" pos="3936">
          <p15:clr>
            <a:srgbClr val="A4A3A4"/>
          </p15:clr>
        </p15:guide>
        <p15:guide id="5" pos="7320">
          <p15:clr>
            <a:srgbClr val="A4A3A4"/>
          </p15:clr>
        </p15:guide>
        <p15:guide id="6" pos="5745">
          <p15:clr>
            <a:srgbClr val="A4A3A4"/>
          </p15:clr>
        </p15:guide>
        <p15:guide id="7" pos="5544">
          <p15:clr>
            <a:srgbClr val="A4A3A4"/>
          </p15:clr>
        </p15:guide>
        <p15:guide id="8" pos="3960">
          <p15:clr>
            <a:srgbClr val="A4A3A4"/>
          </p15:clr>
        </p15:guide>
        <p15:guide id="9" orient="horz" pos="816">
          <p15:clr>
            <a:srgbClr val="A4A3A4"/>
          </p15:clr>
        </p15:guide>
        <p15:guide id="10" orient="horz" pos="576">
          <p15:clr>
            <a:srgbClr val="A4A3A4"/>
          </p15:clr>
        </p15:guide>
        <p15:guide id="11" pos="432">
          <p15:clr>
            <a:srgbClr val="A4A3A4"/>
          </p15:clr>
        </p15:guide>
        <p15:guide id="12" pos="744">
          <p15:clr>
            <a:srgbClr val="A4A3A4"/>
          </p15:clr>
        </p15:guide>
        <p15:guide id="13" pos="3720">
          <p15:clr>
            <a:srgbClr val="A4A3A4"/>
          </p15:clr>
        </p15:guide>
      </p15:sldGuideLst>
    </p:ext>
    <p:ext uri="{2D200454-40CA-4A62-9FC3-DE9A4176ACB9}">
      <p15:notesGuideLst xmlns:p15="http://schemas.microsoft.com/office/powerpoint/2012/main">
        <p15:guide id="1" pos="144" userDrawn="1">
          <p15:clr>
            <a:srgbClr val="A4A3A4"/>
          </p15:clr>
        </p15:guide>
        <p15:guide id="2" pos="4176" userDrawn="1">
          <p15:clr>
            <a:srgbClr val="A4A3A4"/>
          </p15:clr>
        </p15:guide>
        <p15:guide id="3" orient="horz" pos="48" userDrawn="1">
          <p15:clr>
            <a:srgbClr val="A4A3A4"/>
          </p15:clr>
        </p15:guide>
        <p15:guide id="4" orient="horz" pos="25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5"/>
    <p:restoredTop sz="76761"/>
  </p:normalViewPr>
  <p:slideViewPr>
    <p:cSldViewPr snapToGrid="0">
      <p:cViewPr varScale="1">
        <p:scale>
          <a:sx n="115" d="100"/>
          <a:sy n="115" d="100"/>
        </p:scale>
        <p:origin x="208" y="280"/>
      </p:cViewPr>
      <p:guideLst>
        <p:guide orient="horz" pos="1080"/>
        <p:guide orient="horz" pos="2448"/>
        <p:guide orient="horz" pos="2568"/>
        <p:guide orient="horz" pos="3936"/>
        <p:guide pos="7320"/>
        <p:guide pos="5745"/>
        <p:guide pos="5544"/>
        <p:guide pos="3960"/>
        <p:guide orient="horz" pos="816"/>
        <p:guide orient="horz" pos="576"/>
        <p:guide pos="432"/>
        <p:guide pos="744"/>
        <p:guide pos="3720"/>
      </p:guideLst>
    </p:cSldViewPr>
  </p:slideViewPr>
  <p:notesTextViewPr>
    <p:cViewPr>
      <p:scale>
        <a:sx n="1" d="1"/>
        <a:sy n="1" d="1"/>
      </p:scale>
      <p:origin x="0" y="0"/>
    </p:cViewPr>
  </p:notesTextViewPr>
  <p:notesViewPr>
    <p:cSldViewPr snapToGrid="0">
      <p:cViewPr varScale="1">
        <p:scale>
          <a:sx n="123" d="100"/>
          <a:sy n="123" d="100"/>
        </p:scale>
        <p:origin x="3184" y="192"/>
      </p:cViewPr>
      <p:guideLst>
        <p:guide pos="144"/>
        <p:guide pos="4176"/>
        <p:guide orient="horz" pos="48"/>
        <p:guide orient="horz" pos="25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
        <p:cNvGrpSpPr/>
        <p:nvPr/>
      </p:nvGrpSpPr>
      <p:grpSpPr>
        <a:xfrm>
          <a:off x="0" y="0"/>
          <a:ext cx="0" cy="0"/>
          <a:chOff x="0" y="0"/>
          <a:chExt cx="0" cy="0"/>
        </a:xfrm>
      </p:grpSpPr>
      <p:sp>
        <p:nvSpPr>
          <p:cNvPr id="9" name="Google Shape;9;p1:notes"/>
          <p:cNvSpPr txBox="1">
            <a:spLocks noGrp="1"/>
          </p:cNvSpPr>
          <p:nvPr>
            <p:ph type="body" idx="1"/>
          </p:nvPr>
        </p:nvSpPr>
        <p:spPr>
          <a:xfrm>
            <a:off x="233916" y="4076699"/>
            <a:ext cx="6395484" cy="4673895"/>
          </a:xfrm>
          <a:prstGeom prst="rect">
            <a:avLst/>
          </a:prstGeom>
          <a:noFill/>
          <a:ln>
            <a:noFill/>
          </a:ln>
        </p:spPr>
        <p:txBody>
          <a:bodyPr spcFirstLastPara="1" wrap="square" lIns="91425" tIns="0"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sz="1200" dirty="0">
                <a:solidFill>
                  <a:schemeClr val="dk1"/>
                </a:solidFill>
                <a:latin typeface="Calibri Light" panose="020F0302020204030204" pitchFamily="34" charset="0"/>
                <a:cs typeface="Calibri Light" panose="020F0302020204030204" pitchFamily="34" charset="0"/>
              </a:rPr>
              <a:t>Let’s walk through how to set up your EMS Shift to streamline your workflow throughout your shift.</a:t>
            </a:r>
            <a:endParaRPr sz="1200" dirty="0">
              <a:solidFill>
                <a:schemeClr val="dk1"/>
              </a:solidFill>
              <a:latin typeface="Calibri Light" panose="020F0302020204030204" pitchFamily="34" charset="0"/>
              <a:cs typeface="Calibri Light" panose="020F0302020204030204" pitchFamily="34" charset="0"/>
            </a:endParaRPr>
          </a:p>
          <a:p>
            <a:pPr marL="0" lvl="0" indent="0" algn="l" rtl="0">
              <a:lnSpc>
                <a:spcPct val="115000"/>
              </a:lnSpc>
              <a:spcBef>
                <a:spcPts val="1200"/>
              </a:spcBef>
              <a:spcAft>
                <a:spcPts val="0"/>
              </a:spcAft>
              <a:buClr>
                <a:schemeClr val="dk1"/>
              </a:buClr>
              <a:buSzPts val="1100"/>
              <a:buFont typeface="Arial"/>
              <a:buNone/>
            </a:pPr>
            <a:r>
              <a:rPr lang="en-ID" sz="1200" dirty="0">
                <a:solidFill>
                  <a:schemeClr val="dk1"/>
                </a:solidFill>
                <a:latin typeface="Calibri Light" panose="020F0302020204030204" pitchFamily="34" charset="0"/>
                <a:cs typeface="Calibri Light" panose="020F0302020204030204" pitchFamily="34" charset="0"/>
              </a:rPr>
              <a:t>When you log in at the start of your shift, you’ll see the EMS Shift screen.</a:t>
            </a:r>
            <a:endParaRPr sz="1200" dirty="0">
              <a:solidFill>
                <a:schemeClr val="dk1"/>
              </a:solidFill>
              <a:latin typeface="Calibri Light" panose="020F0302020204030204" pitchFamily="34" charset="0"/>
              <a:cs typeface="Calibri Light" panose="020F0302020204030204" pitchFamily="34" charset="0"/>
            </a:endParaRPr>
          </a:p>
          <a:p>
            <a:pPr marL="0" lvl="0" indent="0" algn="l" rtl="0">
              <a:lnSpc>
                <a:spcPct val="115000"/>
              </a:lnSpc>
              <a:spcBef>
                <a:spcPts val="1200"/>
              </a:spcBef>
              <a:spcAft>
                <a:spcPts val="0"/>
              </a:spcAft>
              <a:buClr>
                <a:schemeClr val="dk1"/>
              </a:buClr>
              <a:buSzPts val="1100"/>
              <a:buFont typeface="Arial"/>
              <a:buNone/>
            </a:pPr>
            <a:r>
              <a:rPr lang="en-ID" sz="1200" dirty="0">
                <a:solidFill>
                  <a:schemeClr val="dk1"/>
                </a:solidFill>
                <a:latin typeface="Calibri Light" panose="020F0302020204030204" pitchFamily="34" charset="0"/>
                <a:cs typeface="Calibri Light" panose="020F0302020204030204" pitchFamily="34" charset="0"/>
              </a:rPr>
              <a:t>The first section is your EMS Crew. Your name appears at the top, and you have the option to add up to two additional team members. Adding them ensures that when you create or join a patient channel, they are automatically included as well. This means all of you can access that patient under “My Patients” on your patient screen, making it easy to find channels and collaborate. Your teammates will be able to assist with communication, logistics, or pulling data into your </a:t>
            </a:r>
            <a:r>
              <a:rPr lang="en-ID" sz="1200" dirty="0" err="1">
                <a:solidFill>
                  <a:schemeClr val="dk1"/>
                </a:solidFill>
                <a:latin typeface="Calibri Light" panose="020F0302020204030204" pitchFamily="34" charset="0"/>
                <a:cs typeface="Calibri Light" panose="020F0302020204030204" pitchFamily="34" charset="0"/>
              </a:rPr>
              <a:t>ePCR</a:t>
            </a:r>
            <a:r>
              <a:rPr lang="en-ID" sz="1200" dirty="0">
                <a:solidFill>
                  <a:schemeClr val="dk1"/>
                </a:solidFill>
                <a:latin typeface="Calibri Light" panose="020F0302020204030204" pitchFamily="34" charset="0"/>
                <a:cs typeface="Calibri Light" panose="020F0302020204030204" pitchFamily="34" charset="0"/>
              </a:rPr>
              <a:t>. If needed, you can update your crew at any time during your shift.</a:t>
            </a:r>
            <a:endParaRPr sz="1200" dirty="0">
              <a:solidFill>
                <a:schemeClr val="dk1"/>
              </a:solidFill>
              <a:latin typeface="Calibri Light" panose="020F0302020204030204" pitchFamily="34" charset="0"/>
              <a:cs typeface="Calibri Light" panose="020F0302020204030204" pitchFamily="34" charset="0"/>
            </a:endParaRPr>
          </a:p>
          <a:p>
            <a:pPr marL="0" lvl="0" indent="0" algn="l" rtl="0">
              <a:lnSpc>
                <a:spcPct val="115000"/>
              </a:lnSpc>
              <a:spcBef>
                <a:spcPts val="1200"/>
              </a:spcBef>
              <a:spcAft>
                <a:spcPts val="0"/>
              </a:spcAft>
              <a:buClr>
                <a:schemeClr val="dk1"/>
              </a:buClr>
              <a:buSzPts val="1100"/>
              <a:buFont typeface="Arial"/>
              <a:buNone/>
            </a:pPr>
            <a:r>
              <a:rPr lang="en-ID" sz="1200" dirty="0">
                <a:solidFill>
                  <a:schemeClr val="dk1"/>
                </a:solidFill>
                <a:latin typeface="Calibri Light" panose="020F0302020204030204" pitchFamily="34" charset="0"/>
                <a:cs typeface="Calibri Light" panose="020F0302020204030204" pitchFamily="34" charset="0"/>
              </a:rPr>
              <a:t>Next, select your Unit number. You can also add or confirm your Unit Phone Number, which is optional. If you enter a number, any team member in the patient channel will be able to place a direct call to the unit phone. If you prefer not to enable this feature, simply leave the field blank.</a:t>
            </a:r>
            <a:endParaRPr sz="1200" dirty="0">
              <a:solidFill>
                <a:schemeClr val="dk1"/>
              </a:solidFill>
              <a:latin typeface="Calibri Light" panose="020F0302020204030204" pitchFamily="34" charset="0"/>
              <a:cs typeface="Calibri Light" panose="020F0302020204030204" pitchFamily="34" charset="0"/>
            </a:endParaRPr>
          </a:p>
          <a:p>
            <a:pPr marL="0" lvl="0" indent="0" algn="l" rtl="0">
              <a:lnSpc>
                <a:spcPct val="115000"/>
              </a:lnSpc>
              <a:spcBef>
                <a:spcPts val="1200"/>
              </a:spcBef>
              <a:spcAft>
                <a:spcPts val="0"/>
              </a:spcAft>
              <a:buClr>
                <a:schemeClr val="dk1"/>
              </a:buClr>
              <a:buSzPts val="1100"/>
              <a:buFont typeface="Arial"/>
              <a:buNone/>
            </a:pPr>
            <a:r>
              <a:rPr lang="en-ID" sz="1200" dirty="0">
                <a:solidFill>
                  <a:schemeClr val="dk1"/>
                </a:solidFill>
                <a:latin typeface="Calibri Light" panose="020F0302020204030204" pitchFamily="34" charset="0"/>
                <a:cs typeface="Calibri Light" panose="020F0302020204030204" pitchFamily="34" charset="0"/>
              </a:rPr>
              <a:t>Finally, link Pulsara to the monitor you’ll be using for your shift. This makes it easy to attach an ECG to a patient channel when needed.</a:t>
            </a:r>
            <a:endParaRPr sz="1200" dirty="0">
              <a:solidFill>
                <a:schemeClr val="dk1"/>
              </a:solidFill>
              <a:latin typeface="Calibri Light" panose="020F0302020204030204" pitchFamily="34" charset="0"/>
              <a:cs typeface="Calibri Light" panose="020F0302020204030204" pitchFamily="34" charset="0"/>
            </a:endParaRPr>
          </a:p>
          <a:p>
            <a:pPr marL="0" lvl="0" indent="0" algn="l" rtl="0">
              <a:lnSpc>
                <a:spcPct val="115000"/>
              </a:lnSpc>
              <a:spcBef>
                <a:spcPts val="1200"/>
              </a:spcBef>
              <a:spcAft>
                <a:spcPts val="0"/>
              </a:spcAft>
              <a:buClr>
                <a:schemeClr val="dk1"/>
              </a:buClr>
              <a:buSzPts val="1100"/>
              <a:buFont typeface="Arial"/>
              <a:buNone/>
            </a:pPr>
            <a:r>
              <a:rPr lang="en-ID" sz="1200" dirty="0">
                <a:solidFill>
                  <a:schemeClr val="dk1"/>
                </a:solidFill>
                <a:latin typeface="Calibri Light" panose="020F0302020204030204" pitchFamily="34" charset="0"/>
                <a:cs typeface="Calibri Light" panose="020F0302020204030204" pitchFamily="34" charset="0"/>
              </a:rPr>
              <a:t>Once everything is set, tap Continue to proceed to the main Patients Screen. If you ever need to adjust your EMS Shift settings, just tap the menu in the upper left corner and select EMS Shift. Be sure to save any changes before exiting.</a:t>
            </a:r>
            <a:endParaRPr sz="1200" dirty="0">
              <a:solidFill>
                <a:schemeClr val="dk1"/>
              </a:solidFill>
              <a:latin typeface="Calibri Light" panose="020F0302020204030204" pitchFamily="34" charset="0"/>
              <a:cs typeface="Calibri Light" panose="020F0302020204030204" pitchFamily="34" charset="0"/>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latin typeface="Calibri Light" panose="020F0302020204030204" pitchFamily="34" charset="0"/>
              <a:cs typeface="Calibri Light" panose="020F0302020204030204" pitchFamily="34" charset="0"/>
            </a:endParaRPr>
          </a:p>
        </p:txBody>
      </p:sp>
      <p:sp>
        <p:nvSpPr>
          <p:cNvPr id="10" name="Google Shape;10;p1:notes"/>
          <p:cNvSpPr>
            <a:spLocks noGrp="1" noRot="1" noChangeAspect="1"/>
          </p:cNvSpPr>
          <p:nvPr>
            <p:ph type="sldImg" idx="2"/>
          </p:nvPr>
        </p:nvSpPr>
        <p:spPr>
          <a:xfrm>
            <a:off x="96838" y="76200"/>
            <a:ext cx="6664325" cy="3749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50800" dist="38100" dir="2700000" algn="tl" rotWithShape="0">
              <a:prstClr val="black">
                <a:alpha val="20277"/>
              </a:prstClr>
            </a:outerShdw>
          </a:effec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41a5b614b8_2_179:notes"/>
          <p:cNvSpPr txBox="1">
            <a:spLocks noGrp="1"/>
          </p:cNvSpPr>
          <p:nvPr>
            <p:ph type="body" idx="1"/>
          </p:nvPr>
        </p:nvSpPr>
        <p:spPr>
          <a:xfrm>
            <a:off x="685800" y="4343400"/>
            <a:ext cx="5486400" cy="4114800"/>
          </a:xfrm>
          <a:prstGeom prst="rect">
            <a:avLst/>
          </a:prstGeom>
          <a:noFill/>
          <a:ln>
            <a:noFill/>
          </a:ln>
        </p:spPr>
        <p:txBody>
          <a:bodyPr spcFirstLastPara="1" wrap="square" lIns="91425" tIns="0" rIns="91425" bIns="91425" anchor="t" anchorCtr="0">
            <a:noAutofit/>
          </a:bodyPr>
          <a:lstStyle/>
          <a:p>
            <a:pPr marL="0" indent="0">
              <a:lnSpc>
                <a:spcPct val="115000"/>
              </a:lnSpc>
              <a:spcBef>
                <a:spcPts val="1200"/>
              </a:spcBef>
              <a:buClr>
                <a:schemeClr val="dk1"/>
              </a:buClr>
              <a:buNone/>
            </a:pPr>
            <a:r>
              <a:rPr lang="en-ID" sz="1200" dirty="0">
                <a:solidFill>
                  <a:schemeClr val="dk1"/>
                </a:solidFill>
                <a:latin typeface="Calibri Light" panose="020F0302020204030204" pitchFamily="34" charset="0"/>
                <a:cs typeface="Calibri Light" panose="020F0302020204030204" pitchFamily="34" charset="0"/>
              </a:rPr>
              <a:t>to proceed to the main Patients Screen.</a:t>
            </a:r>
            <a:endParaRPr sz="1200" dirty="0">
              <a:solidFill>
                <a:schemeClr val="dk1"/>
              </a:solidFill>
              <a:latin typeface="Calibri Light" panose="020F0302020204030204" pitchFamily="34" charset="0"/>
              <a:cs typeface="Calibri Light" panose="020F0302020204030204" pitchFamily="34" charset="0"/>
            </a:endParaRPr>
          </a:p>
        </p:txBody>
      </p:sp>
      <p:sp>
        <p:nvSpPr>
          <p:cNvPr id="120" name="Google Shape;120;g341a5b614b8_2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50800" dist="38100" dir="2700000" algn="tl" rotWithShape="0">
              <a:prstClr val="black">
                <a:alpha val="20277"/>
              </a:prstClr>
            </a:outerShdw>
          </a:effec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41a5b614b8_2_138:notes"/>
          <p:cNvSpPr txBox="1">
            <a:spLocks noGrp="1"/>
          </p:cNvSpPr>
          <p:nvPr>
            <p:ph type="body" idx="1"/>
          </p:nvPr>
        </p:nvSpPr>
        <p:spPr>
          <a:xfrm>
            <a:off x="685800" y="4343400"/>
            <a:ext cx="5486400" cy="4114800"/>
          </a:xfrm>
          <a:prstGeom prst="rect">
            <a:avLst/>
          </a:prstGeom>
          <a:noFill/>
          <a:ln>
            <a:noFill/>
          </a:ln>
        </p:spPr>
        <p:txBody>
          <a:bodyPr spcFirstLastPara="1" wrap="square" lIns="91425" tIns="0" rIns="91425" bIns="91425" anchor="t" anchorCtr="0">
            <a:noAutofit/>
          </a:bodyPr>
          <a:lstStyle/>
          <a:p>
            <a:pPr marL="0" indent="0">
              <a:lnSpc>
                <a:spcPct val="115000"/>
              </a:lnSpc>
              <a:spcBef>
                <a:spcPts val="1200"/>
              </a:spcBef>
              <a:buClr>
                <a:schemeClr val="dk1"/>
              </a:buClr>
              <a:buNone/>
            </a:pPr>
            <a:r>
              <a:rPr lang="en-ID" sz="1200" dirty="0">
                <a:solidFill>
                  <a:schemeClr val="dk1"/>
                </a:solidFill>
                <a:latin typeface="Calibri Light" panose="020F0302020204030204" pitchFamily="34" charset="0"/>
                <a:cs typeface="Calibri Light" panose="020F0302020204030204" pitchFamily="34" charset="0"/>
              </a:rPr>
              <a:t>If you ever need to adjust your EMS Shift settings, just tap the menu in the upper left corner </a:t>
            </a:r>
            <a:endParaRPr sz="1200" dirty="0">
              <a:solidFill>
                <a:schemeClr val="dk1"/>
              </a:solidFill>
              <a:latin typeface="Calibri Light" panose="020F0302020204030204" pitchFamily="34" charset="0"/>
              <a:cs typeface="Calibri Light" panose="020F0302020204030204" pitchFamily="34" charset="0"/>
            </a:endParaRPr>
          </a:p>
        </p:txBody>
      </p:sp>
      <p:sp>
        <p:nvSpPr>
          <p:cNvPr id="135" name="Google Shape;135;g341a5b614b8_2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50800" dist="38100" dir="2700000" algn="tl" rotWithShape="0">
              <a:prstClr val="black">
                <a:alpha val="20277"/>
              </a:prstClr>
            </a:outerShdw>
          </a:effec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41a5b614b8_2_214:notes"/>
          <p:cNvSpPr txBox="1">
            <a:spLocks noGrp="1"/>
          </p:cNvSpPr>
          <p:nvPr>
            <p:ph type="body" idx="1"/>
          </p:nvPr>
        </p:nvSpPr>
        <p:spPr>
          <a:xfrm>
            <a:off x="228600" y="4076700"/>
            <a:ext cx="6400800" cy="4114800"/>
          </a:xfrm>
          <a:prstGeom prst="rect">
            <a:avLst/>
          </a:prstGeom>
          <a:noFill/>
          <a:ln>
            <a:noFill/>
          </a:ln>
        </p:spPr>
        <p:txBody>
          <a:bodyPr spcFirstLastPara="1" wrap="square" lIns="91425" tIns="0" rIns="91425" bIns="91425" anchor="t" anchorCtr="0">
            <a:noAutofit/>
          </a:bodyPr>
          <a:lstStyle/>
          <a:p>
            <a:pPr marL="0" indent="0">
              <a:lnSpc>
                <a:spcPct val="115000"/>
              </a:lnSpc>
              <a:spcBef>
                <a:spcPts val="1200"/>
              </a:spcBef>
              <a:buClr>
                <a:schemeClr val="dk1"/>
              </a:buClr>
              <a:buNone/>
            </a:pPr>
            <a:r>
              <a:rPr lang="en-ID" sz="1200" dirty="0">
                <a:solidFill>
                  <a:schemeClr val="dk1"/>
                </a:solidFill>
                <a:latin typeface="Calibri Light" panose="020F0302020204030204" pitchFamily="34" charset="0"/>
                <a:cs typeface="Calibri Light" panose="020F0302020204030204" pitchFamily="34" charset="0"/>
              </a:rPr>
              <a:t>and select EMS Shift. </a:t>
            </a:r>
            <a:endParaRPr sz="1200" dirty="0">
              <a:solidFill>
                <a:schemeClr val="dk1"/>
              </a:solidFill>
              <a:latin typeface="Calibri Light" panose="020F0302020204030204" pitchFamily="34" charset="0"/>
              <a:cs typeface="Calibri Light" panose="020F0302020204030204" pitchFamily="34" charset="0"/>
            </a:endParaRPr>
          </a:p>
        </p:txBody>
      </p:sp>
      <p:sp>
        <p:nvSpPr>
          <p:cNvPr id="150" name="Google Shape;150;g341a5b614b8_2_214:notes"/>
          <p:cNvSpPr>
            <a:spLocks noGrp="1" noRot="1" noChangeAspect="1"/>
          </p:cNvSpPr>
          <p:nvPr>
            <p:ph type="sldImg" idx="2"/>
          </p:nvPr>
        </p:nvSpPr>
        <p:spPr>
          <a:xfrm>
            <a:off x="95250" y="76200"/>
            <a:ext cx="6665913" cy="3749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50800" dist="38100" dir="2700000" algn="tl" rotWithShape="0">
              <a:prstClr val="black">
                <a:alpha val="20277"/>
              </a:prstClr>
            </a:outerShdw>
          </a:effec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41a5b614b8_2_158:notes"/>
          <p:cNvSpPr txBox="1">
            <a:spLocks noGrp="1"/>
          </p:cNvSpPr>
          <p:nvPr>
            <p:ph type="body" idx="1"/>
          </p:nvPr>
        </p:nvSpPr>
        <p:spPr>
          <a:xfrm>
            <a:off x="228600" y="4076700"/>
            <a:ext cx="6400800" cy="4381500"/>
          </a:xfrm>
          <a:prstGeom prst="rect">
            <a:avLst/>
          </a:prstGeom>
          <a:noFill/>
          <a:ln>
            <a:noFill/>
          </a:ln>
        </p:spPr>
        <p:txBody>
          <a:bodyPr spcFirstLastPara="1" wrap="square" lIns="91425" tIns="0" rIns="91425" bIns="91425" anchor="t" anchorCtr="0">
            <a:noAutofit/>
          </a:bodyPr>
          <a:lstStyle/>
          <a:p>
            <a:pPr marL="0" indent="0">
              <a:lnSpc>
                <a:spcPct val="115000"/>
              </a:lnSpc>
              <a:spcBef>
                <a:spcPts val="1200"/>
              </a:spcBef>
              <a:buClr>
                <a:schemeClr val="dk1"/>
              </a:buClr>
              <a:buNone/>
            </a:pPr>
            <a:r>
              <a:rPr lang="en-ID" sz="1200" dirty="0">
                <a:solidFill>
                  <a:schemeClr val="dk1"/>
                </a:solidFill>
                <a:latin typeface="Calibri Light" panose="020F0302020204030204" pitchFamily="34" charset="0"/>
                <a:cs typeface="Calibri Light" panose="020F0302020204030204" pitchFamily="34" charset="0"/>
              </a:rPr>
              <a:t>Be sure to save any changes before exiting.</a:t>
            </a:r>
            <a:endParaRPr sz="1200" dirty="0">
              <a:solidFill>
                <a:schemeClr val="dk1"/>
              </a:solidFill>
              <a:latin typeface="Calibri Light" panose="020F0302020204030204" pitchFamily="34" charset="0"/>
              <a:cs typeface="Calibri Light" panose="020F0302020204030204" pitchFamily="34" charset="0"/>
            </a:endParaRPr>
          </a:p>
          <a:p>
            <a:pPr marL="0" indent="0">
              <a:lnSpc>
                <a:spcPct val="115000"/>
              </a:lnSpc>
              <a:spcBef>
                <a:spcPts val="1200"/>
              </a:spcBef>
              <a:buClr>
                <a:schemeClr val="dk1"/>
              </a:buClr>
              <a:buNone/>
            </a:pPr>
            <a:endParaRPr sz="1200" dirty="0">
              <a:solidFill>
                <a:schemeClr val="dk1"/>
              </a:solidFill>
              <a:latin typeface="Calibri Light" panose="020F0302020204030204" pitchFamily="34" charset="0"/>
              <a:cs typeface="Calibri Light" panose="020F0302020204030204" pitchFamily="34" charset="0"/>
            </a:endParaRPr>
          </a:p>
        </p:txBody>
      </p:sp>
      <p:sp>
        <p:nvSpPr>
          <p:cNvPr id="165" name="Google Shape;165;g341a5b614b8_2_158:notes"/>
          <p:cNvSpPr>
            <a:spLocks noGrp="1" noRot="1" noChangeAspect="1"/>
          </p:cNvSpPr>
          <p:nvPr>
            <p:ph type="sldImg" idx="2"/>
          </p:nvPr>
        </p:nvSpPr>
        <p:spPr>
          <a:xfrm>
            <a:off x="95250" y="76200"/>
            <a:ext cx="6665913" cy="3749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50800" dist="38100" dir="2700000" algn="tl" rotWithShape="0">
              <a:prstClr val="black">
                <a:alpha val="20277"/>
              </a:prstClr>
            </a:outerShdw>
          </a:effec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341a5b614b8_2_1:notes"/>
          <p:cNvSpPr txBox="1">
            <a:spLocks noGrp="1"/>
          </p:cNvSpPr>
          <p:nvPr>
            <p:ph type="body" idx="1"/>
          </p:nvPr>
        </p:nvSpPr>
        <p:spPr>
          <a:xfrm>
            <a:off x="303028" y="4076700"/>
            <a:ext cx="6326372" cy="4114800"/>
          </a:xfrm>
          <a:prstGeom prst="rect">
            <a:avLst/>
          </a:prstGeom>
          <a:noFill/>
          <a:ln>
            <a:noFill/>
          </a:ln>
        </p:spPr>
        <p:txBody>
          <a:bodyPr spcFirstLastPara="1" wrap="square" lIns="91425" tIns="0" rIns="91425" bIns="91425" anchor="t" anchorCtr="0">
            <a:noAutofit/>
          </a:bodyPr>
          <a:lstStyle/>
          <a:p>
            <a:pPr marL="0" indent="0">
              <a:lnSpc>
                <a:spcPct val="115000"/>
              </a:lnSpc>
              <a:spcBef>
                <a:spcPts val="1200"/>
              </a:spcBef>
              <a:buClr>
                <a:schemeClr val="dk1"/>
              </a:buClr>
              <a:buNone/>
            </a:pPr>
            <a:r>
              <a:rPr lang="en-ID" sz="1200" dirty="0">
                <a:solidFill>
                  <a:schemeClr val="dk1"/>
                </a:solidFill>
                <a:latin typeface="Calibri Light" panose="020F0302020204030204" pitchFamily="34" charset="0"/>
                <a:cs typeface="Calibri Light" panose="020F0302020204030204" pitchFamily="34" charset="0"/>
              </a:rPr>
              <a:t>When you log in at the start of your shift, you’ll see the EMS Shift screen.</a:t>
            </a:r>
            <a:endParaRPr sz="1200" dirty="0">
              <a:solidFill>
                <a:schemeClr val="dk1"/>
              </a:solidFill>
              <a:latin typeface="Calibri Light" panose="020F0302020204030204" pitchFamily="34" charset="0"/>
              <a:cs typeface="Calibri Light" panose="020F0302020204030204" pitchFamily="34" charset="0"/>
            </a:endParaRPr>
          </a:p>
          <a:p>
            <a:pPr marL="0" indent="0">
              <a:lnSpc>
                <a:spcPct val="115000"/>
              </a:lnSpc>
              <a:spcBef>
                <a:spcPts val="1200"/>
              </a:spcBef>
              <a:buClr>
                <a:schemeClr val="dk1"/>
              </a:buClr>
              <a:buNone/>
            </a:pPr>
            <a:endParaRPr sz="1200" dirty="0">
              <a:solidFill>
                <a:schemeClr val="dk1"/>
              </a:solidFill>
              <a:latin typeface="Calibri Light" panose="020F0302020204030204" pitchFamily="34" charset="0"/>
              <a:cs typeface="Calibri Light" panose="020F0302020204030204" pitchFamily="34" charset="0"/>
            </a:endParaRPr>
          </a:p>
        </p:txBody>
      </p:sp>
      <p:sp>
        <p:nvSpPr>
          <p:cNvPr id="30" name="Google Shape;30;g341a5b614b8_2_1:notes"/>
          <p:cNvSpPr>
            <a:spLocks noGrp="1" noRot="1" noChangeAspect="1"/>
          </p:cNvSpPr>
          <p:nvPr>
            <p:ph type="sldImg" idx="2"/>
          </p:nvPr>
        </p:nvSpPr>
        <p:spPr>
          <a:xfrm>
            <a:off x="95250" y="76200"/>
            <a:ext cx="6665913" cy="3749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50800" dist="38100" dir="2700000" algn="tl" rotWithShape="0">
              <a:prstClr val="black">
                <a:alpha val="20277"/>
              </a:prstClr>
            </a:outerShdw>
          </a:effec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341a5b614b8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0" rIns="91425" bIns="91425" anchor="t" anchorCtr="0">
            <a:noAutofit/>
          </a:bodyPr>
          <a:lstStyle/>
          <a:p>
            <a:pPr marL="0" indent="0">
              <a:lnSpc>
                <a:spcPct val="115000"/>
              </a:lnSpc>
              <a:spcBef>
                <a:spcPts val="1200"/>
              </a:spcBef>
              <a:buClr>
                <a:schemeClr val="dk1"/>
              </a:buClr>
              <a:buNone/>
            </a:pPr>
            <a:r>
              <a:rPr lang="en-ID" sz="1200" dirty="0">
                <a:solidFill>
                  <a:schemeClr val="dk1"/>
                </a:solidFill>
                <a:latin typeface="Calibri Light" panose="020F0302020204030204" pitchFamily="34" charset="0"/>
                <a:cs typeface="Calibri Light" panose="020F0302020204030204" pitchFamily="34" charset="0"/>
              </a:rPr>
              <a:t>The first section is your EMS Crew. Your name appears at the top, and you have the option to add up to two additional team members. Adding them ensures that when you create or join a patient channel, they are automatically included as well. </a:t>
            </a:r>
            <a:endParaRPr sz="1200" dirty="0">
              <a:solidFill>
                <a:schemeClr val="dk1"/>
              </a:solidFill>
              <a:latin typeface="Calibri Light" panose="020F0302020204030204" pitchFamily="34" charset="0"/>
              <a:cs typeface="Calibri Light" panose="020F0302020204030204" pitchFamily="34" charset="0"/>
            </a:endParaRPr>
          </a:p>
        </p:txBody>
      </p:sp>
      <p:sp>
        <p:nvSpPr>
          <p:cNvPr id="37" name="Google Shape;37;g341a5b614b8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50800" dist="38100" dir="2700000" algn="tl" rotWithShape="0">
              <a:prstClr val="black">
                <a:alpha val="20277"/>
              </a:prstClr>
            </a:outerShdw>
          </a:effec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41a5b614b8_2_20:notes"/>
          <p:cNvSpPr txBox="1">
            <a:spLocks noGrp="1"/>
          </p:cNvSpPr>
          <p:nvPr>
            <p:ph type="body" idx="1"/>
          </p:nvPr>
        </p:nvSpPr>
        <p:spPr>
          <a:xfrm>
            <a:off x="685800" y="4343400"/>
            <a:ext cx="5486400" cy="4114800"/>
          </a:xfrm>
          <a:prstGeom prst="rect">
            <a:avLst/>
          </a:prstGeom>
          <a:noFill/>
          <a:ln>
            <a:noFill/>
          </a:ln>
        </p:spPr>
        <p:txBody>
          <a:bodyPr spcFirstLastPara="1" wrap="square" lIns="91425" tIns="0" rIns="91425" bIns="91425" anchor="t" anchorCtr="0">
            <a:noAutofit/>
          </a:bodyPr>
          <a:lstStyle/>
          <a:p>
            <a:pPr marL="0" indent="0">
              <a:lnSpc>
                <a:spcPct val="115000"/>
              </a:lnSpc>
              <a:spcBef>
                <a:spcPts val="1200"/>
              </a:spcBef>
              <a:buClr>
                <a:schemeClr val="dk1"/>
              </a:buClr>
              <a:buNone/>
            </a:pPr>
            <a:r>
              <a:rPr lang="en-ID" sz="1200" dirty="0">
                <a:solidFill>
                  <a:schemeClr val="dk1"/>
                </a:solidFill>
                <a:latin typeface="Calibri Light" panose="020F0302020204030204" pitchFamily="34" charset="0"/>
                <a:cs typeface="Calibri Light" panose="020F0302020204030204" pitchFamily="34" charset="0"/>
              </a:rPr>
              <a:t>This means all of you can access that patient under “My Patients” on your patient screen, making it easy to find channels and collaborate. Your teammates will be able to assist with communication, logistics, or pulling data into your </a:t>
            </a:r>
            <a:r>
              <a:rPr lang="en-ID" sz="1200" dirty="0" err="1">
                <a:solidFill>
                  <a:schemeClr val="dk1"/>
                </a:solidFill>
                <a:latin typeface="Calibri Light" panose="020F0302020204030204" pitchFamily="34" charset="0"/>
                <a:cs typeface="Calibri Light" panose="020F0302020204030204" pitchFamily="34" charset="0"/>
              </a:rPr>
              <a:t>ePCR</a:t>
            </a:r>
            <a:r>
              <a:rPr lang="en-ID" sz="1200" dirty="0">
                <a:solidFill>
                  <a:schemeClr val="dk1"/>
                </a:solidFill>
                <a:latin typeface="Calibri Light" panose="020F0302020204030204" pitchFamily="34" charset="0"/>
                <a:cs typeface="Calibri Light" panose="020F0302020204030204" pitchFamily="34" charset="0"/>
              </a:rPr>
              <a:t>. If needed, you can update your crew at any time during your shift.</a:t>
            </a:r>
            <a:endParaRPr sz="1200" dirty="0">
              <a:solidFill>
                <a:schemeClr val="dk1"/>
              </a:solidFill>
              <a:latin typeface="Calibri Light" panose="020F0302020204030204" pitchFamily="34" charset="0"/>
              <a:cs typeface="Calibri Light" panose="020F0302020204030204" pitchFamily="34" charset="0"/>
            </a:endParaRPr>
          </a:p>
        </p:txBody>
      </p:sp>
      <p:sp>
        <p:nvSpPr>
          <p:cNvPr id="47" name="Google Shape;47;g341a5b614b8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50800" dist="38100" dir="2700000" algn="tl" rotWithShape="0">
              <a:prstClr val="black">
                <a:alpha val="20277"/>
              </a:prstClr>
            </a:outerShdw>
          </a:effec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41a5b614b8_2_39:notes"/>
          <p:cNvSpPr txBox="1">
            <a:spLocks noGrp="1"/>
          </p:cNvSpPr>
          <p:nvPr>
            <p:ph type="body" idx="1"/>
          </p:nvPr>
        </p:nvSpPr>
        <p:spPr>
          <a:xfrm>
            <a:off x="685800" y="4343400"/>
            <a:ext cx="5486400" cy="4114800"/>
          </a:xfrm>
          <a:prstGeom prst="rect">
            <a:avLst/>
          </a:prstGeom>
          <a:noFill/>
          <a:ln>
            <a:noFill/>
          </a:ln>
        </p:spPr>
        <p:txBody>
          <a:bodyPr spcFirstLastPara="1" wrap="square" lIns="91425" tIns="0" rIns="91425" bIns="91425" anchor="t" anchorCtr="0">
            <a:noAutofit/>
          </a:bodyPr>
          <a:lstStyle/>
          <a:p>
            <a:pPr marL="0" indent="0">
              <a:lnSpc>
                <a:spcPct val="115000"/>
              </a:lnSpc>
              <a:spcBef>
                <a:spcPts val="1200"/>
              </a:spcBef>
              <a:buClr>
                <a:schemeClr val="dk1"/>
              </a:buClr>
              <a:buNone/>
            </a:pPr>
            <a:r>
              <a:rPr lang="en-ID" sz="1200" dirty="0">
                <a:solidFill>
                  <a:schemeClr val="dk1"/>
                </a:solidFill>
                <a:latin typeface="Calibri Light" panose="020F0302020204030204" pitchFamily="34" charset="0"/>
                <a:cs typeface="Calibri Light" panose="020F0302020204030204" pitchFamily="34" charset="0"/>
              </a:rPr>
              <a:t>Next, select your Unit number. </a:t>
            </a:r>
            <a:endParaRPr sz="1200" dirty="0">
              <a:solidFill>
                <a:schemeClr val="dk1"/>
              </a:solidFill>
              <a:latin typeface="Calibri Light" panose="020F0302020204030204" pitchFamily="34" charset="0"/>
              <a:cs typeface="Calibri Light" panose="020F0302020204030204" pitchFamily="34" charset="0"/>
            </a:endParaRPr>
          </a:p>
        </p:txBody>
      </p:sp>
      <p:sp>
        <p:nvSpPr>
          <p:cNvPr id="58" name="Google Shape;58;g341a5b614b8_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50800" dist="38100" dir="2700000" algn="tl" rotWithShape="0">
              <a:prstClr val="black">
                <a:alpha val="20277"/>
              </a:prstClr>
            </a:outerShdw>
          </a:effec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41a5b614b8_2_58:notes"/>
          <p:cNvSpPr txBox="1">
            <a:spLocks noGrp="1"/>
          </p:cNvSpPr>
          <p:nvPr>
            <p:ph type="body" idx="1"/>
          </p:nvPr>
        </p:nvSpPr>
        <p:spPr>
          <a:xfrm>
            <a:off x="685800" y="4343400"/>
            <a:ext cx="5486400" cy="4114800"/>
          </a:xfrm>
          <a:prstGeom prst="rect">
            <a:avLst/>
          </a:prstGeom>
          <a:noFill/>
          <a:ln>
            <a:noFill/>
          </a:ln>
        </p:spPr>
        <p:txBody>
          <a:bodyPr spcFirstLastPara="1" wrap="square" lIns="91425" tIns="0" rIns="91425" bIns="91425" anchor="t" anchorCtr="0">
            <a:noAutofit/>
          </a:bodyPr>
          <a:lstStyle/>
          <a:p>
            <a:pPr marL="0" indent="0">
              <a:lnSpc>
                <a:spcPct val="115000"/>
              </a:lnSpc>
              <a:spcBef>
                <a:spcPts val="1200"/>
              </a:spcBef>
              <a:buClr>
                <a:schemeClr val="dk1"/>
              </a:buClr>
              <a:buNone/>
            </a:pPr>
            <a:r>
              <a:rPr lang="en-ID" sz="1200" dirty="0">
                <a:solidFill>
                  <a:schemeClr val="dk1"/>
                </a:solidFill>
                <a:latin typeface="Calibri Light" panose="020F0302020204030204" pitchFamily="34" charset="0"/>
                <a:cs typeface="Calibri Light" panose="020F0302020204030204" pitchFamily="34" charset="0"/>
              </a:rPr>
              <a:t>You can also add or confirm your Unit Phone Number, which is optional. If you enter a number, any team member in the patient channel will be able to place a direct call to the unit phone. </a:t>
            </a:r>
            <a:endParaRPr sz="1200" dirty="0">
              <a:solidFill>
                <a:schemeClr val="dk1"/>
              </a:solidFill>
              <a:latin typeface="Calibri Light" panose="020F0302020204030204" pitchFamily="34" charset="0"/>
              <a:cs typeface="Calibri Light" panose="020F0302020204030204" pitchFamily="34" charset="0"/>
            </a:endParaRPr>
          </a:p>
        </p:txBody>
      </p:sp>
      <p:sp>
        <p:nvSpPr>
          <p:cNvPr id="69" name="Google Shape;69;g341a5b614b8_2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50800" dist="38100" dir="2700000" algn="tl" rotWithShape="0">
              <a:prstClr val="black">
                <a:alpha val="20277"/>
              </a:prstClr>
            </a:outerShdw>
          </a:effec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41a5b614b8_2_127:notes"/>
          <p:cNvSpPr txBox="1">
            <a:spLocks noGrp="1"/>
          </p:cNvSpPr>
          <p:nvPr>
            <p:ph type="body" idx="1"/>
          </p:nvPr>
        </p:nvSpPr>
        <p:spPr>
          <a:xfrm>
            <a:off x="685800" y="4343400"/>
            <a:ext cx="5486400" cy="4114800"/>
          </a:xfrm>
          <a:prstGeom prst="rect">
            <a:avLst/>
          </a:prstGeom>
          <a:noFill/>
          <a:ln>
            <a:noFill/>
          </a:ln>
        </p:spPr>
        <p:txBody>
          <a:bodyPr spcFirstLastPara="1" wrap="square" lIns="91425" tIns="0" rIns="91425" bIns="91425" anchor="t" anchorCtr="0">
            <a:noAutofit/>
          </a:bodyPr>
          <a:lstStyle/>
          <a:p>
            <a:pPr marL="0" indent="0">
              <a:lnSpc>
                <a:spcPct val="115000"/>
              </a:lnSpc>
              <a:spcBef>
                <a:spcPts val="1200"/>
              </a:spcBef>
              <a:buClr>
                <a:schemeClr val="dk1"/>
              </a:buClr>
              <a:buNone/>
            </a:pPr>
            <a:r>
              <a:rPr lang="en-ID" sz="1200" dirty="0">
                <a:solidFill>
                  <a:schemeClr val="dk1"/>
                </a:solidFill>
                <a:latin typeface="Calibri Light" panose="020F0302020204030204" pitchFamily="34" charset="0"/>
                <a:cs typeface="Calibri Light" panose="020F0302020204030204" pitchFamily="34" charset="0"/>
              </a:rPr>
              <a:t>If you prefer not to enable this feature, simply leave the field blank.</a:t>
            </a:r>
            <a:endParaRPr sz="1200" dirty="0">
              <a:solidFill>
                <a:schemeClr val="dk1"/>
              </a:solidFill>
              <a:latin typeface="Calibri Light" panose="020F0302020204030204" pitchFamily="34" charset="0"/>
              <a:cs typeface="Calibri Light" panose="020F0302020204030204" pitchFamily="34" charset="0"/>
            </a:endParaRPr>
          </a:p>
          <a:p>
            <a:pPr marL="0" indent="0">
              <a:lnSpc>
                <a:spcPct val="115000"/>
              </a:lnSpc>
              <a:spcBef>
                <a:spcPts val="1200"/>
              </a:spcBef>
              <a:buClr>
                <a:schemeClr val="dk1"/>
              </a:buClr>
              <a:buNone/>
            </a:pPr>
            <a:endParaRPr sz="1200" dirty="0">
              <a:solidFill>
                <a:schemeClr val="dk1"/>
              </a:solidFill>
              <a:latin typeface="Calibri Light" panose="020F0302020204030204" pitchFamily="34" charset="0"/>
              <a:cs typeface="Calibri Light" panose="020F0302020204030204" pitchFamily="34" charset="0"/>
            </a:endParaRPr>
          </a:p>
        </p:txBody>
      </p:sp>
      <p:sp>
        <p:nvSpPr>
          <p:cNvPr id="81" name="Google Shape;81;g341a5b614b8_2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50800" dist="38100" dir="2700000" algn="tl" rotWithShape="0">
              <a:prstClr val="black">
                <a:alpha val="20277"/>
              </a:prstClr>
            </a:outerShdw>
          </a:effec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41a5b614b8_2_77:notes"/>
          <p:cNvSpPr txBox="1">
            <a:spLocks noGrp="1"/>
          </p:cNvSpPr>
          <p:nvPr>
            <p:ph type="body" idx="1"/>
          </p:nvPr>
        </p:nvSpPr>
        <p:spPr>
          <a:xfrm>
            <a:off x="685800" y="4343400"/>
            <a:ext cx="5486400" cy="4114800"/>
          </a:xfrm>
          <a:prstGeom prst="rect">
            <a:avLst/>
          </a:prstGeom>
          <a:noFill/>
          <a:ln>
            <a:noFill/>
          </a:ln>
        </p:spPr>
        <p:txBody>
          <a:bodyPr spcFirstLastPara="1" wrap="square" lIns="91425" tIns="0" rIns="91425" bIns="91425" anchor="t" anchorCtr="0">
            <a:noAutofit/>
          </a:bodyPr>
          <a:lstStyle/>
          <a:p>
            <a:pPr marL="0" indent="0">
              <a:lnSpc>
                <a:spcPct val="115000"/>
              </a:lnSpc>
              <a:spcBef>
                <a:spcPts val="1200"/>
              </a:spcBef>
              <a:buClr>
                <a:schemeClr val="dk1"/>
              </a:buClr>
              <a:buNone/>
            </a:pPr>
            <a:r>
              <a:rPr lang="en-ID" sz="1200" dirty="0">
                <a:solidFill>
                  <a:schemeClr val="dk1"/>
                </a:solidFill>
                <a:latin typeface="Calibri Light" panose="020F0302020204030204" pitchFamily="34" charset="0"/>
                <a:cs typeface="Calibri Light" panose="020F0302020204030204" pitchFamily="34" charset="0"/>
              </a:rPr>
              <a:t>Finally, link Pulsara to the monitor you’ll be using for your shift. This makes it easy to attach an ECG to a patient channel when needed.</a:t>
            </a:r>
            <a:endParaRPr sz="1200" dirty="0">
              <a:solidFill>
                <a:schemeClr val="dk1"/>
              </a:solidFill>
              <a:latin typeface="Calibri Light" panose="020F0302020204030204" pitchFamily="34" charset="0"/>
              <a:cs typeface="Calibri Light" panose="020F0302020204030204" pitchFamily="34" charset="0"/>
            </a:endParaRPr>
          </a:p>
          <a:p>
            <a:pPr marL="0" indent="0">
              <a:lnSpc>
                <a:spcPct val="115000"/>
              </a:lnSpc>
              <a:spcBef>
                <a:spcPts val="1200"/>
              </a:spcBef>
              <a:buClr>
                <a:schemeClr val="dk1"/>
              </a:buClr>
              <a:buNone/>
            </a:pPr>
            <a:endParaRPr sz="1200" dirty="0">
              <a:solidFill>
                <a:schemeClr val="dk1"/>
              </a:solidFill>
              <a:latin typeface="Calibri Light" panose="020F0302020204030204" pitchFamily="34" charset="0"/>
              <a:cs typeface="Calibri Light" panose="020F0302020204030204" pitchFamily="34" charset="0"/>
            </a:endParaRPr>
          </a:p>
        </p:txBody>
      </p:sp>
      <p:sp>
        <p:nvSpPr>
          <p:cNvPr id="93" name="Google Shape;93;g341a5b614b8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50800" dist="38100" dir="2700000" algn="tl" rotWithShape="0">
              <a:prstClr val="black">
                <a:alpha val="20277"/>
              </a:prstClr>
            </a:outerShdw>
          </a:effec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41a5b614b8_2_96:notes"/>
          <p:cNvSpPr txBox="1">
            <a:spLocks noGrp="1"/>
          </p:cNvSpPr>
          <p:nvPr>
            <p:ph type="body" idx="1"/>
          </p:nvPr>
        </p:nvSpPr>
        <p:spPr>
          <a:xfrm>
            <a:off x="685800" y="4343400"/>
            <a:ext cx="5486400" cy="4114800"/>
          </a:xfrm>
          <a:prstGeom prst="rect">
            <a:avLst/>
          </a:prstGeom>
          <a:noFill/>
          <a:ln>
            <a:noFill/>
          </a:ln>
        </p:spPr>
        <p:txBody>
          <a:bodyPr spcFirstLastPara="1" wrap="square" lIns="91425" tIns="0" rIns="91425" bIns="91425" anchor="t" anchorCtr="0">
            <a:noAutofit/>
          </a:bodyPr>
          <a:lstStyle/>
          <a:p>
            <a:pPr marL="0" indent="0">
              <a:lnSpc>
                <a:spcPct val="115000"/>
              </a:lnSpc>
              <a:spcBef>
                <a:spcPts val="1200"/>
              </a:spcBef>
              <a:buClr>
                <a:schemeClr val="dk1"/>
              </a:buClr>
              <a:buNone/>
            </a:pPr>
            <a:r>
              <a:rPr lang="en-ID" sz="1200" dirty="0">
                <a:solidFill>
                  <a:schemeClr val="dk1"/>
                </a:solidFill>
                <a:latin typeface="Calibri Light" panose="020F0302020204030204" pitchFamily="34" charset="0"/>
                <a:cs typeface="Calibri Light" panose="020F0302020204030204" pitchFamily="34" charset="0"/>
              </a:rPr>
              <a:t>Once everything is set, tap Continue</a:t>
            </a:r>
            <a:endParaRPr sz="1200" dirty="0">
              <a:solidFill>
                <a:schemeClr val="dk1"/>
              </a:solidFill>
              <a:latin typeface="Calibri Light" panose="020F0302020204030204" pitchFamily="34" charset="0"/>
              <a:cs typeface="Calibri Light" panose="020F0302020204030204" pitchFamily="34" charset="0"/>
            </a:endParaRPr>
          </a:p>
        </p:txBody>
      </p:sp>
      <p:sp>
        <p:nvSpPr>
          <p:cNvPr id="106" name="Google Shape;106;g341a5b614b8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bg1"/>
            </a:solidFill>
            <a:prstDash val="solid"/>
            <a:round/>
            <a:headEnd type="none" w="sm" len="sm"/>
            <a:tailEnd type="none" w="sm" len="sm"/>
          </a:ln>
          <a:effectLst>
            <a:outerShdw blurRad="50800" dist="38100" dir="2700000" algn="tl" rotWithShape="0">
              <a:prstClr val="black">
                <a:alpha val="20277"/>
              </a:prstClr>
            </a:outerShdw>
          </a:effec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3">
            <a:alphaModFix/>
          </a:blip>
          <a:srcRect/>
          <a:stretch/>
        </p:blipFill>
        <p:spPr>
          <a:xfrm>
            <a:off x="10507713" y="458006"/>
            <a:ext cx="1277206" cy="3370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jp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
        <p:cNvGrpSpPr/>
        <p:nvPr/>
      </p:nvGrpSpPr>
      <p:grpSpPr>
        <a:xfrm>
          <a:off x="0" y="0"/>
          <a:ext cx="0" cy="0"/>
          <a:chOff x="0" y="0"/>
          <a:chExt cx="0" cy="0"/>
        </a:xfrm>
      </p:grpSpPr>
      <p:sp>
        <p:nvSpPr>
          <p:cNvPr id="12" name="Google Shape;12;p3"/>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EMS Shift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pic>
        <p:nvPicPr>
          <p:cNvPr id="14" name="Google Shape;14;p3" title="IMG_0163.jpeg"/>
          <p:cNvPicPr preferRelativeResize="0"/>
          <p:nvPr/>
        </p:nvPicPr>
        <p:blipFill rotWithShape="1">
          <a:blip r:embed="rId3">
            <a:alphaModFix/>
          </a:blip>
          <a:srcRect t="4162" b="4153"/>
          <a:stretch/>
        </p:blipFill>
        <p:spPr>
          <a:xfrm>
            <a:off x="6054375" y="1363703"/>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7" name="Google Shape;17;p3"/>
          <p:cNvPicPr preferRelativeResize="0"/>
          <p:nvPr/>
        </p:nvPicPr>
        <p:blipFill rotWithShape="1">
          <a:blip r:embed="rId4">
            <a:alphaModFix/>
          </a:blip>
          <a:srcRect/>
          <a:stretch/>
        </p:blipFill>
        <p:spPr>
          <a:xfrm>
            <a:off x="8546766" y="4312767"/>
            <a:ext cx="274320" cy="274320"/>
          </a:xfrm>
          <a:prstGeom prst="rect">
            <a:avLst/>
          </a:prstGeom>
          <a:noFill/>
          <a:ln>
            <a:noFill/>
          </a:ln>
          <a:effectLst>
            <a:outerShdw blurRad="50800" dist="38100" dir="2700000" algn="tl" rotWithShape="0">
              <a:srgbClr val="000000">
                <a:alpha val="40000"/>
              </a:srgbClr>
            </a:outerShdw>
          </a:effectLst>
        </p:spPr>
      </p:pic>
      <p:pic>
        <p:nvPicPr>
          <p:cNvPr id="18" name="Google Shape;18;p3" title="IMG_0171.jpeg"/>
          <p:cNvPicPr preferRelativeResize="0"/>
          <p:nvPr/>
        </p:nvPicPr>
        <p:blipFill rotWithShape="1">
          <a:blip r:embed="rId5">
            <a:alphaModFix/>
          </a:blip>
          <a:srcRect t="4162" b="4153"/>
          <a:stretch/>
        </p:blipFill>
        <p:spPr>
          <a:xfrm>
            <a:off x="9178607" y="1392528"/>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0" name="Google Shape;20;p3"/>
          <p:cNvPicPr preferRelativeResize="0"/>
          <p:nvPr/>
        </p:nvPicPr>
        <p:blipFill rotWithShape="1">
          <a:blip r:embed="rId6">
            <a:alphaModFix/>
          </a:blip>
          <a:srcRect/>
          <a:stretch/>
        </p:blipFill>
        <p:spPr>
          <a:xfrm>
            <a:off x="8557329" y="2306554"/>
            <a:ext cx="274320" cy="274320"/>
          </a:xfrm>
          <a:prstGeom prst="rect">
            <a:avLst/>
          </a:prstGeom>
          <a:noFill/>
          <a:ln>
            <a:noFill/>
          </a:ln>
          <a:effectLst>
            <a:outerShdw blurRad="50800" dist="38100" dir="2700000" algn="tl" rotWithShape="0">
              <a:srgbClr val="000000">
                <a:alpha val="40000"/>
              </a:srgbClr>
            </a:outerShdw>
          </a:effectLst>
        </p:spPr>
      </p:pic>
      <p:pic>
        <p:nvPicPr>
          <p:cNvPr id="22" name="Google Shape;22;p3"/>
          <p:cNvPicPr preferRelativeResize="0"/>
          <p:nvPr/>
        </p:nvPicPr>
        <p:blipFill rotWithShape="1">
          <a:blip r:embed="rId7">
            <a:alphaModFix/>
          </a:blip>
          <a:srcRect/>
          <a:stretch/>
        </p:blipFill>
        <p:spPr>
          <a:xfrm>
            <a:off x="8557329" y="2998841"/>
            <a:ext cx="274320" cy="274320"/>
          </a:xfrm>
          <a:prstGeom prst="rect">
            <a:avLst/>
          </a:prstGeom>
          <a:noFill/>
          <a:ln>
            <a:noFill/>
          </a:ln>
          <a:effectLst>
            <a:outerShdw blurRad="50800" dist="38100" dir="2700000" algn="tl" rotWithShape="0">
              <a:srgbClr val="000000">
                <a:alpha val="40000"/>
              </a:srgbClr>
            </a:outerShdw>
          </a:effectLst>
        </p:spPr>
      </p:pic>
      <p:pic>
        <p:nvPicPr>
          <p:cNvPr id="24" name="Google Shape;24;p3"/>
          <p:cNvPicPr preferRelativeResize="0"/>
          <p:nvPr/>
        </p:nvPicPr>
        <p:blipFill rotWithShape="1">
          <a:blip r:embed="rId8">
            <a:alphaModFix/>
          </a:blip>
          <a:srcRect/>
          <a:stretch/>
        </p:blipFill>
        <p:spPr>
          <a:xfrm>
            <a:off x="8546766" y="3547591"/>
            <a:ext cx="274320" cy="274320"/>
          </a:xfrm>
          <a:prstGeom prst="rect">
            <a:avLst/>
          </a:prstGeom>
          <a:noFill/>
          <a:ln>
            <a:noFill/>
          </a:ln>
          <a:effectLst>
            <a:outerShdw blurRad="50800" dist="38100" dir="2700000" algn="tl" rotWithShape="0">
              <a:srgbClr val="000000">
                <a:alpha val="40000"/>
              </a:srgbClr>
            </a:outerShdw>
          </a:effectLst>
        </p:spPr>
      </p:pic>
      <p:pic>
        <p:nvPicPr>
          <p:cNvPr id="25" name="Google Shape;25;p3"/>
          <p:cNvPicPr preferRelativeResize="0"/>
          <p:nvPr/>
        </p:nvPicPr>
        <p:blipFill rotWithShape="1">
          <a:blip r:embed="rId9">
            <a:alphaModFix/>
          </a:blip>
          <a:srcRect/>
          <a:stretch/>
        </p:blipFill>
        <p:spPr>
          <a:xfrm>
            <a:off x="8546766" y="3996511"/>
            <a:ext cx="274320" cy="274320"/>
          </a:xfrm>
          <a:prstGeom prst="rect">
            <a:avLst/>
          </a:prstGeom>
          <a:noFill/>
          <a:ln>
            <a:noFill/>
          </a:ln>
          <a:effectLst>
            <a:outerShdw blurRad="50800" dist="38100" dir="2700000" algn="tl" rotWithShape="0">
              <a:srgbClr val="000000">
                <a:alpha val="40000"/>
              </a:srgbClr>
            </a:outerShdw>
          </a:effectLst>
        </p:spPr>
      </p:pic>
      <p:grpSp>
        <p:nvGrpSpPr>
          <p:cNvPr id="2" name="Group 1">
            <a:extLst>
              <a:ext uri="{FF2B5EF4-FFF2-40B4-BE49-F238E27FC236}">
                <a16:creationId xmlns:a16="http://schemas.microsoft.com/office/drawing/2014/main" id="{29117D8D-98B5-3C41-74B3-60B12139F4BB}"/>
              </a:ext>
            </a:extLst>
          </p:cNvPr>
          <p:cNvGrpSpPr/>
          <p:nvPr/>
        </p:nvGrpSpPr>
        <p:grpSpPr>
          <a:xfrm>
            <a:off x="535718" y="1120100"/>
            <a:ext cx="5508103" cy="5342961"/>
            <a:chOff x="535718" y="1120100"/>
            <a:chExt cx="5508103" cy="5342961"/>
          </a:xfrm>
        </p:grpSpPr>
        <p:sp>
          <p:nvSpPr>
            <p:cNvPr id="13" name="Google Shape;13;p3"/>
            <p:cNvSpPr txBox="1"/>
            <p:nvPr/>
          </p:nvSpPr>
          <p:spPr>
            <a:xfrm>
              <a:off x="889925" y="1120100"/>
              <a:ext cx="5153896" cy="53429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dirty="0">
                  <a:solidFill>
                    <a:srgbClr val="515151"/>
                  </a:solidFill>
                  <a:latin typeface="Roboto"/>
                  <a:ea typeface="Roboto"/>
                  <a:cs typeface="Roboto"/>
                  <a:sym typeface="Roboto"/>
                </a:rPr>
                <a:t>Select Crew</a:t>
              </a:r>
              <a:endParaRPr sz="1200" b="0" i="0" u="none" strike="noStrike" cap="none" dirty="0">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All individuals on Crew added to Patient Channel</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Select Unit</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Confirm Unit Phone Number </a:t>
              </a:r>
              <a:r>
                <a:rPr lang="en-ID" sz="2200" b="1" i="1" dirty="0">
                  <a:solidFill>
                    <a:srgbClr val="676767"/>
                  </a:solidFill>
                  <a:latin typeface="Roboto"/>
                  <a:ea typeface="Roboto"/>
                  <a:cs typeface="Roboto"/>
                  <a:sym typeface="Roboto"/>
                </a:rPr>
                <a:t>(Optional)</a:t>
              </a:r>
              <a:endParaRPr sz="2200" b="1" i="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Team members able to call Unit Phone</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Leave blank to disable this functionality</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Monitor Device</a:t>
              </a:r>
              <a:endParaRPr sz="2200" b="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Simplifies workflow to attach ECG to channel</a:t>
              </a:r>
              <a:endParaRPr sz="15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Continue</a:t>
              </a:r>
              <a:endParaRPr sz="2200" b="1"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Adjust EMS Shift Anytime</a:t>
              </a:r>
              <a:endParaRPr sz="2200" b="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Tap Menu then EMS Shift</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Remember to Save</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p:txBody>
        </p:sp>
        <p:pic>
          <p:nvPicPr>
            <p:cNvPr id="15" name="Google Shape;15;p3"/>
            <p:cNvPicPr preferRelativeResize="0"/>
            <p:nvPr/>
          </p:nvPicPr>
          <p:blipFill rotWithShape="1">
            <a:blip r:embed="rId9">
              <a:alphaModFix/>
            </a:blip>
            <a:srcRect/>
            <a:stretch/>
          </p:blipFill>
          <p:spPr>
            <a:xfrm>
              <a:off x="535718" y="3157529"/>
              <a:ext cx="353886" cy="353886"/>
            </a:xfrm>
            <a:prstGeom prst="rect">
              <a:avLst/>
            </a:prstGeom>
            <a:noFill/>
            <a:ln>
              <a:noFill/>
            </a:ln>
            <a:effectLst>
              <a:outerShdw blurRad="50800" dist="38100" dir="2700000" algn="tl" rotWithShape="0">
                <a:srgbClr val="000000">
                  <a:alpha val="40000"/>
                </a:srgbClr>
              </a:outerShdw>
            </a:effectLst>
          </p:spPr>
        </p:pic>
        <p:pic>
          <p:nvPicPr>
            <p:cNvPr id="16" name="Google Shape;16;p3"/>
            <p:cNvPicPr preferRelativeResize="0"/>
            <p:nvPr/>
          </p:nvPicPr>
          <p:blipFill rotWithShape="1">
            <a:blip r:embed="rId4">
              <a:alphaModFix/>
            </a:blip>
            <a:srcRect/>
            <a:stretch/>
          </p:blipFill>
          <p:spPr>
            <a:xfrm>
              <a:off x="535718" y="3819568"/>
              <a:ext cx="353886" cy="353886"/>
            </a:xfrm>
            <a:prstGeom prst="rect">
              <a:avLst/>
            </a:prstGeom>
            <a:noFill/>
            <a:ln>
              <a:noFill/>
            </a:ln>
            <a:effectLst>
              <a:outerShdw blurRad="50800" dist="38100" dir="2700000" algn="tl" rotWithShape="0">
                <a:srgbClr val="000000">
                  <a:alpha val="40000"/>
                </a:srgbClr>
              </a:outerShdw>
            </a:effectLst>
          </p:spPr>
        </p:pic>
        <p:pic>
          <p:nvPicPr>
            <p:cNvPr id="19" name="Google Shape;19;p3"/>
            <p:cNvPicPr preferRelativeResize="0"/>
            <p:nvPr/>
          </p:nvPicPr>
          <p:blipFill rotWithShape="1">
            <a:blip r:embed="rId6">
              <a:alphaModFix/>
            </a:blip>
            <a:srcRect/>
            <a:stretch/>
          </p:blipFill>
          <p:spPr>
            <a:xfrm>
              <a:off x="535718" y="1155365"/>
              <a:ext cx="354196" cy="354196"/>
            </a:xfrm>
            <a:prstGeom prst="rect">
              <a:avLst/>
            </a:prstGeom>
            <a:noFill/>
            <a:ln>
              <a:noFill/>
            </a:ln>
            <a:effectLst>
              <a:outerShdw blurRad="50800" dist="38100" dir="2700000" algn="tl" rotWithShape="0">
                <a:srgbClr val="000000">
                  <a:alpha val="40000"/>
                </a:srgbClr>
              </a:outerShdw>
            </a:effectLst>
          </p:spPr>
        </p:pic>
        <p:pic>
          <p:nvPicPr>
            <p:cNvPr id="21" name="Google Shape;21;p3"/>
            <p:cNvPicPr preferRelativeResize="0"/>
            <p:nvPr/>
          </p:nvPicPr>
          <p:blipFill rotWithShape="1">
            <a:blip r:embed="rId7">
              <a:alphaModFix/>
            </a:blip>
            <a:srcRect/>
            <a:stretch/>
          </p:blipFill>
          <p:spPr>
            <a:xfrm>
              <a:off x="535718" y="1800493"/>
              <a:ext cx="353886" cy="353886"/>
            </a:xfrm>
            <a:prstGeom prst="rect">
              <a:avLst/>
            </a:prstGeom>
            <a:noFill/>
            <a:ln>
              <a:noFill/>
            </a:ln>
            <a:effectLst>
              <a:outerShdw blurRad="50800" dist="38100" dir="2700000" algn="tl" rotWithShape="0">
                <a:srgbClr val="000000">
                  <a:alpha val="40000"/>
                </a:srgbClr>
              </a:outerShdw>
            </a:effectLst>
          </p:spPr>
        </p:pic>
        <p:pic>
          <p:nvPicPr>
            <p:cNvPr id="23" name="Google Shape;23;p3"/>
            <p:cNvPicPr preferRelativeResize="0"/>
            <p:nvPr/>
          </p:nvPicPr>
          <p:blipFill rotWithShape="1">
            <a:blip r:embed="rId8">
              <a:alphaModFix/>
            </a:blip>
            <a:srcRect/>
            <a:stretch/>
          </p:blipFill>
          <p:spPr>
            <a:xfrm>
              <a:off x="535718" y="2206533"/>
              <a:ext cx="353886" cy="353886"/>
            </a:xfrm>
            <a:prstGeom prst="rect">
              <a:avLst/>
            </a:prstGeom>
            <a:noFill/>
            <a:ln>
              <a:noFill/>
            </a:ln>
            <a:effectLst>
              <a:outerShdw blurRad="50800" dist="38100" dir="2700000" algn="tl" rotWithShape="0">
                <a:srgbClr val="000000">
                  <a:alpha val="40000"/>
                </a:srgbClr>
              </a:outerShdw>
            </a:effectLst>
          </p:spPr>
        </p:pic>
        <p:pic>
          <p:nvPicPr>
            <p:cNvPr id="26" name="Google Shape;26;p3"/>
            <p:cNvPicPr preferRelativeResize="0"/>
            <p:nvPr/>
          </p:nvPicPr>
          <p:blipFill rotWithShape="1">
            <a:blip r:embed="rId10">
              <a:alphaModFix/>
            </a:blip>
            <a:srcRect/>
            <a:stretch/>
          </p:blipFill>
          <p:spPr>
            <a:xfrm>
              <a:off x="889772" y="5445996"/>
              <a:ext cx="274320" cy="274320"/>
            </a:xfrm>
            <a:prstGeom prst="rect">
              <a:avLst/>
            </a:prstGeom>
            <a:noFill/>
            <a:ln>
              <a:noFill/>
            </a:ln>
            <a:effectLst>
              <a:outerShdw blurRad="50800" dist="38100" dir="2700000" algn="tl" rotWithShape="0">
                <a:srgbClr val="000000">
                  <a:alpha val="40000"/>
                </a:srgbClr>
              </a:outerShdw>
            </a:effectLst>
          </p:spPr>
        </p:pic>
      </p:grpSp>
      <p:pic>
        <p:nvPicPr>
          <p:cNvPr id="27" name="Google Shape;27;p3"/>
          <p:cNvPicPr preferRelativeResize="0"/>
          <p:nvPr/>
        </p:nvPicPr>
        <p:blipFill rotWithShape="1">
          <a:blip r:embed="rId10">
            <a:alphaModFix/>
          </a:blip>
          <a:srcRect/>
          <a:stretch/>
        </p:blipFill>
        <p:spPr>
          <a:xfrm>
            <a:off x="9542546" y="1476328"/>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2"/>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EMS Shift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123" name="Google Shape;123;p12"/>
          <p:cNvSpPr txBox="1"/>
          <p:nvPr/>
        </p:nvSpPr>
        <p:spPr>
          <a:xfrm>
            <a:off x="889924" y="1120100"/>
            <a:ext cx="5206075" cy="43826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dirty="0">
                <a:solidFill>
                  <a:srgbClr val="515151"/>
                </a:solidFill>
                <a:latin typeface="Roboto"/>
                <a:ea typeface="Roboto"/>
                <a:cs typeface="Roboto"/>
                <a:sym typeface="Roboto"/>
              </a:rPr>
              <a:t>Select Crew</a:t>
            </a:r>
            <a:endParaRPr sz="1200" b="0" i="0" u="none" strike="noStrike" cap="none" dirty="0">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All individuals on Crew added to Patient Channel</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Select Unit</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Confirm Unit Phone Number </a:t>
            </a:r>
            <a:r>
              <a:rPr lang="en-ID" sz="2200" b="1" i="1" dirty="0">
                <a:solidFill>
                  <a:srgbClr val="676767"/>
                </a:solidFill>
                <a:latin typeface="Roboto"/>
                <a:ea typeface="Roboto"/>
                <a:cs typeface="Roboto"/>
                <a:sym typeface="Roboto"/>
              </a:rPr>
              <a:t>(Optional)</a:t>
            </a:r>
            <a:endParaRPr sz="2200" b="1" i="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Team members able to call Unit Phone</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Leave blank to disable this functionality</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Monitor Device</a:t>
            </a:r>
            <a:endParaRPr sz="2200" b="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Simplifies workflow to attach ECG to channel</a:t>
            </a:r>
            <a:endParaRPr sz="15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Continue</a:t>
            </a:r>
            <a:endParaRPr sz="2200" b="1"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p:txBody>
      </p:sp>
      <p:pic>
        <p:nvPicPr>
          <p:cNvPr id="126" name="Google Shape;126;p12"/>
          <p:cNvPicPr preferRelativeResize="0"/>
          <p:nvPr/>
        </p:nvPicPr>
        <p:blipFill rotWithShape="1">
          <a:blip r:embed="rId3">
            <a:alphaModFix/>
          </a:blip>
          <a:srcRect/>
          <a:stretch/>
        </p:blipFill>
        <p:spPr>
          <a:xfrm>
            <a:off x="8546766" y="4312767"/>
            <a:ext cx="274320" cy="274320"/>
          </a:xfrm>
          <a:prstGeom prst="rect">
            <a:avLst/>
          </a:prstGeom>
          <a:noFill/>
          <a:ln>
            <a:noFill/>
          </a:ln>
          <a:effectLst>
            <a:outerShdw blurRad="50800" dist="38100" dir="2700000" algn="tl" rotWithShape="0">
              <a:srgbClr val="000000">
                <a:alpha val="40000"/>
              </a:srgbClr>
            </a:outerShdw>
          </a:effectLst>
        </p:spPr>
      </p:pic>
      <p:pic>
        <p:nvPicPr>
          <p:cNvPr id="127" name="Google Shape;127;p12" title="IMG_0171.jpeg"/>
          <p:cNvPicPr preferRelativeResize="0"/>
          <p:nvPr/>
        </p:nvPicPr>
        <p:blipFill rotWithShape="1">
          <a:blip r:embed="rId4">
            <a:alphaModFix/>
          </a:blip>
          <a:srcRect t="4162" b="4153"/>
          <a:stretch/>
        </p:blipFill>
        <p:spPr>
          <a:xfrm>
            <a:off x="9178607" y="1392528"/>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31" name="Google Shape;131;p12" title="IMG_0168.jpeg"/>
          <p:cNvPicPr preferRelativeResize="0"/>
          <p:nvPr/>
        </p:nvPicPr>
        <p:blipFill rotWithShape="1">
          <a:blip r:embed="rId5">
            <a:alphaModFix/>
          </a:blip>
          <a:srcRect t="4162" b="4153"/>
          <a:stretch/>
        </p:blipFill>
        <p:spPr>
          <a:xfrm>
            <a:off x="6054375" y="1363703"/>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32" name="Google Shape;132;p12"/>
          <p:cNvSpPr/>
          <p:nvPr/>
        </p:nvSpPr>
        <p:spPr>
          <a:xfrm>
            <a:off x="7622499" y="4321301"/>
            <a:ext cx="869430" cy="274200"/>
          </a:xfrm>
          <a:prstGeom prst="roundRect">
            <a:avLst>
              <a:gd name="adj" fmla="val 16667"/>
            </a:avLst>
          </a:prstGeom>
          <a:noFill/>
          <a:ln w="38100" cap="flat" cmpd="sng">
            <a:solidFill>
              <a:srgbClr val="FFE5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Google Shape;15;p3">
            <a:extLst>
              <a:ext uri="{FF2B5EF4-FFF2-40B4-BE49-F238E27FC236}">
                <a16:creationId xmlns:a16="http://schemas.microsoft.com/office/drawing/2014/main" id="{E9930558-A783-0E2A-7E0E-66B8D83AC731}"/>
              </a:ext>
            </a:extLst>
          </p:cNvPr>
          <p:cNvPicPr preferRelativeResize="0"/>
          <p:nvPr/>
        </p:nvPicPr>
        <p:blipFill rotWithShape="1">
          <a:blip r:embed="rId6">
            <a:alphaModFix/>
          </a:blip>
          <a:srcRect/>
          <a:stretch/>
        </p:blipFill>
        <p:spPr>
          <a:xfrm>
            <a:off x="535718" y="3157529"/>
            <a:ext cx="353886" cy="353886"/>
          </a:xfrm>
          <a:prstGeom prst="rect">
            <a:avLst/>
          </a:prstGeom>
          <a:noFill/>
          <a:ln>
            <a:noFill/>
          </a:ln>
          <a:effectLst>
            <a:outerShdw blurRad="50800" dist="38100" dir="2700000" algn="tl" rotWithShape="0">
              <a:srgbClr val="000000">
                <a:alpha val="40000"/>
              </a:srgbClr>
            </a:outerShdw>
          </a:effectLst>
        </p:spPr>
      </p:pic>
      <p:pic>
        <p:nvPicPr>
          <p:cNvPr id="5" name="Google Shape;16;p3">
            <a:extLst>
              <a:ext uri="{FF2B5EF4-FFF2-40B4-BE49-F238E27FC236}">
                <a16:creationId xmlns:a16="http://schemas.microsoft.com/office/drawing/2014/main" id="{68253F89-7192-ACEF-1E26-EC7DC4E16388}"/>
              </a:ext>
            </a:extLst>
          </p:cNvPr>
          <p:cNvPicPr preferRelativeResize="0"/>
          <p:nvPr/>
        </p:nvPicPr>
        <p:blipFill rotWithShape="1">
          <a:blip r:embed="rId3">
            <a:alphaModFix/>
          </a:blip>
          <a:srcRect/>
          <a:stretch/>
        </p:blipFill>
        <p:spPr>
          <a:xfrm>
            <a:off x="535718" y="3819568"/>
            <a:ext cx="353886" cy="353886"/>
          </a:xfrm>
          <a:prstGeom prst="rect">
            <a:avLst/>
          </a:prstGeom>
          <a:noFill/>
          <a:ln>
            <a:noFill/>
          </a:ln>
          <a:effectLst>
            <a:outerShdw blurRad="50800" dist="38100" dir="2700000" algn="tl" rotWithShape="0">
              <a:srgbClr val="000000">
                <a:alpha val="40000"/>
              </a:srgbClr>
            </a:outerShdw>
          </a:effectLst>
        </p:spPr>
      </p:pic>
      <p:pic>
        <p:nvPicPr>
          <p:cNvPr id="6" name="Google Shape;19;p3">
            <a:extLst>
              <a:ext uri="{FF2B5EF4-FFF2-40B4-BE49-F238E27FC236}">
                <a16:creationId xmlns:a16="http://schemas.microsoft.com/office/drawing/2014/main" id="{5D587BBC-C41D-F681-AE7A-6213A511A4FF}"/>
              </a:ext>
            </a:extLst>
          </p:cNvPr>
          <p:cNvPicPr preferRelativeResize="0"/>
          <p:nvPr/>
        </p:nvPicPr>
        <p:blipFill rotWithShape="1">
          <a:blip r:embed="rId7">
            <a:alphaModFix/>
          </a:blip>
          <a:srcRect/>
          <a:stretch/>
        </p:blipFill>
        <p:spPr>
          <a:xfrm>
            <a:off x="535718" y="1155365"/>
            <a:ext cx="354196" cy="354196"/>
          </a:xfrm>
          <a:prstGeom prst="rect">
            <a:avLst/>
          </a:prstGeom>
          <a:noFill/>
          <a:ln>
            <a:noFill/>
          </a:ln>
          <a:effectLst>
            <a:outerShdw blurRad="50800" dist="38100" dir="2700000" algn="tl" rotWithShape="0">
              <a:srgbClr val="000000">
                <a:alpha val="40000"/>
              </a:srgbClr>
            </a:outerShdw>
          </a:effectLst>
        </p:spPr>
      </p:pic>
      <p:pic>
        <p:nvPicPr>
          <p:cNvPr id="7" name="Google Shape;21;p3">
            <a:extLst>
              <a:ext uri="{FF2B5EF4-FFF2-40B4-BE49-F238E27FC236}">
                <a16:creationId xmlns:a16="http://schemas.microsoft.com/office/drawing/2014/main" id="{2BDB82B1-369C-0A13-BC1C-82FEA9BFF5C1}"/>
              </a:ext>
            </a:extLst>
          </p:cNvPr>
          <p:cNvPicPr preferRelativeResize="0"/>
          <p:nvPr/>
        </p:nvPicPr>
        <p:blipFill rotWithShape="1">
          <a:blip r:embed="rId8">
            <a:alphaModFix/>
          </a:blip>
          <a:srcRect/>
          <a:stretch/>
        </p:blipFill>
        <p:spPr>
          <a:xfrm>
            <a:off x="535718" y="1800493"/>
            <a:ext cx="353886" cy="353886"/>
          </a:xfrm>
          <a:prstGeom prst="rect">
            <a:avLst/>
          </a:prstGeom>
          <a:noFill/>
          <a:ln>
            <a:noFill/>
          </a:ln>
          <a:effectLst>
            <a:outerShdw blurRad="50800" dist="38100" dir="2700000" algn="tl" rotWithShape="0">
              <a:srgbClr val="000000">
                <a:alpha val="40000"/>
              </a:srgbClr>
            </a:outerShdw>
          </a:effectLst>
        </p:spPr>
      </p:pic>
      <p:pic>
        <p:nvPicPr>
          <p:cNvPr id="8" name="Google Shape;23;p3">
            <a:extLst>
              <a:ext uri="{FF2B5EF4-FFF2-40B4-BE49-F238E27FC236}">
                <a16:creationId xmlns:a16="http://schemas.microsoft.com/office/drawing/2014/main" id="{F7807CE4-65FD-98B6-DD50-5039582D663D}"/>
              </a:ext>
            </a:extLst>
          </p:cNvPr>
          <p:cNvPicPr preferRelativeResize="0"/>
          <p:nvPr/>
        </p:nvPicPr>
        <p:blipFill rotWithShape="1">
          <a:blip r:embed="rId9">
            <a:alphaModFix/>
          </a:blip>
          <a:srcRect/>
          <a:stretch/>
        </p:blipFill>
        <p:spPr>
          <a:xfrm>
            <a:off x="535718" y="2206533"/>
            <a:ext cx="353886" cy="35388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3"/>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EMS Shift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138" name="Google Shape;138;p13"/>
          <p:cNvSpPr txBox="1"/>
          <p:nvPr/>
        </p:nvSpPr>
        <p:spPr>
          <a:xfrm>
            <a:off x="889925" y="1120100"/>
            <a:ext cx="5258256" cy="5065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dirty="0">
                <a:solidFill>
                  <a:srgbClr val="515151"/>
                </a:solidFill>
                <a:latin typeface="Roboto"/>
                <a:ea typeface="Roboto"/>
                <a:cs typeface="Roboto"/>
                <a:sym typeface="Roboto"/>
              </a:rPr>
              <a:t>Select Crew</a:t>
            </a:r>
            <a:endParaRPr sz="1200" b="0" i="0" u="none" strike="noStrike" cap="none" dirty="0">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All individuals on Crew added to Patient Channel</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Select Unit</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Confirm Unit Phone Number </a:t>
            </a:r>
            <a:r>
              <a:rPr lang="en-ID" sz="2200" b="1" i="1" dirty="0">
                <a:solidFill>
                  <a:srgbClr val="676767"/>
                </a:solidFill>
                <a:latin typeface="Roboto"/>
                <a:ea typeface="Roboto"/>
                <a:cs typeface="Roboto"/>
                <a:sym typeface="Roboto"/>
              </a:rPr>
              <a:t>(Optional)</a:t>
            </a:r>
            <a:endParaRPr sz="2200" b="1" i="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Team members able to call Unit Phone</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Leave blank to disable this functionality</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Monitor Device</a:t>
            </a:r>
            <a:endParaRPr sz="2200" b="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Simplifies workflow to attach ECG to channel</a:t>
            </a:r>
            <a:endParaRPr sz="15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Continue</a:t>
            </a:r>
            <a:endParaRPr sz="2200" b="1"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Adjust EMS Shift Anytime</a:t>
            </a:r>
            <a:endParaRPr sz="2200" b="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Tap Menu then EMS Shift</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p:txBody>
      </p:sp>
      <p:pic>
        <p:nvPicPr>
          <p:cNvPr id="141" name="Google Shape;141;p13" title="IMG_0171.jpeg"/>
          <p:cNvPicPr preferRelativeResize="0"/>
          <p:nvPr/>
        </p:nvPicPr>
        <p:blipFill rotWithShape="1">
          <a:blip r:embed="rId3">
            <a:alphaModFix/>
          </a:blip>
          <a:srcRect t="4162" b="4153"/>
          <a:stretch/>
        </p:blipFill>
        <p:spPr>
          <a:xfrm>
            <a:off x="6054375" y="1359075"/>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46" name="Google Shape;146;p13"/>
          <p:cNvPicPr preferRelativeResize="0"/>
          <p:nvPr/>
        </p:nvPicPr>
        <p:blipFill rotWithShape="1">
          <a:blip r:embed="rId4">
            <a:alphaModFix/>
          </a:blip>
          <a:srcRect/>
          <a:stretch/>
        </p:blipFill>
        <p:spPr>
          <a:xfrm>
            <a:off x="6418314" y="1442875"/>
            <a:ext cx="274320" cy="274320"/>
          </a:xfrm>
          <a:prstGeom prst="rect">
            <a:avLst/>
          </a:prstGeom>
          <a:noFill/>
          <a:ln>
            <a:noFill/>
          </a:ln>
          <a:effectLst>
            <a:outerShdw blurRad="50800" dist="38100" dir="2700000" algn="tl" rotWithShape="0">
              <a:srgbClr val="000000">
                <a:alpha val="40000"/>
              </a:srgbClr>
            </a:outerShdw>
          </a:effectLst>
        </p:spPr>
      </p:pic>
      <p:sp>
        <p:nvSpPr>
          <p:cNvPr id="147" name="Google Shape;147;p13"/>
          <p:cNvSpPr/>
          <p:nvPr/>
        </p:nvSpPr>
        <p:spPr>
          <a:xfrm>
            <a:off x="6088468" y="1456197"/>
            <a:ext cx="274200" cy="274200"/>
          </a:xfrm>
          <a:prstGeom prst="roundRect">
            <a:avLst>
              <a:gd name="adj" fmla="val 16667"/>
            </a:avLst>
          </a:prstGeom>
          <a:noFill/>
          <a:ln w="38100" cap="flat" cmpd="sng">
            <a:solidFill>
              <a:srgbClr val="FFE5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Google Shape;15;p3">
            <a:extLst>
              <a:ext uri="{FF2B5EF4-FFF2-40B4-BE49-F238E27FC236}">
                <a16:creationId xmlns:a16="http://schemas.microsoft.com/office/drawing/2014/main" id="{0A1CCD27-81F6-1D83-6947-42F108350DFF}"/>
              </a:ext>
            </a:extLst>
          </p:cNvPr>
          <p:cNvPicPr preferRelativeResize="0"/>
          <p:nvPr/>
        </p:nvPicPr>
        <p:blipFill rotWithShape="1">
          <a:blip r:embed="rId5">
            <a:alphaModFix/>
          </a:blip>
          <a:srcRect/>
          <a:stretch/>
        </p:blipFill>
        <p:spPr>
          <a:xfrm>
            <a:off x="535718" y="3157529"/>
            <a:ext cx="353886" cy="353886"/>
          </a:xfrm>
          <a:prstGeom prst="rect">
            <a:avLst/>
          </a:prstGeom>
          <a:noFill/>
          <a:ln>
            <a:noFill/>
          </a:ln>
          <a:effectLst>
            <a:outerShdw blurRad="50800" dist="38100" dir="2700000" algn="tl" rotWithShape="0">
              <a:srgbClr val="000000">
                <a:alpha val="40000"/>
              </a:srgbClr>
            </a:outerShdw>
          </a:effectLst>
        </p:spPr>
      </p:pic>
      <p:pic>
        <p:nvPicPr>
          <p:cNvPr id="5" name="Google Shape;16;p3">
            <a:extLst>
              <a:ext uri="{FF2B5EF4-FFF2-40B4-BE49-F238E27FC236}">
                <a16:creationId xmlns:a16="http://schemas.microsoft.com/office/drawing/2014/main" id="{02992A4A-191F-162D-5CA6-9F86C6184522}"/>
              </a:ext>
            </a:extLst>
          </p:cNvPr>
          <p:cNvPicPr preferRelativeResize="0"/>
          <p:nvPr/>
        </p:nvPicPr>
        <p:blipFill rotWithShape="1">
          <a:blip r:embed="rId6">
            <a:alphaModFix/>
          </a:blip>
          <a:srcRect/>
          <a:stretch/>
        </p:blipFill>
        <p:spPr>
          <a:xfrm>
            <a:off x="535718" y="3819568"/>
            <a:ext cx="353886" cy="353886"/>
          </a:xfrm>
          <a:prstGeom prst="rect">
            <a:avLst/>
          </a:prstGeom>
          <a:noFill/>
          <a:ln>
            <a:noFill/>
          </a:ln>
          <a:effectLst>
            <a:outerShdw blurRad="50800" dist="38100" dir="2700000" algn="tl" rotWithShape="0">
              <a:srgbClr val="000000">
                <a:alpha val="40000"/>
              </a:srgbClr>
            </a:outerShdw>
          </a:effectLst>
        </p:spPr>
      </p:pic>
      <p:pic>
        <p:nvPicPr>
          <p:cNvPr id="6" name="Google Shape;19;p3">
            <a:extLst>
              <a:ext uri="{FF2B5EF4-FFF2-40B4-BE49-F238E27FC236}">
                <a16:creationId xmlns:a16="http://schemas.microsoft.com/office/drawing/2014/main" id="{262974A3-0B63-6391-BDDF-9B723CF84DD5}"/>
              </a:ext>
            </a:extLst>
          </p:cNvPr>
          <p:cNvPicPr preferRelativeResize="0"/>
          <p:nvPr/>
        </p:nvPicPr>
        <p:blipFill rotWithShape="1">
          <a:blip r:embed="rId7">
            <a:alphaModFix/>
          </a:blip>
          <a:srcRect/>
          <a:stretch/>
        </p:blipFill>
        <p:spPr>
          <a:xfrm>
            <a:off x="535718" y="1155365"/>
            <a:ext cx="354196" cy="354196"/>
          </a:xfrm>
          <a:prstGeom prst="rect">
            <a:avLst/>
          </a:prstGeom>
          <a:noFill/>
          <a:ln>
            <a:noFill/>
          </a:ln>
          <a:effectLst>
            <a:outerShdw blurRad="50800" dist="38100" dir="2700000" algn="tl" rotWithShape="0">
              <a:srgbClr val="000000">
                <a:alpha val="40000"/>
              </a:srgbClr>
            </a:outerShdw>
          </a:effectLst>
        </p:spPr>
      </p:pic>
      <p:pic>
        <p:nvPicPr>
          <p:cNvPr id="7" name="Google Shape;21;p3">
            <a:extLst>
              <a:ext uri="{FF2B5EF4-FFF2-40B4-BE49-F238E27FC236}">
                <a16:creationId xmlns:a16="http://schemas.microsoft.com/office/drawing/2014/main" id="{7A0B42EC-5E1A-FA64-E40D-B65375D75D37}"/>
              </a:ext>
            </a:extLst>
          </p:cNvPr>
          <p:cNvPicPr preferRelativeResize="0"/>
          <p:nvPr/>
        </p:nvPicPr>
        <p:blipFill rotWithShape="1">
          <a:blip r:embed="rId8">
            <a:alphaModFix/>
          </a:blip>
          <a:srcRect/>
          <a:stretch/>
        </p:blipFill>
        <p:spPr>
          <a:xfrm>
            <a:off x="535718" y="1800493"/>
            <a:ext cx="353886" cy="353886"/>
          </a:xfrm>
          <a:prstGeom prst="rect">
            <a:avLst/>
          </a:prstGeom>
          <a:noFill/>
          <a:ln>
            <a:noFill/>
          </a:ln>
          <a:effectLst>
            <a:outerShdw blurRad="50800" dist="38100" dir="2700000" algn="tl" rotWithShape="0">
              <a:srgbClr val="000000">
                <a:alpha val="40000"/>
              </a:srgbClr>
            </a:outerShdw>
          </a:effectLst>
        </p:spPr>
      </p:pic>
      <p:pic>
        <p:nvPicPr>
          <p:cNvPr id="8" name="Google Shape;23;p3">
            <a:extLst>
              <a:ext uri="{FF2B5EF4-FFF2-40B4-BE49-F238E27FC236}">
                <a16:creationId xmlns:a16="http://schemas.microsoft.com/office/drawing/2014/main" id="{F740022C-07BD-6E4B-054A-97C52C7AABEA}"/>
              </a:ext>
            </a:extLst>
          </p:cNvPr>
          <p:cNvPicPr preferRelativeResize="0"/>
          <p:nvPr/>
        </p:nvPicPr>
        <p:blipFill rotWithShape="1">
          <a:blip r:embed="rId9">
            <a:alphaModFix/>
          </a:blip>
          <a:srcRect/>
          <a:stretch/>
        </p:blipFill>
        <p:spPr>
          <a:xfrm>
            <a:off x="535718" y="2206533"/>
            <a:ext cx="353886" cy="353886"/>
          </a:xfrm>
          <a:prstGeom prst="rect">
            <a:avLst/>
          </a:prstGeom>
          <a:noFill/>
          <a:ln>
            <a:noFill/>
          </a:ln>
          <a:effectLst>
            <a:outerShdw blurRad="50800" dist="38100" dir="2700000" algn="tl" rotWithShape="0">
              <a:srgbClr val="000000">
                <a:alpha val="40000"/>
              </a:srgbClr>
            </a:outerShdw>
          </a:effectLst>
        </p:spPr>
      </p:pic>
      <p:pic>
        <p:nvPicPr>
          <p:cNvPr id="9" name="Google Shape;26;p3">
            <a:extLst>
              <a:ext uri="{FF2B5EF4-FFF2-40B4-BE49-F238E27FC236}">
                <a16:creationId xmlns:a16="http://schemas.microsoft.com/office/drawing/2014/main" id="{296E1FE0-F688-5133-787D-2B84E4FEDDFA}"/>
              </a:ext>
            </a:extLst>
          </p:cNvPr>
          <p:cNvPicPr preferRelativeResize="0"/>
          <p:nvPr/>
        </p:nvPicPr>
        <p:blipFill rotWithShape="1">
          <a:blip r:embed="rId4">
            <a:alphaModFix/>
          </a:blip>
          <a:srcRect/>
          <a:stretch/>
        </p:blipFill>
        <p:spPr>
          <a:xfrm>
            <a:off x="889772" y="5445996"/>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4"/>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EMS Shift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153" name="Google Shape;153;p14"/>
          <p:cNvSpPr txBox="1"/>
          <p:nvPr/>
        </p:nvSpPr>
        <p:spPr>
          <a:xfrm>
            <a:off x="889925" y="1120100"/>
            <a:ext cx="6159804" cy="5065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dirty="0">
                <a:solidFill>
                  <a:srgbClr val="515151"/>
                </a:solidFill>
                <a:latin typeface="Roboto"/>
                <a:ea typeface="Roboto"/>
                <a:cs typeface="Roboto"/>
                <a:sym typeface="Roboto"/>
              </a:rPr>
              <a:t>Select Crew</a:t>
            </a:r>
            <a:endParaRPr sz="1200" b="0" i="0" u="none" strike="noStrike" cap="none" dirty="0">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All individuals on Crew added to Patient Channel</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Select Unit</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Confirm Unit Phone Number </a:t>
            </a:r>
            <a:r>
              <a:rPr lang="en-ID" sz="2200" b="1" i="1" dirty="0">
                <a:solidFill>
                  <a:srgbClr val="676767"/>
                </a:solidFill>
                <a:latin typeface="Roboto"/>
                <a:ea typeface="Roboto"/>
                <a:cs typeface="Roboto"/>
                <a:sym typeface="Roboto"/>
              </a:rPr>
              <a:t>(Optional)</a:t>
            </a:r>
            <a:endParaRPr sz="2200" b="1" i="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Team members able to call Unit Phone</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Leave blank to disable this functionality</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Monitor Device</a:t>
            </a:r>
            <a:endParaRPr sz="2200" b="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Simplifies workflow to attach ECG to channel</a:t>
            </a:r>
            <a:endParaRPr sz="15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Continue</a:t>
            </a:r>
            <a:endParaRPr sz="2200" b="1"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Adjust EMS Shift Anytime</a:t>
            </a:r>
            <a:endParaRPr sz="2200" b="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Tap Menu then EMS Shift</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p:txBody>
      </p:sp>
      <p:pic>
        <p:nvPicPr>
          <p:cNvPr id="156" name="Google Shape;156;p14" title="Screenshot 2025-03-19 at 6.55.16 AM.jpeg"/>
          <p:cNvPicPr preferRelativeResize="0"/>
          <p:nvPr/>
        </p:nvPicPr>
        <p:blipFill rotWithShape="1">
          <a:blip r:embed="rId3">
            <a:alphaModFix/>
          </a:blip>
          <a:srcRect t="4162" b="4153"/>
          <a:stretch/>
        </p:blipFill>
        <p:spPr>
          <a:xfrm>
            <a:off x="6054375" y="1381377"/>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61" name="Google Shape;161;p14"/>
          <p:cNvPicPr preferRelativeResize="0"/>
          <p:nvPr/>
        </p:nvPicPr>
        <p:blipFill rotWithShape="1">
          <a:blip r:embed="rId4">
            <a:alphaModFix/>
          </a:blip>
          <a:srcRect/>
          <a:stretch/>
        </p:blipFill>
        <p:spPr>
          <a:xfrm>
            <a:off x="8081200" y="3611878"/>
            <a:ext cx="274320" cy="274320"/>
          </a:xfrm>
          <a:prstGeom prst="rect">
            <a:avLst/>
          </a:prstGeom>
          <a:noFill/>
          <a:ln>
            <a:noFill/>
          </a:ln>
          <a:effectLst>
            <a:outerShdw blurRad="50800" dist="38100" dir="2700000" algn="tl" rotWithShape="0">
              <a:srgbClr val="000000">
                <a:alpha val="40000"/>
              </a:srgbClr>
            </a:outerShdw>
          </a:effectLst>
        </p:spPr>
      </p:pic>
      <p:sp>
        <p:nvSpPr>
          <p:cNvPr id="162" name="Google Shape;162;p14"/>
          <p:cNvSpPr/>
          <p:nvPr/>
        </p:nvSpPr>
        <p:spPr>
          <a:xfrm>
            <a:off x="6054054" y="3611950"/>
            <a:ext cx="1827600" cy="274200"/>
          </a:xfrm>
          <a:prstGeom prst="roundRect">
            <a:avLst>
              <a:gd name="adj" fmla="val 16667"/>
            </a:avLst>
          </a:prstGeom>
          <a:noFill/>
          <a:ln w="38100" cap="flat" cmpd="sng">
            <a:solidFill>
              <a:srgbClr val="FFE5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Google Shape;15;p3">
            <a:extLst>
              <a:ext uri="{FF2B5EF4-FFF2-40B4-BE49-F238E27FC236}">
                <a16:creationId xmlns:a16="http://schemas.microsoft.com/office/drawing/2014/main" id="{6320F279-34C4-F568-1A5E-169F1EB79522}"/>
              </a:ext>
            </a:extLst>
          </p:cNvPr>
          <p:cNvPicPr preferRelativeResize="0"/>
          <p:nvPr/>
        </p:nvPicPr>
        <p:blipFill rotWithShape="1">
          <a:blip r:embed="rId5">
            <a:alphaModFix/>
          </a:blip>
          <a:srcRect/>
          <a:stretch/>
        </p:blipFill>
        <p:spPr>
          <a:xfrm>
            <a:off x="535718" y="3157529"/>
            <a:ext cx="353886" cy="353886"/>
          </a:xfrm>
          <a:prstGeom prst="rect">
            <a:avLst/>
          </a:prstGeom>
          <a:noFill/>
          <a:ln>
            <a:noFill/>
          </a:ln>
          <a:effectLst>
            <a:outerShdw blurRad="50800" dist="38100" dir="2700000" algn="tl" rotWithShape="0">
              <a:srgbClr val="000000">
                <a:alpha val="40000"/>
              </a:srgbClr>
            </a:outerShdw>
          </a:effectLst>
        </p:spPr>
      </p:pic>
      <p:pic>
        <p:nvPicPr>
          <p:cNvPr id="5" name="Google Shape;16;p3">
            <a:extLst>
              <a:ext uri="{FF2B5EF4-FFF2-40B4-BE49-F238E27FC236}">
                <a16:creationId xmlns:a16="http://schemas.microsoft.com/office/drawing/2014/main" id="{FC54CC34-89D3-AE66-E0C7-834CB9EA3354}"/>
              </a:ext>
            </a:extLst>
          </p:cNvPr>
          <p:cNvPicPr preferRelativeResize="0"/>
          <p:nvPr/>
        </p:nvPicPr>
        <p:blipFill rotWithShape="1">
          <a:blip r:embed="rId6">
            <a:alphaModFix/>
          </a:blip>
          <a:srcRect/>
          <a:stretch/>
        </p:blipFill>
        <p:spPr>
          <a:xfrm>
            <a:off x="535718" y="3819568"/>
            <a:ext cx="353886" cy="353886"/>
          </a:xfrm>
          <a:prstGeom prst="rect">
            <a:avLst/>
          </a:prstGeom>
          <a:noFill/>
          <a:ln>
            <a:noFill/>
          </a:ln>
          <a:effectLst>
            <a:outerShdw blurRad="50800" dist="38100" dir="2700000" algn="tl" rotWithShape="0">
              <a:srgbClr val="000000">
                <a:alpha val="40000"/>
              </a:srgbClr>
            </a:outerShdw>
          </a:effectLst>
        </p:spPr>
      </p:pic>
      <p:pic>
        <p:nvPicPr>
          <p:cNvPr id="6" name="Google Shape;19;p3">
            <a:extLst>
              <a:ext uri="{FF2B5EF4-FFF2-40B4-BE49-F238E27FC236}">
                <a16:creationId xmlns:a16="http://schemas.microsoft.com/office/drawing/2014/main" id="{934ED08E-A17B-3B8D-E62B-FD4E796E3084}"/>
              </a:ext>
            </a:extLst>
          </p:cNvPr>
          <p:cNvPicPr preferRelativeResize="0"/>
          <p:nvPr/>
        </p:nvPicPr>
        <p:blipFill rotWithShape="1">
          <a:blip r:embed="rId7">
            <a:alphaModFix/>
          </a:blip>
          <a:srcRect/>
          <a:stretch/>
        </p:blipFill>
        <p:spPr>
          <a:xfrm>
            <a:off x="535718" y="1155365"/>
            <a:ext cx="354196" cy="354196"/>
          </a:xfrm>
          <a:prstGeom prst="rect">
            <a:avLst/>
          </a:prstGeom>
          <a:noFill/>
          <a:ln>
            <a:noFill/>
          </a:ln>
          <a:effectLst>
            <a:outerShdw blurRad="50800" dist="38100" dir="2700000" algn="tl" rotWithShape="0">
              <a:srgbClr val="000000">
                <a:alpha val="40000"/>
              </a:srgbClr>
            </a:outerShdw>
          </a:effectLst>
        </p:spPr>
      </p:pic>
      <p:pic>
        <p:nvPicPr>
          <p:cNvPr id="7" name="Google Shape;21;p3">
            <a:extLst>
              <a:ext uri="{FF2B5EF4-FFF2-40B4-BE49-F238E27FC236}">
                <a16:creationId xmlns:a16="http://schemas.microsoft.com/office/drawing/2014/main" id="{CDC0EA20-3F38-5D7B-1523-1CE5FFE598B3}"/>
              </a:ext>
            </a:extLst>
          </p:cNvPr>
          <p:cNvPicPr preferRelativeResize="0"/>
          <p:nvPr/>
        </p:nvPicPr>
        <p:blipFill rotWithShape="1">
          <a:blip r:embed="rId8">
            <a:alphaModFix/>
          </a:blip>
          <a:srcRect/>
          <a:stretch/>
        </p:blipFill>
        <p:spPr>
          <a:xfrm>
            <a:off x="535718" y="1800493"/>
            <a:ext cx="353886" cy="353886"/>
          </a:xfrm>
          <a:prstGeom prst="rect">
            <a:avLst/>
          </a:prstGeom>
          <a:noFill/>
          <a:ln>
            <a:noFill/>
          </a:ln>
          <a:effectLst>
            <a:outerShdw blurRad="50800" dist="38100" dir="2700000" algn="tl" rotWithShape="0">
              <a:srgbClr val="000000">
                <a:alpha val="40000"/>
              </a:srgbClr>
            </a:outerShdw>
          </a:effectLst>
        </p:spPr>
      </p:pic>
      <p:pic>
        <p:nvPicPr>
          <p:cNvPr id="8" name="Google Shape;23;p3">
            <a:extLst>
              <a:ext uri="{FF2B5EF4-FFF2-40B4-BE49-F238E27FC236}">
                <a16:creationId xmlns:a16="http://schemas.microsoft.com/office/drawing/2014/main" id="{0E163135-ABCA-B629-B71D-473BA5488FEB}"/>
              </a:ext>
            </a:extLst>
          </p:cNvPr>
          <p:cNvPicPr preferRelativeResize="0"/>
          <p:nvPr/>
        </p:nvPicPr>
        <p:blipFill rotWithShape="1">
          <a:blip r:embed="rId9">
            <a:alphaModFix/>
          </a:blip>
          <a:srcRect/>
          <a:stretch/>
        </p:blipFill>
        <p:spPr>
          <a:xfrm>
            <a:off x="535718" y="2206533"/>
            <a:ext cx="353886" cy="353886"/>
          </a:xfrm>
          <a:prstGeom prst="rect">
            <a:avLst/>
          </a:prstGeom>
          <a:noFill/>
          <a:ln>
            <a:noFill/>
          </a:ln>
          <a:effectLst>
            <a:outerShdw blurRad="50800" dist="38100" dir="2700000" algn="tl" rotWithShape="0">
              <a:srgbClr val="000000">
                <a:alpha val="40000"/>
              </a:srgbClr>
            </a:outerShdw>
          </a:effectLst>
        </p:spPr>
      </p:pic>
      <p:pic>
        <p:nvPicPr>
          <p:cNvPr id="9" name="Google Shape;26;p3">
            <a:extLst>
              <a:ext uri="{FF2B5EF4-FFF2-40B4-BE49-F238E27FC236}">
                <a16:creationId xmlns:a16="http://schemas.microsoft.com/office/drawing/2014/main" id="{4BB1FCFA-4DB2-80F0-B02C-E4428826626C}"/>
              </a:ext>
            </a:extLst>
          </p:cNvPr>
          <p:cNvPicPr preferRelativeResize="0"/>
          <p:nvPr/>
        </p:nvPicPr>
        <p:blipFill rotWithShape="1">
          <a:blip r:embed="rId4">
            <a:alphaModFix/>
          </a:blip>
          <a:srcRect/>
          <a:stretch/>
        </p:blipFill>
        <p:spPr>
          <a:xfrm>
            <a:off x="889772" y="5445996"/>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5"/>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EMS Shift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168" name="Google Shape;168;p15"/>
          <p:cNvSpPr txBox="1"/>
          <p:nvPr/>
        </p:nvSpPr>
        <p:spPr>
          <a:xfrm>
            <a:off x="889925" y="1120100"/>
            <a:ext cx="5164308" cy="53429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dirty="0">
                <a:solidFill>
                  <a:srgbClr val="515151"/>
                </a:solidFill>
                <a:latin typeface="Roboto"/>
                <a:ea typeface="Roboto"/>
                <a:cs typeface="Roboto"/>
                <a:sym typeface="Roboto"/>
              </a:rPr>
              <a:t>Select Crew</a:t>
            </a:r>
            <a:endParaRPr sz="1200" b="0" i="0" u="none" strike="noStrike" cap="none" dirty="0">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All individuals on Crew added to Patient Channel</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Select Unit</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Confirm Unit Phone Number </a:t>
            </a:r>
            <a:r>
              <a:rPr lang="en-ID" sz="2200" b="1" i="1" dirty="0">
                <a:solidFill>
                  <a:srgbClr val="676767"/>
                </a:solidFill>
                <a:latin typeface="Roboto"/>
                <a:ea typeface="Roboto"/>
                <a:cs typeface="Roboto"/>
                <a:sym typeface="Roboto"/>
              </a:rPr>
              <a:t>(Optional)</a:t>
            </a:r>
            <a:endParaRPr sz="2200" b="1" i="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Team members able to call Unit Phone</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Leave blank to disable this functionality</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Monitor Device</a:t>
            </a:r>
            <a:endParaRPr sz="2200" b="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Simplifies workflow to attach ECG to channel</a:t>
            </a:r>
            <a:endParaRPr sz="15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Continue</a:t>
            </a:r>
            <a:endParaRPr sz="2200" b="1"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Adjust EMS Shift Anytime</a:t>
            </a:r>
            <a:endParaRPr sz="2200" b="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Tap Menu then EMS Shift</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Remember to Save</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p:txBody>
      </p:sp>
      <p:pic>
        <p:nvPicPr>
          <p:cNvPr id="169" name="Google Shape;169;p15" title="IMG_0169.jpeg"/>
          <p:cNvPicPr preferRelativeResize="0"/>
          <p:nvPr/>
        </p:nvPicPr>
        <p:blipFill rotWithShape="1">
          <a:blip r:embed="rId3">
            <a:alphaModFix/>
          </a:blip>
          <a:srcRect t="4162" b="4153"/>
          <a:stretch/>
        </p:blipFill>
        <p:spPr>
          <a:xfrm>
            <a:off x="6054375" y="1363703"/>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76" name="Google Shape;176;p15"/>
          <p:cNvSpPr/>
          <p:nvPr/>
        </p:nvSpPr>
        <p:spPr>
          <a:xfrm>
            <a:off x="8055675" y="1402875"/>
            <a:ext cx="491100" cy="354300"/>
          </a:xfrm>
          <a:prstGeom prst="roundRect">
            <a:avLst>
              <a:gd name="adj" fmla="val 16667"/>
            </a:avLst>
          </a:prstGeom>
          <a:noFill/>
          <a:ln w="38100" cap="flat" cmpd="sng">
            <a:solidFill>
              <a:srgbClr val="FFE5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Google Shape;15;p3">
            <a:extLst>
              <a:ext uri="{FF2B5EF4-FFF2-40B4-BE49-F238E27FC236}">
                <a16:creationId xmlns:a16="http://schemas.microsoft.com/office/drawing/2014/main" id="{0FED91B1-1EF4-0519-C60D-433CE2D5ED1D}"/>
              </a:ext>
            </a:extLst>
          </p:cNvPr>
          <p:cNvPicPr preferRelativeResize="0"/>
          <p:nvPr/>
        </p:nvPicPr>
        <p:blipFill rotWithShape="1">
          <a:blip r:embed="rId4">
            <a:alphaModFix/>
          </a:blip>
          <a:srcRect/>
          <a:stretch/>
        </p:blipFill>
        <p:spPr>
          <a:xfrm>
            <a:off x="535718" y="3157529"/>
            <a:ext cx="353886" cy="353886"/>
          </a:xfrm>
          <a:prstGeom prst="rect">
            <a:avLst/>
          </a:prstGeom>
          <a:noFill/>
          <a:ln>
            <a:noFill/>
          </a:ln>
          <a:effectLst>
            <a:outerShdw blurRad="50800" dist="38100" dir="2700000" algn="tl" rotWithShape="0">
              <a:srgbClr val="000000">
                <a:alpha val="40000"/>
              </a:srgbClr>
            </a:outerShdw>
          </a:effectLst>
        </p:spPr>
      </p:pic>
      <p:pic>
        <p:nvPicPr>
          <p:cNvPr id="5" name="Google Shape;16;p3">
            <a:extLst>
              <a:ext uri="{FF2B5EF4-FFF2-40B4-BE49-F238E27FC236}">
                <a16:creationId xmlns:a16="http://schemas.microsoft.com/office/drawing/2014/main" id="{06A95312-97CC-14DF-2441-7943C2E86ECC}"/>
              </a:ext>
            </a:extLst>
          </p:cNvPr>
          <p:cNvPicPr preferRelativeResize="0"/>
          <p:nvPr/>
        </p:nvPicPr>
        <p:blipFill rotWithShape="1">
          <a:blip r:embed="rId5">
            <a:alphaModFix/>
          </a:blip>
          <a:srcRect/>
          <a:stretch/>
        </p:blipFill>
        <p:spPr>
          <a:xfrm>
            <a:off x="535718" y="3819568"/>
            <a:ext cx="353886" cy="353886"/>
          </a:xfrm>
          <a:prstGeom prst="rect">
            <a:avLst/>
          </a:prstGeom>
          <a:noFill/>
          <a:ln>
            <a:noFill/>
          </a:ln>
          <a:effectLst>
            <a:outerShdw blurRad="50800" dist="38100" dir="2700000" algn="tl" rotWithShape="0">
              <a:srgbClr val="000000">
                <a:alpha val="40000"/>
              </a:srgbClr>
            </a:outerShdw>
          </a:effectLst>
        </p:spPr>
      </p:pic>
      <p:pic>
        <p:nvPicPr>
          <p:cNvPr id="6" name="Google Shape;19;p3">
            <a:extLst>
              <a:ext uri="{FF2B5EF4-FFF2-40B4-BE49-F238E27FC236}">
                <a16:creationId xmlns:a16="http://schemas.microsoft.com/office/drawing/2014/main" id="{814330CF-3F2B-45E2-B4D5-2FE97D2C3FFA}"/>
              </a:ext>
            </a:extLst>
          </p:cNvPr>
          <p:cNvPicPr preferRelativeResize="0"/>
          <p:nvPr/>
        </p:nvPicPr>
        <p:blipFill rotWithShape="1">
          <a:blip r:embed="rId6">
            <a:alphaModFix/>
          </a:blip>
          <a:srcRect/>
          <a:stretch/>
        </p:blipFill>
        <p:spPr>
          <a:xfrm>
            <a:off x="535718" y="1155365"/>
            <a:ext cx="354196" cy="354196"/>
          </a:xfrm>
          <a:prstGeom prst="rect">
            <a:avLst/>
          </a:prstGeom>
          <a:noFill/>
          <a:ln>
            <a:noFill/>
          </a:ln>
          <a:effectLst>
            <a:outerShdw blurRad="50800" dist="38100" dir="2700000" algn="tl" rotWithShape="0">
              <a:srgbClr val="000000">
                <a:alpha val="40000"/>
              </a:srgbClr>
            </a:outerShdw>
          </a:effectLst>
        </p:spPr>
      </p:pic>
      <p:pic>
        <p:nvPicPr>
          <p:cNvPr id="7" name="Google Shape;21;p3">
            <a:extLst>
              <a:ext uri="{FF2B5EF4-FFF2-40B4-BE49-F238E27FC236}">
                <a16:creationId xmlns:a16="http://schemas.microsoft.com/office/drawing/2014/main" id="{8EBDB9AC-3FF2-CFB3-0A17-79984FC66A7A}"/>
              </a:ext>
            </a:extLst>
          </p:cNvPr>
          <p:cNvPicPr preferRelativeResize="0"/>
          <p:nvPr/>
        </p:nvPicPr>
        <p:blipFill rotWithShape="1">
          <a:blip r:embed="rId7">
            <a:alphaModFix/>
          </a:blip>
          <a:srcRect/>
          <a:stretch/>
        </p:blipFill>
        <p:spPr>
          <a:xfrm>
            <a:off x="535718" y="1800493"/>
            <a:ext cx="353886" cy="353886"/>
          </a:xfrm>
          <a:prstGeom prst="rect">
            <a:avLst/>
          </a:prstGeom>
          <a:noFill/>
          <a:ln>
            <a:noFill/>
          </a:ln>
          <a:effectLst>
            <a:outerShdw blurRad="50800" dist="38100" dir="2700000" algn="tl" rotWithShape="0">
              <a:srgbClr val="000000">
                <a:alpha val="40000"/>
              </a:srgbClr>
            </a:outerShdw>
          </a:effectLst>
        </p:spPr>
      </p:pic>
      <p:pic>
        <p:nvPicPr>
          <p:cNvPr id="8" name="Google Shape;23;p3">
            <a:extLst>
              <a:ext uri="{FF2B5EF4-FFF2-40B4-BE49-F238E27FC236}">
                <a16:creationId xmlns:a16="http://schemas.microsoft.com/office/drawing/2014/main" id="{EF721D21-3678-3CF8-5F61-24AE0493622F}"/>
              </a:ext>
            </a:extLst>
          </p:cNvPr>
          <p:cNvPicPr preferRelativeResize="0"/>
          <p:nvPr/>
        </p:nvPicPr>
        <p:blipFill rotWithShape="1">
          <a:blip r:embed="rId8">
            <a:alphaModFix/>
          </a:blip>
          <a:srcRect/>
          <a:stretch/>
        </p:blipFill>
        <p:spPr>
          <a:xfrm>
            <a:off x="535718" y="2206533"/>
            <a:ext cx="353886" cy="353886"/>
          </a:xfrm>
          <a:prstGeom prst="rect">
            <a:avLst/>
          </a:prstGeom>
          <a:noFill/>
          <a:ln>
            <a:noFill/>
          </a:ln>
          <a:effectLst>
            <a:outerShdw blurRad="50800" dist="38100" dir="2700000" algn="tl" rotWithShape="0">
              <a:srgbClr val="000000">
                <a:alpha val="40000"/>
              </a:srgbClr>
            </a:outerShdw>
          </a:effectLst>
        </p:spPr>
      </p:pic>
      <p:pic>
        <p:nvPicPr>
          <p:cNvPr id="9" name="Google Shape;26;p3">
            <a:extLst>
              <a:ext uri="{FF2B5EF4-FFF2-40B4-BE49-F238E27FC236}">
                <a16:creationId xmlns:a16="http://schemas.microsoft.com/office/drawing/2014/main" id="{28276650-FE5A-DA6F-0193-876134EEA218}"/>
              </a:ext>
            </a:extLst>
          </p:cNvPr>
          <p:cNvPicPr preferRelativeResize="0"/>
          <p:nvPr/>
        </p:nvPicPr>
        <p:blipFill rotWithShape="1">
          <a:blip r:embed="rId9">
            <a:alphaModFix/>
          </a:blip>
          <a:srcRect/>
          <a:stretch/>
        </p:blipFill>
        <p:spPr>
          <a:xfrm>
            <a:off x="889772" y="5445996"/>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4"/>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EMS Shift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33" name="Google Shape;33;p4"/>
          <p:cNvSpPr txBox="1"/>
          <p:nvPr/>
        </p:nvSpPr>
        <p:spPr>
          <a:xfrm>
            <a:off x="889925" y="1120100"/>
            <a:ext cx="5015700" cy="12438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34" name="Google Shape;34;p4" title="IMG_0163.jpeg"/>
          <p:cNvPicPr preferRelativeResize="0"/>
          <p:nvPr/>
        </p:nvPicPr>
        <p:blipFill rotWithShape="1">
          <a:blip r:embed="rId3">
            <a:alphaModFix/>
          </a:blip>
          <a:srcRect t="4162" b="4153"/>
          <a:stretch/>
        </p:blipFill>
        <p:spPr>
          <a:xfrm>
            <a:off x="6054375" y="1363703"/>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EMS Shift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40" name="Google Shape;40;p5"/>
          <p:cNvSpPr txBox="1"/>
          <p:nvPr/>
        </p:nvSpPr>
        <p:spPr>
          <a:xfrm>
            <a:off x="889925" y="1120100"/>
            <a:ext cx="5015700" cy="145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dirty="0">
                <a:solidFill>
                  <a:srgbClr val="515151"/>
                </a:solidFill>
                <a:latin typeface="Roboto"/>
                <a:ea typeface="Roboto"/>
                <a:cs typeface="Roboto"/>
                <a:sym typeface="Roboto"/>
              </a:rPr>
              <a:t>Select Crew</a:t>
            </a:r>
            <a:endParaRPr sz="1200" b="0" i="0" u="none" strike="noStrike" cap="none" dirty="0">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All individuals on Crew added to Patient Channel</a:t>
            </a:r>
            <a:endParaRPr sz="2200" b="1"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p:txBody>
      </p:sp>
      <p:pic>
        <p:nvPicPr>
          <p:cNvPr id="41" name="Google Shape;41;p5" title="IMG_0164.jpeg"/>
          <p:cNvPicPr preferRelativeResize="0"/>
          <p:nvPr/>
        </p:nvPicPr>
        <p:blipFill rotWithShape="1">
          <a:blip r:embed="rId3">
            <a:alphaModFix/>
          </a:blip>
          <a:srcRect t="4162" b="4153"/>
          <a:stretch/>
        </p:blipFill>
        <p:spPr>
          <a:xfrm>
            <a:off x="6054375" y="1363703"/>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3" name="Google Shape;43;p5"/>
          <p:cNvPicPr preferRelativeResize="0"/>
          <p:nvPr/>
        </p:nvPicPr>
        <p:blipFill rotWithShape="1">
          <a:blip r:embed="rId4">
            <a:alphaModFix/>
          </a:blip>
          <a:srcRect/>
          <a:stretch/>
        </p:blipFill>
        <p:spPr>
          <a:xfrm>
            <a:off x="8557329" y="2306554"/>
            <a:ext cx="274320" cy="274320"/>
          </a:xfrm>
          <a:prstGeom prst="rect">
            <a:avLst/>
          </a:prstGeom>
          <a:noFill/>
          <a:ln>
            <a:noFill/>
          </a:ln>
          <a:effectLst>
            <a:outerShdw blurRad="50800" dist="38100" dir="2700000" algn="tl" rotWithShape="0">
              <a:srgbClr val="000000">
                <a:alpha val="40000"/>
              </a:srgbClr>
            </a:outerShdw>
          </a:effectLst>
        </p:spPr>
      </p:pic>
      <p:sp>
        <p:nvSpPr>
          <p:cNvPr id="44" name="Google Shape;44;p5"/>
          <p:cNvSpPr/>
          <p:nvPr/>
        </p:nvSpPr>
        <p:spPr>
          <a:xfrm>
            <a:off x="6074312" y="1793375"/>
            <a:ext cx="2457900" cy="1012500"/>
          </a:xfrm>
          <a:prstGeom prst="roundRect">
            <a:avLst>
              <a:gd name="adj" fmla="val 8852"/>
            </a:avLst>
          </a:prstGeom>
          <a:noFill/>
          <a:ln w="38100" cap="flat" cmpd="sng">
            <a:solidFill>
              <a:srgbClr val="FFE5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 name="Google Shape;19;p3">
            <a:extLst>
              <a:ext uri="{FF2B5EF4-FFF2-40B4-BE49-F238E27FC236}">
                <a16:creationId xmlns:a16="http://schemas.microsoft.com/office/drawing/2014/main" id="{0ECAC7E3-6C59-96C8-F7B3-29D3C86750B7}"/>
              </a:ext>
            </a:extLst>
          </p:cNvPr>
          <p:cNvPicPr preferRelativeResize="0"/>
          <p:nvPr/>
        </p:nvPicPr>
        <p:blipFill rotWithShape="1">
          <a:blip r:embed="rId4">
            <a:alphaModFix/>
          </a:blip>
          <a:srcRect/>
          <a:stretch/>
        </p:blipFill>
        <p:spPr>
          <a:xfrm>
            <a:off x="535718" y="1155365"/>
            <a:ext cx="354196" cy="35419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6"/>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EMS Shift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50" name="Google Shape;50;p6"/>
          <p:cNvSpPr txBox="1"/>
          <p:nvPr/>
        </p:nvSpPr>
        <p:spPr>
          <a:xfrm>
            <a:off x="889925" y="1120100"/>
            <a:ext cx="5015700" cy="145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Select Crew</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All individuals on Crew added to Patient Channel</a:t>
            </a:r>
            <a:endParaRPr sz="2200" b="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51" name="Google Shape;51;p6" title="IMG_0164.jpeg"/>
          <p:cNvPicPr preferRelativeResize="0"/>
          <p:nvPr/>
        </p:nvPicPr>
        <p:blipFill rotWithShape="1">
          <a:blip r:embed="rId3">
            <a:alphaModFix/>
          </a:blip>
          <a:srcRect t="4162" b="4153"/>
          <a:stretch/>
        </p:blipFill>
        <p:spPr>
          <a:xfrm>
            <a:off x="6054375" y="1363703"/>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2" name="Google Shape;52;p6" title="IMG_0171.jpeg"/>
          <p:cNvPicPr preferRelativeResize="0"/>
          <p:nvPr/>
        </p:nvPicPr>
        <p:blipFill rotWithShape="1">
          <a:blip r:embed="rId4">
            <a:alphaModFix/>
          </a:blip>
          <a:srcRect t="4162" b="4153"/>
          <a:stretch/>
        </p:blipFill>
        <p:spPr>
          <a:xfrm>
            <a:off x="9178607" y="1392528"/>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4" name="Google Shape;54;p6"/>
          <p:cNvPicPr preferRelativeResize="0"/>
          <p:nvPr/>
        </p:nvPicPr>
        <p:blipFill rotWithShape="1">
          <a:blip r:embed="rId5">
            <a:alphaModFix/>
          </a:blip>
          <a:srcRect/>
          <a:stretch/>
        </p:blipFill>
        <p:spPr>
          <a:xfrm>
            <a:off x="8557329" y="2306554"/>
            <a:ext cx="274320" cy="274320"/>
          </a:xfrm>
          <a:prstGeom prst="rect">
            <a:avLst/>
          </a:prstGeom>
          <a:noFill/>
          <a:ln>
            <a:noFill/>
          </a:ln>
          <a:effectLst>
            <a:outerShdw blurRad="50800" dist="38100" dir="2700000" algn="tl" rotWithShape="0">
              <a:srgbClr val="000000">
                <a:alpha val="40000"/>
              </a:srgbClr>
            </a:outerShdw>
          </a:effectLst>
        </p:spPr>
      </p:pic>
      <p:sp>
        <p:nvSpPr>
          <p:cNvPr id="2" name="Google Shape;44;p5">
            <a:extLst>
              <a:ext uri="{FF2B5EF4-FFF2-40B4-BE49-F238E27FC236}">
                <a16:creationId xmlns:a16="http://schemas.microsoft.com/office/drawing/2014/main" id="{D9BD4EF5-A4F0-8436-B890-0CCD315B8028}"/>
              </a:ext>
            </a:extLst>
          </p:cNvPr>
          <p:cNvSpPr/>
          <p:nvPr/>
        </p:nvSpPr>
        <p:spPr>
          <a:xfrm>
            <a:off x="6074312" y="1793375"/>
            <a:ext cx="2457900" cy="1012500"/>
          </a:xfrm>
          <a:prstGeom prst="roundRect">
            <a:avLst>
              <a:gd name="adj" fmla="val 8852"/>
            </a:avLst>
          </a:prstGeom>
          <a:noFill/>
          <a:ln w="38100" cap="flat" cmpd="sng">
            <a:solidFill>
              <a:srgbClr val="FFE5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Google Shape;19;p3">
            <a:extLst>
              <a:ext uri="{FF2B5EF4-FFF2-40B4-BE49-F238E27FC236}">
                <a16:creationId xmlns:a16="http://schemas.microsoft.com/office/drawing/2014/main" id="{855A87E3-25D0-2E0F-169F-2CFFDB910148}"/>
              </a:ext>
            </a:extLst>
          </p:cNvPr>
          <p:cNvPicPr preferRelativeResize="0"/>
          <p:nvPr/>
        </p:nvPicPr>
        <p:blipFill rotWithShape="1">
          <a:blip r:embed="rId5">
            <a:alphaModFix/>
          </a:blip>
          <a:srcRect/>
          <a:stretch/>
        </p:blipFill>
        <p:spPr>
          <a:xfrm>
            <a:off x="535718" y="1155365"/>
            <a:ext cx="354196" cy="35419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7"/>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EMS Shift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61" name="Google Shape;61;p7"/>
          <p:cNvSpPr txBox="1"/>
          <p:nvPr/>
        </p:nvSpPr>
        <p:spPr>
          <a:xfrm>
            <a:off x="889925" y="1120100"/>
            <a:ext cx="5015700" cy="145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Select Crew</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All individuals on Crew added to Patient Channel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Select Unit</a:t>
            </a:r>
            <a:endParaRPr sz="2200" b="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62" name="Google Shape;62;p7" title="IMG_0166.jpeg"/>
          <p:cNvPicPr preferRelativeResize="0"/>
          <p:nvPr/>
        </p:nvPicPr>
        <p:blipFill rotWithShape="1">
          <a:blip r:embed="rId3">
            <a:alphaModFix/>
          </a:blip>
          <a:srcRect t="4162" b="4153"/>
          <a:stretch/>
        </p:blipFill>
        <p:spPr>
          <a:xfrm>
            <a:off x="6054375" y="1363703"/>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5" name="Google Shape;65;p7"/>
          <p:cNvPicPr preferRelativeResize="0"/>
          <p:nvPr/>
        </p:nvPicPr>
        <p:blipFill rotWithShape="1">
          <a:blip r:embed="rId4">
            <a:alphaModFix/>
          </a:blip>
          <a:srcRect/>
          <a:stretch/>
        </p:blipFill>
        <p:spPr>
          <a:xfrm>
            <a:off x="8557329" y="2998841"/>
            <a:ext cx="274320" cy="274320"/>
          </a:xfrm>
          <a:prstGeom prst="rect">
            <a:avLst/>
          </a:prstGeom>
          <a:noFill/>
          <a:ln>
            <a:noFill/>
          </a:ln>
          <a:effectLst>
            <a:outerShdw blurRad="50800" dist="38100" dir="2700000" algn="tl" rotWithShape="0">
              <a:srgbClr val="000000">
                <a:alpha val="40000"/>
              </a:srgbClr>
            </a:outerShdw>
          </a:effectLst>
        </p:spPr>
      </p:pic>
      <p:sp>
        <p:nvSpPr>
          <p:cNvPr id="2" name="Google Shape;44;p5">
            <a:extLst>
              <a:ext uri="{FF2B5EF4-FFF2-40B4-BE49-F238E27FC236}">
                <a16:creationId xmlns:a16="http://schemas.microsoft.com/office/drawing/2014/main" id="{EB1AC5A4-77CB-78CF-2DB1-C309ACF32AE7}"/>
              </a:ext>
            </a:extLst>
          </p:cNvPr>
          <p:cNvSpPr/>
          <p:nvPr/>
        </p:nvSpPr>
        <p:spPr>
          <a:xfrm>
            <a:off x="6074312" y="2791287"/>
            <a:ext cx="2457900" cy="585000"/>
          </a:xfrm>
          <a:prstGeom prst="roundRect">
            <a:avLst>
              <a:gd name="adj" fmla="val 8852"/>
            </a:avLst>
          </a:prstGeom>
          <a:noFill/>
          <a:ln w="38100" cap="flat" cmpd="sng">
            <a:solidFill>
              <a:srgbClr val="FFE5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 name="Google Shape;19;p3">
            <a:extLst>
              <a:ext uri="{FF2B5EF4-FFF2-40B4-BE49-F238E27FC236}">
                <a16:creationId xmlns:a16="http://schemas.microsoft.com/office/drawing/2014/main" id="{1E5147E3-F487-3D74-1C26-2A0C27826EAC}"/>
              </a:ext>
            </a:extLst>
          </p:cNvPr>
          <p:cNvPicPr preferRelativeResize="0"/>
          <p:nvPr/>
        </p:nvPicPr>
        <p:blipFill rotWithShape="1">
          <a:blip r:embed="rId5">
            <a:alphaModFix/>
          </a:blip>
          <a:srcRect/>
          <a:stretch/>
        </p:blipFill>
        <p:spPr>
          <a:xfrm>
            <a:off x="535718" y="1155365"/>
            <a:ext cx="354196" cy="354196"/>
          </a:xfrm>
          <a:prstGeom prst="rect">
            <a:avLst/>
          </a:prstGeom>
          <a:noFill/>
          <a:ln>
            <a:noFill/>
          </a:ln>
          <a:effectLst>
            <a:outerShdw blurRad="50800" dist="38100" dir="2700000" algn="tl" rotWithShape="0">
              <a:srgbClr val="000000">
                <a:alpha val="40000"/>
              </a:srgbClr>
            </a:outerShdw>
          </a:effectLst>
        </p:spPr>
      </p:pic>
      <p:pic>
        <p:nvPicPr>
          <p:cNvPr id="8" name="Google Shape;21;p3">
            <a:extLst>
              <a:ext uri="{FF2B5EF4-FFF2-40B4-BE49-F238E27FC236}">
                <a16:creationId xmlns:a16="http://schemas.microsoft.com/office/drawing/2014/main" id="{5A9FAFCE-D80F-621E-7C1F-ACAF32EAAD5F}"/>
              </a:ext>
            </a:extLst>
          </p:cNvPr>
          <p:cNvPicPr preferRelativeResize="0"/>
          <p:nvPr/>
        </p:nvPicPr>
        <p:blipFill rotWithShape="1">
          <a:blip r:embed="rId4">
            <a:alphaModFix/>
          </a:blip>
          <a:srcRect/>
          <a:stretch/>
        </p:blipFill>
        <p:spPr>
          <a:xfrm>
            <a:off x="535718" y="1800493"/>
            <a:ext cx="353886" cy="35388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8"/>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EMS Shift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72" name="Google Shape;72;p8"/>
          <p:cNvSpPr txBox="1"/>
          <p:nvPr/>
        </p:nvSpPr>
        <p:spPr>
          <a:xfrm>
            <a:off x="889925" y="1120100"/>
            <a:ext cx="5164140" cy="26099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dirty="0">
                <a:solidFill>
                  <a:srgbClr val="515151"/>
                </a:solidFill>
                <a:latin typeface="Roboto"/>
                <a:ea typeface="Roboto"/>
                <a:cs typeface="Roboto"/>
                <a:sym typeface="Roboto"/>
              </a:rPr>
              <a:t>Select Crew</a:t>
            </a:r>
            <a:endParaRPr sz="1200" b="0" i="0" u="none" strike="noStrike" cap="none" dirty="0">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All individuals on Crew added to Patient Channel</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Select Unit</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Confirm Unit Phone Number </a:t>
            </a:r>
            <a:r>
              <a:rPr lang="en-ID" sz="2200" b="1" i="1" dirty="0">
                <a:solidFill>
                  <a:srgbClr val="676767"/>
                </a:solidFill>
                <a:latin typeface="Roboto"/>
                <a:ea typeface="Roboto"/>
                <a:cs typeface="Roboto"/>
                <a:sym typeface="Roboto"/>
              </a:rPr>
              <a:t>(Optional)</a:t>
            </a:r>
            <a:endParaRPr sz="2200" b="1" i="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Team members able to call Unit Phone</a:t>
            </a:r>
            <a:endParaRPr sz="2200" b="1"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p:txBody>
      </p:sp>
      <p:pic>
        <p:nvPicPr>
          <p:cNvPr id="73" name="Google Shape;73;p8" title="IMG_0167.jpeg"/>
          <p:cNvPicPr preferRelativeResize="0"/>
          <p:nvPr/>
        </p:nvPicPr>
        <p:blipFill rotWithShape="1">
          <a:blip r:embed="rId3">
            <a:alphaModFix/>
          </a:blip>
          <a:srcRect t="4162" b="4153"/>
          <a:stretch/>
        </p:blipFill>
        <p:spPr>
          <a:xfrm>
            <a:off x="6054375" y="1363703"/>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7" name="Google Shape;77;p8"/>
          <p:cNvPicPr preferRelativeResize="0"/>
          <p:nvPr/>
        </p:nvPicPr>
        <p:blipFill rotWithShape="1">
          <a:blip r:embed="rId4">
            <a:alphaModFix/>
          </a:blip>
          <a:srcRect/>
          <a:stretch/>
        </p:blipFill>
        <p:spPr>
          <a:xfrm>
            <a:off x="8546766" y="3547591"/>
            <a:ext cx="274320" cy="274320"/>
          </a:xfrm>
          <a:prstGeom prst="rect">
            <a:avLst/>
          </a:prstGeom>
          <a:noFill/>
          <a:ln>
            <a:noFill/>
          </a:ln>
          <a:effectLst>
            <a:outerShdw blurRad="50800" dist="38100" dir="2700000" algn="tl" rotWithShape="0">
              <a:srgbClr val="000000">
                <a:alpha val="40000"/>
              </a:srgbClr>
            </a:outerShdw>
          </a:effectLst>
        </p:spPr>
      </p:pic>
      <p:sp>
        <p:nvSpPr>
          <p:cNvPr id="78" name="Google Shape;78;p8"/>
          <p:cNvSpPr/>
          <p:nvPr/>
        </p:nvSpPr>
        <p:spPr>
          <a:xfrm>
            <a:off x="6074312" y="3301999"/>
            <a:ext cx="2457900" cy="531487"/>
          </a:xfrm>
          <a:prstGeom prst="roundRect">
            <a:avLst>
              <a:gd name="adj" fmla="val 16667"/>
            </a:avLst>
          </a:prstGeom>
          <a:noFill/>
          <a:ln w="38100" cap="flat" cmpd="sng">
            <a:solidFill>
              <a:srgbClr val="FFE5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Google Shape;19;p3">
            <a:extLst>
              <a:ext uri="{FF2B5EF4-FFF2-40B4-BE49-F238E27FC236}">
                <a16:creationId xmlns:a16="http://schemas.microsoft.com/office/drawing/2014/main" id="{584C2DB1-EF96-2579-25AA-A23831C1A798}"/>
              </a:ext>
            </a:extLst>
          </p:cNvPr>
          <p:cNvPicPr preferRelativeResize="0"/>
          <p:nvPr/>
        </p:nvPicPr>
        <p:blipFill rotWithShape="1">
          <a:blip r:embed="rId5">
            <a:alphaModFix/>
          </a:blip>
          <a:srcRect/>
          <a:stretch/>
        </p:blipFill>
        <p:spPr>
          <a:xfrm>
            <a:off x="535718" y="1155365"/>
            <a:ext cx="354196" cy="354196"/>
          </a:xfrm>
          <a:prstGeom prst="rect">
            <a:avLst/>
          </a:prstGeom>
          <a:noFill/>
          <a:ln>
            <a:noFill/>
          </a:ln>
          <a:effectLst>
            <a:outerShdw blurRad="50800" dist="38100" dir="2700000" algn="tl" rotWithShape="0">
              <a:srgbClr val="000000">
                <a:alpha val="40000"/>
              </a:srgbClr>
            </a:outerShdw>
          </a:effectLst>
        </p:spPr>
      </p:pic>
      <p:pic>
        <p:nvPicPr>
          <p:cNvPr id="7" name="Google Shape;21;p3">
            <a:extLst>
              <a:ext uri="{FF2B5EF4-FFF2-40B4-BE49-F238E27FC236}">
                <a16:creationId xmlns:a16="http://schemas.microsoft.com/office/drawing/2014/main" id="{2158C04A-0740-6E38-E0C4-CB294C54A932}"/>
              </a:ext>
            </a:extLst>
          </p:cNvPr>
          <p:cNvPicPr preferRelativeResize="0"/>
          <p:nvPr/>
        </p:nvPicPr>
        <p:blipFill rotWithShape="1">
          <a:blip r:embed="rId6">
            <a:alphaModFix/>
          </a:blip>
          <a:srcRect/>
          <a:stretch/>
        </p:blipFill>
        <p:spPr>
          <a:xfrm>
            <a:off x="535718" y="1800493"/>
            <a:ext cx="353886" cy="353886"/>
          </a:xfrm>
          <a:prstGeom prst="rect">
            <a:avLst/>
          </a:prstGeom>
          <a:noFill/>
          <a:ln>
            <a:noFill/>
          </a:ln>
          <a:effectLst>
            <a:outerShdw blurRad="50800" dist="38100" dir="2700000" algn="tl" rotWithShape="0">
              <a:srgbClr val="000000">
                <a:alpha val="40000"/>
              </a:srgbClr>
            </a:outerShdw>
          </a:effectLst>
        </p:spPr>
      </p:pic>
      <p:pic>
        <p:nvPicPr>
          <p:cNvPr id="8" name="Google Shape;23;p3">
            <a:extLst>
              <a:ext uri="{FF2B5EF4-FFF2-40B4-BE49-F238E27FC236}">
                <a16:creationId xmlns:a16="http://schemas.microsoft.com/office/drawing/2014/main" id="{97168FD4-36B9-5847-5876-2EE3DE8D4BC4}"/>
              </a:ext>
            </a:extLst>
          </p:cNvPr>
          <p:cNvPicPr preferRelativeResize="0"/>
          <p:nvPr/>
        </p:nvPicPr>
        <p:blipFill rotWithShape="1">
          <a:blip r:embed="rId4">
            <a:alphaModFix/>
          </a:blip>
          <a:srcRect/>
          <a:stretch/>
        </p:blipFill>
        <p:spPr>
          <a:xfrm>
            <a:off x="535718" y="2206533"/>
            <a:ext cx="353886" cy="35388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9"/>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EMS Shift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84" name="Google Shape;84;p9"/>
          <p:cNvSpPr txBox="1"/>
          <p:nvPr/>
        </p:nvSpPr>
        <p:spPr>
          <a:xfrm>
            <a:off x="889925" y="1120100"/>
            <a:ext cx="5015700" cy="281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Select Crew</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All individuals on Crew added to Patient Channel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Select Unit</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Confirm Unit Phone Number </a:t>
            </a:r>
            <a:r>
              <a:rPr lang="en-ID" sz="2200" b="1" i="1">
                <a:solidFill>
                  <a:srgbClr val="676767"/>
                </a:solidFill>
                <a:latin typeface="Roboto"/>
                <a:ea typeface="Roboto"/>
                <a:cs typeface="Roboto"/>
                <a:sym typeface="Roboto"/>
              </a:rPr>
              <a:t>(Optional)</a:t>
            </a:r>
            <a:endParaRPr sz="2200" b="1" i="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Team members able to call Unit Phone</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Leave blank to disable this functionality</a:t>
            </a:r>
            <a:endParaRPr sz="2200" b="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a:solidFill>
                <a:srgbClr val="676767"/>
              </a:solidFill>
              <a:latin typeface="Roboto"/>
              <a:ea typeface="Roboto"/>
              <a:cs typeface="Roboto"/>
              <a:sym typeface="Roboto"/>
            </a:endParaRPr>
          </a:p>
        </p:txBody>
      </p:sp>
      <p:pic>
        <p:nvPicPr>
          <p:cNvPr id="85" name="Google Shape;85;p9" title="IMG_0166.jpeg"/>
          <p:cNvPicPr preferRelativeResize="0"/>
          <p:nvPr/>
        </p:nvPicPr>
        <p:blipFill rotWithShape="1">
          <a:blip r:embed="rId3">
            <a:alphaModFix/>
          </a:blip>
          <a:srcRect t="4162" b="4153"/>
          <a:stretch/>
        </p:blipFill>
        <p:spPr>
          <a:xfrm>
            <a:off x="6054375" y="1363703"/>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9" name="Google Shape;89;p9"/>
          <p:cNvPicPr preferRelativeResize="0"/>
          <p:nvPr/>
        </p:nvPicPr>
        <p:blipFill rotWithShape="1">
          <a:blip r:embed="rId4">
            <a:alphaModFix/>
          </a:blip>
          <a:srcRect/>
          <a:stretch/>
        </p:blipFill>
        <p:spPr>
          <a:xfrm>
            <a:off x="8546766" y="3547591"/>
            <a:ext cx="274320" cy="274320"/>
          </a:xfrm>
          <a:prstGeom prst="rect">
            <a:avLst/>
          </a:prstGeom>
          <a:noFill/>
          <a:ln>
            <a:noFill/>
          </a:ln>
          <a:effectLst>
            <a:outerShdw blurRad="50800" dist="38100" dir="2700000" algn="tl" rotWithShape="0">
              <a:srgbClr val="000000">
                <a:alpha val="40000"/>
              </a:srgbClr>
            </a:outerShdw>
          </a:effectLst>
        </p:spPr>
      </p:pic>
      <p:pic>
        <p:nvPicPr>
          <p:cNvPr id="6" name="Google Shape;19;p3">
            <a:extLst>
              <a:ext uri="{FF2B5EF4-FFF2-40B4-BE49-F238E27FC236}">
                <a16:creationId xmlns:a16="http://schemas.microsoft.com/office/drawing/2014/main" id="{6FF80DD2-3E4C-5CAD-DC1D-72EACB0CFD16}"/>
              </a:ext>
            </a:extLst>
          </p:cNvPr>
          <p:cNvPicPr preferRelativeResize="0"/>
          <p:nvPr/>
        </p:nvPicPr>
        <p:blipFill rotWithShape="1">
          <a:blip r:embed="rId5">
            <a:alphaModFix/>
          </a:blip>
          <a:srcRect/>
          <a:stretch/>
        </p:blipFill>
        <p:spPr>
          <a:xfrm>
            <a:off x="535718" y="1155365"/>
            <a:ext cx="354196" cy="354196"/>
          </a:xfrm>
          <a:prstGeom prst="rect">
            <a:avLst/>
          </a:prstGeom>
          <a:noFill/>
          <a:ln>
            <a:noFill/>
          </a:ln>
          <a:effectLst>
            <a:outerShdw blurRad="50800" dist="38100" dir="2700000" algn="tl" rotWithShape="0">
              <a:srgbClr val="000000">
                <a:alpha val="40000"/>
              </a:srgbClr>
            </a:outerShdw>
          </a:effectLst>
        </p:spPr>
      </p:pic>
      <p:pic>
        <p:nvPicPr>
          <p:cNvPr id="7" name="Google Shape;21;p3">
            <a:extLst>
              <a:ext uri="{FF2B5EF4-FFF2-40B4-BE49-F238E27FC236}">
                <a16:creationId xmlns:a16="http://schemas.microsoft.com/office/drawing/2014/main" id="{12B9401A-2B3F-1849-269E-8EB3DEE9BE3D}"/>
              </a:ext>
            </a:extLst>
          </p:cNvPr>
          <p:cNvPicPr preferRelativeResize="0"/>
          <p:nvPr/>
        </p:nvPicPr>
        <p:blipFill rotWithShape="1">
          <a:blip r:embed="rId6">
            <a:alphaModFix/>
          </a:blip>
          <a:srcRect/>
          <a:stretch/>
        </p:blipFill>
        <p:spPr>
          <a:xfrm>
            <a:off x="535718" y="1800493"/>
            <a:ext cx="353886" cy="353886"/>
          </a:xfrm>
          <a:prstGeom prst="rect">
            <a:avLst/>
          </a:prstGeom>
          <a:noFill/>
          <a:ln>
            <a:noFill/>
          </a:ln>
          <a:effectLst>
            <a:outerShdw blurRad="50800" dist="38100" dir="2700000" algn="tl" rotWithShape="0">
              <a:srgbClr val="000000">
                <a:alpha val="40000"/>
              </a:srgbClr>
            </a:outerShdw>
          </a:effectLst>
        </p:spPr>
      </p:pic>
      <p:pic>
        <p:nvPicPr>
          <p:cNvPr id="8" name="Google Shape;23;p3">
            <a:extLst>
              <a:ext uri="{FF2B5EF4-FFF2-40B4-BE49-F238E27FC236}">
                <a16:creationId xmlns:a16="http://schemas.microsoft.com/office/drawing/2014/main" id="{5E5DC3BE-8663-5AF2-184D-3D2956A9A687}"/>
              </a:ext>
            </a:extLst>
          </p:cNvPr>
          <p:cNvPicPr preferRelativeResize="0"/>
          <p:nvPr/>
        </p:nvPicPr>
        <p:blipFill rotWithShape="1">
          <a:blip r:embed="rId4">
            <a:alphaModFix/>
          </a:blip>
          <a:srcRect/>
          <a:stretch/>
        </p:blipFill>
        <p:spPr>
          <a:xfrm>
            <a:off x="535718" y="2206533"/>
            <a:ext cx="353886" cy="353886"/>
          </a:xfrm>
          <a:prstGeom prst="rect">
            <a:avLst/>
          </a:prstGeom>
          <a:noFill/>
          <a:ln>
            <a:noFill/>
          </a:ln>
          <a:effectLst>
            <a:outerShdw blurRad="50800" dist="38100" dir="2700000" algn="tl" rotWithShape="0">
              <a:srgbClr val="000000">
                <a:alpha val="40000"/>
              </a:srgbClr>
            </a:outerShdw>
          </a:effectLst>
        </p:spPr>
      </p:pic>
      <p:sp>
        <p:nvSpPr>
          <p:cNvPr id="10" name="Google Shape;78;p8">
            <a:extLst>
              <a:ext uri="{FF2B5EF4-FFF2-40B4-BE49-F238E27FC236}">
                <a16:creationId xmlns:a16="http://schemas.microsoft.com/office/drawing/2014/main" id="{D52B8889-E25D-B4A4-5F32-3C6974D38C25}"/>
              </a:ext>
            </a:extLst>
          </p:cNvPr>
          <p:cNvSpPr/>
          <p:nvPr/>
        </p:nvSpPr>
        <p:spPr>
          <a:xfrm>
            <a:off x="6074312" y="3301999"/>
            <a:ext cx="2457900" cy="531487"/>
          </a:xfrm>
          <a:prstGeom prst="roundRect">
            <a:avLst>
              <a:gd name="adj" fmla="val 16667"/>
            </a:avLst>
          </a:prstGeom>
          <a:noFill/>
          <a:ln w="38100" cap="flat" cmpd="sng">
            <a:solidFill>
              <a:srgbClr val="FFE5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0"/>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EMS Shift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96" name="Google Shape;96;p10"/>
          <p:cNvSpPr txBox="1"/>
          <p:nvPr/>
        </p:nvSpPr>
        <p:spPr>
          <a:xfrm>
            <a:off x="889924" y="1120100"/>
            <a:ext cx="5149875" cy="35701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dirty="0">
                <a:solidFill>
                  <a:srgbClr val="515151"/>
                </a:solidFill>
                <a:latin typeface="Roboto"/>
                <a:ea typeface="Roboto"/>
                <a:cs typeface="Roboto"/>
                <a:sym typeface="Roboto"/>
              </a:rPr>
              <a:t>Select Crew</a:t>
            </a:r>
            <a:endParaRPr sz="1200" b="0" i="0" u="none" strike="noStrike" cap="none" dirty="0">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All individuals on Crew added to Patient Channel</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Select Unit</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Confirm Unit Phone Number </a:t>
            </a:r>
            <a:r>
              <a:rPr lang="en-ID" sz="2200" b="1" i="1" dirty="0">
                <a:solidFill>
                  <a:srgbClr val="676767"/>
                </a:solidFill>
                <a:latin typeface="Roboto"/>
                <a:ea typeface="Roboto"/>
                <a:cs typeface="Roboto"/>
                <a:sym typeface="Roboto"/>
              </a:rPr>
              <a:t>(Optional)</a:t>
            </a:r>
            <a:endParaRPr sz="2200" b="1" i="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Team members able to call Unit Phone</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Leave blank to disable this functionality</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Monitor Device</a:t>
            </a:r>
            <a:endParaRPr sz="2200" b="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Simplifies workflow to attach ECG to channel</a:t>
            </a:r>
            <a:endParaRPr sz="15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p:txBody>
      </p:sp>
      <p:pic>
        <p:nvPicPr>
          <p:cNvPr id="97" name="Google Shape;97;p10" title="IMG_0168.jpeg"/>
          <p:cNvPicPr preferRelativeResize="0"/>
          <p:nvPr/>
        </p:nvPicPr>
        <p:blipFill rotWithShape="1">
          <a:blip r:embed="rId3">
            <a:alphaModFix/>
          </a:blip>
          <a:srcRect t="4162" b="4153"/>
          <a:stretch/>
        </p:blipFill>
        <p:spPr>
          <a:xfrm>
            <a:off x="6054375" y="1363703"/>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2" name="Google Shape;102;p10"/>
          <p:cNvPicPr preferRelativeResize="0"/>
          <p:nvPr/>
        </p:nvPicPr>
        <p:blipFill rotWithShape="1">
          <a:blip r:embed="rId4">
            <a:alphaModFix/>
          </a:blip>
          <a:srcRect/>
          <a:stretch/>
        </p:blipFill>
        <p:spPr>
          <a:xfrm>
            <a:off x="8546766" y="3996511"/>
            <a:ext cx="274320" cy="274320"/>
          </a:xfrm>
          <a:prstGeom prst="rect">
            <a:avLst/>
          </a:prstGeom>
          <a:noFill/>
          <a:ln>
            <a:noFill/>
          </a:ln>
          <a:effectLst>
            <a:outerShdw blurRad="50800" dist="38100" dir="2700000" algn="tl" rotWithShape="0">
              <a:srgbClr val="000000">
                <a:alpha val="40000"/>
              </a:srgbClr>
            </a:outerShdw>
          </a:effectLst>
        </p:spPr>
      </p:pic>
      <p:sp>
        <p:nvSpPr>
          <p:cNvPr id="103" name="Google Shape;103;p10"/>
          <p:cNvSpPr/>
          <p:nvPr/>
        </p:nvSpPr>
        <p:spPr>
          <a:xfrm>
            <a:off x="6074300" y="3789202"/>
            <a:ext cx="2457900" cy="501600"/>
          </a:xfrm>
          <a:prstGeom prst="roundRect">
            <a:avLst>
              <a:gd name="adj" fmla="val 16667"/>
            </a:avLst>
          </a:prstGeom>
          <a:noFill/>
          <a:ln w="38100" cap="flat" cmpd="sng">
            <a:solidFill>
              <a:srgbClr val="FFE5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Google Shape;15;p3">
            <a:extLst>
              <a:ext uri="{FF2B5EF4-FFF2-40B4-BE49-F238E27FC236}">
                <a16:creationId xmlns:a16="http://schemas.microsoft.com/office/drawing/2014/main" id="{569C5040-553C-421C-6447-94E0BB3FFC0E}"/>
              </a:ext>
            </a:extLst>
          </p:cNvPr>
          <p:cNvPicPr preferRelativeResize="0"/>
          <p:nvPr/>
        </p:nvPicPr>
        <p:blipFill rotWithShape="1">
          <a:blip r:embed="rId4">
            <a:alphaModFix/>
          </a:blip>
          <a:srcRect/>
          <a:stretch/>
        </p:blipFill>
        <p:spPr>
          <a:xfrm>
            <a:off x="535718" y="3157529"/>
            <a:ext cx="353886" cy="353886"/>
          </a:xfrm>
          <a:prstGeom prst="rect">
            <a:avLst/>
          </a:prstGeom>
          <a:noFill/>
          <a:ln>
            <a:noFill/>
          </a:ln>
          <a:effectLst>
            <a:outerShdw blurRad="50800" dist="38100" dir="2700000" algn="tl" rotWithShape="0">
              <a:srgbClr val="000000">
                <a:alpha val="40000"/>
              </a:srgbClr>
            </a:outerShdw>
          </a:effectLst>
        </p:spPr>
      </p:pic>
      <p:pic>
        <p:nvPicPr>
          <p:cNvPr id="6" name="Google Shape;19;p3">
            <a:extLst>
              <a:ext uri="{FF2B5EF4-FFF2-40B4-BE49-F238E27FC236}">
                <a16:creationId xmlns:a16="http://schemas.microsoft.com/office/drawing/2014/main" id="{16413A7C-2F71-C070-4C73-B6604334613C}"/>
              </a:ext>
            </a:extLst>
          </p:cNvPr>
          <p:cNvPicPr preferRelativeResize="0"/>
          <p:nvPr/>
        </p:nvPicPr>
        <p:blipFill rotWithShape="1">
          <a:blip r:embed="rId5">
            <a:alphaModFix/>
          </a:blip>
          <a:srcRect/>
          <a:stretch/>
        </p:blipFill>
        <p:spPr>
          <a:xfrm>
            <a:off x="535718" y="1155365"/>
            <a:ext cx="354196" cy="354196"/>
          </a:xfrm>
          <a:prstGeom prst="rect">
            <a:avLst/>
          </a:prstGeom>
          <a:noFill/>
          <a:ln>
            <a:noFill/>
          </a:ln>
          <a:effectLst>
            <a:outerShdw blurRad="50800" dist="38100" dir="2700000" algn="tl" rotWithShape="0">
              <a:srgbClr val="000000">
                <a:alpha val="40000"/>
              </a:srgbClr>
            </a:outerShdw>
          </a:effectLst>
        </p:spPr>
      </p:pic>
      <p:pic>
        <p:nvPicPr>
          <p:cNvPr id="7" name="Google Shape;21;p3">
            <a:extLst>
              <a:ext uri="{FF2B5EF4-FFF2-40B4-BE49-F238E27FC236}">
                <a16:creationId xmlns:a16="http://schemas.microsoft.com/office/drawing/2014/main" id="{407ACDED-C750-791E-182B-330BD235512F}"/>
              </a:ext>
            </a:extLst>
          </p:cNvPr>
          <p:cNvPicPr preferRelativeResize="0"/>
          <p:nvPr/>
        </p:nvPicPr>
        <p:blipFill rotWithShape="1">
          <a:blip r:embed="rId6">
            <a:alphaModFix/>
          </a:blip>
          <a:srcRect/>
          <a:stretch/>
        </p:blipFill>
        <p:spPr>
          <a:xfrm>
            <a:off x="535718" y="1800493"/>
            <a:ext cx="353886" cy="353886"/>
          </a:xfrm>
          <a:prstGeom prst="rect">
            <a:avLst/>
          </a:prstGeom>
          <a:noFill/>
          <a:ln>
            <a:noFill/>
          </a:ln>
          <a:effectLst>
            <a:outerShdw blurRad="50800" dist="38100" dir="2700000" algn="tl" rotWithShape="0">
              <a:srgbClr val="000000">
                <a:alpha val="40000"/>
              </a:srgbClr>
            </a:outerShdw>
          </a:effectLst>
        </p:spPr>
      </p:pic>
      <p:pic>
        <p:nvPicPr>
          <p:cNvPr id="8" name="Google Shape;23;p3">
            <a:extLst>
              <a:ext uri="{FF2B5EF4-FFF2-40B4-BE49-F238E27FC236}">
                <a16:creationId xmlns:a16="http://schemas.microsoft.com/office/drawing/2014/main" id="{8F8E7B14-1C07-679F-661A-CF2155DA3C34}"/>
              </a:ext>
            </a:extLst>
          </p:cNvPr>
          <p:cNvPicPr preferRelativeResize="0"/>
          <p:nvPr/>
        </p:nvPicPr>
        <p:blipFill rotWithShape="1">
          <a:blip r:embed="rId7">
            <a:alphaModFix/>
          </a:blip>
          <a:srcRect/>
          <a:stretch/>
        </p:blipFill>
        <p:spPr>
          <a:xfrm>
            <a:off x="535718" y="2206533"/>
            <a:ext cx="353886" cy="35388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1"/>
          <p:cNvSpPr txBox="1"/>
          <p:nvPr/>
        </p:nvSpPr>
        <p:spPr>
          <a:xfrm>
            <a:off x="290838" y="302638"/>
            <a:ext cx="7387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a:solidFill>
                  <a:schemeClr val="accent1"/>
                </a:solidFill>
                <a:latin typeface="Roboto"/>
                <a:ea typeface="Roboto"/>
                <a:cs typeface="Roboto"/>
                <a:sym typeface="Roboto"/>
              </a:rPr>
              <a:t>EMS</a:t>
            </a:r>
            <a:r>
              <a:rPr lang="en-ID" sz="3200" b="1" i="0" u="none" strike="noStrike" cap="none">
                <a:solidFill>
                  <a:schemeClr val="accent1"/>
                </a:solidFill>
                <a:latin typeface="Roboto"/>
                <a:ea typeface="Roboto"/>
                <a:cs typeface="Roboto"/>
                <a:sym typeface="Roboto"/>
              </a:rPr>
              <a:t> | </a:t>
            </a:r>
            <a:r>
              <a:rPr lang="en-ID" sz="3200" b="1">
                <a:solidFill>
                  <a:srgbClr val="0E0E0E"/>
                </a:solidFill>
                <a:latin typeface="Roboto"/>
                <a:ea typeface="Roboto"/>
                <a:cs typeface="Roboto"/>
                <a:sym typeface="Roboto"/>
              </a:rPr>
              <a:t>EMS Shift</a:t>
            </a:r>
            <a:r>
              <a:rPr lang="en-ID" sz="3200" b="1" i="0" u="none" strike="noStrike" cap="none">
                <a:solidFill>
                  <a:srgbClr val="0E0E0E"/>
                </a:solidFill>
                <a:latin typeface="Roboto"/>
                <a:ea typeface="Roboto"/>
                <a:cs typeface="Roboto"/>
                <a:sym typeface="Roboto"/>
              </a:rPr>
              <a:t> </a:t>
            </a:r>
            <a:endParaRPr sz="3200" b="1" i="0" u="none" strike="noStrike" cap="none">
              <a:solidFill>
                <a:srgbClr val="0E0E0E"/>
              </a:solidFill>
              <a:latin typeface="Roboto"/>
              <a:ea typeface="Roboto"/>
              <a:cs typeface="Roboto"/>
              <a:sym typeface="Roboto"/>
            </a:endParaRPr>
          </a:p>
        </p:txBody>
      </p:sp>
      <p:sp>
        <p:nvSpPr>
          <p:cNvPr id="109" name="Google Shape;109;p11"/>
          <p:cNvSpPr txBox="1"/>
          <p:nvPr/>
        </p:nvSpPr>
        <p:spPr>
          <a:xfrm>
            <a:off x="889925" y="1120100"/>
            <a:ext cx="5164140" cy="43826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dirty="0">
                <a:solidFill>
                  <a:srgbClr val="515151"/>
                </a:solidFill>
                <a:latin typeface="Roboto"/>
                <a:ea typeface="Roboto"/>
                <a:cs typeface="Roboto"/>
                <a:sym typeface="Roboto"/>
              </a:rPr>
              <a:t>Select Crew</a:t>
            </a:r>
            <a:endParaRPr sz="1200" b="0" i="0" u="none" strike="noStrike" cap="none" dirty="0">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dirty="0">
                <a:solidFill>
                  <a:srgbClr val="676767"/>
                </a:solidFill>
                <a:latin typeface="Roboto"/>
                <a:ea typeface="Roboto"/>
                <a:cs typeface="Roboto"/>
                <a:sym typeface="Roboto"/>
              </a:rPr>
              <a:t>All individuals on Crew added to Patient Channel</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Select Unit</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Confirm Unit Phone Number </a:t>
            </a:r>
            <a:r>
              <a:rPr lang="en-ID" sz="2200" b="1" i="1" dirty="0">
                <a:solidFill>
                  <a:srgbClr val="676767"/>
                </a:solidFill>
                <a:latin typeface="Roboto"/>
                <a:ea typeface="Roboto"/>
                <a:cs typeface="Roboto"/>
                <a:sym typeface="Roboto"/>
              </a:rPr>
              <a:t>(Optional)</a:t>
            </a:r>
            <a:endParaRPr sz="2200" b="1" i="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Team members able to call Unit Phone</a:t>
            </a:r>
            <a:endParaRPr sz="1500"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Font typeface="Roboto"/>
              <a:buChar char="•"/>
            </a:pPr>
            <a:r>
              <a:rPr lang="en-ID" sz="1500" dirty="0">
                <a:solidFill>
                  <a:srgbClr val="676767"/>
                </a:solidFill>
                <a:latin typeface="Roboto"/>
                <a:ea typeface="Roboto"/>
                <a:cs typeface="Roboto"/>
                <a:sym typeface="Roboto"/>
              </a:rPr>
              <a:t>Leave blank to disable this functionality</a:t>
            </a: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Monitor Device</a:t>
            </a:r>
            <a:endParaRPr sz="2200" b="1" dirty="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dirty="0">
                <a:solidFill>
                  <a:srgbClr val="676767"/>
                </a:solidFill>
                <a:latin typeface="Roboto"/>
                <a:ea typeface="Roboto"/>
                <a:cs typeface="Roboto"/>
                <a:sym typeface="Roboto"/>
              </a:rPr>
              <a:t>Simplifies workflow to attach ECG to channel</a:t>
            </a:r>
            <a:endParaRPr sz="15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dirty="0">
                <a:solidFill>
                  <a:srgbClr val="676767"/>
                </a:solidFill>
                <a:latin typeface="Roboto"/>
                <a:ea typeface="Roboto"/>
                <a:cs typeface="Roboto"/>
                <a:sym typeface="Roboto"/>
              </a:rPr>
              <a:t>Continue</a:t>
            </a:r>
            <a:endParaRPr sz="2200" b="1"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2200" b="1" dirty="0">
              <a:solidFill>
                <a:srgbClr val="676767"/>
              </a:solidFill>
              <a:latin typeface="Roboto"/>
              <a:ea typeface="Roboto"/>
              <a:cs typeface="Roboto"/>
              <a:sym typeface="Roboto"/>
            </a:endParaRPr>
          </a:p>
        </p:txBody>
      </p:sp>
      <p:pic>
        <p:nvPicPr>
          <p:cNvPr id="112" name="Google Shape;112;p11"/>
          <p:cNvPicPr preferRelativeResize="0"/>
          <p:nvPr/>
        </p:nvPicPr>
        <p:blipFill rotWithShape="1">
          <a:blip r:embed="rId3">
            <a:alphaModFix/>
          </a:blip>
          <a:srcRect/>
          <a:stretch/>
        </p:blipFill>
        <p:spPr>
          <a:xfrm>
            <a:off x="8546766" y="4312767"/>
            <a:ext cx="274320" cy="274320"/>
          </a:xfrm>
          <a:prstGeom prst="rect">
            <a:avLst/>
          </a:prstGeom>
          <a:noFill/>
          <a:ln>
            <a:noFill/>
          </a:ln>
          <a:effectLst>
            <a:outerShdw blurRad="50800" dist="38100" dir="2700000" algn="tl" rotWithShape="0">
              <a:srgbClr val="000000">
                <a:alpha val="40000"/>
              </a:srgbClr>
            </a:outerShdw>
          </a:effectLst>
        </p:spPr>
      </p:pic>
      <p:pic>
        <p:nvPicPr>
          <p:cNvPr id="116" name="Google Shape;116;p11" title="IMG_0168.jpeg"/>
          <p:cNvPicPr preferRelativeResize="0"/>
          <p:nvPr/>
        </p:nvPicPr>
        <p:blipFill rotWithShape="1">
          <a:blip r:embed="rId4">
            <a:alphaModFix/>
          </a:blip>
          <a:srcRect t="4162" b="4153"/>
          <a:stretch/>
        </p:blipFill>
        <p:spPr>
          <a:xfrm>
            <a:off x="6054375" y="1363703"/>
            <a:ext cx="2492400" cy="494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17" name="Google Shape;117;p11"/>
          <p:cNvSpPr/>
          <p:nvPr/>
        </p:nvSpPr>
        <p:spPr>
          <a:xfrm>
            <a:off x="7622499" y="4321301"/>
            <a:ext cx="869430" cy="265786"/>
          </a:xfrm>
          <a:prstGeom prst="roundRect">
            <a:avLst>
              <a:gd name="adj" fmla="val 16667"/>
            </a:avLst>
          </a:prstGeom>
          <a:noFill/>
          <a:ln w="38100" cap="flat" cmpd="sng">
            <a:solidFill>
              <a:srgbClr val="FFE5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Google Shape;15;p3">
            <a:extLst>
              <a:ext uri="{FF2B5EF4-FFF2-40B4-BE49-F238E27FC236}">
                <a16:creationId xmlns:a16="http://schemas.microsoft.com/office/drawing/2014/main" id="{F0CBCC6E-5689-371A-B2F9-D5C34956D550}"/>
              </a:ext>
            </a:extLst>
          </p:cNvPr>
          <p:cNvPicPr preferRelativeResize="0"/>
          <p:nvPr/>
        </p:nvPicPr>
        <p:blipFill rotWithShape="1">
          <a:blip r:embed="rId5">
            <a:alphaModFix/>
          </a:blip>
          <a:srcRect/>
          <a:stretch/>
        </p:blipFill>
        <p:spPr>
          <a:xfrm>
            <a:off x="535718" y="3157529"/>
            <a:ext cx="353886" cy="353886"/>
          </a:xfrm>
          <a:prstGeom prst="rect">
            <a:avLst/>
          </a:prstGeom>
          <a:noFill/>
          <a:ln>
            <a:noFill/>
          </a:ln>
          <a:effectLst>
            <a:outerShdw blurRad="50800" dist="38100" dir="2700000" algn="tl" rotWithShape="0">
              <a:srgbClr val="000000">
                <a:alpha val="40000"/>
              </a:srgbClr>
            </a:outerShdw>
          </a:effectLst>
        </p:spPr>
      </p:pic>
      <p:pic>
        <p:nvPicPr>
          <p:cNvPr id="5" name="Google Shape;16;p3">
            <a:extLst>
              <a:ext uri="{FF2B5EF4-FFF2-40B4-BE49-F238E27FC236}">
                <a16:creationId xmlns:a16="http://schemas.microsoft.com/office/drawing/2014/main" id="{84DE4233-F37A-F9F8-DABC-8AA056282518}"/>
              </a:ext>
            </a:extLst>
          </p:cNvPr>
          <p:cNvPicPr preferRelativeResize="0"/>
          <p:nvPr/>
        </p:nvPicPr>
        <p:blipFill rotWithShape="1">
          <a:blip r:embed="rId3">
            <a:alphaModFix/>
          </a:blip>
          <a:srcRect/>
          <a:stretch/>
        </p:blipFill>
        <p:spPr>
          <a:xfrm>
            <a:off x="535718" y="3819568"/>
            <a:ext cx="353886" cy="353886"/>
          </a:xfrm>
          <a:prstGeom prst="rect">
            <a:avLst/>
          </a:prstGeom>
          <a:noFill/>
          <a:ln>
            <a:noFill/>
          </a:ln>
          <a:effectLst>
            <a:outerShdw blurRad="50800" dist="38100" dir="2700000" algn="tl" rotWithShape="0">
              <a:srgbClr val="000000">
                <a:alpha val="40000"/>
              </a:srgbClr>
            </a:outerShdw>
          </a:effectLst>
        </p:spPr>
      </p:pic>
      <p:pic>
        <p:nvPicPr>
          <p:cNvPr id="6" name="Google Shape;19;p3">
            <a:extLst>
              <a:ext uri="{FF2B5EF4-FFF2-40B4-BE49-F238E27FC236}">
                <a16:creationId xmlns:a16="http://schemas.microsoft.com/office/drawing/2014/main" id="{2E2EB26F-C3AE-7F25-60BF-EAB711E2DD72}"/>
              </a:ext>
            </a:extLst>
          </p:cNvPr>
          <p:cNvPicPr preferRelativeResize="0"/>
          <p:nvPr/>
        </p:nvPicPr>
        <p:blipFill rotWithShape="1">
          <a:blip r:embed="rId6">
            <a:alphaModFix/>
          </a:blip>
          <a:srcRect/>
          <a:stretch/>
        </p:blipFill>
        <p:spPr>
          <a:xfrm>
            <a:off x="535718" y="1155365"/>
            <a:ext cx="354196" cy="354196"/>
          </a:xfrm>
          <a:prstGeom prst="rect">
            <a:avLst/>
          </a:prstGeom>
          <a:noFill/>
          <a:ln>
            <a:noFill/>
          </a:ln>
          <a:effectLst>
            <a:outerShdw blurRad="50800" dist="38100" dir="2700000" algn="tl" rotWithShape="0">
              <a:srgbClr val="000000">
                <a:alpha val="40000"/>
              </a:srgbClr>
            </a:outerShdw>
          </a:effectLst>
        </p:spPr>
      </p:pic>
      <p:pic>
        <p:nvPicPr>
          <p:cNvPr id="7" name="Google Shape;21;p3">
            <a:extLst>
              <a:ext uri="{FF2B5EF4-FFF2-40B4-BE49-F238E27FC236}">
                <a16:creationId xmlns:a16="http://schemas.microsoft.com/office/drawing/2014/main" id="{301F171B-8D7F-2CE0-FB5C-2E496F3B3286}"/>
              </a:ext>
            </a:extLst>
          </p:cNvPr>
          <p:cNvPicPr preferRelativeResize="0"/>
          <p:nvPr/>
        </p:nvPicPr>
        <p:blipFill rotWithShape="1">
          <a:blip r:embed="rId7">
            <a:alphaModFix/>
          </a:blip>
          <a:srcRect/>
          <a:stretch/>
        </p:blipFill>
        <p:spPr>
          <a:xfrm>
            <a:off x="535718" y="1800493"/>
            <a:ext cx="353886" cy="353886"/>
          </a:xfrm>
          <a:prstGeom prst="rect">
            <a:avLst/>
          </a:prstGeom>
          <a:noFill/>
          <a:ln>
            <a:noFill/>
          </a:ln>
          <a:effectLst>
            <a:outerShdw blurRad="50800" dist="38100" dir="2700000" algn="tl" rotWithShape="0">
              <a:srgbClr val="000000">
                <a:alpha val="40000"/>
              </a:srgbClr>
            </a:outerShdw>
          </a:effectLst>
        </p:spPr>
      </p:pic>
      <p:pic>
        <p:nvPicPr>
          <p:cNvPr id="8" name="Google Shape;23;p3">
            <a:extLst>
              <a:ext uri="{FF2B5EF4-FFF2-40B4-BE49-F238E27FC236}">
                <a16:creationId xmlns:a16="http://schemas.microsoft.com/office/drawing/2014/main" id="{E911D6E2-C697-9FAF-D5DA-7F84EFD782E0}"/>
              </a:ext>
            </a:extLst>
          </p:cNvPr>
          <p:cNvPicPr preferRelativeResize="0"/>
          <p:nvPr/>
        </p:nvPicPr>
        <p:blipFill rotWithShape="1">
          <a:blip r:embed="rId8">
            <a:alphaModFix/>
          </a:blip>
          <a:srcRect/>
          <a:stretch/>
        </p:blipFill>
        <p:spPr>
          <a:xfrm>
            <a:off x="535718" y="2206533"/>
            <a:ext cx="353886" cy="35388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1035</Words>
  <Application>Microsoft Macintosh PowerPoint</Application>
  <PresentationFormat>Widescreen</PresentationFormat>
  <Paragraphs>132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Roboto</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Michele M Miller</cp:lastModifiedBy>
  <cp:revision>3</cp:revision>
  <dcterms:modified xsi:type="dcterms:W3CDTF">2025-04-08T19:42:17Z</dcterms:modified>
</cp:coreProperties>
</file>