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52">
          <p15:clr>
            <a:srgbClr val="A4A3A4"/>
          </p15:clr>
        </p15:guide>
        <p15:guide id="2" orient="horz" pos="2255">
          <p15:clr>
            <a:srgbClr val="A4A3A4"/>
          </p15:clr>
        </p15:guide>
        <p15:guide id="3" orient="horz" pos="1819">
          <p15:clr>
            <a:srgbClr val="A4A3A4"/>
          </p15:clr>
        </p15:guide>
        <p15:guide id="4" orient="horz" pos="2850">
          <p15:clr>
            <a:srgbClr val="A4A3A4"/>
          </p15:clr>
        </p15:guide>
        <p15:guide id="5" pos="5946">
          <p15:clr>
            <a:srgbClr val="A4A3A4"/>
          </p15:clr>
        </p15:guide>
        <p15:guide id="6" pos="5745">
          <p15:clr>
            <a:srgbClr val="A4A3A4"/>
          </p15:clr>
        </p15:guide>
        <p15:guide id="7" pos="4640">
          <p15:clr>
            <a:srgbClr val="A4A3A4"/>
          </p15:clr>
        </p15:guide>
        <p15:guide id="8" pos="3363">
          <p15:clr>
            <a:srgbClr val="A4A3A4"/>
          </p15:clr>
        </p15:guide>
        <p15:guide id="9" orient="horz" pos="840">
          <p15:clr>
            <a:srgbClr val="A4A3A4"/>
          </p15:clr>
        </p15:guide>
        <p15:guide id="10" orient="horz" pos="576">
          <p15:clr>
            <a:srgbClr val="A4A3A4"/>
          </p15:clr>
        </p15:guide>
        <p15:guide id="11" pos="432">
          <p15:clr>
            <a:srgbClr val="A4A3A4"/>
          </p15:clr>
        </p15:guide>
        <p15:guide id="12" pos="744">
          <p15:clr>
            <a:srgbClr val="A4A3A4"/>
          </p15:clr>
        </p15:guide>
        <p15:guide id="13" pos="37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52" orient="horz"/>
        <p:guide pos="2255" orient="horz"/>
        <p:guide pos="1819" orient="horz"/>
        <p:guide pos="2850" orient="horz"/>
        <p:guide pos="5946"/>
        <p:guide pos="5745"/>
        <p:guide pos="4640"/>
        <p:guide pos="3363"/>
        <p:guide pos="840" orient="horz"/>
        <p:guide pos="576" orient="horz"/>
        <p:guide pos="432"/>
        <p:guide pos="744"/>
        <p:guide pos="372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 name="Shape 9"/>
        <p:cNvGrpSpPr/>
        <p:nvPr/>
      </p:nvGrpSpPr>
      <p:grpSpPr>
        <a:xfrm>
          <a:off x="0" y="0"/>
          <a:ext cx="0" cy="0"/>
          <a:chOff x="0" y="0"/>
          <a:chExt cx="0" cy="0"/>
        </a:xfrm>
      </p:grpSpPr>
      <p:sp>
        <p:nvSpPr>
          <p:cNvPr id="10" name="Google Shape;1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This tutorial reviews how to add patients to an incident.</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Begin by applying a wristband to the patient and tapping Scan. Although you can tap New to create a new patient, this increases the risk of creating duplicate patients.</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Next, set the patient’s triage condition and enter their demographics. You can enter demographics by scanning their driver’s license or entering the information manually.  If the patient’s name is unknown, simply tap Unknown. While not required, it is helpful to enter an estimated age and gender.</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If time permits, it is also beneficial to add photos of the patient’s face for identification, any injuries they may have, and other details you might be able to capture with the camera.</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Additionally, if you have time, use the voice-to-text feature to quickly summarize the major injuries, vital signs, and important interventions in the chief complaint or narrative field.</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To save this patient channel, tap Create. Alternatively, if you are immediately transporting the patient, you can select the destination to alert the receiving facility.</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When rapidly triaging multiple patients, you can scan the wristband, set the triage color, tap Unknown for the name, and then tap Create.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In many regions, colored tape is applied to the wristband as a visual indicator on the patient of the triage condition.</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p:txBody>
      </p:sp>
      <p:sp>
        <p:nvSpPr>
          <p:cNvPr id="11" name="Google Shape;1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2e61e5b3da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Begin by applying a wristband to the patient and tapping Scan. Although you can tap New to create a new patient, this increases the risk of creating duplicate patients.</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p:txBody>
      </p:sp>
      <p:sp>
        <p:nvSpPr>
          <p:cNvPr id="40" name="Google Shape;40;g2e61e5b3da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e61e5b3dab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Next, set the patient’s triage condition </a:t>
            </a:r>
            <a:endParaRPr sz="1050">
              <a:solidFill>
                <a:srgbClr val="0E0E0E"/>
              </a:solidFill>
            </a:endParaRPr>
          </a:p>
        </p:txBody>
      </p:sp>
      <p:sp>
        <p:nvSpPr>
          <p:cNvPr id="50" name="Google Shape;50;g2e61e5b3dab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e61e5b3dab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and enter their demographics. You can enter demographics by scanning their driver’s license or entering the information manually.  If the patient’s name is unknown, simply tap Unknown. While not required, it is helpful to enter an estimated age and gender.</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p:txBody>
      </p:sp>
      <p:sp>
        <p:nvSpPr>
          <p:cNvPr id="63" name="Google Shape;63;g2e61e5b3dab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e61e5b3dab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If time permits, it is also beneficial to add photos of the patient’s face for identification, any injuries they may have, and other details you might be able to capture with the camera.</a:t>
            </a:r>
            <a:endParaRPr sz="1050">
              <a:solidFill>
                <a:srgbClr val="0E0E0E"/>
              </a:solidFill>
            </a:endParaRPr>
          </a:p>
        </p:txBody>
      </p:sp>
      <p:sp>
        <p:nvSpPr>
          <p:cNvPr id="81" name="Google Shape;81;g2e61e5b3dab_0_1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e61e5b3dab_0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Additionally, if you have time, use the voice-to-text feature to quickly summarize the major injuries, vital signs, and important interventions in the chief complaint or narrative field.</a:t>
            </a:r>
            <a:endParaRPr sz="1050">
              <a:solidFill>
                <a:srgbClr val="0E0E0E"/>
              </a:solidFill>
            </a:endParaRPr>
          </a:p>
        </p:txBody>
      </p:sp>
      <p:sp>
        <p:nvSpPr>
          <p:cNvPr id="101" name="Google Shape;101;g2e61e5b3dab_0_2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e61e5b3dab_0_2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To save this patient channel, tap Create. </a:t>
            </a:r>
            <a:endParaRPr sz="1050">
              <a:solidFill>
                <a:srgbClr val="0E0E0E"/>
              </a:solidFill>
            </a:endParaRPr>
          </a:p>
        </p:txBody>
      </p:sp>
      <p:sp>
        <p:nvSpPr>
          <p:cNvPr id="122" name="Google Shape;122;g2e61e5b3dab_0_2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e61e5b3dab_0_3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Alternatively, if you are immediately transporting the patient, you can select the destination to alert the receiving facility.</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p:txBody>
      </p:sp>
      <p:sp>
        <p:nvSpPr>
          <p:cNvPr id="145" name="Google Shape;145;g2e61e5b3dab_0_3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61e5b3dab_0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When rapidly triaging multiple patients, you can scan the wristband, set the triage color, tap Unknown for the name, and then tap Create. In many regions, colored tape is applied to the wristband as a visual indicator on the patient of the triage condition.</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p:txBody>
      </p:sp>
      <p:sp>
        <p:nvSpPr>
          <p:cNvPr id="169" name="Google Shape;169;g2e61e5b3dab_0_3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 name="Shape 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0" y="6607039"/>
            <a:ext cx="121920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ID" sz="1000" u="none" cap="none" strike="noStrike">
                <a:solidFill>
                  <a:srgbClr val="676767"/>
                </a:solidFill>
                <a:latin typeface="Calibri"/>
                <a:ea typeface="Calibri"/>
                <a:cs typeface="Calibri"/>
                <a:sym typeface="Calibri"/>
              </a:rPr>
              <a:t>© 2024 Pulsara. Confidential and proprietary. For information and training purposes only. Unauthorized use or distribution is prohibited</a:t>
            </a:r>
            <a:endParaRPr b="0" i="0" sz="1400"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10507713" y="458006"/>
            <a:ext cx="1277206" cy="337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11.png"/><Relationship Id="rId13" Type="http://schemas.openxmlformats.org/officeDocument/2006/relationships/image" Target="../media/image14.png"/><Relationship Id="rId12"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8.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13.jpg"/><Relationship Id="rId7"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3.jp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1.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0"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6.png"/><Relationship Id="rId7" Type="http://schemas.openxmlformats.org/officeDocument/2006/relationships/image" Target="../media/image18.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11.png"/><Relationship Id="rId12"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8.png"/><Relationship Id="rId13" Type="http://schemas.openxmlformats.org/officeDocument/2006/relationships/image" Target="../media/image13.jp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3.png"/><Relationship Id="rId5" Type="http://schemas.openxmlformats.org/officeDocument/2006/relationships/image" Target="../media/image19.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image" Target="../media/image1.png"/></Relationships>
</file>

<file path=ppt/slides/_rels/slide8.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8.png"/><Relationship Id="rId13" Type="http://schemas.openxmlformats.org/officeDocument/2006/relationships/image" Target="../media/image13.jp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12.png"/><Relationship Id="rId8" Type="http://schemas.openxmlformats.org/officeDocument/2006/relationships/image" Target="../media/image6.png"/></Relationships>
</file>

<file path=ppt/slides/_rels/slide9.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8.png"/><Relationship Id="rId13" Type="http://schemas.openxmlformats.org/officeDocument/2006/relationships/image" Target="../media/image13.jp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12.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b="4934" l="0" r="0" t="32361"/>
          <a:stretch/>
        </p:blipFill>
        <p:spPr>
          <a:xfrm>
            <a:off x="9707048" y="1293283"/>
            <a:ext cx="2027100" cy="2751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14" name="Google Shape;14;p3"/>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Add Patient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5" name="Google Shape;15;p3"/>
          <p:cNvSpPr txBox="1"/>
          <p:nvPr/>
        </p:nvSpPr>
        <p:spPr>
          <a:xfrm>
            <a:off x="889925" y="1120100"/>
            <a:ext cx="4812600" cy="518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Apply and Scan Wristband</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b="1" i="1" lang="en-ID" sz="1500">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Triage Condition (Color)</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Add Patient Demographics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b="1" i="1" lang="en-ID" sz="1500">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b="1" i="1" lang="en-ID" sz="1500">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b="1" i="1" lang="en-ID" sz="1500">
                <a:solidFill>
                  <a:srgbClr val="676767"/>
                </a:solidFill>
                <a:latin typeface="Roboto"/>
                <a:ea typeface="Roboto"/>
                <a:cs typeface="Roboto"/>
                <a:sym typeface="Roboto"/>
              </a:rPr>
              <a:t>Gender</a:t>
            </a:r>
            <a:endParaRPr b="1" i="1"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Take Photos </a:t>
            </a:r>
            <a:r>
              <a:rPr b="1" lang="en-ID" sz="1500">
                <a:solidFill>
                  <a:srgbClr val="676767"/>
                </a:solidFill>
                <a:latin typeface="Roboto"/>
                <a:ea typeface="Roboto"/>
                <a:cs typeface="Roboto"/>
                <a:sym typeface="Roboto"/>
              </a:rPr>
              <a:t>(Optional)</a:t>
            </a:r>
            <a:endParaRPr b="1" sz="700">
              <a:solidFill>
                <a:schemeClr val="accent1"/>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 etc.</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Chief Complaint </a:t>
            </a:r>
            <a:r>
              <a:rPr b="1" lang="en-ID">
                <a:solidFill>
                  <a:srgbClr val="676767"/>
                </a:solidFill>
                <a:latin typeface="Roboto"/>
                <a:ea typeface="Roboto"/>
                <a:cs typeface="Roboto"/>
                <a:sym typeface="Roboto"/>
              </a:rPr>
              <a:t>(Optional)</a:t>
            </a:r>
            <a:endParaRPr b="1">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Use voice-to-text to describe m</a:t>
            </a:r>
            <a:r>
              <a:rPr lang="en-ID" sz="1500">
                <a:solidFill>
                  <a:srgbClr val="676767"/>
                </a:solidFill>
                <a:latin typeface="Roboto"/>
                <a:ea typeface="Roboto"/>
                <a:cs typeface="Roboto"/>
                <a:sym typeface="Roboto"/>
              </a:rPr>
              <a:t>ajor injury,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vitals, intervention</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Create Patient</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If you </a:t>
            </a:r>
            <a:r>
              <a:rPr b="1" i="1" lang="en-ID" sz="1500">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prior to hitting </a:t>
            </a:r>
            <a:r>
              <a:rPr b="1" i="1" lang="en-ID" sz="1500">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you can immediately alert the </a:t>
            </a:r>
            <a:r>
              <a:rPr lang="en-ID" sz="1500">
                <a:solidFill>
                  <a:srgbClr val="676767"/>
                </a:solidFill>
                <a:latin typeface="Roboto"/>
                <a:ea typeface="Roboto"/>
                <a:cs typeface="Roboto"/>
                <a:sym typeface="Roboto"/>
              </a:rPr>
              <a:t>receiving</a:t>
            </a:r>
            <a:r>
              <a:rPr lang="en-ID" sz="1500">
                <a:solidFill>
                  <a:srgbClr val="676767"/>
                </a:solidFill>
                <a:latin typeface="Roboto"/>
                <a:ea typeface="Roboto"/>
                <a:cs typeface="Roboto"/>
                <a:sym typeface="Roboto"/>
              </a:rPr>
              <a:t> facility</a:t>
            </a:r>
            <a:endParaRPr b="1" sz="2200">
              <a:solidFill>
                <a:srgbClr val="676767"/>
              </a:solidFill>
              <a:latin typeface="Roboto"/>
              <a:ea typeface="Roboto"/>
              <a:cs typeface="Roboto"/>
              <a:sym typeface="Roboto"/>
            </a:endParaRPr>
          </a:p>
        </p:txBody>
      </p:sp>
      <p:pic>
        <p:nvPicPr>
          <p:cNvPr id="16" name="Google Shape;16;p3"/>
          <p:cNvPicPr preferRelativeResize="0"/>
          <p:nvPr/>
        </p:nvPicPr>
        <p:blipFill rotWithShape="1">
          <a:blip r:embed="rId4">
            <a:alphaModFix/>
          </a:blip>
          <a:srcRect b="42015" l="0" r="0" t="4160"/>
          <a:stretch/>
        </p:blipFill>
        <p:spPr>
          <a:xfrm>
            <a:off x="5338800" y="1289075"/>
            <a:ext cx="2027100" cy="2362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7" name="Google Shape;17;p3"/>
          <p:cNvPicPr preferRelativeResize="0"/>
          <p:nvPr/>
        </p:nvPicPr>
        <p:blipFill rotWithShape="1">
          <a:blip r:embed="rId5">
            <a:alphaModFix/>
          </a:blip>
          <a:srcRect b="0" l="0" r="0" t="0"/>
          <a:stretch/>
        </p:blipFill>
        <p:spPr>
          <a:xfrm>
            <a:off x="508861" y="3403654"/>
            <a:ext cx="353886" cy="353886"/>
          </a:xfrm>
          <a:prstGeom prst="rect">
            <a:avLst/>
          </a:prstGeom>
          <a:noFill/>
          <a:ln>
            <a:noFill/>
          </a:ln>
          <a:effectLst>
            <a:outerShdw blurRad="50800" rotWithShape="0" algn="tl" dir="2700000" dist="38100">
              <a:srgbClr val="000000">
                <a:alpha val="40000"/>
              </a:srgbClr>
            </a:outerShdw>
          </a:effectLst>
        </p:spPr>
      </p:pic>
      <p:pic>
        <p:nvPicPr>
          <p:cNvPr id="18" name="Google Shape;18;p3"/>
          <p:cNvPicPr preferRelativeResize="0"/>
          <p:nvPr/>
        </p:nvPicPr>
        <p:blipFill rotWithShape="1">
          <a:blip r:embed="rId6">
            <a:alphaModFix/>
          </a:blip>
          <a:srcRect b="0" l="0" r="0" t="0"/>
          <a:stretch/>
        </p:blipFill>
        <p:spPr>
          <a:xfrm>
            <a:off x="508861" y="4348082"/>
            <a:ext cx="353886" cy="353886"/>
          </a:xfrm>
          <a:prstGeom prst="rect">
            <a:avLst/>
          </a:prstGeom>
          <a:noFill/>
          <a:ln>
            <a:noFill/>
          </a:ln>
          <a:effectLst>
            <a:outerShdw blurRad="50800" rotWithShape="0" algn="tl" dir="2700000" dist="38100">
              <a:srgbClr val="000000">
                <a:alpha val="40000"/>
              </a:srgbClr>
            </a:outerShdw>
          </a:effectLst>
        </p:spPr>
      </p:pic>
      <p:pic>
        <p:nvPicPr>
          <p:cNvPr id="19" name="Google Shape;19;p3"/>
          <p:cNvPicPr preferRelativeResize="0"/>
          <p:nvPr/>
        </p:nvPicPr>
        <p:blipFill rotWithShape="1">
          <a:blip r:embed="rId7">
            <a:alphaModFix/>
          </a:blip>
          <a:srcRect b="0" l="0" r="0" t="0"/>
          <a:stretch/>
        </p:blipFill>
        <p:spPr>
          <a:xfrm>
            <a:off x="508861" y="5301402"/>
            <a:ext cx="353886" cy="353886"/>
          </a:xfrm>
          <a:prstGeom prst="rect">
            <a:avLst/>
          </a:prstGeom>
          <a:noFill/>
          <a:ln>
            <a:noFill/>
          </a:ln>
          <a:effectLst>
            <a:outerShdw blurRad="50800" rotWithShape="0" algn="tl" dir="2700000" dist="38100">
              <a:srgbClr val="000000">
                <a:alpha val="40000"/>
              </a:srgbClr>
            </a:outerShdw>
          </a:effectLst>
        </p:spPr>
      </p:pic>
      <p:pic>
        <p:nvPicPr>
          <p:cNvPr id="20" name="Google Shape;20;p3"/>
          <p:cNvPicPr preferRelativeResize="0"/>
          <p:nvPr/>
        </p:nvPicPr>
        <p:blipFill rotWithShape="1">
          <a:blip r:embed="rId6">
            <a:alphaModFix/>
          </a:blip>
          <a:srcRect b="0" l="0" r="0" t="0"/>
          <a:stretch/>
        </p:blipFill>
        <p:spPr>
          <a:xfrm>
            <a:off x="10583441" y="1289064"/>
            <a:ext cx="274320" cy="274320"/>
          </a:xfrm>
          <a:prstGeom prst="rect">
            <a:avLst/>
          </a:prstGeom>
          <a:noFill/>
          <a:ln>
            <a:noFill/>
          </a:ln>
          <a:effectLst>
            <a:outerShdw blurRad="50800" rotWithShape="0" algn="tl" dir="2700000" dist="38100">
              <a:srgbClr val="000000">
                <a:alpha val="40000"/>
              </a:srgbClr>
            </a:outerShdw>
          </a:effectLst>
        </p:spPr>
      </p:pic>
      <p:pic>
        <p:nvPicPr>
          <p:cNvPr id="21" name="Google Shape;21;p3"/>
          <p:cNvPicPr preferRelativeResize="0"/>
          <p:nvPr/>
        </p:nvPicPr>
        <p:blipFill rotWithShape="1">
          <a:blip r:embed="rId8">
            <a:alphaModFix/>
          </a:blip>
          <a:srcRect b="12112" l="0" r="0" t="5433"/>
          <a:stretch/>
        </p:blipFill>
        <p:spPr>
          <a:xfrm>
            <a:off x="7522925" y="1294076"/>
            <a:ext cx="2027100" cy="36186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2" name="Google Shape;22;p3"/>
          <p:cNvPicPr preferRelativeResize="0"/>
          <p:nvPr/>
        </p:nvPicPr>
        <p:blipFill rotWithShape="1">
          <a:blip r:embed="rId9">
            <a:alphaModFix/>
          </a:blip>
          <a:srcRect b="0" l="0" r="0" t="0"/>
          <a:stretch/>
        </p:blipFill>
        <p:spPr>
          <a:xfrm>
            <a:off x="508861" y="1157038"/>
            <a:ext cx="354196" cy="354196"/>
          </a:xfrm>
          <a:prstGeom prst="rect">
            <a:avLst/>
          </a:prstGeom>
          <a:noFill/>
          <a:ln>
            <a:noFill/>
          </a:ln>
          <a:effectLst>
            <a:outerShdw blurRad="50800" rotWithShape="0" algn="tl" dir="2700000" dist="38100">
              <a:srgbClr val="000000">
                <a:alpha val="40000"/>
              </a:srgbClr>
            </a:outerShdw>
          </a:effectLst>
        </p:spPr>
      </p:pic>
      <p:pic>
        <p:nvPicPr>
          <p:cNvPr id="23" name="Google Shape;23;p3"/>
          <p:cNvPicPr preferRelativeResize="0"/>
          <p:nvPr/>
        </p:nvPicPr>
        <p:blipFill rotWithShape="1">
          <a:blip r:embed="rId9">
            <a:alphaModFix/>
          </a:blip>
          <a:srcRect b="0" l="0" r="0" t="0"/>
          <a:stretch/>
        </p:blipFill>
        <p:spPr>
          <a:xfrm>
            <a:off x="6475573" y="3016340"/>
            <a:ext cx="274320" cy="274320"/>
          </a:xfrm>
          <a:prstGeom prst="rect">
            <a:avLst/>
          </a:prstGeom>
          <a:noFill/>
          <a:ln>
            <a:noFill/>
          </a:ln>
          <a:effectLst>
            <a:outerShdw blurRad="50800" rotWithShape="0" algn="tl" dir="2700000" dist="38100">
              <a:srgbClr val="000000">
                <a:alpha val="40000"/>
              </a:srgbClr>
            </a:outerShdw>
          </a:effectLst>
        </p:spPr>
      </p:pic>
      <p:pic>
        <p:nvPicPr>
          <p:cNvPr id="24" name="Google Shape;24;p3"/>
          <p:cNvPicPr preferRelativeResize="0"/>
          <p:nvPr/>
        </p:nvPicPr>
        <p:blipFill rotWithShape="1">
          <a:blip r:embed="rId10">
            <a:alphaModFix/>
          </a:blip>
          <a:srcRect b="0" l="0" r="0" t="0"/>
          <a:stretch/>
        </p:blipFill>
        <p:spPr>
          <a:xfrm>
            <a:off x="508861" y="2287555"/>
            <a:ext cx="353886" cy="353886"/>
          </a:xfrm>
          <a:prstGeom prst="rect">
            <a:avLst/>
          </a:prstGeom>
          <a:noFill/>
          <a:ln>
            <a:noFill/>
          </a:ln>
          <a:effectLst>
            <a:outerShdw blurRad="50800" rotWithShape="0" algn="tl" dir="2700000" dist="38100">
              <a:srgbClr val="000000">
                <a:alpha val="40000"/>
              </a:srgbClr>
            </a:outerShdw>
          </a:effectLst>
        </p:spPr>
      </p:pic>
      <p:pic>
        <p:nvPicPr>
          <p:cNvPr id="25" name="Google Shape;25;p3"/>
          <p:cNvPicPr preferRelativeResize="0"/>
          <p:nvPr/>
        </p:nvPicPr>
        <p:blipFill rotWithShape="1">
          <a:blip r:embed="rId11">
            <a:alphaModFix/>
          </a:blip>
          <a:srcRect b="0" l="0" r="0" t="0"/>
          <a:stretch/>
        </p:blipFill>
        <p:spPr>
          <a:xfrm>
            <a:off x="508861" y="2711243"/>
            <a:ext cx="353886" cy="353886"/>
          </a:xfrm>
          <a:prstGeom prst="rect">
            <a:avLst/>
          </a:prstGeom>
          <a:noFill/>
          <a:ln>
            <a:noFill/>
          </a:ln>
          <a:effectLst>
            <a:outerShdw blurRad="50800" rotWithShape="0" algn="tl" dir="2700000" dist="38100">
              <a:srgbClr val="000000">
                <a:alpha val="40000"/>
              </a:srgbClr>
            </a:outerShdw>
          </a:effectLst>
        </p:spPr>
      </p:pic>
      <p:pic>
        <p:nvPicPr>
          <p:cNvPr id="26" name="Google Shape;26;p3"/>
          <p:cNvPicPr preferRelativeResize="0"/>
          <p:nvPr/>
        </p:nvPicPr>
        <p:blipFill rotWithShape="1">
          <a:blip r:embed="rId11">
            <a:alphaModFix/>
          </a:blip>
          <a:srcRect b="0" l="0" r="0" t="0"/>
          <a:stretch/>
        </p:blipFill>
        <p:spPr>
          <a:xfrm>
            <a:off x="8416027" y="2871661"/>
            <a:ext cx="274320" cy="274320"/>
          </a:xfrm>
          <a:prstGeom prst="rect">
            <a:avLst/>
          </a:prstGeom>
          <a:noFill/>
          <a:ln>
            <a:noFill/>
          </a:ln>
          <a:effectLst>
            <a:outerShdw blurRad="50800" rotWithShape="0" algn="tl" dir="2700000" dist="38100">
              <a:srgbClr val="000000">
                <a:alpha val="40000"/>
              </a:srgbClr>
            </a:outerShdw>
          </a:effectLst>
        </p:spPr>
      </p:pic>
      <p:pic>
        <p:nvPicPr>
          <p:cNvPr id="27" name="Google Shape;27;p3"/>
          <p:cNvPicPr preferRelativeResize="0"/>
          <p:nvPr/>
        </p:nvPicPr>
        <p:blipFill rotWithShape="1">
          <a:blip r:embed="rId7">
            <a:alphaModFix/>
          </a:blip>
          <a:srcRect b="0" l="0" r="0" t="0"/>
          <a:stretch/>
        </p:blipFill>
        <p:spPr>
          <a:xfrm>
            <a:off x="10583441" y="3435409"/>
            <a:ext cx="274320" cy="274320"/>
          </a:xfrm>
          <a:prstGeom prst="rect">
            <a:avLst/>
          </a:prstGeom>
          <a:noFill/>
          <a:ln>
            <a:noFill/>
          </a:ln>
          <a:effectLst>
            <a:outerShdw blurRad="50800" rotWithShape="0" algn="tl" dir="2700000" dist="38100">
              <a:srgbClr val="000000">
                <a:alpha val="40000"/>
              </a:srgbClr>
            </a:outerShdw>
          </a:effectLst>
        </p:spPr>
      </p:pic>
      <p:pic>
        <p:nvPicPr>
          <p:cNvPr id="28" name="Google Shape;28;p3"/>
          <p:cNvPicPr preferRelativeResize="0"/>
          <p:nvPr/>
        </p:nvPicPr>
        <p:blipFill rotWithShape="1">
          <a:blip r:embed="rId5">
            <a:alphaModFix/>
          </a:blip>
          <a:srcRect b="0" l="0" r="0" t="0"/>
          <a:stretch/>
        </p:blipFill>
        <p:spPr>
          <a:xfrm>
            <a:off x="8412141" y="4350669"/>
            <a:ext cx="274320" cy="274320"/>
          </a:xfrm>
          <a:prstGeom prst="rect">
            <a:avLst/>
          </a:prstGeom>
          <a:noFill/>
          <a:ln>
            <a:noFill/>
          </a:ln>
          <a:effectLst>
            <a:outerShdw blurRad="50800" rotWithShape="0" algn="tl" dir="2700000" dist="38100">
              <a:srgbClr val="000000">
                <a:alpha val="40000"/>
              </a:srgbClr>
            </a:outerShdw>
          </a:effectLst>
        </p:spPr>
      </p:pic>
      <p:pic>
        <p:nvPicPr>
          <p:cNvPr id="29" name="Google Shape;29;p3"/>
          <p:cNvPicPr preferRelativeResize="0"/>
          <p:nvPr/>
        </p:nvPicPr>
        <p:blipFill>
          <a:blip r:embed="rId12">
            <a:alphaModFix/>
          </a:blip>
          <a:stretch>
            <a:fillRect/>
          </a:stretch>
        </p:blipFill>
        <p:spPr>
          <a:xfrm>
            <a:off x="6740925" y="3000926"/>
            <a:ext cx="559125" cy="585000"/>
          </a:xfrm>
          <a:prstGeom prst="rect">
            <a:avLst/>
          </a:prstGeom>
          <a:noFill/>
          <a:ln>
            <a:noFill/>
          </a:ln>
          <a:effectLst>
            <a:outerShdw blurRad="190500" rotWithShape="0" algn="tl" dir="2700000" dist="88900">
              <a:srgbClr val="000000">
                <a:alpha val="20000"/>
              </a:srgbClr>
            </a:outerShdw>
          </a:effectLst>
        </p:spPr>
      </p:pic>
      <p:pic>
        <p:nvPicPr>
          <p:cNvPr id="30" name="Google Shape;30;p3"/>
          <p:cNvPicPr preferRelativeResize="0"/>
          <p:nvPr/>
        </p:nvPicPr>
        <p:blipFill rotWithShape="1">
          <a:blip r:embed="rId13">
            <a:alphaModFix/>
          </a:blip>
          <a:srcRect b="73856" l="0" r="0" t="4166"/>
          <a:stretch/>
        </p:blipFill>
        <p:spPr>
          <a:xfrm>
            <a:off x="5338788" y="3953497"/>
            <a:ext cx="2027100" cy="964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31" name="Google Shape;31;p3"/>
          <p:cNvSpPr txBox="1"/>
          <p:nvPr/>
        </p:nvSpPr>
        <p:spPr>
          <a:xfrm>
            <a:off x="9732700" y="4272925"/>
            <a:ext cx="1975800" cy="17238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ID" sz="2200">
                <a:solidFill>
                  <a:schemeClr val="accent1"/>
                </a:solidFill>
                <a:latin typeface="Roboto"/>
                <a:ea typeface="Roboto"/>
                <a:cs typeface="Roboto"/>
                <a:sym typeface="Roboto"/>
              </a:rPr>
              <a:t>Quick Add</a:t>
            </a:r>
            <a:endParaRPr sz="1200">
              <a:solidFill>
                <a:schemeClr val="accent1"/>
              </a:solidFill>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Wristband</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b="1" i="1" lang="en-ID" sz="1500">
                <a:solidFill>
                  <a:srgbClr val="676767"/>
                </a:solidFill>
                <a:latin typeface="Roboto"/>
                <a:ea typeface="Roboto"/>
                <a:cs typeface="Roboto"/>
                <a:sym typeface="Roboto"/>
              </a:rPr>
              <a:t>Triage Color</a:t>
            </a:r>
            <a:endParaRPr b="1" i="1"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b="1" i="1" lang="en-ID" sz="1500">
                <a:solidFill>
                  <a:srgbClr val="676767"/>
                </a:solidFill>
                <a:latin typeface="Roboto"/>
                <a:ea typeface="Roboto"/>
                <a:cs typeface="Roboto"/>
                <a:sym typeface="Roboto"/>
              </a:rPr>
              <a:t>Unknown</a:t>
            </a:r>
            <a:endParaRPr b="1" i="1"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b="1" i="1" lang="en-ID" sz="1500">
                <a:solidFill>
                  <a:srgbClr val="676767"/>
                </a:solidFill>
                <a:latin typeface="Roboto"/>
                <a:ea typeface="Roboto"/>
                <a:cs typeface="Roboto"/>
                <a:sym typeface="Roboto"/>
              </a:rPr>
              <a:t>Create</a:t>
            </a:r>
            <a:endParaRPr b="1" i="1" sz="1500">
              <a:solidFill>
                <a:srgbClr val="676767"/>
              </a:solidFill>
              <a:latin typeface="Roboto"/>
              <a:ea typeface="Roboto"/>
              <a:cs typeface="Roboto"/>
              <a:sym typeface="Roboto"/>
            </a:endParaRPr>
          </a:p>
        </p:txBody>
      </p:sp>
      <p:pic>
        <p:nvPicPr>
          <p:cNvPr id="32" name="Google Shape;32;p3"/>
          <p:cNvPicPr preferRelativeResize="0"/>
          <p:nvPr/>
        </p:nvPicPr>
        <p:blipFill rotWithShape="1">
          <a:blip r:embed="rId10">
            <a:alphaModFix/>
          </a:blip>
          <a:srcRect b="0" l="0" r="0" t="0"/>
          <a:stretch/>
        </p:blipFill>
        <p:spPr>
          <a:xfrm>
            <a:off x="5160566" y="4621766"/>
            <a:ext cx="274320" cy="274320"/>
          </a:xfrm>
          <a:prstGeom prst="rect">
            <a:avLst/>
          </a:prstGeom>
          <a:noFill/>
          <a:ln>
            <a:noFill/>
          </a:ln>
          <a:effectLst>
            <a:outerShdw blurRad="50800" rotWithShape="0" algn="tl" dir="2700000" dist="38100">
              <a:srgbClr val="000000">
                <a:alpha val="40000"/>
              </a:srgbClr>
            </a:outerShdw>
          </a:effectLst>
        </p:spPr>
      </p:pic>
      <p:pic>
        <p:nvPicPr>
          <p:cNvPr id="33" name="Google Shape;33;p3"/>
          <p:cNvPicPr preferRelativeResize="0"/>
          <p:nvPr/>
        </p:nvPicPr>
        <p:blipFill rotWithShape="1">
          <a:blip r:embed="rId9">
            <a:alphaModFix/>
          </a:blip>
          <a:srcRect b="0" l="0" r="0" t="0"/>
          <a:stretch/>
        </p:blipFill>
        <p:spPr>
          <a:xfrm>
            <a:off x="9763716" y="4676087"/>
            <a:ext cx="274320" cy="274320"/>
          </a:xfrm>
          <a:prstGeom prst="rect">
            <a:avLst/>
          </a:prstGeom>
          <a:noFill/>
          <a:ln>
            <a:noFill/>
          </a:ln>
          <a:effectLst>
            <a:outerShdw blurRad="50800" rotWithShape="0" algn="tl" dir="2700000" dist="38100">
              <a:srgbClr val="000000">
                <a:alpha val="40000"/>
              </a:srgbClr>
            </a:outerShdw>
          </a:effectLst>
        </p:spPr>
      </p:pic>
      <p:pic>
        <p:nvPicPr>
          <p:cNvPr id="34" name="Google Shape;34;p3"/>
          <p:cNvPicPr preferRelativeResize="0"/>
          <p:nvPr/>
        </p:nvPicPr>
        <p:blipFill rotWithShape="1">
          <a:blip r:embed="rId10">
            <a:alphaModFix/>
          </a:blip>
          <a:srcRect b="0" l="0" r="0" t="0"/>
          <a:stretch/>
        </p:blipFill>
        <p:spPr>
          <a:xfrm>
            <a:off x="9763716" y="4988475"/>
            <a:ext cx="274320" cy="274320"/>
          </a:xfrm>
          <a:prstGeom prst="rect">
            <a:avLst/>
          </a:prstGeom>
          <a:noFill/>
          <a:ln>
            <a:noFill/>
          </a:ln>
          <a:effectLst>
            <a:outerShdw blurRad="50800" rotWithShape="0" algn="tl" dir="2700000" dist="38100">
              <a:srgbClr val="000000">
                <a:alpha val="40000"/>
              </a:srgbClr>
            </a:outerShdw>
          </a:effectLst>
        </p:spPr>
      </p:pic>
      <p:pic>
        <p:nvPicPr>
          <p:cNvPr id="35" name="Google Shape;35;p3"/>
          <p:cNvPicPr preferRelativeResize="0"/>
          <p:nvPr/>
        </p:nvPicPr>
        <p:blipFill rotWithShape="1">
          <a:blip r:embed="rId11">
            <a:alphaModFix/>
          </a:blip>
          <a:srcRect b="0" l="0" r="0" t="0"/>
          <a:stretch/>
        </p:blipFill>
        <p:spPr>
          <a:xfrm>
            <a:off x="9763714" y="5305059"/>
            <a:ext cx="274320" cy="274320"/>
          </a:xfrm>
          <a:prstGeom prst="rect">
            <a:avLst/>
          </a:prstGeom>
          <a:noFill/>
          <a:ln>
            <a:noFill/>
          </a:ln>
          <a:effectLst>
            <a:outerShdw blurRad="50800" rotWithShape="0" algn="tl" dir="2700000" dist="38100">
              <a:srgbClr val="000000">
                <a:alpha val="40000"/>
              </a:srgbClr>
            </a:outerShdw>
          </a:effectLst>
        </p:spPr>
      </p:pic>
      <p:pic>
        <p:nvPicPr>
          <p:cNvPr id="36" name="Google Shape;36;p3"/>
          <p:cNvPicPr preferRelativeResize="0"/>
          <p:nvPr/>
        </p:nvPicPr>
        <p:blipFill rotWithShape="1">
          <a:blip r:embed="rId7">
            <a:alphaModFix/>
          </a:blip>
          <a:srcRect b="0" l="0" r="0" t="0"/>
          <a:stretch/>
        </p:blipFill>
        <p:spPr>
          <a:xfrm>
            <a:off x="9763716" y="5631473"/>
            <a:ext cx="274320" cy="274320"/>
          </a:xfrm>
          <a:prstGeom prst="rect">
            <a:avLst/>
          </a:prstGeom>
          <a:noFill/>
          <a:ln>
            <a:noFill/>
          </a:ln>
          <a:effectLst>
            <a:outerShdw blurRad="50800" rotWithShape="0" algn="tl" dir="2700000" dist="38100">
              <a:srgbClr val="000000">
                <a:alpha val="40000"/>
              </a:srgbClr>
            </a:outerShdw>
          </a:effectLst>
        </p:spPr>
      </p:pic>
      <p:sp>
        <p:nvSpPr>
          <p:cNvPr id="37" name="Google Shape;37;p3"/>
          <p:cNvSpPr txBox="1"/>
          <p:nvPr/>
        </p:nvSpPr>
        <p:spPr>
          <a:xfrm>
            <a:off x="6271963" y="5148825"/>
            <a:ext cx="2364300" cy="10185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None/>
            </a:pPr>
            <a:r>
              <a:rPr lang="en-ID" sz="1300">
                <a:solidFill>
                  <a:srgbClr val="676767"/>
                </a:solidFill>
                <a:latin typeface="Roboto"/>
                <a:ea typeface="Roboto"/>
                <a:cs typeface="Roboto"/>
                <a:sym typeface="Roboto"/>
              </a:rPr>
              <a:t>All patient information can be added at any time, before or after patient creation</a:t>
            </a:r>
            <a:endParaRPr sz="1300">
              <a:solidFill>
                <a:srgbClr val="676767"/>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4"/>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Add Patient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43" name="Google Shape;43;p4"/>
          <p:cNvSpPr txBox="1"/>
          <p:nvPr/>
        </p:nvSpPr>
        <p:spPr>
          <a:xfrm>
            <a:off x="889925" y="1120100"/>
            <a:ext cx="4812600" cy="93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Apply / Scan Wristband</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add by tapping NEW instead of wristband, increase risk of duplicate</a:t>
            </a:r>
            <a:endParaRPr b="1" sz="2200">
              <a:solidFill>
                <a:srgbClr val="676767"/>
              </a:solidFill>
              <a:latin typeface="Roboto"/>
              <a:ea typeface="Roboto"/>
              <a:cs typeface="Roboto"/>
              <a:sym typeface="Roboto"/>
            </a:endParaRPr>
          </a:p>
        </p:txBody>
      </p:sp>
      <p:pic>
        <p:nvPicPr>
          <p:cNvPr id="44" name="Google Shape;44;p4"/>
          <p:cNvPicPr preferRelativeResize="0"/>
          <p:nvPr/>
        </p:nvPicPr>
        <p:blipFill rotWithShape="1">
          <a:blip r:embed="rId3">
            <a:alphaModFix/>
          </a:blip>
          <a:srcRect b="42015" l="0" r="0" t="4160"/>
          <a:stretch/>
        </p:blipFill>
        <p:spPr>
          <a:xfrm>
            <a:off x="5338800" y="1289075"/>
            <a:ext cx="2027100" cy="2362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45" name="Google Shape;45;p4"/>
          <p:cNvPicPr preferRelativeResize="0"/>
          <p:nvPr/>
        </p:nvPicPr>
        <p:blipFill rotWithShape="1">
          <a:blip r:embed="rId4">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46" name="Google Shape;46;p4"/>
          <p:cNvPicPr preferRelativeResize="0"/>
          <p:nvPr/>
        </p:nvPicPr>
        <p:blipFill rotWithShape="1">
          <a:blip r:embed="rId4">
            <a:alphaModFix/>
          </a:blip>
          <a:srcRect b="0" l="0" r="0" t="0"/>
          <a:stretch/>
        </p:blipFill>
        <p:spPr>
          <a:xfrm>
            <a:off x="6475573" y="3016340"/>
            <a:ext cx="274320" cy="274320"/>
          </a:xfrm>
          <a:prstGeom prst="rect">
            <a:avLst/>
          </a:prstGeom>
          <a:noFill/>
          <a:ln>
            <a:noFill/>
          </a:ln>
          <a:effectLst>
            <a:outerShdw blurRad="50800" rotWithShape="0" algn="tl" dir="2700000" dist="38100">
              <a:srgbClr val="000000">
                <a:alpha val="40000"/>
              </a:srgbClr>
            </a:outerShdw>
          </a:effectLst>
        </p:spPr>
      </p:pic>
      <p:pic>
        <p:nvPicPr>
          <p:cNvPr id="47" name="Google Shape;47;p4"/>
          <p:cNvPicPr preferRelativeResize="0"/>
          <p:nvPr/>
        </p:nvPicPr>
        <p:blipFill>
          <a:blip r:embed="rId5">
            <a:alphaModFix/>
          </a:blip>
          <a:stretch>
            <a:fillRect/>
          </a:stretch>
        </p:blipFill>
        <p:spPr>
          <a:xfrm>
            <a:off x="6740925" y="3000926"/>
            <a:ext cx="559125" cy="585000"/>
          </a:xfrm>
          <a:prstGeom prst="rect">
            <a:avLst/>
          </a:prstGeom>
          <a:noFill/>
          <a:ln>
            <a:noFill/>
          </a:ln>
          <a:effectLst>
            <a:outerShdw blurRad="190500" rotWithShape="0" algn="tl" dir="2700000" dist="88900">
              <a:srgbClr val="000000">
                <a:alpha val="2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5"/>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Add Patient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53" name="Google Shape;53;p5"/>
          <p:cNvSpPr txBox="1"/>
          <p:nvPr/>
        </p:nvSpPr>
        <p:spPr>
          <a:xfrm>
            <a:off x="889925" y="1120100"/>
            <a:ext cx="48126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Apply / Scan Wristband</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add by tapping NEW instead of wristband, increase risk of duplicate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Triage Condition (Color)</a:t>
            </a:r>
            <a:endParaRPr b="1" sz="2200">
              <a:solidFill>
                <a:srgbClr val="676767"/>
              </a:solidFill>
              <a:latin typeface="Roboto"/>
              <a:ea typeface="Roboto"/>
              <a:cs typeface="Roboto"/>
              <a:sym typeface="Roboto"/>
            </a:endParaRPr>
          </a:p>
        </p:txBody>
      </p:sp>
      <p:pic>
        <p:nvPicPr>
          <p:cNvPr id="54" name="Google Shape;54;p5"/>
          <p:cNvPicPr preferRelativeResize="0"/>
          <p:nvPr/>
        </p:nvPicPr>
        <p:blipFill rotWithShape="1">
          <a:blip r:embed="rId3">
            <a:alphaModFix/>
          </a:blip>
          <a:srcRect b="42015" l="0" r="0" t="4160"/>
          <a:stretch/>
        </p:blipFill>
        <p:spPr>
          <a:xfrm>
            <a:off x="5338800" y="1289075"/>
            <a:ext cx="2027100" cy="2362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55" name="Google Shape;55;p5"/>
          <p:cNvPicPr preferRelativeResize="0"/>
          <p:nvPr/>
        </p:nvPicPr>
        <p:blipFill rotWithShape="1">
          <a:blip r:embed="rId4">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56" name="Google Shape;56;p5"/>
          <p:cNvPicPr preferRelativeResize="0"/>
          <p:nvPr/>
        </p:nvPicPr>
        <p:blipFill rotWithShape="1">
          <a:blip r:embed="rId4">
            <a:alphaModFix/>
          </a:blip>
          <a:srcRect b="0" l="0" r="0" t="0"/>
          <a:stretch/>
        </p:blipFill>
        <p:spPr>
          <a:xfrm>
            <a:off x="6475573" y="3016340"/>
            <a:ext cx="274320" cy="274320"/>
          </a:xfrm>
          <a:prstGeom prst="rect">
            <a:avLst/>
          </a:prstGeom>
          <a:noFill/>
          <a:ln>
            <a:noFill/>
          </a:ln>
          <a:effectLst>
            <a:outerShdw blurRad="50800" rotWithShape="0" algn="tl" dir="2700000" dist="38100">
              <a:srgbClr val="000000">
                <a:alpha val="40000"/>
              </a:srgbClr>
            </a:outerShdw>
          </a:effectLst>
        </p:spPr>
      </p:pic>
      <p:pic>
        <p:nvPicPr>
          <p:cNvPr id="57" name="Google Shape;57;p5"/>
          <p:cNvPicPr preferRelativeResize="0"/>
          <p:nvPr/>
        </p:nvPicPr>
        <p:blipFill rotWithShape="1">
          <a:blip r:embed="rId5">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pic>
        <p:nvPicPr>
          <p:cNvPr id="58" name="Google Shape;58;p5"/>
          <p:cNvPicPr preferRelativeResize="0"/>
          <p:nvPr/>
        </p:nvPicPr>
        <p:blipFill>
          <a:blip r:embed="rId6">
            <a:alphaModFix/>
          </a:blip>
          <a:stretch>
            <a:fillRect/>
          </a:stretch>
        </p:blipFill>
        <p:spPr>
          <a:xfrm>
            <a:off x="6740925" y="3000926"/>
            <a:ext cx="559125" cy="585000"/>
          </a:xfrm>
          <a:prstGeom prst="rect">
            <a:avLst/>
          </a:prstGeom>
          <a:noFill/>
          <a:ln>
            <a:noFill/>
          </a:ln>
          <a:effectLst>
            <a:outerShdw blurRad="190500" rotWithShape="0" algn="tl" dir="2700000" dist="88900">
              <a:srgbClr val="000000">
                <a:alpha val="20000"/>
              </a:srgbClr>
            </a:outerShdw>
          </a:effectLst>
        </p:spPr>
      </p:pic>
      <p:pic>
        <p:nvPicPr>
          <p:cNvPr id="59" name="Google Shape;59;p5"/>
          <p:cNvPicPr preferRelativeResize="0"/>
          <p:nvPr/>
        </p:nvPicPr>
        <p:blipFill rotWithShape="1">
          <a:blip r:embed="rId7">
            <a:alphaModFix/>
          </a:blip>
          <a:srcRect b="73999" l="1050" r="-1050" t="4029"/>
          <a:stretch/>
        </p:blipFill>
        <p:spPr>
          <a:xfrm>
            <a:off x="5338788" y="3953497"/>
            <a:ext cx="2027100" cy="964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60" name="Google Shape;60;p5"/>
          <p:cNvPicPr preferRelativeResize="0"/>
          <p:nvPr/>
        </p:nvPicPr>
        <p:blipFill rotWithShape="1">
          <a:blip r:embed="rId5">
            <a:alphaModFix/>
          </a:blip>
          <a:srcRect b="0" l="0" r="0" t="0"/>
          <a:stretch/>
        </p:blipFill>
        <p:spPr>
          <a:xfrm>
            <a:off x="5160566" y="4621766"/>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6"/>
          <p:cNvPicPr preferRelativeResize="0"/>
          <p:nvPr/>
        </p:nvPicPr>
        <p:blipFill rotWithShape="1">
          <a:blip r:embed="rId3">
            <a:alphaModFix/>
          </a:blip>
          <a:srcRect b="73999" l="1050" r="-1050" t="4029"/>
          <a:stretch/>
        </p:blipFill>
        <p:spPr>
          <a:xfrm>
            <a:off x="5338788" y="3953497"/>
            <a:ext cx="2027100" cy="964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66" name="Google Shape;66;p6"/>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Add Patient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67" name="Google Shape;67;p6"/>
          <p:cNvSpPr txBox="1"/>
          <p:nvPr/>
        </p:nvSpPr>
        <p:spPr>
          <a:xfrm>
            <a:off x="889925" y="1120100"/>
            <a:ext cx="4812600" cy="230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Apply / Scan Wristband</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add by tapping NEW instead of wristband, increase risk of duplicate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Triage Condition (Color)</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Patient Demographics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DL, Manual Enter</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b="1" i="1" lang="en-ID" sz="1500">
                <a:solidFill>
                  <a:srgbClr val="676767"/>
                </a:solidFill>
                <a:latin typeface="Roboto"/>
                <a:ea typeface="Roboto"/>
                <a:cs typeface="Roboto"/>
                <a:sym typeface="Roboto"/>
              </a:rPr>
              <a:t>Rapid</a:t>
            </a:r>
            <a:r>
              <a:rPr lang="en-ID" sz="1500">
                <a:solidFill>
                  <a:srgbClr val="676767"/>
                </a:solidFill>
                <a:latin typeface="Roboto"/>
                <a:ea typeface="Roboto"/>
                <a:cs typeface="Roboto"/>
                <a:sym typeface="Roboto"/>
              </a:rPr>
              <a:t>:  Unknown, Estimated Age, Gender</a:t>
            </a:r>
            <a:endParaRPr b="1" sz="2200">
              <a:solidFill>
                <a:srgbClr val="676767"/>
              </a:solidFill>
              <a:latin typeface="Roboto"/>
              <a:ea typeface="Roboto"/>
              <a:cs typeface="Roboto"/>
              <a:sym typeface="Roboto"/>
            </a:endParaRPr>
          </a:p>
        </p:txBody>
      </p:sp>
      <p:pic>
        <p:nvPicPr>
          <p:cNvPr id="68" name="Google Shape;68;p6"/>
          <p:cNvPicPr preferRelativeResize="0"/>
          <p:nvPr/>
        </p:nvPicPr>
        <p:blipFill rotWithShape="1">
          <a:blip r:embed="rId4">
            <a:alphaModFix/>
          </a:blip>
          <a:srcRect b="42015" l="0" r="0" t="4160"/>
          <a:stretch/>
        </p:blipFill>
        <p:spPr>
          <a:xfrm>
            <a:off x="5338800" y="1289075"/>
            <a:ext cx="2027100" cy="2362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69" name="Google Shape;69;p6"/>
          <p:cNvPicPr preferRelativeResize="0"/>
          <p:nvPr/>
        </p:nvPicPr>
        <p:blipFill rotWithShape="1">
          <a:blip r:embed="rId5">
            <a:alphaModFix/>
          </a:blip>
          <a:srcRect b="12763" l="0" r="0" t="4782"/>
          <a:stretch/>
        </p:blipFill>
        <p:spPr>
          <a:xfrm>
            <a:off x="7522925" y="1294076"/>
            <a:ext cx="2027100" cy="36186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70" name="Google Shape;70;p6"/>
          <p:cNvPicPr preferRelativeResize="0"/>
          <p:nvPr/>
        </p:nvPicPr>
        <p:blipFill rotWithShape="1">
          <a:blip r:embed="rId6">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71" name="Google Shape;71;p6"/>
          <p:cNvPicPr preferRelativeResize="0"/>
          <p:nvPr/>
        </p:nvPicPr>
        <p:blipFill rotWithShape="1">
          <a:blip r:embed="rId6">
            <a:alphaModFix/>
          </a:blip>
          <a:srcRect b="0" l="0" r="0" t="0"/>
          <a:stretch/>
        </p:blipFill>
        <p:spPr>
          <a:xfrm>
            <a:off x="6475573" y="3016340"/>
            <a:ext cx="274320" cy="274320"/>
          </a:xfrm>
          <a:prstGeom prst="rect">
            <a:avLst/>
          </a:prstGeom>
          <a:noFill/>
          <a:ln>
            <a:noFill/>
          </a:ln>
          <a:effectLst>
            <a:outerShdw blurRad="50800" rotWithShape="0" algn="tl" dir="2700000" dist="38100">
              <a:srgbClr val="000000">
                <a:alpha val="40000"/>
              </a:srgbClr>
            </a:outerShdw>
          </a:effectLst>
        </p:spPr>
      </p:pic>
      <p:pic>
        <p:nvPicPr>
          <p:cNvPr id="72" name="Google Shape;72;p6"/>
          <p:cNvPicPr preferRelativeResize="0"/>
          <p:nvPr/>
        </p:nvPicPr>
        <p:blipFill rotWithShape="1">
          <a:blip r:embed="rId7">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pic>
        <p:nvPicPr>
          <p:cNvPr id="73" name="Google Shape;73;p6"/>
          <p:cNvPicPr preferRelativeResize="0"/>
          <p:nvPr/>
        </p:nvPicPr>
        <p:blipFill rotWithShape="1">
          <a:blip r:embed="rId8">
            <a:alphaModFix/>
          </a:blip>
          <a:srcRect b="0" l="0" r="0" t="0"/>
          <a:stretch/>
        </p:blipFill>
        <p:spPr>
          <a:xfrm>
            <a:off x="535886" y="2444485"/>
            <a:ext cx="353886" cy="353886"/>
          </a:xfrm>
          <a:prstGeom prst="rect">
            <a:avLst/>
          </a:prstGeom>
          <a:noFill/>
          <a:ln>
            <a:noFill/>
          </a:ln>
          <a:effectLst>
            <a:outerShdw blurRad="50800" rotWithShape="0" algn="tl" dir="2700000" dist="38100">
              <a:srgbClr val="000000">
                <a:alpha val="40000"/>
              </a:srgbClr>
            </a:outerShdw>
          </a:effectLst>
        </p:spPr>
      </p:pic>
      <p:pic>
        <p:nvPicPr>
          <p:cNvPr id="74" name="Google Shape;74;p6"/>
          <p:cNvPicPr preferRelativeResize="0"/>
          <p:nvPr/>
        </p:nvPicPr>
        <p:blipFill rotWithShape="1">
          <a:blip r:embed="rId8">
            <a:alphaModFix/>
          </a:blip>
          <a:srcRect b="0" l="0" r="0" t="0"/>
          <a:stretch/>
        </p:blipFill>
        <p:spPr>
          <a:xfrm>
            <a:off x="8416027" y="2871661"/>
            <a:ext cx="274320" cy="274320"/>
          </a:xfrm>
          <a:prstGeom prst="rect">
            <a:avLst/>
          </a:prstGeom>
          <a:noFill/>
          <a:ln>
            <a:noFill/>
          </a:ln>
          <a:effectLst>
            <a:outerShdw blurRad="50800" rotWithShape="0" algn="tl" dir="2700000" dist="38100">
              <a:srgbClr val="000000">
                <a:alpha val="40000"/>
              </a:srgbClr>
            </a:outerShdw>
          </a:effectLst>
        </p:spPr>
      </p:pic>
      <p:pic>
        <p:nvPicPr>
          <p:cNvPr id="75" name="Google Shape;75;p6"/>
          <p:cNvPicPr preferRelativeResize="0"/>
          <p:nvPr/>
        </p:nvPicPr>
        <p:blipFill>
          <a:blip r:embed="rId9">
            <a:alphaModFix/>
          </a:blip>
          <a:stretch>
            <a:fillRect/>
          </a:stretch>
        </p:blipFill>
        <p:spPr>
          <a:xfrm>
            <a:off x="6740925" y="3000926"/>
            <a:ext cx="559125" cy="585000"/>
          </a:xfrm>
          <a:prstGeom prst="rect">
            <a:avLst/>
          </a:prstGeom>
          <a:noFill/>
          <a:ln>
            <a:noFill/>
          </a:ln>
          <a:effectLst>
            <a:outerShdw blurRad="190500" rotWithShape="0" algn="tl" dir="2700000" dist="88900">
              <a:srgbClr val="000000">
                <a:alpha val="20000"/>
              </a:srgbClr>
            </a:outerShdw>
          </a:effectLst>
        </p:spPr>
      </p:pic>
      <p:pic>
        <p:nvPicPr>
          <p:cNvPr id="76" name="Google Shape;76;p6"/>
          <p:cNvPicPr preferRelativeResize="0"/>
          <p:nvPr/>
        </p:nvPicPr>
        <p:blipFill rotWithShape="1">
          <a:blip r:embed="rId7">
            <a:alphaModFix/>
          </a:blip>
          <a:srcRect b="0" l="0" r="0" t="0"/>
          <a:stretch/>
        </p:blipFill>
        <p:spPr>
          <a:xfrm>
            <a:off x="5160566" y="4621766"/>
            <a:ext cx="274320" cy="274320"/>
          </a:xfrm>
          <a:prstGeom prst="rect">
            <a:avLst/>
          </a:prstGeom>
          <a:noFill/>
          <a:ln>
            <a:noFill/>
          </a:ln>
          <a:effectLst>
            <a:outerShdw blurRad="50800" rotWithShape="0" algn="tl" dir="2700000" dist="38100">
              <a:srgbClr val="000000">
                <a:alpha val="40000"/>
              </a:srgbClr>
            </a:outerShdw>
          </a:effectLst>
        </p:spPr>
      </p:pic>
      <p:sp>
        <p:nvSpPr>
          <p:cNvPr id="77" name="Google Shape;77;p6"/>
          <p:cNvSpPr/>
          <p:nvPr/>
        </p:nvSpPr>
        <p:spPr>
          <a:xfrm>
            <a:off x="7543250" y="2428525"/>
            <a:ext cx="2027100" cy="1648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6"/>
          <p:cNvSpPr/>
          <p:nvPr/>
        </p:nvSpPr>
        <p:spPr>
          <a:xfrm>
            <a:off x="8875375" y="1556900"/>
            <a:ext cx="674700" cy="274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7"/>
          <p:cNvPicPr preferRelativeResize="0"/>
          <p:nvPr/>
        </p:nvPicPr>
        <p:blipFill rotWithShape="1">
          <a:blip r:embed="rId3">
            <a:alphaModFix/>
          </a:blip>
          <a:srcRect b="12763" l="0" r="0" t="4782"/>
          <a:stretch/>
        </p:blipFill>
        <p:spPr>
          <a:xfrm>
            <a:off x="7522925" y="1294076"/>
            <a:ext cx="2027100" cy="36186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84" name="Google Shape;84;p7"/>
          <p:cNvSpPr/>
          <p:nvPr/>
        </p:nvSpPr>
        <p:spPr>
          <a:xfrm>
            <a:off x="7543250" y="2428525"/>
            <a:ext cx="2027100" cy="1648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7"/>
          <p:cNvSpPr/>
          <p:nvPr/>
        </p:nvSpPr>
        <p:spPr>
          <a:xfrm>
            <a:off x="8875375" y="1556900"/>
            <a:ext cx="674700" cy="274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6" name="Google Shape;86;p7"/>
          <p:cNvPicPr preferRelativeResize="0"/>
          <p:nvPr/>
        </p:nvPicPr>
        <p:blipFill rotWithShape="1">
          <a:blip r:embed="rId4">
            <a:alphaModFix/>
          </a:blip>
          <a:srcRect b="73999" l="1050" r="-1050" t="4029"/>
          <a:stretch/>
        </p:blipFill>
        <p:spPr>
          <a:xfrm>
            <a:off x="5338788" y="3953497"/>
            <a:ext cx="2027100" cy="964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87" name="Google Shape;87;p7"/>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Add Patient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88" name="Google Shape;88;p7"/>
          <p:cNvSpPr txBox="1"/>
          <p:nvPr/>
        </p:nvSpPr>
        <p:spPr>
          <a:xfrm>
            <a:off x="889925" y="1120100"/>
            <a:ext cx="4812600" cy="326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Apply / Scan Wristband</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add by tapping NEW instead of wristband, increase risk of duplicate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Triage Condition (Color)</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Patient Demographics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DL, Manual Enter</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b="1" i="1" lang="en-ID" sz="1500">
                <a:solidFill>
                  <a:srgbClr val="676767"/>
                </a:solidFill>
                <a:latin typeface="Roboto"/>
                <a:ea typeface="Roboto"/>
                <a:cs typeface="Roboto"/>
                <a:sym typeface="Roboto"/>
              </a:rPr>
              <a:t>Rapid</a:t>
            </a:r>
            <a:r>
              <a:rPr lang="en-ID" sz="1500">
                <a:solidFill>
                  <a:srgbClr val="676767"/>
                </a:solidFill>
                <a:latin typeface="Roboto"/>
                <a:ea typeface="Roboto"/>
                <a:cs typeface="Roboto"/>
                <a:sym typeface="Roboto"/>
              </a:rPr>
              <a:t>:  Unknown, Estimated Age, Gender</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Take Photos (</a:t>
            </a:r>
            <a:r>
              <a:rPr b="1" i="1" lang="en-ID" sz="2200">
                <a:solidFill>
                  <a:srgbClr val="676767"/>
                </a:solidFill>
                <a:latin typeface="Roboto"/>
                <a:ea typeface="Roboto"/>
                <a:cs typeface="Roboto"/>
                <a:sym typeface="Roboto"/>
              </a:rPr>
              <a:t>Option</a:t>
            </a:r>
            <a:r>
              <a:rPr b="1" lang="en-ID" sz="2200">
                <a:solidFill>
                  <a:srgbClr val="676767"/>
                </a:solidFill>
                <a:latin typeface="Roboto"/>
                <a:ea typeface="Roboto"/>
                <a:cs typeface="Roboto"/>
                <a:sym typeface="Roboto"/>
              </a:rPr>
              <a:t>)</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Add anytime</a:t>
            </a:r>
            <a:endParaRPr b="1" sz="2200">
              <a:solidFill>
                <a:srgbClr val="676767"/>
              </a:solidFill>
              <a:latin typeface="Roboto"/>
              <a:ea typeface="Roboto"/>
              <a:cs typeface="Roboto"/>
              <a:sym typeface="Roboto"/>
            </a:endParaRPr>
          </a:p>
        </p:txBody>
      </p:sp>
      <p:pic>
        <p:nvPicPr>
          <p:cNvPr id="89" name="Google Shape;89;p7"/>
          <p:cNvPicPr preferRelativeResize="0"/>
          <p:nvPr/>
        </p:nvPicPr>
        <p:blipFill rotWithShape="1">
          <a:blip r:embed="rId5">
            <a:alphaModFix/>
          </a:blip>
          <a:srcRect b="42015" l="0" r="0" t="4160"/>
          <a:stretch/>
        </p:blipFill>
        <p:spPr>
          <a:xfrm>
            <a:off x="5338800" y="1289075"/>
            <a:ext cx="2027100" cy="2362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90" name="Google Shape;90;p7"/>
          <p:cNvPicPr preferRelativeResize="0"/>
          <p:nvPr/>
        </p:nvPicPr>
        <p:blipFill rotWithShape="1">
          <a:blip r:embed="rId6">
            <a:alphaModFix/>
          </a:blip>
          <a:srcRect b="0" l="0" r="0" t="0"/>
          <a:stretch/>
        </p:blipFill>
        <p:spPr>
          <a:xfrm>
            <a:off x="508861" y="3360925"/>
            <a:ext cx="353886" cy="353886"/>
          </a:xfrm>
          <a:prstGeom prst="rect">
            <a:avLst/>
          </a:prstGeom>
          <a:noFill/>
          <a:ln>
            <a:noFill/>
          </a:ln>
          <a:effectLst>
            <a:outerShdw blurRad="50800" rotWithShape="0" algn="tl" dir="2700000" dist="38100">
              <a:srgbClr val="000000">
                <a:alpha val="40000"/>
              </a:srgbClr>
            </a:outerShdw>
          </a:effectLst>
        </p:spPr>
      </p:pic>
      <p:pic>
        <p:nvPicPr>
          <p:cNvPr id="91" name="Google Shape;91;p7"/>
          <p:cNvPicPr preferRelativeResize="0"/>
          <p:nvPr/>
        </p:nvPicPr>
        <p:blipFill rotWithShape="1">
          <a:blip r:embed="rId7">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92" name="Google Shape;92;p7"/>
          <p:cNvPicPr preferRelativeResize="0"/>
          <p:nvPr/>
        </p:nvPicPr>
        <p:blipFill rotWithShape="1">
          <a:blip r:embed="rId7">
            <a:alphaModFix/>
          </a:blip>
          <a:srcRect b="0" l="0" r="0" t="0"/>
          <a:stretch/>
        </p:blipFill>
        <p:spPr>
          <a:xfrm>
            <a:off x="6475573" y="3016340"/>
            <a:ext cx="274320" cy="274320"/>
          </a:xfrm>
          <a:prstGeom prst="rect">
            <a:avLst/>
          </a:prstGeom>
          <a:noFill/>
          <a:ln>
            <a:noFill/>
          </a:ln>
          <a:effectLst>
            <a:outerShdw blurRad="50800" rotWithShape="0" algn="tl" dir="2700000" dist="38100">
              <a:srgbClr val="000000">
                <a:alpha val="40000"/>
              </a:srgbClr>
            </a:outerShdw>
          </a:effectLst>
        </p:spPr>
      </p:pic>
      <p:pic>
        <p:nvPicPr>
          <p:cNvPr id="93" name="Google Shape;93;p7"/>
          <p:cNvPicPr preferRelativeResize="0"/>
          <p:nvPr/>
        </p:nvPicPr>
        <p:blipFill rotWithShape="1">
          <a:blip r:embed="rId8">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pic>
        <p:nvPicPr>
          <p:cNvPr id="94" name="Google Shape;94;p7"/>
          <p:cNvPicPr preferRelativeResize="0"/>
          <p:nvPr/>
        </p:nvPicPr>
        <p:blipFill rotWithShape="1">
          <a:blip r:embed="rId9">
            <a:alphaModFix/>
          </a:blip>
          <a:srcRect b="0" l="0" r="0" t="0"/>
          <a:stretch/>
        </p:blipFill>
        <p:spPr>
          <a:xfrm>
            <a:off x="535886" y="2444485"/>
            <a:ext cx="353886" cy="353886"/>
          </a:xfrm>
          <a:prstGeom prst="rect">
            <a:avLst/>
          </a:prstGeom>
          <a:noFill/>
          <a:ln>
            <a:noFill/>
          </a:ln>
          <a:effectLst>
            <a:outerShdw blurRad="50800" rotWithShape="0" algn="tl" dir="2700000" dist="38100">
              <a:srgbClr val="000000">
                <a:alpha val="40000"/>
              </a:srgbClr>
            </a:outerShdw>
          </a:effectLst>
        </p:spPr>
      </p:pic>
      <p:pic>
        <p:nvPicPr>
          <p:cNvPr id="95" name="Google Shape;95;p7"/>
          <p:cNvPicPr preferRelativeResize="0"/>
          <p:nvPr/>
        </p:nvPicPr>
        <p:blipFill rotWithShape="1">
          <a:blip r:embed="rId9">
            <a:alphaModFix/>
          </a:blip>
          <a:srcRect b="0" l="0" r="0" t="0"/>
          <a:stretch/>
        </p:blipFill>
        <p:spPr>
          <a:xfrm>
            <a:off x="8416027" y="2871661"/>
            <a:ext cx="274320" cy="274320"/>
          </a:xfrm>
          <a:prstGeom prst="rect">
            <a:avLst/>
          </a:prstGeom>
          <a:noFill/>
          <a:ln>
            <a:noFill/>
          </a:ln>
          <a:effectLst>
            <a:outerShdw blurRad="50800" rotWithShape="0" algn="tl" dir="2700000" dist="38100">
              <a:srgbClr val="000000">
                <a:alpha val="40000"/>
              </a:srgbClr>
            </a:outerShdw>
          </a:effectLst>
        </p:spPr>
      </p:pic>
      <p:pic>
        <p:nvPicPr>
          <p:cNvPr id="96" name="Google Shape;96;p7"/>
          <p:cNvPicPr preferRelativeResize="0"/>
          <p:nvPr/>
        </p:nvPicPr>
        <p:blipFill rotWithShape="1">
          <a:blip r:embed="rId6">
            <a:alphaModFix/>
          </a:blip>
          <a:srcRect b="0" l="0" r="0" t="0"/>
          <a:stretch/>
        </p:blipFill>
        <p:spPr>
          <a:xfrm>
            <a:off x="8412141" y="4350669"/>
            <a:ext cx="274320" cy="274320"/>
          </a:xfrm>
          <a:prstGeom prst="rect">
            <a:avLst/>
          </a:prstGeom>
          <a:noFill/>
          <a:ln>
            <a:noFill/>
          </a:ln>
          <a:effectLst>
            <a:outerShdw blurRad="50800" rotWithShape="0" algn="tl" dir="2700000" dist="38100">
              <a:srgbClr val="000000">
                <a:alpha val="40000"/>
              </a:srgbClr>
            </a:outerShdw>
          </a:effectLst>
        </p:spPr>
      </p:pic>
      <p:pic>
        <p:nvPicPr>
          <p:cNvPr id="97" name="Google Shape;97;p7"/>
          <p:cNvPicPr preferRelativeResize="0"/>
          <p:nvPr/>
        </p:nvPicPr>
        <p:blipFill>
          <a:blip r:embed="rId10">
            <a:alphaModFix/>
          </a:blip>
          <a:stretch>
            <a:fillRect/>
          </a:stretch>
        </p:blipFill>
        <p:spPr>
          <a:xfrm>
            <a:off x="6740925" y="3000926"/>
            <a:ext cx="559125" cy="585000"/>
          </a:xfrm>
          <a:prstGeom prst="rect">
            <a:avLst/>
          </a:prstGeom>
          <a:noFill/>
          <a:ln>
            <a:noFill/>
          </a:ln>
          <a:effectLst>
            <a:outerShdw blurRad="190500" rotWithShape="0" algn="tl" dir="2700000" dist="88900">
              <a:srgbClr val="000000">
                <a:alpha val="20000"/>
              </a:srgbClr>
            </a:outerShdw>
          </a:effectLst>
        </p:spPr>
      </p:pic>
      <p:pic>
        <p:nvPicPr>
          <p:cNvPr id="98" name="Google Shape;98;p7"/>
          <p:cNvPicPr preferRelativeResize="0"/>
          <p:nvPr/>
        </p:nvPicPr>
        <p:blipFill rotWithShape="1">
          <a:blip r:embed="rId8">
            <a:alphaModFix/>
          </a:blip>
          <a:srcRect b="0" l="0" r="0" t="0"/>
          <a:stretch/>
        </p:blipFill>
        <p:spPr>
          <a:xfrm>
            <a:off x="5160566" y="4621766"/>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8"/>
          <p:cNvPicPr preferRelativeResize="0"/>
          <p:nvPr/>
        </p:nvPicPr>
        <p:blipFill rotWithShape="1">
          <a:blip r:embed="rId3">
            <a:alphaModFix/>
          </a:blip>
          <a:srcRect b="12763" l="0" r="0" t="4782"/>
          <a:stretch/>
        </p:blipFill>
        <p:spPr>
          <a:xfrm>
            <a:off x="7522925" y="1294076"/>
            <a:ext cx="2027100" cy="36186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04" name="Google Shape;104;p8"/>
          <p:cNvPicPr preferRelativeResize="0"/>
          <p:nvPr/>
        </p:nvPicPr>
        <p:blipFill rotWithShape="1">
          <a:blip r:embed="rId4">
            <a:alphaModFix/>
          </a:blip>
          <a:srcRect b="73999" l="1050" r="-1050" t="4029"/>
          <a:stretch/>
        </p:blipFill>
        <p:spPr>
          <a:xfrm>
            <a:off x="5338788" y="3953497"/>
            <a:ext cx="2027100" cy="964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05" name="Google Shape;105;p8"/>
          <p:cNvPicPr preferRelativeResize="0"/>
          <p:nvPr/>
        </p:nvPicPr>
        <p:blipFill rotWithShape="1">
          <a:blip r:embed="rId5">
            <a:alphaModFix/>
          </a:blip>
          <a:srcRect b="4746" l="0" r="0" t="32545"/>
          <a:stretch/>
        </p:blipFill>
        <p:spPr>
          <a:xfrm>
            <a:off x="9707048" y="1293283"/>
            <a:ext cx="2027100" cy="2751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106" name="Google Shape;106;p8"/>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Add Patient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07" name="Google Shape;107;p8"/>
          <p:cNvSpPr txBox="1"/>
          <p:nvPr/>
        </p:nvSpPr>
        <p:spPr>
          <a:xfrm>
            <a:off x="889925" y="1120100"/>
            <a:ext cx="4812600" cy="422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Apply / Scan Wristband</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add by tapping NEW instead of wristband, increase risk of duplicate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Triage Condition (Color)</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Patient Demographics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DL, Manual Enter</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b="1" i="1" lang="en-ID" sz="1500">
                <a:solidFill>
                  <a:srgbClr val="676767"/>
                </a:solidFill>
                <a:latin typeface="Roboto"/>
                <a:ea typeface="Roboto"/>
                <a:cs typeface="Roboto"/>
                <a:sym typeface="Roboto"/>
              </a:rPr>
              <a:t>Rapid</a:t>
            </a:r>
            <a:r>
              <a:rPr lang="en-ID" sz="1500">
                <a:solidFill>
                  <a:srgbClr val="676767"/>
                </a:solidFill>
                <a:latin typeface="Roboto"/>
                <a:ea typeface="Roboto"/>
                <a:cs typeface="Roboto"/>
                <a:sym typeface="Roboto"/>
              </a:rPr>
              <a:t>:  Unknown, Estimated Age, Gender</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Take Photos (</a:t>
            </a:r>
            <a:r>
              <a:rPr b="1" i="1" lang="en-ID" sz="2200">
                <a:solidFill>
                  <a:srgbClr val="676767"/>
                </a:solidFill>
                <a:latin typeface="Roboto"/>
                <a:ea typeface="Roboto"/>
                <a:cs typeface="Roboto"/>
                <a:sym typeface="Roboto"/>
              </a:rPr>
              <a:t>Option</a:t>
            </a:r>
            <a:r>
              <a:rPr b="1" lang="en-ID" sz="2200">
                <a:solidFill>
                  <a:srgbClr val="676767"/>
                </a:solidFill>
                <a:latin typeface="Roboto"/>
                <a:ea typeface="Roboto"/>
                <a:cs typeface="Roboto"/>
                <a:sym typeface="Roboto"/>
              </a:rPr>
              <a:t>)</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Add anytime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Voice-to-Text (Option)</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Major injury, vitals, intervention</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Add anytime</a:t>
            </a:r>
            <a:endParaRPr b="1" sz="2200">
              <a:solidFill>
                <a:srgbClr val="676767"/>
              </a:solidFill>
              <a:latin typeface="Roboto"/>
              <a:ea typeface="Roboto"/>
              <a:cs typeface="Roboto"/>
              <a:sym typeface="Roboto"/>
            </a:endParaRPr>
          </a:p>
        </p:txBody>
      </p:sp>
      <p:pic>
        <p:nvPicPr>
          <p:cNvPr id="108" name="Google Shape;108;p8"/>
          <p:cNvPicPr preferRelativeResize="0"/>
          <p:nvPr/>
        </p:nvPicPr>
        <p:blipFill rotWithShape="1">
          <a:blip r:embed="rId6">
            <a:alphaModFix/>
          </a:blip>
          <a:srcRect b="42015" l="0" r="0" t="4160"/>
          <a:stretch/>
        </p:blipFill>
        <p:spPr>
          <a:xfrm>
            <a:off x="5338800" y="1289075"/>
            <a:ext cx="2027100" cy="2362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09" name="Google Shape;109;p8"/>
          <p:cNvPicPr preferRelativeResize="0"/>
          <p:nvPr/>
        </p:nvPicPr>
        <p:blipFill rotWithShape="1">
          <a:blip r:embed="rId7">
            <a:alphaModFix/>
          </a:blip>
          <a:srcRect b="0" l="0" r="0" t="0"/>
          <a:stretch/>
        </p:blipFill>
        <p:spPr>
          <a:xfrm>
            <a:off x="508861" y="3360925"/>
            <a:ext cx="353886" cy="353886"/>
          </a:xfrm>
          <a:prstGeom prst="rect">
            <a:avLst/>
          </a:prstGeom>
          <a:noFill/>
          <a:ln>
            <a:noFill/>
          </a:ln>
          <a:effectLst>
            <a:outerShdw blurRad="50800" rotWithShape="0" algn="tl" dir="2700000" dist="38100">
              <a:srgbClr val="000000">
                <a:alpha val="40000"/>
              </a:srgbClr>
            </a:outerShdw>
          </a:effectLst>
        </p:spPr>
      </p:pic>
      <p:pic>
        <p:nvPicPr>
          <p:cNvPr id="110" name="Google Shape;110;p8"/>
          <p:cNvPicPr preferRelativeResize="0"/>
          <p:nvPr/>
        </p:nvPicPr>
        <p:blipFill rotWithShape="1">
          <a:blip r:embed="rId8">
            <a:alphaModFix/>
          </a:blip>
          <a:srcRect b="0" l="0" r="0" t="0"/>
          <a:stretch/>
        </p:blipFill>
        <p:spPr>
          <a:xfrm>
            <a:off x="508861" y="4355203"/>
            <a:ext cx="353886" cy="353886"/>
          </a:xfrm>
          <a:prstGeom prst="rect">
            <a:avLst/>
          </a:prstGeom>
          <a:noFill/>
          <a:ln>
            <a:noFill/>
          </a:ln>
          <a:effectLst>
            <a:outerShdw blurRad="50800" rotWithShape="0" algn="tl" dir="2700000" dist="38100">
              <a:srgbClr val="000000">
                <a:alpha val="40000"/>
              </a:srgbClr>
            </a:outerShdw>
          </a:effectLst>
        </p:spPr>
      </p:pic>
      <p:pic>
        <p:nvPicPr>
          <p:cNvPr id="111" name="Google Shape;111;p8"/>
          <p:cNvPicPr preferRelativeResize="0"/>
          <p:nvPr/>
        </p:nvPicPr>
        <p:blipFill rotWithShape="1">
          <a:blip r:embed="rId8">
            <a:alphaModFix/>
          </a:blip>
          <a:srcRect b="0" l="0" r="0" t="0"/>
          <a:stretch/>
        </p:blipFill>
        <p:spPr>
          <a:xfrm>
            <a:off x="10520566" y="1249264"/>
            <a:ext cx="274320" cy="274320"/>
          </a:xfrm>
          <a:prstGeom prst="rect">
            <a:avLst/>
          </a:prstGeom>
          <a:noFill/>
          <a:ln>
            <a:noFill/>
          </a:ln>
          <a:effectLst>
            <a:outerShdw blurRad="50800" rotWithShape="0" algn="tl" dir="2700000" dist="38100">
              <a:srgbClr val="000000">
                <a:alpha val="40000"/>
              </a:srgbClr>
            </a:outerShdw>
          </a:effectLst>
        </p:spPr>
      </p:pic>
      <p:pic>
        <p:nvPicPr>
          <p:cNvPr id="112" name="Google Shape;112;p8"/>
          <p:cNvPicPr preferRelativeResize="0"/>
          <p:nvPr/>
        </p:nvPicPr>
        <p:blipFill rotWithShape="1">
          <a:blip r:embed="rId9">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113" name="Google Shape;113;p8"/>
          <p:cNvPicPr preferRelativeResize="0"/>
          <p:nvPr/>
        </p:nvPicPr>
        <p:blipFill rotWithShape="1">
          <a:blip r:embed="rId9">
            <a:alphaModFix/>
          </a:blip>
          <a:srcRect b="0" l="0" r="0" t="0"/>
          <a:stretch/>
        </p:blipFill>
        <p:spPr>
          <a:xfrm>
            <a:off x="6475573" y="3016340"/>
            <a:ext cx="274320" cy="274320"/>
          </a:xfrm>
          <a:prstGeom prst="rect">
            <a:avLst/>
          </a:prstGeom>
          <a:noFill/>
          <a:ln>
            <a:noFill/>
          </a:ln>
          <a:effectLst>
            <a:outerShdw blurRad="50800" rotWithShape="0" algn="tl" dir="2700000" dist="38100">
              <a:srgbClr val="000000">
                <a:alpha val="40000"/>
              </a:srgbClr>
            </a:outerShdw>
          </a:effectLst>
        </p:spPr>
      </p:pic>
      <p:pic>
        <p:nvPicPr>
          <p:cNvPr id="114" name="Google Shape;114;p8"/>
          <p:cNvPicPr preferRelativeResize="0"/>
          <p:nvPr/>
        </p:nvPicPr>
        <p:blipFill rotWithShape="1">
          <a:blip r:embed="rId10">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pic>
        <p:nvPicPr>
          <p:cNvPr id="115" name="Google Shape;115;p8"/>
          <p:cNvPicPr preferRelativeResize="0"/>
          <p:nvPr/>
        </p:nvPicPr>
        <p:blipFill rotWithShape="1">
          <a:blip r:embed="rId11">
            <a:alphaModFix/>
          </a:blip>
          <a:srcRect b="0" l="0" r="0" t="0"/>
          <a:stretch/>
        </p:blipFill>
        <p:spPr>
          <a:xfrm>
            <a:off x="535886" y="2444485"/>
            <a:ext cx="353886" cy="353886"/>
          </a:xfrm>
          <a:prstGeom prst="rect">
            <a:avLst/>
          </a:prstGeom>
          <a:noFill/>
          <a:ln>
            <a:noFill/>
          </a:ln>
          <a:effectLst>
            <a:outerShdw blurRad="50800" rotWithShape="0" algn="tl" dir="2700000" dist="38100">
              <a:srgbClr val="000000">
                <a:alpha val="40000"/>
              </a:srgbClr>
            </a:outerShdw>
          </a:effectLst>
        </p:spPr>
      </p:pic>
      <p:pic>
        <p:nvPicPr>
          <p:cNvPr id="116" name="Google Shape;116;p8"/>
          <p:cNvPicPr preferRelativeResize="0"/>
          <p:nvPr/>
        </p:nvPicPr>
        <p:blipFill rotWithShape="1">
          <a:blip r:embed="rId11">
            <a:alphaModFix/>
          </a:blip>
          <a:srcRect b="0" l="0" r="0" t="0"/>
          <a:stretch/>
        </p:blipFill>
        <p:spPr>
          <a:xfrm>
            <a:off x="8416027" y="2871661"/>
            <a:ext cx="274320" cy="274320"/>
          </a:xfrm>
          <a:prstGeom prst="rect">
            <a:avLst/>
          </a:prstGeom>
          <a:noFill/>
          <a:ln>
            <a:noFill/>
          </a:ln>
          <a:effectLst>
            <a:outerShdw blurRad="50800" rotWithShape="0" algn="tl" dir="2700000" dist="38100">
              <a:srgbClr val="000000">
                <a:alpha val="40000"/>
              </a:srgbClr>
            </a:outerShdw>
          </a:effectLst>
        </p:spPr>
      </p:pic>
      <p:pic>
        <p:nvPicPr>
          <p:cNvPr id="117" name="Google Shape;117;p8"/>
          <p:cNvPicPr preferRelativeResize="0"/>
          <p:nvPr/>
        </p:nvPicPr>
        <p:blipFill rotWithShape="1">
          <a:blip r:embed="rId7">
            <a:alphaModFix/>
          </a:blip>
          <a:srcRect b="0" l="0" r="0" t="0"/>
          <a:stretch/>
        </p:blipFill>
        <p:spPr>
          <a:xfrm>
            <a:off x="8412141" y="4350669"/>
            <a:ext cx="274320" cy="274320"/>
          </a:xfrm>
          <a:prstGeom prst="rect">
            <a:avLst/>
          </a:prstGeom>
          <a:noFill/>
          <a:ln>
            <a:noFill/>
          </a:ln>
          <a:effectLst>
            <a:outerShdw blurRad="50800" rotWithShape="0" algn="tl" dir="2700000" dist="38100">
              <a:srgbClr val="000000">
                <a:alpha val="40000"/>
              </a:srgbClr>
            </a:outerShdw>
          </a:effectLst>
        </p:spPr>
      </p:pic>
      <p:pic>
        <p:nvPicPr>
          <p:cNvPr id="118" name="Google Shape;118;p8"/>
          <p:cNvPicPr preferRelativeResize="0"/>
          <p:nvPr/>
        </p:nvPicPr>
        <p:blipFill>
          <a:blip r:embed="rId12">
            <a:alphaModFix/>
          </a:blip>
          <a:stretch>
            <a:fillRect/>
          </a:stretch>
        </p:blipFill>
        <p:spPr>
          <a:xfrm>
            <a:off x="6740925" y="3000926"/>
            <a:ext cx="559125" cy="585000"/>
          </a:xfrm>
          <a:prstGeom prst="rect">
            <a:avLst/>
          </a:prstGeom>
          <a:noFill/>
          <a:ln>
            <a:noFill/>
          </a:ln>
          <a:effectLst>
            <a:outerShdw blurRad="190500" rotWithShape="0" algn="tl" dir="2700000" dist="88900">
              <a:srgbClr val="000000">
                <a:alpha val="20000"/>
              </a:srgbClr>
            </a:outerShdw>
          </a:effectLst>
        </p:spPr>
      </p:pic>
      <p:pic>
        <p:nvPicPr>
          <p:cNvPr id="119" name="Google Shape;119;p8"/>
          <p:cNvPicPr preferRelativeResize="0"/>
          <p:nvPr/>
        </p:nvPicPr>
        <p:blipFill rotWithShape="1">
          <a:blip r:embed="rId10">
            <a:alphaModFix/>
          </a:blip>
          <a:srcRect b="0" l="0" r="0" t="0"/>
          <a:stretch/>
        </p:blipFill>
        <p:spPr>
          <a:xfrm>
            <a:off x="5160566" y="4621766"/>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9"/>
          <p:cNvPicPr preferRelativeResize="0"/>
          <p:nvPr/>
        </p:nvPicPr>
        <p:blipFill rotWithShape="1">
          <a:blip r:embed="rId3">
            <a:alphaModFix/>
          </a:blip>
          <a:srcRect b="4746" l="0" r="0" t="32545"/>
          <a:stretch/>
        </p:blipFill>
        <p:spPr>
          <a:xfrm>
            <a:off x="9707048" y="1293283"/>
            <a:ext cx="2027100" cy="2751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25" name="Google Shape;125;p9"/>
          <p:cNvPicPr preferRelativeResize="0"/>
          <p:nvPr/>
        </p:nvPicPr>
        <p:blipFill rotWithShape="1">
          <a:blip r:embed="rId4">
            <a:alphaModFix/>
          </a:blip>
          <a:srcRect b="12763" l="0" r="0" t="4782"/>
          <a:stretch/>
        </p:blipFill>
        <p:spPr>
          <a:xfrm>
            <a:off x="7522925" y="1294076"/>
            <a:ext cx="2027100" cy="36186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26" name="Google Shape;126;p9"/>
          <p:cNvPicPr preferRelativeResize="0"/>
          <p:nvPr/>
        </p:nvPicPr>
        <p:blipFill rotWithShape="1">
          <a:blip r:embed="rId5">
            <a:alphaModFix/>
          </a:blip>
          <a:srcRect b="73999" l="1050" r="-1050" t="4029"/>
          <a:stretch/>
        </p:blipFill>
        <p:spPr>
          <a:xfrm>
            <a:off x="5338788" y="3953497"/>
            <a:ext cx="2027100" cy="964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127" name="Google Shape;127;p9"/>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Add Patient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28" name="Google Shape;128;p9"/>
          <p:cNvSpPr txBox="1"/>
          <p:nvPr/>
        </p:nvSpPr>
        <p:spPr>
          <a:xfrm>
            <a:off x="889925" y="1120100"/>
            <a:ext cx="4812600" cy="461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Apply / Scan Wristband</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add by tapping NEW instead of wristband, increase risk of duplicate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Triage Condition (Color)</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Patient Demographics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DL, Manual Enter</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b="1" i="1" lang="en-ID" sz="1500">
                <a:solidFill>
                  <a:srgbClr val="676767"/>
                </a:solidFill>
                <a:latin typeface="Roboto"/>
                <a:ea typeface="Roboto"/>
                <a:cs typeface="Roboto"/>
                <a:sym typeface="Roboto"/>
              </a:rPr>
              <a:t>Rapid</a:t>
            </a:r>
            <a:r>
              <a:rPr lang="en-ID" sz="1500">
                <a:solidFill>
                  <a:srgbClr val="676767"/>
                </a:solidFill>
                <a:latin typeface="Roboto"/>
                <a:ea typeface="Roboto"/>
                <a:cs typeface="Roboto"/>
                <a:sym typeface="Roboto"/>
              </a:rPr>
              <a:t>:  Unknown, Estimated Age, Gender</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Take Photos (</a:t>
            </a:r>
            <a:r>
              <a:rPr b="1" i="1" lang="en-ID" sz="2200">
                <a:solidFill>
                  <a:srgbClr val="676767"/>
                </a:solidFill>
                <a:latin typeface="Roboto"/>
                <a:ea typeface="Roboto"/>
                <a:cs typeface="Roboto"/>
                <a:sym typeface="Roboto"/>
              </a:rPr>
              <a:t>Option</a:t>
            </a:r>
            <a:r>
              <a:rPr b="1" lang="en-ID" sz="2200">
                <a:solidFill>
                  <a:srgbClr val="676767"/>
                </a:solidFill>
                <a:latin typeface="Roboto"/>
                <a:ea typeface="Roboto"/>
                <a:cs typeface="Roboto"/>
                <a:sym typeface="Roboto"/>
              </a:rPr>
              <a:t>)</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Add anytime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Voice-to-Text (Option)</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Major injury, vitals, intervention</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Add anytime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Create</a:t>
            </a:r>
            <a:endParaRPr b="1" sz="2200">
              <a:solidFill>
                <a:srgbClr val="676767"/>
              </a:solidFill>
              <a:latin typeface="Roboto"/>
              <a:ea typeface="Roboto"/>
              <a:cs typeface="Roboto"/>
              <a:sym typeface="Roboto"/>
            </a:endParaRPr>
          </a:p>
        </p:txBody>
      </p:sp>
      <p:pic>
        <p:nvPicPr>
          <p:cNvPr id="129" name="Google Shape;129;p9"/>
          <p:cNvPicPr preferRelativeResize="0"/>
          <p:nvPr/>
        </p:nvPicPr>
        <p:blipFill rotWithShape="1">
          <a:blip r:embed="rId6">
            <a:alphaModFix/>
          </a:blip>
          <a:srcRect b="42015" l="0" r="0" t="4160"/>
          <a:stretch/>
        </p:blipFill>
        <p:spPr>
          <a:xfrm>
            <a:off x="5338800" y="1289075"/>
            <a:ext cx="2027100" cy="2362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30" name="Google Shape;130;p9"/>
          <p:cNvPicPr preferRelativeResize="0"/>
          <p:nvPr/>
        </p:nvPicPr>
        <p:blipFill rotWithShape="1">
          <a:blip r:embed="rId7">
            <a:alphaModFix/>
          </a:blip>
          <a:srcRect b="0" l="0" r="0" t="0"/>
          <a:stretch/>
        </p:blipFill>
        <p:spPr>
          <a:xfrm>
            <a:off x="508861" y="3360925"/>
            <a:ext cx="353886" cy="353886"/>
          </a:xfrm>
          <a:prstGeom prst="rect">
            <a:avLst/>
          </a:prstGeom>
          <a:noFill/>
          <a:ln>
            <a:noFill/>
          </a:ln>
          <a:effectLst>
            <a:outerShdw blurRad="50800" rotWithShape="0" algn="tl" dir="2700000" dist="38100">
              <a:srgbClr val="000000">
                <a:alpha val="40000"/>
              </a:srgbClr>
            </a:outerShdw>
          </a:effectLst>
        </p:spPr>
      </p:pic>
      <p:pic>
        <p:nvPicPr>
          <p:cNvPr id="131" name="Google Shape;131;p9"/>
          <p:cNvPicPr preferRelativeResize="0"/>
          <p:nvPr/>
        </p:nvPicPr>
        <p:blipFill rotWithShape="1">
          <a:blip r:embed="rId8">
            <a:alphaModFix/>
          </a:blip>
          <a:srcRect b="0" l="0" r="0" t="0"/>
          <a:stretch/>
        </p:blipFill>
        <p:spPr>
          <a:xfrm>
            <a:off x="508861" y="4355203"/>
            <a:ext cx="353886" cy="353886"/>
          </a:xfrm>
          <a:prstGeom prst="rect">
            <a:avLst/>
          </a:prstGeom>
          <a:noFill/>
          <a:ln>
            <a:noFill/>
          </a:ln>
          <a:effectLst>
            <a:outerShdw blurRad="50800" rotWithShape="0" algn="tl" dir="2700000" dist="38100">
              <a:srgbClr val="000000">
                <a:alpha val="40000"/>
              </a:srgbClr>
            </a:outerShdw>
          </a:effectLst>
        </p:spPr>
      </p:pic>
      <p:pic>
        <p:nvPicPr>
          <p:cNvPr id="132" name="Google Shape;132;p9"/>
          <p:cNvPicPr preferRelativeResize="0"/>
          <p:nvPr/>
        </p:nvPicPr>
        <p:blipFill rotWithShape="1">
          <a:blip r:embed="rId9">
            <a:alphaModFix/>
          </a:blip>
          <a:srcRect b="0" l="0" r="0" t="0"/>
          <a:stretch/>
        </p:blipFill>
        <p:spPr>
          <a:xfrm>
            <a:off x="536036" y="5294281"/>
            <a:ext cx="353886" cy="353886"/>
          </a:xfrm>
          <a:prstGeom prst="rect">
            <a:avLst/>
          </a:prstGeom>
          <a:noFill/>
          <a:ln>
            <a:noFill/>
          </a:ln>
          <a:effectLst>
            <a:outerShdw blurRad="50800" rotWithShape="0" algn="tl" dir="2700000" dist="38100">
              <a:srgbClr val="000000">
                <a:alpha val="40000"/>
              </a:srgbClr>
            </a:outerShdw>
          </a:effectLst>
        </p:spPr>
      </p:pic>
      <p:pic>
        <p:nvPicPr>
          <p:cNvPr id="133" name="Google Shape;133;p9"/>
          <p:cNvPicPr preferRelativeResize="0"/>
          <p:nvPr/>
        </p:nvPicPr>
        <p:blipFill rotWithShape="1">
          <a:blip r:embed="rId10">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134" name="Google Shape;134;p9"/>
          <p:cNvPicPr preferRelativeResize="0"/>
          <p:nvPr/>
        </p:nvPicPr>
        <p:blipFill rotWithShape="1">
          <a:blip r:embed="rId10">
            <a:alphaModFix/>
          </a:blip>
          <a:srcRect b="0" l="0" r="0" t="0"/>
          <a:stretch/>
        </p:blipFill>
        <p:spPr>
          <a:xfrm>
            <a:off x="6475573" y="3016340"/>
            <a:ext cx="274320" cy="274320"/>
          </a:xfrm>
          <a:prstGeom prst="rect">
            <a:avLst/>
          </a:prstGeom>
          <a:noFill/>
          <a:ln>
            <a:noFill/>
          </a:ln>
          <a:effectLst>
            <a:outerShdw blurRad="50800" rotWithShape="0" algn="tl" dir="2700000" dist="38100">
              <a:srgbClr val="000000">
                <a:alpha val="40000"/>
              </a:srgbClr>
            </a:outerShdw>
          </a:effectLst>
        </p:spPr>
      </p:pic>
      <p:pic>
        <p:nvPicPr>
          <p:cNvPr id="135" name="Google Shape;135;p9"/>
          <p:cNvPicPr preferRelativeResize="0"/>
          <p:nvPr/>
        </p:nvPicPr>
        <p:blipFill rotWithShape="1">
          <a:blip r:embed="rId11">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pic>
        <p:nvPicPr>
          <p:cNvPr id="136" name="Google Shape;136;p9"/>
          <p:cNvPicPr preferRelativeResize="0"/>
          <p:nvPr/>
        </p:nvPicPr>
        <p:blipFill rotWithShape="1">
          <a:blip r:embed="rId12">
            <a:alphaModFix/>
          </a:blip>
          <a:srcRect b="0" l="0" r="0" t="0"/>
          <a:stretch/>
        </p:blipFill>
        <p:spPr>
          <a:xfrm>
            <a:off x="535886" y="2444485"/>
            <a:ext cx="353886" cy="353886"/>
          </a:xfrm>
          <a:prstGeom prst="rect">
            <a:avLst/>
          </a:prstGeom>
          <a:noFill/>
          <a:ln>
            <a:noFill/>
          </a:ln>
          <a:effectLst>
            <a:outerShdw blurRad="50800" rotWithShape="0" algn="tl" dir="2700000" dist="38100">
              <a:srgbClr val="000000">
                <a:alpha val="40000"/>
              </a:srgbClr>
            </a:outerShdw>
          </a:effectLst>
        </p:spPr>
      </p:pic>
      <p:pic>
        <p:nvPicPr>
          <p:cNvPr id="137" name="Google Shape;137;p9"/>
          <p:cNvPicPr preferRelativeResize="0"/>
          <p:nvPr/>
        </p:nvPicPr>
        <p:blipFill rotWithShape="1">
          <a:blip r:embed="rId12">
            <a:alphaModFix/>
          </a:blip>
          <a:srcRect b="0" l="0" r="0" t="0"/>
          <a:stretch/>
        </p:blipFill>
        <p:spPr>
          <a:xfrm>
            <a:off x="8416027" y="2871661"/>
            <a:ext cx="274320" cy="274320"/>
          </a:xfrm>
          <a:prstGeom prst="rect">
            <a:avLst/>
          </a:prstGeom>
          <a:noFill/>
          <a:ln>
            <a:noFill/>
          </a:ln>
          <a:effectLst>
            <a:outerShdw blurRad="50800" rotWithShape="0" algn="tl" dir="2700000" dist="38100">
              <a:srgbClr val="000000">
                <a:alpha val="40000"/>
              </a:srgbClr>
            </a:outerShdw>
          </a:effectLst>
        </p:spPr>
      </p:pic>
      <p:pic>
        <p:nvPicPr>
          <p:cNvPr id="138" name="Google Shape;138;p9"/>
          <p:cNvPicPr preferRelativeResize="0"/>
          <p:nvPr/>
        </p:nvPicPr>
        <p:blipFill rotWithShape="1">
          <a:blip r:embed="rId9">
            <a:alphaModFix/>
          </a:blip>
          <a:srcRect b="0" l="0" r="0" t="0"/>
          <a:stretch/>
        </p:blipFill>
        <p:spPr>
          <a:xfrm>
            <a:off x="10583441" y="3435409"/>
            <a:ext cx="274320" cy="274320"/>
          </a:xfrm>
          <a:prstGeom prst="rect">
            <a:avLst/>
          </a:prstGeom>
          <a:noFill/>
          <a:ln>
            <a:noFill/>
          </a:ln>
          <a:effectLst>
            <a:outerShdw blurRad="50800" rotWithShape="0" algn="tl" dir="2700000" dist="38100">
              <a:srgbClr val="000000">
                <a:alpha val="40000"/>
              </a:srgbClr>
            </a:outerShdw>
          </a:effectLst>
        </p:spPr>
      </p:pic>
      <p:pic>
        <p:nvPicPr>
          <p:cNvPr id="139" name="Google Shape;139;p9"/>
          <p:cNvPicPr preferRelativeResize="0"/>
          <p:nvPr/>
        </p:nvPicPr>
        <p:blipFill rotWithShape="1">
          <a:blip r:embed="rId7">
            <a:alphaModFix/>
          </a:blip>
          <a:srcRect b="0" l="0" r="0" t="0"/>
          <a:stretch/>
        </p:blipFill>
        <p:spPr>
          <a:xfrm>
            <a:off x="8412141" y="4350669"/>
            <a:ext cx="274320" cy="274320"/>
          </a:xfrm>
          <a:prstGeom prst="rect">
            <a:avLst/>
          </a:prstGeom>
          <a:noFill/>
          <a:ln>
            <a:noFill/>
          </a:ln>
          <a:effectLst>
            <a:outerShdw blurRad="50800" rotWithShape="0" algn="tl" dir="2700000" dist="38100">
              <a:srgbClr val="000000">
                <a:alpha val="40000"/>
              </a:srgbClr>
            </a:outerShdw>
          </a:effectLst>
        </p:spPr>
      </p:pic>
      <p:pic>
        <p:nvPicPr>
          <p:cNvPr id="140" name="Google Shape;140;p9"/>
          <p:cNvPicPr preferRelativeResize="0"/>
          <p:nvPr/>
        </p:nvPicPr>
        <p:blipFill>
          <a:blip r:embed="rId13">
            <a:alphaModFix/>
          </a:blip>
          <a:stretch>
            <a:fillRect/>
          </a:stretch>
        </p:blipFill>
        <p:spPr>
          <a:xfrm>
            <a:off x="6740925" y="3000926"/>
            <a:ext cx="559125" cy="585000"/>
          </a:xfrm>
          <a:prstGeom prst="rect">
            <a:avLst/>
          </a:prstGeom>
          <a:noFill/>
          <a:ln>
            <a:noFill/>
          </a:ln>
          <a:effectLst>
            <a:outerShdw blurRad="190500" rotWithShape="0" algn="tl" dir="2700000" dist="88900">
              <a:srgbClr val="000000">
                <a:alpha val="20000"/>
              </a:srgbClr>
            </a:outerShdw>
          </a:effectLst>
        </p:spPr>
      </p:pic>
      <p:pic>
        <p:nvPicPr>
          <p:cNvPr id="141" name="Google Shape;141;p9"/>
          <p:cNvPicPr preferRelativeResize="0"/>
          <p:nvPr/>
        </p:nvPicPr>
        <p:blipFill rotWithShape="1">
          <a:blip r:embed="rId11">
            <a:alphaModFix/>
          </a:blip>
          <a:srcRect b="0" l="0" r="0" t="0"/>
          <a:stretch/>
        </p:blipFill>
        <p:spPr>
          <a:xfrm>
            <a:off x="5160566" y="4621766"/>
            <a:ext cx="274320" cy="274320"/>
          </a:xfrm>
          <a:prstGeom prst="rect">
            <a:avLst/>
          </a:prstGeom>
          <a:noFill/>
          <a:ln>
            <a:noFill/>
          </a:ln>
          <a:effectLst>
            <a:outerShdw blurRad="50800" rotWithShape="0" algn="tl" dir="2700000" dist="38100">
              <a:srgbClr val="000000">
                <a:alpha val="40000"/>
              </a:srgbClr>
            </a:outerShdw>
          </a:effectLst>
        </p:spPr>
      </p:pic>
      <p:pic>
        <p:nvPicPr>
          <p:cNvPr id="142" name="Google Shape;142;p9"/>
          <p:cNvPicPr preferRelativeResize="0"/>
          <p:nvPr/>
        </p:nvPicPr>
        <p:blipFill rotWithShape="1">
          <a:blip r:embed="rId8">
            <a:alphaModFix/>
          </a:blip>
          <a:srcRect b="0" l="0" r="0" t="0"/>
          <a:stretch/>
        </p:blipFill>
        <p:spPr>
          <a:xfrm>
            <a:off x="10520566" y="1249264"/>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0"/>
          <p:cNvPicPr preferRelativeResize="0"/>
          <p:nvPr/>
        </p:nvPicPr>
        <p:blipFill rotWithShape="1">
          <a:blip r:embed="rId3">
            <a:alphaModFix/>
          </a:blip>
          <a:srcRect b="4746" l="0" r="0" t="32545"/>
          <a:stretch/>
        </p:blipFill>
        <p:spPr>
          <a:xfrm>
            <a:off x="9707048" y="1293283"/>
            <a:ext cx="2027100" cy="2751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48" name="Google Shape;148;p10"/>
          <p:cNvPicPr preferRelativeResize="0"/>
          <p:nvPr/>
        </p:nvPicPr>
        <p:blipFill rotWithShape="1">
          <a:blip r:embed="rId4">
            <a:alphaModFix/>
          </a:blip>
          <a:srcRect b="0" l="0" r="0" t="0"/>
          <a:stretch/>
        </p:blipFill>
        <p:spPr>
          <a:xfrm>
            <a:off x="10520566" y="1249264"/>
            <a:ext cx="274320" cy="274320"/>
          </a:xfrm>
          <a:prstGeom prst="rect">
            <a:avLst/>
          </a:prstGeom>
          <a:noFill/>
          <a:ln>
            <a:noFill/>
          </a:ln>
          <a:effectLst>
            <a:outerShdw blurRad="50800" rotWithShape="0" algn="tl" dir="2700000" dist="38100">
              <a:srgbClr val="000000">
                <a:alpha val="40000"/>
              </a:srgbClr>
            </a:outerShdw>
          </a:effectLst>
        </p:spPr>
      </p:pic>
      <p:pic>
        <p:nvPicPr>
          <p:cNvPr id="149" name="Google Shape;149;p10"/>
          <p:cNvPicPr preferRelativeResize="0"/>
          <p:nvPr/>
        </p:nvPicPr>
        <p:blipFill rotWithShape="1">
          <a:blip r:embed="rId5">
            <a:alphaModFix/>
          </a:blip>
          <a:srcRect b="12763" l="0" r="0" t="4782"/>
          <a:stretch/>
        </p:blipFill>
        <p:spPr>
          <a:xfrm>
            <a:off x="7522925" y="1294076"/>
            <a:ext cx="2027100" cy="36186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50" name="Google Shape;150;p10"/>
          <p:cNvPicPr preferRelativeResize="0"/>
          <p:nvPr/>
        </p:nvPicPr>
        <p:blipFill rotWithShape="1">
          <a:blip r:embed="rId6">
            <a:alphaModFix/>
          </a:blip>
          <a:srcRect b="73999" l="1050" r="-1050" t="4029"/>
          <a:stretch/>
        </p:blipFill>
        <p:spPr>
          <a:xfrm>
            <a:off x="5338788" y="3953497"/>
            <a:ext cx="2027100" cy="964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151" name="Google Shape;151;p10"/>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Add Patient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52" name="Google Shape;152;p10"/>
          <p:cNvSpPr txBox="1"/>
          <p:nvPr/>
        </p:nvSpPr>
        <p:spPr>
          <a:xfrm>
            <a:off x="889925" y="1120100"/>
            <a:ext cx="4812600" cy="518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Apply / Scan Wristband</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add by tapping NEW instead of wristband, increase risk of duplicate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Triage Condition (Color)</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Patient Demographics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DL, Manual Enter</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b="1" i="1" lang="en-ID" sz="1500">
                <a:solidFill>
                  <a:srgbClr val="676767"/>
                </a:solidFill>
                <a:latin typeface="Roboto"/>
                <a:ea typeface="Roboto"/>
                <a:cs typeface="Roboto"/>
                <a:sym typeface="Roboto"/>
              </a:rPr>
              <a:t>Rapid</a:t>
            </a:r>
            <a:r>
              <a:rPr lang="en-ID" sz="1500">
                <a:solidFill>
                  <a:srgbClr val="676767"/>
                </a:solidFill>
                <a:latin typeface="Roboto"/>
                <a:ea typeface="Roboto"/>
                <a:cs typeface="Roboto"/>
                <a:sym typeface="Roboto"/>
              </a:rPr>
              <a:t>:  Unknown, Estimated Age, Gender</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Take Photos (</a:t>
            </a:r>
            <a:r>
              <a:rPr b="1" i="1" lang="en-ID" sz="2200">
                <a:solidFill>
                  <a:srgbClr val="676767"/>
                </a:solidFill>
                <a:latin typeface="Roboto"/>
                <a:ea typeface="Roboto"/>
                <a:cs typeface="Roboto"/>
                <a:sym typeface="Roboto"/>
              </a:rPr>
              <a:t>Option</a:t>
            </a:r>
            <a:r>
              <a:rPr b="1" lang="en-ID" sz="2200">
                <a:solidFill>
                  <a:srgbClr val="676767"/>
                </a:solidFill>
                <a:latin typeface="Roboto"/>
                <a:ea typeface="Roboto"/>
                <a:cs typeface="Roboto"/>
                <a:sym typeface="Roboto"/>
              </a:rPr>
              <a:t>)</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Add anytime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Voice-to-Text (Option)</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Major injury, vitals, intervention</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Add anytime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Create</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If select Destination prior to Create, you can immediately alert the receiving facility</a:t>
            </a:r>
            <a:endParaRPr b="1" sz="2200">
              <a:solidFill>
                <a:srgbClr val="676767"/>
              </a:solidFill>
              <a:latin typeface="Roboto"/>
              <a:ea typeface="Roboto"/>
              <a:cs typeface="Roboto"/>
              <a:sym typeface="Roboto"/>
            </a:endParaRPr>
          </a:p>
        </p:txBody>
      </p:sp>
      <p:pic>
        <p:nvPicPr>
          <p:cNvPr id="153" name="Google Shape;153;p10"/>
          <p:cNvPicPr preferRelativeResize="0"/>
          <p:nvPr/>
        </p:nvPicPr>
        <p:blipFill rotWithShape="1">
          <a:blip r:embed="rId7">
            <a:alphaModFix/>
          </a:blip>
          <a:srcRect b="42015" l="0" r="0" t="4160"/>
          <a:stretch/>
        </p:blipFill>
        <p:spPr>
          <a:xfrm>
            <a:off x="5338800" y="1289075"/>
            <a:ext cx="2027100" cy="2362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54" name="Google Shape;154;p10"/>
          <p:cNvPicPr preferRelativeResize="0"/>
          <p:nvPr/>
        </p:nvPicPr>
        <p:blipFill rotWithShape="1">
          <a:blip r:embed="rId8">
            <a:alphaModFix/>
          </a:blip>
          <a:srcRect b="0" l="0" r="0" t="0"/>
          <a:stretch/>
        </p:blipFill>
        <p:spPr>
          <a:xfrm>
            <a:off x="508861" y="3360925"/>
            <a:ext cx="353886" cy="353886"/>
          </a:xfrm>
          <a:prstGeom prst="rect">
            <a:avLst/>
          </a:prstGeom>
          <a:noFill/>
          <a:ln>
            <a:noFill/>
          </a:ln>
          <a:effectLst>
            <a:outerShdw blurRad="50800" rotWithShape="0" algn="tl" dir="2700000" dist="38100">
              <a:srgbClr val="000000">
                <a:alpha val="40000"/>
              </a:srgbClr>
            </a:outerShdw>
          </a:effectLst>
        </p:spPr>
      </p:pic>
      <p:pic>
        <p:nvPicPr>
          <p:cNvPr id="155" name="Google Shape;155;p10"/>
          <p:cNvPicPr preferRelativeResize="0"/>
          <p:nvPr/>
        </p:nvPicPr>
        <p:blipFill rotWithShape="1">
          <a:blip r:embed="rId4">
            <a:alphaModFix/>
          </a:blip>
          <a:srcRect b="0" l="0" r="0" t="0"/>
          <a:stretch/>
        </p:blipFill>
        <p:spPr>
          <a:xfrm>
            <a:off x="508861" y="4355203"/>
            <a:ext cx="353886" cy="353886"/>
          </a:xfrm>
          <a:prstGeom prst="rect">
            <a:avLst/>
          </a:prstGeom>
          <a:noFill/>
          <a:ln>
            <a:noFill/>
          </a:ln>
          <a:effectLst>
            <a:outerShdw blurRad="50800" rotWithShape="0" algn="tl" dir="2700000" dist="38100">
              <a:srgbClr val="000000">
                <a:alpha val="40000"/>
              </a:srgbClr>
            </a:outerShdw>
          </a:effectLst>
        </p:spPr>
      </p:pic>
      <p:pic>
        <p:nvPicPr>
          <p:cNvPr id="156" name="Google Shape;156;p10"/>
          <p:cNvPicPr preferRelativeResize="0"/>
          <p:nvPr/>
        </p:nvPicPr>
        <p:blipFill rotWithShape="1">
          <a:blip r:embed="rId9">
            <a:alphaModFix/>
          </a:blip>
          <a:srcRect b="0" l="0" r="0" t="0"/>
          <a:stretch/>
        </p:blipFill>
        <p:spPr>
          <a:xfrm>
            <a:off x="536036" y="5294281"/>
            <a:ext cx="353886" cy="353886"/>
          </a:xfrm>
          <a:prstGeom prst="rect">
            <a:avLst/>
          </a:prstGeom>
          <a:noFill/>
          <a:ln>
            <a:noFill/>
          </a:ln>
          <a:effectLst>
            <a:outerShdw blurRad="50800" rotWithShape="0" algn="tl" dir="2700000" dist="38100">
              <a:srgbClr val="000000">
                <a:alpha val="40000"/>
              </a:srgbClr>
            </a:outerShdw>
          </a:effectLst>
        </p:spPr>
      </p:pic>
      <p:pic>
        <p:nvPicPr>
          <p:cNvPr id="157" name="Google Shape;157;p10"/>
          <p:cNvPicPr preferRelativeResize="0"/>
          <p:nvPr/>
        </p:nvPicPr>
        <p:blipFill rotWithShape="1">
          <a:blip r:embed="rId10">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158" name="Google Shape;158;p10"/>
          <p:cNvPicPr preferRelativeResize="0"/>
          <p:nvPr/>
        </p:nvPicPr>
        <p:blipFill rotWithShape="1">
          <a:blip r:embed="rId10">
            <a:alphaModFix/>
          </a:blip>
          <a:srcRect b="0" l="0" r="0" t="0"/>
          <a:stretch/>
        </p:blipFill>
        <p:spPr>
          <a:xfrm>
            <a:off x="6475573" y="3016340"/>
            <a:ext cx="274320" cy="274320"/>
          </a:xfrm>
          <a:prstGeom prst="rect">
            <a:avLst/>
          </a:prstGeom>
          <a:noFill/>
          <a:ln>
            <a:noFill/>
          </a:ln>
          <a:effectLst>
            <a:outerShdw blurRad="50800" rotWithShape="0" algn="tl" dir="2700000" dist="38100">
              <a:srgbClr val="000000">
                <a:alpha val="40000"/>
              </a:srgbClr>
            </a:outerShdw>
          </a:effectLst>
        </p:spPr>
      </p:pic>
      <p:pic>
        <p:nvPicPr>
          <p:cNvPr id="159" name="Google Shape;159;p10"/>
          <p:cNvPicPr preferRelativeResize="0"/>
          <p:nvPr/>
        </p:nvPicPr>
        <p:blipFill rotWithShape="1">
          <a:blip r:embed="rId11">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pic>
        <p:nvPicPr>
          <p:cNvPr id="160" name="Google Shape;160;p10"/>
          <p:cNvPicPr preferRelativeResize="0"/>
          <p:nvPr/>
        </p:nvPicPr>
        <p:blipFill rotWithShape="1">
          <a:blip r:embed="rId12">
            <a:alphaModFix/>
          </a:blip>
          <a:srcRect b="0" l="0" r="0" t="0"/>
          <a:stretch/>
        </p:blipFill>
        <p:spPr>
          <a:xfrm>
            <a:off x="535886" y="2444485"/>
            <a:ext cx="353886" cy="353886"/>
          </a:xfrm>
          <a:prstGeom prst="rect">
            <a:avLst/>
          </a:prstGeom>
          <a:noFill/>
          <a:ln>
            <a:noFill/>
          </a:ln>
          <a:effectLst>
            <a:outerShdw blurRad="50800" rotWithShape="0" algn="tl" dir="2700000" dist="38100">
              <a:srgbClr val="000000">
                <a:alpha val="40000"/>
              </a:srgbClr>
            </a:outerShdw>
          </a:effectLst>
        </p:spPr>
      </p:pic>
      <p:pic>
        <p:nvPicPr>
          <p:cNvPr id="161" name="Google Shape;161;p10"/>
          <p:cNvPicPr preferRelativeResize="0"/>
          <p:nvPr/>
        </p:nvPicPr>
        <p:blipFill rotWithShape="1">
          <a:blip r:embed="rId12">
            <a:alphaModFix/>
          </a:blip>
          <a:srcRect b="0" l="0" r="0" t="0"/>
          <a:stretch/>
        </p:blipFill>
        <p:spPr>
          <a:xfrm>
            <a:off x="8416027" y="2871661"/>
            <a:ext cx="274320" cy="274320"/>
          </a:xfrm>
          <a:prstGeom prst="rect">
            <a:avLst/>
          </a:prstGeom>
          <a:noFill/>
          <a:ln>
            <a:noFill/>
          </a:ln>
          <a:effectLst>
            <a:outerShdw blurRad="50800" rotWithShape="0" algn="tl" dir="2700000" dist="38100">
              <a:srgbClr val="000000">
                <a:alpha val="40000"/>
              </a:srgbClr>
            </a:outerShdw>
          </a:effectLst>
        </p:spPr>
      </p:pic>
      <p:pic>
        <p:nvPicPr>
          <p:cNvPr id="162" name="Google Shape;162;p10"/>
          <p:cNvPicPr preferRelativeResize="0"/>
          <p:nvPr/>
        </p:nvPicPr>
        <p:blipFill rotWithShape="1">
          <a:blip r:embed="rId9">
            <a:alphaModFix/>
          </a:blip>
          <a:srcRect b="0" l="0" r="0" t="0"/>
          <a:stretch/>
        </p:blipFill>
        <p:spPr>
          <a:xfrm>
            <a:off x="10583441" y="3435409"/>
            <a:ext cx="274320" cy="274320"/>
          </a:xfrm>
          <a:prstGeom prst="rect">
            <a:avLst/>
          </a:prstGeom>
          <a:noFill/>
          <a:ln>
            <a:noFill/>
          </a:ln>
          <a:effectLst>
            <a:outerShdw blurRad="50800" rotWithShape="0" algn="tl" dir="2700000" dist="38100">
              <a:srgbClr val="000000">
                <a:alpha val="40000"/>
              </a:srgbClr>
            </a:outerShdw>
          </a:effectLst>
        </p:spPr>
      </p:pic>
      <p:pic>
        <p:nvPicPr>
          <p:cNvPr id="163" name="Google Shape;163;p10"/>
          <p:cNvPicPr preferRelativeResize="0"/>
          <p:nvPr/>
        </p:nvPicPr>
        <p:blipFill rotWithShape="1">
          <a:blip r:embed="rId8">
            <a:alphaModFix/>
          </a:blip>
          <a:srcRect b="0" l="0" r="0" t="0"/>
          <a:stretch/>
        </p:blipFill>
        <p:spPr>
          <a:xfrm>
            <a:off x="8412141" y="4350669"/>
            <a:ext cx="274320" cy="274320"/>
          </a:xfrm>
          <a:prstGeom prst="rect">
            <a:avLst/>
          </a:prstGeom>
          <a:noFill/>
          <a:ln>
            <a:noFill/>
          </a:ln>
          <a:effectLst>
            <a:outerShdw blurRad="50800" rotWithShape="0" algn="tl" dir="2700000" dist="38100">
              <a:srgbClr val="000000">
                <a:alpha val="40000"/>
              </a:srgbClr>
            </a:outerShdw>
          </a:effectLst>
        </p:spPr>
      </p:pic>
      <p:pic>
        <p:nvPicPr>
          <p:cNvPr id="164" name="Google Shape;164;p10"/>
          <p:cNvPicPr preferRelativeResize="0"/>
          <p:nvPr/>
        </p:nvPicPr>
        <p:blipFill>
          <a:blip r:embed="rId13">
            <a:alphaModFix/>
          </a:blip>
          <a:stretch>
            <a:fillRect/>
          </a:stretch>
        </p:blipFill>
        <p:spPr>
          <a:xfrm>
            <a:off x="6740925" y="3000926"/>
            <a:ext cx="559125" cy="585000"/>
          </a:xfrm>
          <a:prstGeom prst="rect">
            <a:avLst/>
          </a:prstGeom>
          <a:noFill/>
          <a:ln>
            <a:noFill/>
          </a:ln>
          <a:effectLst>
            <a:outerShdw blurRad="190500" rotWithShape="0" algn="tl" dir="2700000" dist="88900">
              <a:srgbClr val="000000">
                <a:alpha val="20000"/>
              </a:srgbClr>
            </a:outerShdw>
          </a:effectLst>
        </p:spPr>
      </p:pic>
      <p:pic>
        <p:nvPicPr>
          <p:cNvPr id="165" name="Google Shape;165;p10"/>
          <p:cNvPicPr preferRelativeResize="0"/>
          <p:nvPr/>
        </p:nvPicPr>
        <p:blipFill rotWithShape="1">
          <a:blip r:embed="rId11">
            <a:alphaModFix/>
          </a:blip>
          <a:srcRect b="0" l="0" r="0" t="0"/>
          <a:stretch/>
        </p:blipFill>
        <p:spPr>
          <a:xfrm>
            <a:off x="5160566" y="4621766"/>
            <a:ext cx="274320" cy="274320"/>
          </a:xfrm>
          <a:prstGeom prst="rect">
            <a:avLst/>
          </a:prstGeom>
          <a:noFill/>
          <a:ln>
            <a:noFill/>
          </a:ln>
          <a:effectLst>
            <a:outerShdw blurRad="50800" rotWithShape="0" algn="tl" dir="2700000" dist="38100">
              <a:srgbClr val="000000">
                <a:alpha val="40000"/>
              </a:srgbClr>
            </a:outerShdw>
          </a:effectLst>
        </p:spPr>
      </p:pic>
      <p:sp>
        <p:nvSpPr>
          <p:cNvPr id="166" name="Google Shape;166;p10"/>
          <p:cNvSpPr/>
          <p:nvPr/>
        </p:nvSpPr>
        <p:spPr>
          <a:xfrm>
            <a:off x="9714125" y="2303000"/>
            <a:ext cx="2027100" cy="274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1"/>
          <p:cNvPicPr preferRelativeResize="0"/>
          <p:nvPr/>
        </p:nvPicPr>
        <p:blipFill rotWithShape="1">
          <a:blip r:embed="rId3">
            <a:alphaModFix/>
          </a:blip>
          <a:srcRect b="4746" l="0" r="0" t="32545"/>
          <a:stretch/>
        </p:blipFill>
        <p:spPr>
          <a:xfrm>
            <a:off x="9707048" y="1293283"/>
            <a:ext cx="2027100" cy="2751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72" name="Google Shape;172;p11"/>
          <p:cNvPicPr preferRelativeResize="0"/>
          <p:nvPr/>
        </p:nvPicPr>
        <p:blipFill rotWithShape="1">
          <a:blip r:embed="rId4">
            <a:alphaModFix/>
          </a:blip>
          <a:srcRect b="0" l="0" r="0" t="0"/>
          <a:stretch/>
        </p:blipFill>
        <p:spPr>
          <a:xfrm>
            <a:off x="10520566" y="1249264"/>
            <a:ext cx="274320" cy="274320"/>
          </a:xfrm>
          <a:prstGeom prst="rect">
            <a:avLst/>
          </a:prstGeom>
          <a:noFill/>
          <a:ln>
            <a:noFill/>
          </a:ln>
          <a:effectLst>
            <a:outerShdw blurRad="50800" rotWithShape="0" algn="tl" dir="2700000" dist="38100">
              <a:srgbClr val="000000">
                <a:alpha val="40000"/>
              </a:srgbClr>
            </a:outerShdw>
          </a:effectLst>
        </p:spPr>
      </p:pic>
      <p:pic>
        <p:nvPicPr>
          <p:cNvPr id="173" name="Google Shape;173;p11"/>
          <p:cNvPicPr preferRelativeResize="0"/>
          <p:nvPr/>
        </p:nvPicPr>
        <p:blipFill rotWithShape="1">
          <a:blip r:embed="rId5">
            <a:alphaModFix/>
          </a:blip>
          <a:srcRect b="12763" l="0" r="0" t="4782"/>
          <a:stretch/>
        </p:blipFill>
        <p:spPr>
          <a:xfrm>
            <a:off x="7522925" y="1294076"/>
            <a:ext cx="2027100" cy="36186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74" name="Google Shape;174;p11"/>
          <p:cNvPicPr preferRelativeResize="0"/>
          <p:nvPr/>
        </p:nvPicPr>
        <p:blipFill rotWithShape="1">
          <a:blip r:embed="rId6">
            <a:alphaModFix/>
          </a:blip>
          <a:srcRect b="73999" l="1050" r="-1050" t="4029"/>
          <a:stretch/>
        </p:blipFill>
        <p:spPr>
          <a:xfrm>
            <a:off x="5338788" y="3953497"/>
            <a:ext cx="2027100" cy="964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175" name="Google Shape;175;p11"/>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Add Patient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76" name="Google Shape;176;p11"/>
          <p:cNvSpPr txBox="1"/>
          <p:nvPr/>
        </p:nvSpPr>
        <p:spPr>
          <a:xfrm>
            <a:off x="889925" y="1120100"/>
            <a:ext cx="4812600" cy="518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Apply / Scan Wristband</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add by tapping NEW instead of wristband, increase risk of duplicate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Triage Condition (Color)</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Patient Demographics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DL, Manual Enter</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b="1" i="1" lang="en-ID" sz="1500">
                <a:solidFill>
                  <a:srgbClr val="676767"/>
                </a:solidFill>
                <a:latin typeface="Roboto"/>
                <a:ea typeface="Roboto"/>
                <a:cs typeface="Roboto"/>
                <a:sym typeface="Roboto"/>
              </a:rPr>
              <a:t>Rapid</a:t>
            </a:r>
            <a:r>
              <a:rPr lang="en-ID" sz="1500">
                <a:solidFill>
                  <a:srgbClr val="676767"/>
                </a:solidFill>
                <a:latin typeface="Roboto"/>
                <a:ea typeface="Roboto"/>
                <a:cs typeface="Roboto"/>
                <a:sym typeface="Roboto"/>
              </a:rPr>
              <a:t>:  Unknown, Estimated Age, Gender</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Take Photos (</a:t>
            </a:r>
            <a:r>
              <a:rPr b="1" i="1" lang="en-ID" sz="2200">
                <a:solidFill>
                  <a:srgbClr val="676767"/>
                </a:solidFill>
                <a:latin typeface="Roboto"/>
                <a:ea typeface="Roboto"/>
                <a:cs typeface="Roboto"/>
                <a:sym typeface="Roboto"/>
              </a:rPr>
              <a:t>Option</a:t>
            </a:r>
            <a:r>
              <a:rPr b="1" lang="en-ID" sz="2200">
                <a:solidFill>
                  <a:srgbClr val="676767"/>
                </a:solidFill>
                <a:latin typeface="Roboto"/>
                <a:ea typeface="Roboto"/>
                <a:cs typeface="Roboto"/>
                <a:sym typeface="Roboto"/>
              </a:rPr>
              <a:t>)</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Add anytime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Voice-to-Text (Option)</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Major injury, vitals, intervention</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Add anytime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Create</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If select Destination prior to Create, you can immediately alert the receiving facility</a:t>
            </a:r>
            <a:endParaRPr b="1" sz="2200">
              <a:solidFill>
                <a:srgbClr val="676767"/>
              </a:solidFill>
              <a:latin typeface="Roboto"/>
              <a:ea typeface="Roboto"/>
              <a:cs typeface="Roboto"/>
              <a:sym typeface="Roboto"/>
            </a:endParaRPr>
          </a:p>
        </p:txBody>
      </p:sp>
      <p:pic>
        <p:nvPicPr>
          <p:cNvPr id="177" name="Google Shape;177;p11"/>
          <p:cNvPicPr preferRelativeResize="0"/>
          <p:nvPr/>
        </p:nvPicPr>
        <p:blipFill rotWithShape="1">
          <a:blip r:embed="rId7">
            <a:alphaModFix/>
          </a:blip>
          <a:srcRect b="42015" l="0" r="0" t="4160"/>
          <a:stretch/>
        </p:blipFill>
        <p:spPr>
          <a:xfrm>
            <a:off x="5338800" y="1289075"/>
            <a:ext cx="2027100" cy="2362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78" name="Google Shape;178;p11"/>
          <p:cNvPicPr preferRelativeResize="0"/>
          <p:nvPr/>
        </p:nvPicPr>
        <p:blipFill rotWithShape="1">
          <a:blip r:embed="rId8">
            <a:alphaModFix/>
          </a:blip>
          <a:srcRect b="0" l="0" r="0" t="0"/>
          <a:stretch/>
        </p:blipFill>
        <p:spPr>
          <a:xfrm>
            <a:off x="508861" y="3382289"/>
            <a:ext cx="353886" cy="353886"/>
          </a:xfrm>
          <a:prstGeom prst="rect">
            <a:avLst/>
          </a:prstGeom>
          <a:noFill/>
          <a:ln>
            <a:noFill/>
          </a:ln>
          <a:effectLst>
            <a:outerShdw blurRad="50800" rotWithShape="0" algn="tl" dir="2700000" dist="38100">
              <a:srgbClr val="000000">
                <a:alpha val="40000"/>
              </a:srgbClr>
            </a:outerShdw>
          </a:effectLst>
        </p:spPr>
      </p:pic>
      <p:pic>
        <p:nvPicPr>
          <p:cNvPr id="179" name="Google Shape;179;p11"/>
          <p:cNvPicPr preferRelativeResize="0"/>
          <p:nvPr/>
        </p:nvPicPr>
        <p:blipFill rotWithShape="1">
          <a:blip r:embed="rId4">
            <a:alphaModFix/>
          </a:blip>
          <a:srcRect b="0" l="0" r="0" t="0"/>
          <a:stretch/>
        </p:blipFill>
        <p:spPr>
          <a:xfrm>
            <a:off x="508861" y="4355203"/>
            <a:ext cx="353886" cy="353886"/>
          </a:xfrm>
          <a:prstGeom prst="rect">
            <a:avLst/>
          </a:prstGeom>
          <a:noFill/>
          <a:ln>
            <a:noFill/>
          </a:ln>
          <a:effectLst>
            <a:outerShdw blurRad="50800" rotWithShape="0" algn="tl" dir="2700000" dist="38100">
              <a:srgbClr val="000000">
                <a:alpha val="40000"/>
              </a:srgbClr>
            </a:outerShdw>
          </a:effectLst>
        </p:spPr>
      </p:pic>
      <p:pic>
        <p:nvPicPr>
          <p:cNvPr id="180" name="Google Shape;180;p11"/>
          <p:cNvPicPr preferRelativeResize="0"/>
          <p:nvPr/>
        </p:nvPicPr>
        <p:blipFill rotWithShape="1">
          <a:blip r:embed="rId9">
            <a:alphaModFix/>
          </a:blip>
          <a:srcRect b="0" l="0" r="0" t="0"/>
          <a:stretch/>
        </p:blipFill>
        <p:spPr>
          <a:xfrm>
            <a:off x="508861" y="5294281"/>
            <a:ext cx="353886" cy="353886"/>
          </a:xfrm>
          <a:prstGeom prst="rect">
            <a:avLst/>
          </a:prstGeom>
          <a:noFill/>
          <a:ln>
            <a:noFill/>
          </a:ln>
          <a:effectLst>
            <a:outerShdw blurRad="50800" rotWithShape="0" algn="tl" dir="2700000" dist="38100">
              <a:srgbClr val="000000">
                <a:alpha val="40000"/>
              </a:srgbClr>
            </a:outerShdw>
          </a:effectLst>
        </p:spPr>
      </p:pic>
      <p:pic>
        <p:nvPicPr>
          <p:cNvPr id="181" name="Google Shape;181;p11"/>
          <p:cNvPicPr preferRelativeResize="0"/>
          <p:nvPr/>
        </p:nvPicPr>
        <p:blipFill rotWithShape="1">
          <a:blip r:embed="rId10">
            <a:alphaModFix/>
          </a:blip>
          <a:srcRect b="0" l="0" r="0" t="0"/>
          <a:stretch/>
        </p:blipFill>
        <p:spPr>
          <a:xfrm>
            <a:off x="508861" y="1121431"/>
            <a:ext cx="354196" cy="354196"/>
          </a:xfrm>
          <a:prstGeom prst="rect">
            <a:avLst/>
          </a:prstGeom>
          <a:noFill/>
          <a:ln>
            <a:noFill/>
          </a:ln>
          <a:effectLst>
            <a:outerShdw blurRad="50800" rotWithShape="0" algn="tl" dir="2700000" dist="38100">
              <a:srgbClr val="000000">
                <a:alpha val="40000"/>
              </a:srgbClr>
            </a:outerShdw>
          </a:effectLst>
        </p:spPr>
      </p:pic>
      <p:pic>
        <p:nvPicPr>
          <p:cNvPr id="182" name="Google Shape;182;p11"/>
          <p:cNvPicPr preferRelativeResize="0"/>
          <p:nvPr/>
        </p:nvPicPr>
        <p:blipFill rotWithShape="1">
          <a:blip r:embed="rId10">
            <a:alphaModFix/>
          </a:blip>
          <a:srcRect b="0" l="0" r="0" t="0"/>
          <a:stretch/>
        </p:blipFill>
        <p:spPr>
          <a:xfrm>
            <a:off x="6475573" y="3016340"/>
            <a:ext cx="274320" cy="274320"/>
          </a:xfrm>
          <a:prstGeom prst="rect">
            <a:avLst/>
          </a:prstGeom>
          <a:noFill/>
          <a:ln>
            <a:noFill/>
          </a:ln>
          <a:effectLst>
            <a:outerShdw blurRad="50800" rotWithShape="0" algn="tl" dir="2700000" dist="38100">
              <a:srgbClr val="000000">
                <a:alpha val="40000"/>
              </a:srgbClr>
            </a:outerShdw>
          </a:effectLst>
        </p:spPr>
      </p:pic>
      <p:pic>
        <p:nvPicPr>
          <p:cNvPr id="183" name="Google Shape;183;p11"/>
          <p:cNvPicPr preferRelativeResize="0"/>
          <p:nvPr/>
        </p:nvPicPr>
        <p:blipFill rotWithShape="1">
          <a:blip r:embed="rId11">
            <a:alphaModFix/>
          </a:blip>
          <a:srcRect b="0" l="0" r="0" t="0"/>
          <a:stretch/>
        </p:blipFill>
        <p:spPr>
          <a:xfrm>
            <a:off x="508861" y="1999432"/>
            <a:ext cx="353886" cy="353886"/>
          </a:xfrm>
          <a:prstGeom prst="rect">
            <a:avLst/>
          </a:prstGeom>
          <a:noFill/>
          <a:ln>
            <a:noFill/>
          </a:ln>
          <a:effectLst>
            <a:outerShdw blurRad="50800" rotWithShape="0" algn="tl" dir="2700000" dist="38100">
              <a:srgbClr val="000000">
                <a:alpha val="40000"/>
              </a:srgbClr>
            </a:outerShdw>
          </a:effectLst>
        </p:spPr>
      </p:pic>
      <p:pic>
        <p:nvPicPr>
          <p:cNvPr id="184" name="Google Shape;184;p11"/>
          <p:cNvPicPr preferRelativeResize="0"/>
          <p:nvPr/>
        </p:nvPicPr>
        <p:blipFill rotWithShape="1">
          <a:blip r:embed="rId12">
            <a:alphaModFix/>
          </a:blip>
          <a:srcRect b="0" l="0" r="0" t="0"/>
          <a:stretch/>
        </p:blipFill>
        <p:spPr>
          <a:xfrm>
            <a:off x="508861" y="2444485"/>
            <a:ext cx="353886" cy="353886"/>
          </a:xfrm>
          <a:prstGeom prst="rect">
            <a:avLst/>
          </a:prstGeom>
          <a:noFill/>
          <a:ln>
            <a:noFill/>
          </a:ln>
          <a:effectLst>
            <a:outerShdw blurRad="50800" rotWithShape="0" algn="tl" dir="2700000" dist="38100">
              <a:srgbClr val="000000">
                <a:alpha val="40000"/>
              </a:srgbClr>
            </a:outerShdw>
          </a:effectLst>
        </p:spPr>
      </p:pic>
      <p:pic>
        <p:nvPicPr>
          <p:cNvPr id="185" name="Google Shape;185;p11"/>
          <p:cNvPicPr preferRelativeResize="0"/>
          <p:nvPr/>
        </p:nvPicPr>
        <p:blipFill rotWithShape="1">
          <a:blip r:embed="rId12">
            <a:alphaModFix/>
          </a:blip>
          <a:srcRect b="0" l="0" r="0" t="0"/>
          <a:stretch/>
        </p:blipFill>
        <p:spPr>
          <a:xfrm>
            <a:off x="8416027" y="2871661"/>
            <a:ext cx="274320" cy="274320"/>
          </a:xfrm>
          <a:prstGeom prst="rect">
            <a:avLst/>
          </a:prstGeom>
          <a:noFill/>
          <a:ln>
            <a:noFill/>
          </a:ln>
          <a:effectLst>
            <a:outerShdw blurRad="50800" rotWithShape="0" algn="tl" dir="2700000" dist="38100">
              <a:srgbClr val="000000">
                <a:alpha val="40000"/>
              </a:srgbClr>
            </a:outerShdw>
          </a:effectLst>
        </p:spPr>
      </p:pic>
      <p:pic>
        <p:nvPicPr>
          <p:cNvPr id="186" name="Google Shape;186;p11"/>
          <p:cNvPicPr preferRelativeResize="0"/>
          <p:nvPr/>
        </p:nvPicPr>
        <p:blipFill rotWithShape="1">
          <a:blip r:embed="rId9">
            <a:alphaModFix/>
          </a:blip>
          <a:srcRect b="0" l="0" r="0" t="0"/>
          <a:stretch/>
        </p:blipFill>
        <p:spPr>
          <a:xfrm>
            <a:off x="10583441" y="3435409"/>
            <a:ext cx="274320" cy="274320"/>
          </a:xfrm>
          <a:prstGeom prst="rect">
            <a:avLst/>
          </a:prstGeom>
          <a:noFill/>
          <a:ln>
            <a:noFill/>
          </a:ln>
          <a:effectLst>
            <a:outerShdw blurRad="50800" rotWithShape="0" algn="tl" dir="2700000" dist="38100">
              <a:srgbClr val="000000">
                <a:alpha val="40000"/>
              </a:srgbClr>
            </a:outerShdw>
          </a:effectLst>
        </p:spPr>
      </p:pic>
      <p:pic>
        <p:nvPicPr>
          <p:cNvPr id="187" name="Google Shape;187;p11"/>
          <p:cNvPicPr preferRelativeResize="0"/>
          <p:nvPr/>
        </p:nvPicPr>
        <p:blipFill rotWithShape="1">
          <a:blip r:embed="rId8">
            <a:alphaModFix/>
          </a:blip>
          <a:srcRect b="0" l="0" r="0" t="0"/>
          <a:stretch/>
        </p:blipFill>
        <p:spPr>
          <a:xfrm>
            <a:off x="8412141" y="4350669"/>
            <a:ext cx="274320" cy="274320"/>
          </a:xfrm>
          <a:prstGeom prst="rect">
            <a:avLst/>
          </a:prstGeom>
          <a:noFill/>
          <a:ln>
            <a:noFill/>
          </a:ln>
          <a:effectLst>
            <a:outerShdw blurRad="50800" rotWithShape="0" algn="tl" dir="2700000" dist="38100">
              <a:srgbClr val="000000">
                <a:alpha val="40000"/>
              </a:srgbClr>
            </a:outerShdw>
          </a:effectLst>
        </p:spPr>
      </p:pic>
      <p:pic>
        <p:nvPicPr>
          <p:cNvPr id="188" name="Google Shape;188;p11"/>
          <p:cNvPicPr preferRelativeResize="0"/>
          <p:nvPr/>
        </p:nvPicPr>
        <p:blipFill>
          <a:blip r:embed="rId13">
            <a:alphaModFix/>
          </a:blip>
          <a:stretch>
            <a:fillRect/>
          </a:stretch>
        </p:blipFill>
        <p:spPr>
          <a:xfrm>
            <a:off x="6740925" y="3000926"/>
            <a:ext cx="559125" cy="585000"/>
          </a:xfrm>
          <a:prstGeom prst="rect">
            <a:avLst/>
          </a:prstGeom>
          <a:noFill/>
          <a:ln>
            <a:noFill/>
          </a:ln>
          <a:effectLst>
            <a:outerShdw blurRad="190500" rotWithShape="0" algn="tl" dir="2700000" dist="88900">
              <a:srgbClr val="000000">
                <a:alpha val="20000"/>
              </a:srgbClr>
            </a:outerShdw>
          </a:effectLst>
        </p:spPr>
      </p:pic>
      <p:sp>
        <p:nvSpPr>
          <p:cNvPr id="189" name="Google Shape;189;p11"/>
          <p:cNvSpPr txBox="1"/>
          <p:nvPr/>
        </p:nvSpPr>
        <p:spPr>
          <a:xfrm>
            <a:off x="9732700" y="4272925"/>
            <a:ext cx="1975800" cy="17238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ID" sz="2200">
                <a:solidFill>
                  <a:schemeClr val="accent1"/>
                </a:solidFill>
                <a:latin typeface="Roboto"/>
                <a:ea typeface="Roboto"/>
                <a:cs typeface="Roboto"/>
                <a:sym typeface="Roboto"/>
              </a:rPr>
              <a:t>Quick Add</a:t>
            </a:r>
            <a:endParaRPr sz="1200">
              <a:solidFill>
                <a:schemeClr val="accent1"/>
              </a:solidFill>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Wristband</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Triage Color</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Unknown</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Create</a:t>
            </a:r>
            <a:endParaRPr sz="1500">
              <a:solidFill>
                <a:srgbClr val="676767"/>
              </a:solidFill>
              <a:latin typeface="Roboto"/>
              <a:ea typeface="Roboto"/>
              <a:cs typeface="Roboto"/>
              <a:sym typeface="Roboto"/>
            </a:endParaRPr>
          </a:p>
        </p:txBody>
      </p:sp>
      <p:pic>
        <p:nvPicPr>
          <p:cNvPr id="190" name="Google Shape;190;p11"/>
          <p:cNvPicPr preferRelativeResize="0"/>
          <p:nvPr/>
        </p:nvPicPr>
        <p:blipFill rotWithShape="1">
          <a:blip r:embed="rId11">
            <a:alphaModFix/>
          </a:blip>
          <a:srcRect b="0" l="0" r="0" t="0"/>
          <a:stretch/>
        </p:blipFill>
        <p:spPr>
          <a:xfrm>
            <a:off x="5160566" y="4621766"/>
            <a:ext cx="274320" cy="274320"/>
          </a:xfrm>
          <a:prstGeom prst="rect">
            <a:avLst/>
          </a:prstGeom>
          <a:noFill/>
          <a:ln>
            <a:noFill/>
          </a:ln>
          <a:effectLst>
            <a:outerShdw blurRad="50800" rotWithShape="0" algn="tl" dir="2700000" dist="38100">
              <a:srgbClr val="000000">
                <a:alpha val="40000"/>
              </a:srgbClr>
            </a:outerShdw>
          </a:effectLst>
        </p:spPr>
      </p:pic>
      <p:pic>
        <p:nvPicPr>
          <p:cNvPr id="191" name="Google Shape;191;p11"/>
          <p:cNvPicPr preferRelativeResize="0"/>
          <p:nvPr/>
        </p:nvPicPr>
        <p:blipFill rotWithShape="1">
          <a:blip r:embed="rId10">
            <a:alphaModFix/>
          </a:blip>
          <a:srcRect b="0" l="0" r="0" t="0"/>
          <a:stretch/>
        </p:blipFill>
        <p:spPr>
          <a:xfrm>
            <a:off x="9763716" y="4676087"/>
            <a:ext cx="274320" cy="274320"/>
          </a:xfrm>
          <a:prstGeom prst="rect">
            <a:avLst/>
          </a:prstGeom>
          <a:noFill/>
          <a:ln>
            <a:noFill/>
          </a:ln>
          <a:effectLst>
            <a:outerShdw blurRad="50800" rotWithShape="0" algn="tl" dir="2700000" dist="38100">
              <a:srgbClr val="000000">
                <a:alpha val="40000"/>
              </a:srgbClr>
            </a:outerShdw>
          </a:effectLst>
        </p:spPr>
      </p:pic>
      <p:pic>
        <p:nvPicPr>
          <p:cNvPr id="192" name="Google Shape;192;p11"/>
          <p:cNvPicPr preferRelativeResize="0"/>
          <p:nvPr/>
        </p:nvPicPr>
        <p:blipFill rotWithShape="1">
          <a:blip r:embed="rId11">
            <a:alphaModFix/>
          </a:blip>
          <a:srcRect b="0" l="0" r="0" t="0"/>
          <a:stretch/>
        </p:blipFill>
        <p:spPr>
          <a:xfrm>
            <a:off x="9763716" y="4988475"/>
            <a:ext cx="274320" cy="274320"/>
          </a:xfrm>
          <a:prstGeom prst="rect">
            <a:avLst/>
          </a:prstGeom>
          <a:noFill/>
          <a:ln>
            <a:noFill/>
          </a:ln>
          <a:effectLst>
            <a:outerShdw blurRad="50800" rotWithShape="0" algn="tl" dir="2700000" dist="38100">
              <a:srgbClr val="000000">
                <a:alpha val="40000"/>
              </a:srgbClr>
            </a:outerShdw>
          </a:effectLst>
        </p:spPr>
      </p:pic>
      <p:pic>
        <p:nvPicPr>
          <p:cNvPr id="193" name="Google Shape;193;p11"/>
          <p:cNvPicPr preferRelativeResize="0"/>
          <p:nvPr/>
        </p:nvPicPr>
        <p:blipFill rotWithShape="1">
          <a:blip r:embed="rId12">
            <a:alphaModFix/>
          </a:blip>
          <a:srcRect b="0" l="0" r="0" t="0"/>
          <a:stretch/>
        </p:blipFill>
        <p:spPr>
          <a:xfrm>
            <a:off x="9763714" y="5305059"/>
            <a:ext cx="274320" cy="274320"/>
          </a:xfrm>
          <a:prstGeom prst="rect">
            <a:avLst/>
          </a:prstGeom>
          <a:noFill/>
          <a:ln>
            <a:noFill/>
          </a:ln>
          <a:effectLst>
            <a:outerShdw blurRad="50800" rotWithShape="0" algn="tl" dir="2700000" dist="38100">
              <a:srgbClr val="000000">
                <a:alpha val="40000"/>
              </a:srgbClr>
            </a:outerShdw>
          </a:effectLst>
        </p:spPr>
      </p:pic>
      <p:pic>
        <p:nvPicPr>
          <p:cNvPr id="194" name="Google Shape;194;p11"/>
          <p:cNvPicPr preferRelativeResize="0"/>
          <p:nvPr/>
        </p:nvPicPr>
        <p:blipFill rotWithShape="1">
          <a:blip r:embed="rId9">
            <a:alphaModFix/>
          </a:blip>
          <a:srcRect b="0" l="0" r="0" t="0"/>
          <a:stretch/>
        </p:blipFill>
        <p:spPr>
          <a:xfrm>
            <a:off x="9763716" y="5631473"/>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