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4552" r:id="rId2"/>
    <p:sldId id="4553"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503"/>
  </p:normalViewPr>
  <p:slideViewPr>
    <p:cSldViewPr snapToGrid="0">
      <p:cViewPr varScale="1">
        <p:scale>
          <a:sx n="99" d="100"/>
          <a:sy n="99" d="100"/>
        </p:scale>
        <p:origin x="1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BFC9A-E45C-DA4C-B1A9-12CE60C0408D}" type="datetimeFigureOut">
              <a:rPr lang="en-US" smtClean="0"/>
              <a:t>3/18/25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C39D9-6221-5442-80F7-DA2BDA0B732A}" type="slidenum">
              <a:rPr lang="en-US" smtClean="0"/>
              <a:t>‹#›</a:t>
            </a:fld>
            <a:endParaRPr lang="en-US"/>
          </a:p>
        </p:txBody>
      </p:sp>
    </p:spTree>
    <p:extLst>
      <p:ext uri="{BB962C8B-B14F-4D97-AF65-F5344CB8AC3E}">
        <p14:creationId xmlns:p14="http://schemas.microsoft.com/office/powerpoint/2010/main" val="289970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500"/>
              </a:spcBef>
              <a:spcAft>
                <a:spcPts val="0"/>
              </a:spcAft>
              <a:buSzPts val="1400"/>
              <a:buNone/>
            </a:pPr>
            <a:r>
              <a:rPr lang="en-US" b="0" i="0" dirty="0">
                <a:latin typeface="Calibri Light" panose="020F0302020204030204" pitchFamily="34" charset="0"/>
                <a:cs typeface="Calibri Light" panose="020F0302020204030204" pitchFamily="34" charset="0"/>
              </a:rPr>
              <a:t>Patient Movement Wristbands are a critical component of a robust Patient Movement System. Large-scale incidents are chaotic environments, and patient identification and tracking are not at the forefront of front-line providers' priorities. Using patient movement wristbands on a daily basis helps simplify “scan and go” routine patient handoffs and makes their application automatic when under stress. Following two simple rules provides organizations with real-time situational awareness on the number and severity of patient encounters, helping identify, find, move, and track “John and Jane Doe” patients and eliminate duplicate patients. </a:t>
            </a:r>
          </a:p>
        </p:txBody>
      </p:sp>
      <p:sp>
        <p:nvSpPr>
          <p:cNvPr id="4" name="Slide Number Placeholder 3"/>
          <p:cNvSpPr>
            <a:spLocks noGrp="1"/>
          </p:cNvSpPr>
          <p:nvPr>
            <p:ph type="sldNum" sz="quarter" idx="5"/>
          </p:nvPr>
        </p:nvSpPr>
        <p:spPr/>
        <p:txBody>
          <a:bodyPr/>
          <a:lstStyle/>
          <a:p>
            <a:fld id="{76ADBB74-3F42-8A4E-BB9A-385F404577B7}" type="slidenum">
              <a:rPr lang="en-US" smtClean="0"/>
              <a:pPr/>
              <a:t>1</a:t>
            </a:fld>
            <a:endParaRPr lang="en-US"/>
          </a:p>
        </p:txBody>
      </p:sp>
    </p:spTree>
    <p:extLst>
      <p:ext uri="{BB962C8B-B14F-4D97-AF65-F5344CB8AC3E}">
        <p14:creationId xmlns:p14="http://schemas.microsoft.com/office/powerpoint/2010/main" val="169471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1062-BED7-DA8B-3055-A6E1C607D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09684-F107-3354-6C67-DAE2CC401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784C5-9B57-16B9-9C29-F96AF5DF34BB}"/>
              </a:ext>
            </a:extLst>
          </p:cNvPr>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The two simple and intuitive rules of using Patient Movement Wristbands: Rule 1:  If you see a patient without a band, put a band on them. It is preferred to do this immediately at first patient contact.  However, it may be most appropriate to do this at a casualty collection point in large-scale chaotic or dangerous environments.</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Rule 2:  If you see a band, scan it. If the band is in the system, it will open that patient channel and assign you to the patient. If it is new, it will prompt you to create the channel. This creates a self-healing patient movement system in chaotic environments with variable connectivity.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While the patient channel prominently displays the triage condition, some communities like the visual of colored triage tags on patients. They replicate this by applying colored tape to the wristbands.  </a:t>
            </a:r>
          </a:p>
        </p:txBody>
      </p:sp>
      <p:sp>
        <p:nvSpPr>
          <p:cNvPr id="4" name="Slide Number Placeholder 3">
            <a:extLst>
              <a:ext uri="{FF2B5EF4-FFF2-40B4-BE49-F238E27FC236}">
                <a16:creationId xmlns:a16="http://schemas.microsoft.com/office/drawing/2014/main" id="{259AD607-D1AA-F004-B407-CA558DF085F8}"/>
              </a:ext>
            </a:extLst>
          </p:cNvPr>
          <p:cNvSpPr>
            <a:spLocks noGrp="1"/>
          </p:cNvSpPr>
          <p:nvPr>
            <p:ph type="sldNum" sz="quarter" idx="5"/>
          </p:nvPr>
        </p:nvSpPr>
        <p:spPr/>
        <p:txBody>
          <a:bodyPr/>
          <a:lstStyle/>
          <a:p>
            <a:fld id="{76ADBB74-3F42-8A4E-BB9A-385F404577B7}" type="slidenum">
              <a:rPr lang="en-US" smtClean="0"/>
              <a:pPr/>
              <a:t>2</a:t>
            </a:fld>
            <a:endParaRPr lang="en-US"/>
          </a:p>
        </p:txBody>
      </p:sp>
    </p:spTree>
    <p:extLst>
      <p:ext uri="{BB962C8B-B14F-4D97-AF65-F5344CB8AC3E}">
        <p14:creationId xmlns:p14="http://schemas.microsoft.com/office/powerpoint/2010/main" val="3742003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8EBD-0762-7063-F20D-186CCBC9E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963D3B-12CA-E78B-10E1-C109C18A65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2E56F-D43B-83F1-8815-B15FEC7DF030}"/>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5" name="Footer Placeholder 4">
            <a:extLst>
              <a:ext uri="{FF2B5EF4-FFF2-40B4-BE49-F238E27FC236}">
                <a16:creationId xmlns:a16="http://schemas.microsoft.com/office/drawing/2014/main" id="{617AB960-DFC4-53D3-AB73-C2F7B7A25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1C52C-5122-D509-F8A8-CF80A34C8A3C}"/>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188395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EEB4-50A8-A014-F309-61D281DBAF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8E057-3E48-2F4D-FB08-756C849755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24E53-5D53-0CDB-35AE-3E89BFA4AD70}"/>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5" name="Footer Placeholder 4">
            <a:extLst>
              <a:ext uri="{FF2B5EF4-FFF2-40B4-BE49-F238E27FC236}">
                <a16:creationId xmlns:a16="http://schemas.microsoft.com/office/drawing/2014/main" id="{16C666FA-056E-E520-BCE2-7743FD976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AFEF1-42E5-3CEC-6381-78DEE3743A3A}"/>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1739350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0E332F-C9A3-B92F-9F45-F68AE34C61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AB4046-C1F9-7777-D962-4F0D8986A3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52509-7A51-8C19-391B-1E69DD2FF1C2}"/>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5" name="Footer Placeholder 4">
            <a:extLst>
              <a:ext uri="{FF2B5EF4-FFF2-40B4-BE49-F238E27FC236}">
                <a16:creationId xmlns:a16="http://schemas.microsoft.com/office/drawing/2014/main" id="{E5772DA2-522A-D85C-33A9-0B4727BDF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F2D9D-ECC2-9184-7D08-0CBF7D27347C}"/>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3259900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eft Side Image, No Subheadin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FC8152D-A966-FDAE-DD97-C84FBE6CA4CF}"/>
              </a:ext>
            </a:extLst>
          </p:cNvPr>
          <p:cNvSpPr>
            <a:spLocks noGrp="1"/>
          </p:cNvSpPr>
          <p:nvPr>
            <p:ph type="pic" sz="quarter" idx="10"/>
          </p:nvPr>
        </p:nvSpPr>
        <p:spPr>
          <a:xfrm>
            <a:off x="0" y="0"/>
            <a:ext cx="5362671" cy="6858000"/>
          </a:xfrm>
          <a:prstGeom prst="rect">
            <a:avLst/>
          </a:prstGeom>
          <a:solidFill>
            <a:schemeClr val="tx1">
              <a:lumMod val="85000"/>
              <a:lumOff val="15000"/>
            </a:schemeClr>
          </a:solidFill>
        </p:spPr>
        <p:txBody>
          <a:bodyPr/>
          <a:lstStyle>
            <a:lvl1pPr marL="0" indent="0">
              <a:buNone/>
              <a:defRPr b="0" i="0">
                <a:solidFill>
                  <a:schemeClr val="bg1">
                    <a:lumMod val="95000"/>
                  </a:schemeClr>
                </a:solidFill>
                <a:latin typeface="Calibri Light" panose="020F0302020204030204" pitchFamily="34" charset="0"/>
                <a:cs typeface="Calibri Light" panose="020F0302020204030204" pitchFamily="34" charset="0"/>
              </a:defRPr>
            </a:lvl1pPr>
          </a:lstStyle>
          <a:p>
            <a:endParaRPr lang="en-US" dirty="0"/>
          </a:p>
        </p:txBody>
      </p:sp>
      <p:sp>
        <p:nvSpPr>
          <p:cNvPr id="9" name="Google Shape;78;p13">
            <a:extLst>
              <a:ext uri="{FF2B5EF4-FFF2-40B4-BE49-F238E27FC236}">
                <a16:creationId xmlns:a16="http://schemas.microsoft.com/office/drawing/2014/main" id="{D051B82B-A96E-415E-7CEF-704B2CED0804}"/>
              </a:ext>
            </a:extLst>
          </p:cNvPr>
          <p:cNvSpPr txBox="1"/>
          <p:nvPr userDrawn="1"/>
        </p:nvSpPr>
        <p:spPr>
          <a:xfrm>
            <a:off x="5362671" y="6657958"/>
            <a:ext cx="6829392" cy="200043"/>
          </a:xfrm>
          <a:prstGeom prst="rect">
            <a:avLst/>
          </a:prstGeom>
          <a:noFill/>
          <a:ln>
            <a:noFill/>
          </a:ln>
        </p:spPr>
        <p:txBody>
          <a:bodyPr spcFirstLastPara="1" wrap="square" lIns="45707" tIns="45707" rIns="45707" bIns="45707"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7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7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14274" y="262748"/>
            <a:ext cx="1189305" cy="268588"/>
          </a:xfrm>
          <a:prstGeom prst="rect">
            <a:avLst/>
          </a:prstGeom>
        </p:spPr>
      </p:pic>
      <p:sp>
        <p:nvSpPr>
          <p:cNvPr id="3" name="Title 2">
            <a:extLst>
              <a:ext uri="{FF2B5EF4-FFF2-40B4-BE49-F238E27FC236}">
                <a16:creationId xmlns:a16="http://schemas.microsoft.com/office/drawing/2014/main" id="{A7321645-9455-110B-1E75-011E41349BA3}"/>
              </a:ext>
            </a:extLst>
          </p:cNvPr>
          <p:cNvSpPr>
            <a:spLocks noGrp="1"/>
          </p:cNvSpPr>
          <p:nvPr>
            <p:ph type="title"/>
          </p:nvPr>
        </p:nvSpPr>
        <p:spPr>
          <a:xfrm>
            <a:off x="5508543" y="701995"/>
            <a:ext cx="6377904" cy="497941"/>
          </a:xfrm>
        </p:spPr>
        <p:txBody>
          <a:bodyPr/>
          <a:lstStyle/>
          <a:p>
            <a:r>
              <a:rPr lang="en-US" dirty="0"/>
              <a:t>Click to edit Master title style</a:t>
            </a:r>
          </a:p>
        </p:txBody>
      </p:sp>
      <p:sp>
        <p:nvSpPr>
          <p:cNvPr id="2" name="Text Placeholder 4">
            <a:extLst>
              <a:ext uri="{FF2B5EF4-FFF2-40B4-BE49-F238E27FC236}">
                <a16:creationId xmlns:a16="http://schemas.microsoft.com/office/drawing/2014/main" id="{CC8B5C93-6D49-454C-DA56-EE543F4C8C02}"/>
              </a:ext>
            </a:extLst>
          </p:cNvPr>
          <p:cNvSpPr>
            <a:spLocks noGrp="1"/>
          </p:cNvSpPr>
          <p:nvPr>
            <p:ph type="body" sz="quarter" idx="11"/>
          </p:nvPr>
        </p:nvSpPr>
        <p:spPr>
          <a:xfrm>
            <a:off x="5508702" y="1200132"/>
            <a:ext cx="6377745" cy="5486383"/>
          </a:xfrm>
          <a:prstGeom prst="rect">
            <a:avLst/>
          </a:prstGeom>
        </p:spPr>
        <p:txBody>
          <a:bodyPr/>
          <a:lstStyle>
            <a:lvl1pPr marL="0" indent="0">
              <a:lnSpc>
                <a:spcPct val="90000"/>
              </a:lnSpc>
              <a:spcBef>
                <a:spcPts val="750"/>
              </a:spcBef>
              <a:spcAft>
                <a:spcPts val="600"/>
              </a:spcAft>
              <a:buFont typeface="Arial" panose="020B0604020202020204" pitchFamily="34" charset="0"/>
              <a:buNone/>
              <a:defRPr sz="1600" b="0" i="0">
                <a:latin typeface="Calibri Light" panose="020F0302020204030204" pitchFamily="34" charset="0"/>
                <a:cs typeface="Calibri Light" panose="020F0302020204030204" pitchFamily="34" charset="0"/>
              </a:defRPr>
            </a:lvl1pPr>
            <a:lvl2pPr marL="435682" indent="-174590">
              <a:lnSpc>
                <a:spcPct val="90000"/>
              </a:lnSpc>
              <a:spcAft>
                <a:spcPts val="600"/>
              </a:spcAft>
              <a:buFont typeface="System Font Regular"/>
              <a:buChar char="-"/>
              <a:tabLst/>
              <a:defRPr sz="1600" b="0" i="0">
                <a:latin typeface="Calibri Light" panose="020F0302020204030204" pitchFamily="34" charset="0"/>
                <a:cs typeface="Calibri Light" panose="020F0302020204030204" pitchFamily="34" charset="0"/>
              </a:defRPr>
            </a:lvl2pPr>
            <a:lvl3pPr marL="696773" indent="-174590">
              <a:lnSpc>
                <a:spcPct val="90000"/>
              </a:lnSpc>
              <a:spcAft>
                <a:spcPts val="600"/>
              </a:spcAft>
              <a:buFont typeface="System Font Regular"/>
              <a:buChar char="+"/>
              <a:tabLst/>
              <a:defRPr sz="1600" b="0" i="0">
                <a:latin typeface="Calibri Light" panose="020F0302020204030204" pitchFamily="34" charset="0"/>
                <a:cs typeface="Calibri Light" panose="020F0302020204030204" pitchFamily="34" charset="0"/>
              </a:defRPr>
            </a:lvl3pPr>
            <a:lvl4pPr marL="920566" indent="-149195">
              <a:lnSpc>
                <a:spcPct val="90000"/>
              </a:lnSpc>
              <a:spcAft>
                <a:spcPts val="600"/>
              </a:spcAft>
              <a:buFont typeface="System Font Regular"/>
              <a:buChar char="-"/>
              <a:tabLst/>
              <a:defRPr sz="1600" b="0" i="0">
                <a:latin typeface="Calibri Light" panose="020F0302020204030204" pitchFamily="34" charset="0"/>
                <a:cs typeface="Calibri Light" panose="020F0302020204030204" pitchFamily="34" charset="0"/>
              </a:defRPr>
            </a:lvl4pPr>
            <a:lvl5pPr marL="1145152" indent="-161893">
              <a:lnSpc>
                <a:spcPct val="90000"/>
              </a:lnSpc>
              <a:spcAft>
                <a:spcPts val="600"/>
              </a:spcAft>
              <a:buFont typeface="System Font Regular"/>
              <a:buChar char="-"/>
              <a:tabLst/>
              <a:defRPr sz="16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020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D989-A4EE-F5F1-E6E5-F39B9F1431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FBD05B-85F4-AB4F-0AAD-5414CFB02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5C6C5-EEE2-BF7E-E67B-0D23BF0DAF13}"/>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5" name="Footer Placeholder 4">
            <a:extLst>
              <a:ext uri="{FF2B5EF4-FFF2-40B4-BE49-F238E27FC236}">
                <a16:creationId xmlns:a16="http://schemas.microsoft.com/office/drawing/2014/main" id="{2CDE11F6-1D5B-BC22-0C8F-AA29D355A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259E-B9C6-34D6-0A71-CEC80DBBA80A}"/>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167522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D53F-86D3-97F2-45BD-7E1BEA169E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FBB8B-00CD-149C-0AEC-3DE2A2D644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85FD6B-DD76-C7A6-5191-94E91F088548}"/>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5" name="Footer Placeholder 4">
            <a:extLst>
              <a:ext uri="{FF2B5EF4-FFF2-40B4-BE49-F238E27FC236}">
                <a16:creationId xmlns:a16="http://schemas.microsoft.com/office/drawing/2014/main" id="{E04D8F17-AAE6-6F75-4B66-4E00E6705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B1DA5-804E-C19E-B6F4-D3DBFAF053F7}"/>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195718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30E3-DE05-C2EA-2C90-A763200F0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9A90E-73E0-6C9D-922F-6A8AF632BD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361F14-2AB7-F281-D64B-5DF284615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9EB1A-CB3D-8B1E-34F9-621EF916F78D}"/>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6" name="Footer Placeholder 5">
            <a:extLst>
              <a:ext uri="{FF2B5EF4-FFF2-40B4-BE49-F238E27FC236}">
                <a16:creationId xmlns:a16="http://schemas.microsoft.com/office/drawing/2014/main" id="{524C7BE0-307F-5603-05FA-C23B9EBB3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64A32-3E5E-DBC9-FC47-8D5B06C96FD0}"/>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370698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CB9A-39D7-0844-DA8E-588BAE1ABA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3342E5-B0B3-4EF1-D047-F6D48246D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08D60-7ABC-4E0A-4205-F4570BA39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6DBAFF-DACB-6B9D-578A-D0A8887A6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AAFA6-A8AE-C948-355E-105A10AA6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E9F582-E14A-AF2D-2BAF-BD09F6CD80C7}"/>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8" name="Footer Placeholder 7">
            <a:extLst>
              <a:ext uri="{FF2B5EF4-FFF2-40B4-BE49-F238E27FC236}">
                <a16:creationId xmlns:a16="http://schemas.microsoft.com/office/drawing/2014/main" id="{08AEEF7A-A26B-7B74-3D40-CBF5FA7FF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3238AA-C169-DB5A-CA8F-1985DD0DD164}"/>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266055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901E-BE3F-B417-C8F0-13B30518EA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79135-70A3-5C3D-BC68-E0F84DE1D031}"/>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4" name="Footer Placeholder 3">
            <a:extLst>
              <a:ext uri="{FF2B5EF4-FFF2-40B4-BE49-F238E27FC236}">
                <a16:creationId xmlns:a16="http://schemas.microsoft.com/office/drawing/2014/main" id="{8637D789-5FDC-3586-8AFA-7BE1E44713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BB207-E5A6-A355-8931-18C87B786DF5}"/>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217313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90F8FC-602F-8DC7-4FF5-8C638B096E71}"/>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3" name="Footer Placeholder 2">
            <a:extLst>
              <a:ext uri="{FF2B5EF4-FFF2-40B4-BE49-F238E27FC236}">
                <a16:creationId xmlns:a16="http://schemas.microsoft.com/office/drawing/2014/main" id="{BF540481-5F16-048F-A46E-FED0C03EB7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863A10-BA0F-AC44-65D1-A943A49DDF49}"/>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405563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CACB-5D8F-FC2E-9959-4E82DA386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02A75-F724-82F0-F46D-ED5EF2625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9AA1DA-49AD-17DE-6A58-CCAC44CC1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6F7C8-069E-4BF3-96D9-9357FF44A293}"/>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6" name="Footer Placeholder 5">
            <a:extLst>
              <a:ext uri="{FF2B5EF4-FFF2-40B4-BE49-F238E27FC236}">
                <a16:creationId xmlns:a16="http://schemas.microsoft.com/office/drawing/2014/main" id="{E371291D-5FFB-3ABB-457A-CF8670E50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15305-3E6F-9B10-6D5A-A1904B283A90}"/>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413900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016C-6096-CCB6-FC70-A904C6F18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178CF-A12B-1FB2-4A96-08A53AF3F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6AE236-CF1D-4201-3A4B-D6F88F8FA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D537D-2E37-E695-9BE0-560D347BAF1E}"/>
              </a:ext>
            </a:extLst>
          </p:cNvPr>
          <p:cNvSpPr>
            <a:spLocks noGrp="1"/>
          </p:cNvSpPr>
          <p:nvPr>
            <p:ph type="dt" sz="half" idx="10"/>
          </p:nvPr>
        </p:nvSpPr>
        <p:spPr/>
        <p:txBody>
          <a:bodyPr/>
          <a:lstStyle/>
          <a:p>
            <a:fld id="{1CC2176A-10A1-3E49-84A4-E0A7E55AA228}" type="datetimeFigureOut">
              <a:rPr lang="en-US" smtClean="0"/>
              <a:t>3/18/25</a:t>
            </a:fld>
            <a:endParaRPr lang="en-US"/>
          </a:p>
        </p:txBody>
      </p:sp>
      <p:sp>
        <p:nvSpPr>
          <p:cNvPr id="6" name="Footer Placeholder 5">
            <a:extLst>
              <a:ext uri="{FF2B5EF4-FFF2-40B4-BE49-F238E27FC236}">
                <a16:creationId xmlns:a16="http://schemas.microsoft.com/office/drawing/2014/main" id="{D1FD6495-DAEE-E999-A825-028B31891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D9BCD-46EA-D739-A8FA-3FFC0E72D917}"/>
              </a:ext>
            </a:extLst>
          </p:cNvPr>
          <p:cNvSpPr>
            <a:spLocks noGrp="1"/>
          </p:cNvSpPr>
          <p:nvPr>
            <p:ph type="sldNum" sz="quarter" idx="12"/>
          </p:nvPr>
        </p:nvSpPr>
        <p:spPr/>
        <p:txBody>
          <a:bodyPr/>
          <a:lstStyle/>
          <a:p>
            <a:fld id="{396F2A74-4B0E-8244-A73A-281C9388F2B4}" type="slidenum">
              <a:rPr lang="en-US" smtClean="0"/>
              <a:t>‹#›</a:t>
            </a:fld>
            <a:endParaRPr lang="en-US"/>
          </a:p>
        </p:txBody>
      </p:sp>
    </p:spTree>
    <p:extLst>
      <p:ext uri="{BB962C8B-B14F-4D97-AF65-F5344CB8AC3E}">
        <p14:creationId xmlns:p14="http://schemas.microsoft.com/office/powerpoint/2010/main" val="316835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AC81D-177B-41B2-79C0-D349B0B5F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11D2C5-2111-9720-6D84-56D18E9A0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7E7D9-E0E8-774D-ADD6-4090AAE63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C2176A-10A1-3E49-84A4-E0A7E55AA228}" type="datetimeFigureOut">
              <a:rPr lang="en-US" smtClean="0"/>
              <a:t>3/18/25</a:t>
            </a:fld>
            <a:endParaRPr lang="en-US"/>
          </a:p>
        </p:txBody>
      </p:sp>
      <p:sp>
        <p:nvSpPr>
          <p:cNvPr id="5" name="Footer Placeholder 4">
            <a:extLst>
              <a:ext uri="{FF2B5EF4-FFF2-40B4-BE49-F238E27FC236}">
                <a16:creationId xmlns:a16="http://schemas.microsoft.com/office/drawing/2014/main" id="{8A385547-1BAC-2E59-9611-0F5893AA4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3E3745-2DC5-F3C3-D777-2C8DED270F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6F2A74-4B0E-8244-A73A-281C9388F2B4}" type="slidenum">
              <a:rPr lang="en-US" smtClean="0"/>
              <a:t>‹#›</a:t>
            </a:fld>
            <a:endParaRPr lang="en-US"/>
          </a:p>
        </p:txBody>
      </p:sp>
    </p:spTree>
    <p:extLst>
      <p:ext uri="{BB962C8B-B14F-4D97-AF65-F5344CB8AC3E}">
        <p14:creationId xmlns:p14="http://schemas.microsoft.com/office/powerpoint/2010/main" val="2280713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ction Photo with wristband">
            <a:extLst>
              <a:ext uri="{FF2B5EF4-FFF2-40B4-BE49-F238E27FC236}">
                <a16:creationId xmlns:a16="http://schemas.microsoft.com/office/drawing/2014/main" id="{93A63F5C-6E19-162F-EBE6-72A6DECB53C0}"/>
              </a:ext>
            </a:extLst>
          </p:cNvPr>
          <p:cNvPicPr preferRelativeResize="0">
            <a:picLocks noGrp="1"/>
          </p:cNvPicPr>
          <p:nvPr>
            <p:ph type="pic" sz="quarter" idx="10"/>
          </p:nvPr>
        </p:nvPicPr>
        <p:blipFill rotWithShape="1">
          <a:blip r:embed="rId3">
            <a:alphaModFix/>
          </a:blip>
          <a:srcRect l="22" r="22"/>
          <a:stretch/>
        </p:blipFill>
        <p:spPr>
          <a:prstGeom prst="rect">
            <a:avLst/>
          </a:prstGeom>
          <a:solidFill>
            <a:srgbClr val="343434"/>
          </a:solidFill>
          <a:ln>
            <a:noFill/>
          </a:ln>
        </p:spPr>
      </p:pic>
      <p:sp>
        <p:nvSpPr>
          <p:cNvPr id="5" name="Title 4">
            <a:extLst>
              <a:ext uri="{FF2B5EF4-FFF2-40B4-BE49-F238E27FC236}">
                <a16:creationId xmlns:a16="http://schemas.microsoft.com/office/drawing/2014/main" id="{6533A4CD-2F61-E2C6-2FE1-1C58F8CB6523}"/>
              </a:ext>
            </a:extLst>
          </p:cNvPr>
          <p:cNvSpPr>
            <a:spLocks noGrp="1"/>
          </p:cNvSpPr>
          <p:nvPr>
            <p:ph type="title"/>
          </p:nvPr>
        </p:nvSpPr>
        <p:spPr/>
        <p:txBody>
          <a:bodyPr>
            <a:normAutofit fontScale="90000"/>
          </a:bodyPr>
          <a:lstStyle/>
          <a:p>
            <a:r>
              <a:rPr lang="en-US"/>
              <a:t>Patient Movement Wristbands</a:t>
            </a:r>
          </a:p>
        </p:txBody>
      </p:sp>
      <p:pic>
        <p:nvPicPr>
          <p:cNvPr id="3" name="Wristband">
            <a:extLst>
              <a:ext uri="{FF2B5EF4-FFF2-40B4-BE49-F238E27FC236}">
                <a16:creationId xmlns:a16="http://schemas.microsoft.com/office/drawing/2014/main" id="{BA06C4EB-DEFC-778A-730A-D5DFE3F627CE}"/>
              </a:ext>
            </a:extLst>
          </p:cNvPr>
          <p:cNvPicPr preferRelativeResize="0"/>
          <p:nvPr/>
        </p:nvPicPr>
        <p:blipFill rotWithShape="1">
          <a:blip r:embed="rId4">
            <a:alphaModFix/>
          </a:blip>
          <a:srcRect/>
          <a:stretch/>
        </p:blipFill>
        <p:spPr>
          <a:xfrm>
            <a:off x="-324037" y="5113225"/>
            <a:ext cx="12343154" cy="1925531"/>
          </a:xfrm>
          <a:prstGeom prst="rect">
            <a:avLst/>
          </a:prstGeom>
          <a:noFill/>
          <a:ln>
            <a:noFill/>
          </a:ln>
        </p:spPr>
      </p:pic>
      <p:sp>
        <p:nvSpPr>
          <p:cNvPr id="2" name="Rectangle 1">
            <a:extLst>
              <a:ext uri="{FF2B5EF4-FFF2-40B4-BE49-F238E27FC236}">
                <a16:creationId xmlns:a16="http://schemas.microsoft.com/office/drawing/2014/main" id="{425E46B3-6B6A-7622-7E18-043052F9DA08}"/>
              </a:ext>
            </a:extLst>
          </p:cNvPr>
          <p:cNvSpPr/>
          <p:nvPr/>
        </p:nvSpPr>
        <p:spPr>
          <a:xfrm>
            <a:off x="5362671" y="5618850"/>
            <a:ext cx="6656446" cy="1067241"/>
          </a:xfrm>
          <a:prstGeom prst="rect">
            <a:avLst/>
          </a:prstGeom>
          <a:solidFill>
            <a:schemeClr val="bg1">
              <a:alpha val="769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 Placeholder 5">
            <a:extLst>
              <a:ext uri="{FF2B5EF4-FFF2-40B4-BE49-F238E27FC236}">
                <a16:creationId xmlns:a16="http://schemas.microsoft.com/office/drawing/2014/main" id="{893E6E7B-AB6D-398E-2786-D8C6C152A23F}"/>
              </a:ext>
            </a:extLst>
          </p:cNvPr>
          <p:cNvSpPr>
            <a:spLocks noGrp="1"/>
          </p:cNvSpPr>
          <p:nvPr>
            <p:ph type="body" sz="quarter" idx="11"/>
          </p:nvPr>
        </p:nvSpPr>
        <p:spPr/>
        <p:txBody>
          <a:bodyPr/>
          <a:lstStyle/>
          <a:p>
            <a:pPr>
              <a:spcAft>
                <a:spcPts val="0"/>
              </a:spcAft>
            </a:pPr>
            <a:r>
              <a:rPr lang="en-US" sz="1800" b="1" dirty="0">
                <a:solidFill>
                  <a:srgbClr val="C00000"/>
                </a:solidFill>
                <a:latin typeface="+mj-lt"/>
              </a:rPr>
              <a:t>OBJECTIVES</a:t>
            </a:r>
            <a:endParaRPr lang="en-US" b="1" dirty="0">
              <a:solidFill>
                <a:srgbClr val="C00000"/>
              </a:solidFill>
              <a:latin typeface="+mj-lt"/>
            </a:endParaRPr>
          </a:p>
          <a:p>
            <a:pPr marL="228554" indent="-228554">
              <a:spcAft>
                <a:spcPts val="300"/>
              </a:spcAft>
              <a:buFont typeface="Arial" panose="020B0604020202020204" pitchFamily="34" charset="0"/>
              <a:buChar char="•"/>
            </a:pPr>
            <a:r>
              <a:rPr lang="en-US" dirty="0"/>
              <a:t>Critical component of robust Patient Movement System</a:t>
            </a:r>
          </a:p>
          <a:p>
            <a:pPr marL="228554" indent="-228554">
              <a:spcBef>
                <a:spcPts val="150"/>
              </a:spcBef>
              <a:spcAft>
                <a:spcPts val="300"/>
              </a:spcAft>
              <a:buFont typeface="Arial" panose="020B0604020202020204" pitchFamily="34" charset="0"/>
              <a:buChar char="•"/>
            </a:pPr>
            <a:r>
              <a:rPr lang="en-US" dirty="0"/>
              <a:t>Statewide | National Interoperability</a:t>
            </a:r>
          </a:p>
          <a:p>
            <a:pPr lvl="1">
              <a:spcAft>
                <a:spcPts val="150"/>
              </a:spcAft>
            </a:pPr>
            <a:r>
              <a:rPr lang="en-US" sz="1500" dirty="0"/>
              <a:t>Daily EMS to ED</a:t>
            </a:r>
          </a:p>
          <a:p>
            <a:pPr lvl="1">
              <a:spcAft>
                <a:spcPts val="150"/>
              </a:spcAft>
            </a:pPr>
            <a:r>
              <a:rPr lang="en-US" sz="1500" dirty="0"/>
              <a:t>Incidents</a:t>
            </a:r>
          </a:p>
          <a:p>
            <a:pPr marL="228554" indent="-228554" defTabSz="137133" fontAlgn="t">
              <a:buClr>
                <a:srgbClr val="212121"/>
              </a:buClr>
              <a:buFont typeface="Arial" panose="020B0604020202020204" pitchFamily="34" charset="0"/>
              <a:buChar char="•"/>
              <a:defRPr/>
            </a:pPr>
            <a:r>
              <a:rPr lang="en-US" dirty="0">
                <a:solidFill>
                  <a:srgbClr val="212121"/>
                </a:solidFill>
                <a:ea typeface="Roboto Light" panose="02000000000000000000" pitchFamily="2" charset="0"/>
              </a:rPr>
              <a:t>Identify, find, move, hand off, and track “John &amp; Jane Doe” patients</a:t>
            </a:r>
            <a:endParaRPr lang="en-US" sz="1500" dirty="0"/>
          </a:p>
          <a:p>
            <a:pPr>
              <a:spcBef>
                <a:spcPts val="1650"/>
              </a:spcBef>
              <a:spcAft>
                <a:spcPts val="300"/>
              </a:spcAft>
            </a:pPr>
            <a:r>
              <a:rPr lang="en-US" sz="1800" b="1" dirty="0">
                <a:solidFill>
                  <a:srgbClr val="C00000"/>
                </a:solidFill>
                <a:latin typeface="+mj-lt"/>
              </a:rPr>
              <a:t>DAILY USE BENEFITS</a:t>
            </a:r>
          </a:p>
          <a:p>
            <a:pPr marL="228554" indent="-228554">
              <a:spcAft>
                <a:spcPts val="300"/>
              </a:spcAft>
              <a:buFont typeface="Arial" panose="020B0604020202020204" pitchFamily="34" charset="0"/>
              <a:buChar char="•"/>
            </a:pPr>
            <a:r>
              <a:rPr lang="en-US" dirty="0"/>
              <a:t>Simplified “Scan and go” patient hand off</a:t>
            </a:r>
          </a:p>
          <a:p>
            <a:pPr marL="228554" indent="-228554">
              <a:spcBef>
                <a:spcPts val="150"/>
              </a:spcBef>
              <a:spcAft>
                <a:spcPts val="300"/>
              </a:spcAft>
              <a:buFont typeface="Arial" panose="020B0604020202020204" pitchFamily="34" charset="0"/>
              <a:buChar char="•"/>
            </a:pPr>
            <a:r>
              <a:rPr lang="en-US" dirty="0"/>
              <a:t>Unique ID from First Medical Contact to Definitive Treatment</a:t>
            </a:r>
          </a:p>
          <a:p>
            <a:pPr marL="228554" indent="-228554">
              <a:spcBef>
                <a:spcPts val="150"/>
              </a:spcBef>
              <a:spcAft>
                <a:spcPts val="300"/>
              </a:spcAft>
              <a:buFont typeface="Arial" panose="020B0604020202020204" pitchFamily="34" charset="0"/>
              <a:buChar char="•"/>
            </a:pPr>
            <a:r>
              <a:rPr lang="en-US" dirty="0"/>
              <a:t>Build Muscle Memory for Incidents</a:t>
            </a:r>
          </a:p>
          <a:p>
            <a:pPr>
              <a:spcBef>
                <a:spcPts val="1650"/>
              </a:spcBef>
            </a:pPr>
            <a:r>
              <a:rPr lang="en-US" sz="1800" b="1" dirty="0">
                <a:solidFill>
                  <a:srgbClr val="C00000"/>
                </a:solidFill>
                <a:latin typeface="+mj-lt"/>
              </a:rPr>
              <a:t>INCIDENT BENEFITS</a:t>
            </a:r>
            <a:endParaRPr lang="en-US" sz="1800" dirty="0">
              <a:solidFill>
                <a:srgbClr val="C00000"/>
              </a:solidFill>
            </a:endParaRPr>
          </a:p>
          <a:p>
            <a:pPr marL="228554" indent="-228554">
              <a:spcBef>
                <a:spcPts val="150"/>
              </a:spcBef>
              <a:spcAft>
                <a:spcPts val="300"/>
              </a:spcAft>
              <a:buFont typeface="Arial" panose="020B0604020202020204" pitchFamily="34" charset="0"/>
              <a:buChar char="•"/>
            </a:pPr>
            <a:r>
              <a:rPr lang="en-US" dirty="0"/>
              <a:t>Enable real-time situational awareness on the number and severity of patient encounters</a:t>
            </a:r>
          </a:p>
          <a:p>
            <a:pPr marL="228554" indent="-228554">
              <a:spcBef>
                <a:spcPts val="150"/>
              </a:spcBef>
              <a:spcAft>
                <a:spcPts val="300"/>
              </a:spcAft>
              <a:buFont typeface="Arial" panose="020B0604020202020204" pitchFamily="34" charset="0"/>
              <a:buChar char="•"/>
            </a:pPr>
            <a:r>
              <a:rPr lang="en-US" dirty="0"/>
              <a:t>Eliminate duplicate patients</a:t>
            </a:r>
          </a:p>
          <a:p>
            <a:pPr marL="228554" indent="-228554">
              <a:spcBef>
                <a:spcPts val="150"/>
              </a:spcBef>
              <a:spcAft>
                <a:spcPts val="300"/>
              </a:spcAft>
              <a:buFont typeface="Arial" panose="020B0604020202020204" pitchFamily="34" charset="0"/>
              <a:buChar char="•"/>
            </a:pPr>
            <a:r>
              <a:rPr lang="en-US" dirty="0"/>
              <a:t>Creates self-healing patient movement system in chaotic environments with variable connectivity</a:t>
            </a:r>
          </a:p>
        </p:txBody>
      </p:sp>
    </p:spTree>
    <p:extLst>
      <p:ext uri="{BB962C8B-B14F-4D97-AF65-F5344CB8AC3E}">
        <p14:creationId xmlns:p14="http://schemas.microsoft.com/office/powerpoint/2010/main" val="691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7216-CAD0-F686-D4A4-A650F6F87B33}"/>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8AFB08E-D1E9-C4A2-06A4-7988261A9D3B}"/>
              </a:ext>
            </a:extLst>
          </p:cNvPr>
          <p:cNvPicPr>
            <a:picLocks noGrp="1" noChangeAspect="1"/>
          </p:cNvPicPr>
          <p:nvPr>
            <p:ph type="pic" sz="quarter" idx="10"/>
          </p:nvPr>
        </p:nvPicPr>
        <p:blipFill>
          <a:blip r:embed="rId3"/>
          <a:srcRect l="23972" r="23972"/>
          <a:stretch>
            <a:fillRect/>
          </a:stretch>
        </p:blipFill>
        <p:spPr/>
      </p:pic>
      <p:sp>
        <p:nvSpPr>
          <p:cNvPr id="5" name="Title 4">
            <a:extLst>
              <a:ext uri="{FF2B5EF4-FFF2-40B4-BE49-F238E27FC236}">
                <a16:creationId xmlns:a16="http://schemas.microsoft.com/office/drawing/2014/main" id="{927EEAA9-E287-B6DB-4A80-7401BC54A23C}"/>
              </a:ext>
            </a:extLst>
          </p:cNvPr>
          <p:cNvSpPr>
            <a:spLocks noGrp="1"/>
          </p:cNvSpPr>
          <p:nvPr>
            <p:ph type="title"/>
          </p:nvPr>
        </p:nvSpPr>
        <p:spPr/>
        <p:txBody>
          <a:bodyPr>
            <a:normAutofit fontScale="90000"/>
          </a:bodyPr>
          <a:lstStyle/>
          <a:p>
            <a:r>
              <a:rPr lang="en-US" dirty="0"/>
              <a:t>Patient Movement Wristbands</a:t>
            </a:r>
          </a:p>
        </p:txBody>
      </p:sp>
      <p:sp>
        <p:nvSpPr>
          <p:cNvPr id="12" name="Text Placeholder 11">
            <a:extLst>
              <a:ext uri="{FF2B5EF4-FFF2-40B4-BE49-F238E27FC236}">
                <a16:creationId xmlns:a16="http://schemas.microsoft.com/office/drawing/2014/main" id="{C4E86A3C-3A5A-1782-DC8E-019DCF968EDD}"/>
              </a:ext>
            </a:extLst>
          </p:cNvPr>
          <p:cNvSpPr>
            <a:spLocks noGrp="1"/>
          </p:cNvSpPr>
          <p:nvPr>
            <p:ph type="body" sz="quarter" idx="11"/>
          </p:nvPr>
        </p:nvSpPr>
        <p:spPr>
          <a:xfrm>
            <a:off x="5508702" y="1200422"/>
            <a:ext cx="6377745" cy="2457148"/>
          </a:xfrm>
        </p:spPr>
        <p:txBody>
          <a:bodyPr/>
          <a:lstStyle/>
          <a:p>
            <a:r>
              <a:rPr lang="en-US" sz="1800" b="1" dirty="0">
                <a:solidFill>
                  <a:srgbClr val="C00000"/>
                </a:solidFill>
                <a:latin typeface="+mj-lt"/>
              </a:rPr>
              <a:t>RULE 1: Band Every Patient</a:t>
            </a:r>
          </a:p>
          <a:p>
            <a:pPr marL="228554" indent="-228554">
              <a:spcBef>
                <a:spcPts val="0"/>
              </a:spcBef>
              <a:buFont typeface="Arial" panose="020B0604020202020204" pitchFamily="34" charset="0"/>
              <a:buChar char="•"/>
            </a:pPr>
            <a:r>
              <a:rPr lang="en-US" dirty="0"/>
              <a:t>See a patient without a band? Add one.</a:t>
            </a:r>
            <a:endParaRPr lang="en-US" dirty="0">
              <a:solidFill>
                <a:schemeClr val="accent1"/>
              </a:solidFill>
              <a:latin typeface="+mj-lt"/>
            </a:endParaRPr>
          </a:p>
          <a:p>
            <a:pPr>
              <a:spcBef>
                <a:spcPts val="2400"/>
              </a:spcBef>
            </a:pPr>
            <a:r>
              <a:rPr lang="en-US" sz="1800" b="1" dirty="0">
                <a:solidFill>
                  <a:srgbClr val="C00000"/>
                </a:solidFill>
                <a:latin typeface="+mj-lt"/>
              </a:rPr>
              <a:t>RULE 2: Scan Band</a:t>
            </a:r>
          </a:p>
          <a:p>
            <a:pPr marL="228554" indent="-228554">
              <a:buFont typeface="Arial" panose="020B0604020202020204" pitchFamily="34" charset="0"/>
              <a:buChar char="•"/>
            </a:pPr>
            <a:r>
              <a:rPr lang="en-US" dirty="0"/>
              <a:t>See a band? Scan it.</a:t>
            </a:r>
          </a:p>
          <a:p>
            <a:pPr marL="664236" lvl="1" indent="-228554"/>
            <a:r>
              <a:rPr lang="en-US" sz="1500" dirty="0"/>
              <a:t>Newly added band: Creates new channel</a:t>
            </a:r>
          </a:p>
          <a:p>
            <a:pPr marL="664236" lvl="1" indent="-228554"/>
            <a:r>
              <a:rPr lang="en-US" sz="1500" dirty="0"/>
              <a:t>Existing band: Opens the channel</a:t>
            </a:r>
          </a:p>
          <a:p>
            <a:endParaRPr lang="en-US" dirty="0">
              <a:solidFill>
                <a:schemeClr val="accent1"/>
              </a:solidFill>
              <a:latin typeface="+mj-lt"/>
            </a:endParaRPr>
          </a:p>
        </p:txBody>
      </p:sp>
      <p:pic>
        <p:nvPicPr>
          <p:cNvPr id="6" name="Upper Image">
            <a:extLst>
              <a:ext uri="{FF2B5EF4-FFF2-40B4-BE49-F238E27FC236}">
                <a16:creationId xmlns:a16="http://schemas.microsoft.com/office/drawing/2014/main" id="{12130B00-14C9-9C31-034F-37BB8C1F3222}"/>
              </a:ext>
            </a:extLst>
          </p:cNvPr>
          <p:cNvPicPr preferRelativeResize="0">
            <a:picLocks/>
          </p:cNvPicPr>
          <p:nvPr/>
        </p:nvPicPr>
        <p:blipFill rotWithShape="1">
          <a:blip r:embed="rId4">
            <a:alphaModFix/>
          </a:blip>
          <a:srcRect l="23377" r="26344"/>
          <a:stretch/>
        </p:blipFill>
        <p:spPr>
          <a:xfrm>
            <a:off x="0" y="446"/>
            <a:ext cx="5363001" cy="6857108"/>
          </a:xfrm>
          <a:prstGeom prst="rect">
            <a:avLst/>
          </a:prstGeom>
          <a:solidFill>
            <a:srgbClr val="343434"/>
          </a:solidFill>
          <a:ln w="34925" cap="flat" cmpd="sng">
            <a:solidFill>
              <a:schemeClr val="lt1"/>
            </a:solidFill>
            <a:prstDash val="solid"/>
            <a:round/>
            <a:headEnd type="none" w="sm" len="sm"/>
            <a:tailEnd type="none" w="sm" len="sm"/>
          </a:ln>
        </p:spPr>
      </p:pic>
      <p:pic>
        <p:nvPicPr>
          <p:cNvPr id="9" name="Lower Image">
            <a:extLst>
              <a:ext uri="{FF2B5EF4-FFF2-40B4-BE49-F238E27FC236}">
                <a16:creationId xmlns:a16="http://schemas.microsoft.com/office/drawing/2014/main" id="{5C560261-CFE9-AA04-E8A0-699B047F1515}"/>
              </a:ext>
            </a:extLst>
          </p:cNvPr>
          <p:cNvPicPr preferRelativeResize="0"/>
          <p:nvPr/>
        </p:nvPicPr>
        <p:blipFill rotWithShape="1">
          <a:blip r:embed="rId5">
            <a:alphaModFix/>
          </a:blip>
          <a:srcRect/>
          <a:stretch/>
        </p:blipFill>
        <p:spPr>
          <a:xfrm>
            <a:off x="-1" y="3429000"/>
            <a:ext cx="5363028" cy="3428554"/>
          </a:xfrm>
          <a:prstGeom prst="rect">
            <a:avLst/>
          </a:prstGeom>
          <a:solidFill>
            <a:srgbClr val="343434"/>
          </a:solidFill>
          <a:ln w="34925" cap="flat" cmpd="sng">
            <a:solidFill>
              <a:schemeClr val="lt1"/>
            </a:solidFill>
            <a:prstDash val="solid"/>
            <a:round/>
            <a:headEnd type="none" w="sm" len="sm"/>
            <a:tailEnd type="none" w="sm" len="sm"/>
          </a:ln>
        </p:spPr>
      </p:pic>
      <p:pic>
        <p:nvPicPr>
          <p:cNvPr id="7" name="Picture 6">
            <a:extLst>
              <a:ext uri="{FF2B5EF4-FFF2-40B4-BE49-F238E27FC236}">
                <a16:creationId xmlns:a16="http://schemas.microsoft.com/office/drawing/2014/main" id="{10716917-1FF8-0740-F4B5-EDB4257F0871}"/>
              </a:ext>
            </a:extLst>
          </p:cNvPr>
          <p:cNvPicPr>
            <a:picLocks noChangeAspect="1"/>
          </p:cNvPicPr>
          <p:nvPr/>
        </p:nvPicPr>
        <p:blipFill>
          <a:blip r:embed="rId6"/>
          <a:srcRect l="24395" t="27302" r="27290" b="909"/>
          <a:stretch/>
        </p:blipFill>
        <p:spPr>
          <a:xfrm>
            <a:off x="9415757" y="3943257"/>
            <a:ext cx="2616364" cy="2586427"/>
          </a:xfrm>
          <a:prstGeom prst="ellipse">
            <a:avLst/>
          </a:prstGeom>
          <a:effectLst>
            <a:outerShdw blurRad="385681" dist="55185" dir="2700000" algn="tl" rotWithShape="0">
              <a:prstClr val="black">
                <a:alpha val="27827"/>
              </a:prstClr>
            </a:outerShdw>
          </a:effectLst>
        </p:spPr>
      </p:pic>
      <p:sp>
        <p:nvSpPr>
          <p:cNvPr id="10" name="TextBox 9">
            <a:extLst>
              <a:ext uri="{FF2B5EF4-FFF2-40B4-BE49-F238E27FC236}">
                <a16:creationId xmlns:a16="http://schemas.microsoft.com/office/drawing/2014/main" id="{5DF7B3BC-FD49-E828-9859-CB014C88B9A2}"/>
              </a:ext>
            </a:extLst>
          </p:cNvPr>
          <p:cNvSpPr txBox="1"/>
          <p:nvPr/>
        </p:nvSpPr>
        <p:spPr>
          <a:xfrm>
            <a:off x="6338183" y="4761026"/>
            <a:ext cx="3821150" cy="719023"/>
          </a:xfrm>
          <a:prstGeom prst="roundRect">
            <a:avLst>
              <a:gd name="adj" fmla="val 20321"/>
            </a:avLst>
          </a:prstGeom>
          <a:solidFill>
            <a:srgbClr val="61E8FA"/>
          </a:solidFill>
          <a:ln w="12700">
            <a:solidFill>
              <a:schemeClr val="tx1">
                <a:lumMod val="10000"/>
                <a:lumOff val="90000"/>
              </a:schemeClr>
            </a:solidFill>
          </a:ln>
          <a:effectLst>
            <a:outerShdw blurRad="119322" dist="126776" dir="2694215" algn="tl" rotWithShape="0">
              <a:prstClr val="black">
                <a:alpha val="40000"/>
              </a:prstClr>
            </a:outerShdw>
          </a:effectLst>
        </p:spPr>
        <p:txBody>
          <a:bodyPr wrap="square" lIns="91428">
            <a:noAutofit/>
          </a:bodyPr>
          <a:lstStyle/>
          <a:p>
            <a:r>
              <a:rPr lang="en-US" dirty="0">
                <a:solidFill>
                  <a:schemeClr val="tx2">
                    <a:lumMod val="75000"/>
                    <a:lumOff val="25000"/>
                  </a:schemeClr>
                </a:solidFill>
                <a:latin typeface="Calibri" panose="020F0502020204030204" pitchFamily="34" charset="0"/>
                <a:cs typeface="Calibri" panose="020F0502020204030204" pitchFamily="34" charset="0"/>
              </a:rPr>
              <a:t>OPTION: Use colored tape for a visual </a:t>
            </a:r>
            <a:br>
              <a:rPr lang="en-US" dirty="0">
                <a:solidFill>
                  <a:schemeClr val="tx2">
                    <a:lumMod val="75000"/>
                    <a:lumOff val="25000"/>
                  </a:schemeClr>
                </a:solidFill>
                <a:latin typeface="Calibri" panose="020F0502020204030204" pitchFamily="34" charset="0"/>
                <a:cs typeface="Calibri" panose="020F0502020204030204" pitchFamily="34" charset="0"/>
              </a:rPr>
            </a:br>
            <a:r>
              <a:rPr lang="en-US" dirty="0">
                <a:solidFill>
                  <a:schemeClr val="tx2">
                    <a:lumMod val="75000"/>
                    <a:lumOff val="25000"/>
                  </a:schemeClr>
                </a:solidFill>
                <a:latin typeface="Calibri" panose="020F0502020204030204" pitchFamily="34" charset="0"/>
                <a:cs typeface="Calibri" panose="020F0502020204030204" pitchFamily="34" charset="0"/>
              </a:rPr>
              <a:t>indicator of the triage condition.</a:t>
            </a:r>
          </a:p>
        </p:txBody>
      </p:sp>
      <p:sp>
        <p:nvSpPr>
          <p:cNvPr id="11" name="Arc 10">
            <a:extLst>
              <a:ext uri="{FF2B5EF4-FFF2-40B4-BE49-F238E27FC236}">
                <a16:creationId xmlns:a16="http://schemas.microsoft.com/office/drawing/2014/main" id="{80188CB3-7684-0D64-BF27-5704EF8F0F9B}"/>
              </a:ext>
            </a:extLst>
          </p:cNvPr>
          <p:cNvSpPr/>
          <p:nvPr/>
        </p:nvSpPr>
        <p:spPr>
          <a:xfrm rot="10059863">
            <a:off x="9574917" y="4357583"/>
            <a:ext cx="1507113" cy="1656197"/>
          </a:xfrm>
          <a:prstGeom prst="arc">
            <a:avLst>
              <a:gd name="adj1" fmla="val 16622348"/>
              <a:gd name="adj2" fmla="val 0"/>
            </a:avLst>
          </a:prstGeom>
          <a:ln w="196850">
            <a:solidFill>
              <a:srgbClr val="61E8FA"/>
            </a:solidFill>
            <a:headEnd type="triangle" w="med" len="sm"/>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900"/>
          </a:p>
        </p:txBody>
      </p:sp>
    </p:spTree>
    <p:extLst>
      <p:ext uri="{BB962C8B-B14F-4D97-AF65-F5344CB8AC3E}">
        <p14:creationId xmlns:p14="http://schemas.microsoft.com/office/powerpoint/2010/main" val="218323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1344</TotalTime>
  <Words>414</Words>
  <Application>Microsoft Macintosh PowerPoint</Application>
  <PresentationFormat>Widescreen</PresentationFormat>
  <Paragraphs>31</Paragraphs>
  <Slides>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Aptos</vt:lpstr>
      <vt:lpstr>Aptos Display</vt:lpstr>
      <vt:lpstr>Arial</vt:lpstr>
      <vt:lpstr>Calibri</vt:lpstr>
      <vt:lpstr>Calibri Light</vt:lpstr>
      <vt:lpstr>Roboto Light</vt:lpstr>
      <vt:lpstr>System Font Regular</vt:lpstr>
      <vt:lpstr>Office Theme</vt:lpstr>
      <vt:lpstr>Patient Movement Wristbands</vt:lpstr>
      <vt:lpstr>Patient Movement Wristbands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Movement Wristbands</dc:title>
  <dc:creator>Kinsie Clarkson</dc:creator>
  <cp:lastModifiedBy>Kinsie Clarkson</cp:lastModifiedBy>
  <cp:revision>2</cp:revision>
  <dcterms:created xsi:type="dcterms:W3CDTF">2025-03-18T21:23:36Z</dcterms:created>
  <dcterms:modified xsi:type="dcterms:W3CDTF">2025-03-19T19:47:53Z</dcterms:modified>
</cp:coreProperties>
</file>