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9" r:id="rId1"/>
  </p:sldMasterIdLst>
  <p:notesMasterIdLst>
    <p:notesMasterId r:id="rId9"/>
  </p:notesMasterIdLst>
  <p:sldIdLst>
    <p:sldId id="267" r:id="rId2"/>
    <p:sldId id="281" r:id="rId3"/>
    <p:sldId id="282" r:id="rId4"/>
    <p:sldId id="283" r:id="rId5"/>
    <p:sldId id="284" r:id="rId6"/>
    <p:sldId id="285" r:id="rId7"/>
    <p:sldId id="286" r:id="rId8"/>
  </p:sldIdLst>
  <p:sldSz cx="24387175" cy="13716000"/>
  <p:notesSz cx="6858000" cy="9144000"/>
  <p:embeddedFontLst>
    <p:embeddedFont>
      <p:font typeface="Roboto" panose="02000000000000000000" pitchFamily="2" charset="0"/>
      <p:regular r:id="rId10"/>
      <p:bold r:id="rId11"/>
      <p:italic r:id="rId12"/>
      <p:boldItalic r:id="rId13"/>
    </p:embeddedFont>
    <p:embeddedFont>
      <p:font typeface="Roboto Light" panose="02000000000000000000" pitchFamily="2" charset="0"/>
      <p:regular r:id="rId14"/>
      <p: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8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8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8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8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8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8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8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8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8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orient="horz" pos="4896" userDrawn="1">
          <p15:clr>
            <a:srgbClr val="A4A3A4"/>
          </p15:clr>
        </p15:guide>
        <p15:guide id="3" orient="horz" pos="5136" userDrawn="1">
          <p15:clr>
            <a:srgbClr val="A4A3A4"/>
          </p15:clr>
        </p15:guide>
        <p15:guide id="4" orient="horz" pos="7872" userDrawn="1">
          <p15:clr>
            <a:srgbClr val="A4A3A4"/>
          </p15:clr>
        </p15:guide>
        <p15:guide id="5" pos="14642" userDrawn="1">
          <p15:clr>
            <a:srgbClr val="A4A3A4"/>
          </p15:clr>
        </p15:guide>
        <p15:guide id="6" pos="11491" userDrawn="1">
          <p15:clr>
            <a:srgbClr val="A4A3A4"/>
          </p15:clr>
        </p15:guide>
        <p15:guide id="7" pos="11089" userDrawn="1">
          <p15:clr>
            <a:srgbClr val="A4A3A4"/>
          </p15:clr>
        </p15:guide>
        <p15:guide id="8" pos="7921" userDrawn="1">
          <p15:clr>
            <a:srgbClr val="A4A3A4"/>
          </p15:clr>
        </p15:guide>
        <p15:guide id="9" orient="horz" pos="1632" userDrawn="1">
          <p15:clr>
            <a:srgbClr val="A4A3A4"/>
          </p15:clr>
        </p15:guide>
        <p15:guide id="10" orient="horz" pos="1152" userDrawn="1">
          <p15:clr>
            <a:srgbClr val="A4A3A4"/>
          </p15:clr>
        </p15:guide>
        <p15:guide id="11" pos="864" userDrawn="1">
          <p15:clr>
            <a:srgbClr val="A4A3A4"/>
          </p15:clr>
        </p15:guide>
        <p15:guide id="12" pos="1488" userDrawn="1">
          <p15:clr>
            <a:srgbClr val="A4A3A4"/>
          </p15:clr>
        </p15:guide>
        <p15:guide id="13" pos="744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31"/>
    <p:restoredTop sz="64780"/>
  </p:normalViewPr>
  <p:slideViewPr>
    <p:cSldViewPr snapToGrid="0">
      <p:cViewPr varScale="1">
        <p:scale>
          <a:sx n="67" d="100"/>
          <a:sy n="67" d="100"/>
        </p:scale>
        <p:origin x="4048" y="200"/>
      </p:cViewPr>
      <p:guideLst>
        <p:guide orient="horz" pos="2160"/>
        <p:guide orient="horz" pos="4896"/>
        <p:guide orient="horz" pos="5136"/>
        <p:guide orient="horz" pos="7872"/>
        <p:guide pos="14642"/>
        <p:guide pos="11491"/>
        <p:guide pos="11089"/>
        <p:guide pos="7921"/>
        <p:guide orient="horz" pos="1632"/>
        <p:guide orient="horz" pos="1152"/>
        <p:guide pos="864"/>
        <p:guide pos="1488"/>
        <p:guide pos="744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8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8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8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8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8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8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8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8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8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1:notes"/>
          <p:cNvSpPr txBox="1">
            <a:spLocks noGrp="1"/>
          </p:cNvSpPr>
          <p:nvPr>
            <p:ph type="body" idx="1"/>
          </p:nvPr>
        </p:nvSpPr>
        <p:spPr>
          <a:xfrm>
            <a:off x="380999" y="4343400"/>
            <a:ext cx="60959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dk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Let’s review how to receive a prehospital notification, which replaces the traditional radio or phone call.</a:t>
            </a:r>
          </a:p>
          <a:p>
            <a:pPr marL="0" lvl="0" indent="0" algn="l" rtl="0"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1000" dirty="0">
              <a:solidFill>
                <a:schemeClr val="dk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lvl="0" indent="0" algn="l" rtl="0"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dk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When EMS sends a prehospital alert, you’ll get a push notification and an audible alert. Tap it to open the patient channel.</a:t>
            </a:r>
          </a:p>
          <a:p>
            <a:pPr marL="0" lvl="0" indent="0" algn="l" rtl="0"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1000" dirty="0">
              <a:solidFill>
                <a:schemeClr val="dk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lvl="0" indent="0" algn="l" rtl="0"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dk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If you’re on the ED-team that receives inbound EMS notifications, opening the channel automatically acknowledges receipt to EMS.</a:t>
            </a:r>
          </a:p>
          <a:p>
            <a:pPr marL="0" lvl="0" indent="0" algn="l" rtl="0"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1000" dirty="0">
              <a:solidFill>
                <a:schemeClr val="dk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lvl="0" indent="0" algn="l" rtl="0"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dk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Scroll through the channel to review patient info. A blue badge will display when there is multimedia attached in the patient card. A red indicator will be shown if there are new messages to review. </a:t>
            </a:r>
          </a:p>
          <a:p>
            <a:pPr marL="0" lvl="0" indent="0" algn="l" rtl="0"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1000" dirty="0">
              <a:solidFill>
                <a:schemeClr val="dk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lvl="0" indent="0" algn="l" rtl="0"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dk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Now let’s look at some optional functionality.</a:t>
            </a:r>
          </a:p>
          <a:p>
            <a:pPr marL="0" lvl="0" indent="0" algn="l" rtl="0"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1000" dirty="0">
              <a:solidFill>
                <a:schemeClr val="dk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lvl="0" indent="0" algn="l" rtl="0"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dk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If your facility pre-assigns rooms, tap EDIT on the Patient Card, enter the room number, and save. Everyone in the channel gets notified.</a:t>
            </a:r>
          </a:p>
          <a:p>
            <a:pPr marL="0" lvl="0" indent="0" algn="l" rtl="0"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1000" dirty="0">
              <a:solidFill>
                <a:schemeClr val="dk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lvl="0" indent="0" algn="l" rtl="0"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dk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To send a message to EMS you'll tap the Messages icon. You can use voice-to-text, type it manually, or choose a template message created by your organization. You’ll get an alert when they respond—just tap it to view.</a:t>
            </a:r>
          </a:p>
          <a:p>
            <a:pPr marL="0" lvl="0" indent="0" algn="l" rtl="0"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1000" dirty="0">
              <a:solidFill>
                <a:schemeClr val="dk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lvl="0" indent="0" algn="l" rtl="0"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dk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To call EMS, just tap the phone icon next to the agency in the EMS card -- which is often a recorded line. Or tap the one next to the unit, to reach their unit phone directly. Want to start a </a:t>
            </a:r>
            <a:r>
              <a:rPr lang="en-US" sz="1000" dirty="0" err="1">
                <a:solidFill>
                  <a:schemeClr val="dk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pulsaira</a:t>
            </a:r>
            <a:r>
              <a:rPr lang="en-US" sz="1000" dirty="0">
                <a:solidFill>
                  <a:schemeClr val="dk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Call with video or recording? Tap the Team icon, then hit the video icon next to the team member you want to connect with to start the session.</a:t>
            </a:r>
          </a:p>
          <a:p>
            <a:pPr marL="0" lvl="0" indent="0" algn="l" rtl="0"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dk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No more chasing down phone or radio calls, listening to long reports, and jotting down notes—just clear, efficient communication from start to finish.</a:t>
            </a:r>
          </a:p>
          <a:p>
            <a:pPr marL="0" lvl="0" indent="0" algn="l" rtl="0"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 dirty="0">
              <a:solidFill>
                <a:schemeClr val="dk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0" name="Google Shape;1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4463" y="125413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">
          <a:extLst>
            <a:ext uri="{FF2B5EF4-FFF2-40B4-BE49-F238E27FC236}">
              <a16:creationId xmlns:a16="http://schemas.microsoft.com/office/drawing/2014/main" id="{714DEE38-4982-6B8D-DBB9-1E1DA0AFDD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1:notes">
            <a:extLst>
              <a:ext uri="{FF2B5EF4-FFF2-40B4-BE49-F238E27FC236}">
                <a16:creationId xmlns:a16="http://schemas.microsoft.com/office/drawing/2014/main" id="{BAA2268C-B141-1EB0-9DC5-71535DDDE03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50" dirty="0">
                <a:solidFill>
                  <a:schemeClr val="dk1"/>
                </a:solidFill>
              </a:rPr>
              <a:t>When EMS sends a prehospital alert, you’ll get a push notification and an audible alert. Tap it to open the patient channel.</a:t>
            </a: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105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50" dirty="0">
                <a:solidFill>
                  <a:schemeClr val="dk1"/>
                </a:solidFill>
              </a:rPr>
              <a:t>If you’re on the ED-team that receives inbound EMS notifications, opening the channel automatically acknowledges receipt to EMS.</a:t>
            </a:r>
          </a:p>
        </p:txBody>
      </p:sp>
      <p:sp>
        <p:nvSpPr>
          <p:cNvPr id="10" name="Google Shape;10;p1:notes">
            <a:extLst>
              <a:ext uri="{FF2B5EF4-FFF2-40B4-BE49-F238E27FC236}">
                <a16:creationId xmlns:a16="http://schemas.microsoft.com/office/drawing/2014/main" id="{D7ED8EDF-0FC3-7725-E7B7-AC87C5ED61F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7679474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">
          <a:extLst>
            <a:ext uri="{FF2B5EF4-FFF2-40B4-BE49-F238E27FC236}">
              <a16:creationId xmlns:a16="http://schemas.microsoft.com/office/drawing/2014/main" id="{9BF468F5-AB81-D051-2FF4-0255B8629A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1:notes">
            <a:extLst>
              <a:ext uri="{FF2B5EF4-FFF2-40B4-BE49-F238E27FC236}">
                <a16:creationId xmlns:a16="http://schemas.microsoft.com/office/drawing/2014/main" id="{AC54A770-51A2-FF87-D297-02CC5A5A340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50" dirty="0">
                <a:solidFill>
                  <a:schemeClr val="dk1"/>
                </a:solidFill>
              </a:rPr>
              <a:t>Scroll through the channel to review patient info. A blue badge will display when there is multimedia attached in the patient card. A red indicator will be shown if there are new messages to review. </a:t>
            </a:r>
          </a:p>
        </p:txBody>
      </p:sp>
      <p:sp>
        <p:nvSpPr>
          <p:cNvPr id="10" name="Google Shape;10;p1:notes">
            <a:extLst>
              <a:ext uri="{FF2B5EF4-FFF2-40B4-BE49-F238E27FC236}">
                <a16:creationId xmlns:a16="http://schemas.microsoft.com/office/drawing/2014/main" id="{2E0ED387-E01F-2176-738C-45C0CF16417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611200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">
          <a:extLst>
            <a:ext uri="{FF2B5EF4-FFF2-40B4-BE49-F238E27FC236}">
              <a16:creationId xmlns:a16="http://schemas.microsoft.com/office/drawing/2014/main" id="{4F1D733A-BC4F-D874-C6D7-33E281617A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1:notes">
            <a:extLst>
              <a:ext uri="{FF2B5EF4-FFF2-40B4-BE49-F238E27FC236}">
                <a16:creationId xmlns:a16="http://schemas.microsoft.com/office/drawing/2014/main" id="{90165BE9-55F4-1DCB-DE4F-E1DF8058B38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50" dirty="0">
                <a:solidFill>
                  <a:schemeClr val="dk1"/>
                </a:solidFill>
              </a:rPr>
              <a:t>Now let’s look at some optional functionality.</a:t>
            </a: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105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50" dirty="0">
                <a:solidFill>
                  <a:schemeClr val="dk1"/>
                </a:solidFill>
              </a:rPr>
              <a:t>If your facility pre-assigns rooms, tap EDIT on the Patient Card, enter the room number, and save. Everyone in the channel gets notified.</a:t>
            </a: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105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1050" dirty="0">
              <a:solidFill>
                <a:schemeClr val="dk1"/>
              </a:solidFill>
            </a:endParaRPr>
          </a:p>
        </p:txBody>
      </p:sp>
      <p:sp>
        <p:nvSpPr>
          <p:cNvPr id="10" name="Google Shape;10;p1:notes">
            <a:extLst>
              <a:ext uri="{FF2B5EF4-FFF2-40B4-BE49-F238E27FC236}">
                <a16:creationId xmlns:a16="http://schemas.microsoft.com/office/drawing/2014/main" id="{06DBBB14-E925-E153-05A0-CDB057EBC9B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5709512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">
          <a:extLst>
            <a:ext uri="{FF2B5EF4-FFF2-40B4-BE49-F238E27FC236}">
              <a16:creationId xmlns:a16="http://schemas.microsoft.com/office/drawing/2014/main" id="{55959740-F4E5-1923-6AD4-8A6AADBEA4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1:notes">
            <a:extLst>
              <a:ext uri="{FF2B5EF4-FFF2-40B4-BE49-F238E27FC236}">
                <a16:creationId xmlns:a16="http://schemas.microsoft.com/office/drawing/2014/main" id="{F953D708-CBBF-8B06-EFB4-3D8E2D322EB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50" dirty="0">
                <a:solidFill>
                  <a:schemeClr val="dk1"/>
                </a:solidFill>
              </a:rPr>
              <a:t>To send a message to EMS you'll tap the Messages icon. You can use voice-to-text, type it manually, or choose a template message created by your organization. You’ll get an alert when they respond—just tap it to view.</a:t>
            </a: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105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50" dirty="0">
                <a:solidFill>
                  <a:schemeClr val="dk1"/>
                </a:solidFill>
              </a:rPr>
              <a:t>To call EMS, just tap the phone icon next to the agency in the EMS card -- which is often a recorded line. Or tap the one next to the unit, to reach their unit phone directly. Want to start a </a:t>
            </a:r>
            <a:r>
              <a:rPr lang="en-US" sz="1050" dirty="0" err="1">
                <a:solidFill>
                  <a:schemeClr val="dk1"/>
                </a:solidFill>
              </a:rPr>
              <a:t>pulsaira</a:t>
            </a:r>
            <a:r>
              <a:rPr lang="en-US" sz="1050" dirty="0">
                <a:solidFill>
                  <a:schemeClr val="dk1"/>
                </a:solidFill>
              </a:rPr>
              <a:t> Call with video or recording? Tap the Team icon, then hit the video icon next to the team member you want to connect with to start the session.</a:t>
            </a: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105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50" dirty="0">
                <a:solidFill>
                  <a:schemeClr val="dk1"/>
                </a:solidFill>
              </a:rPr>
              <a:t>No more chasing down phone or radio calls, listening to long reports, and jotting down notes—just clear, efficient communication from start to finish.</a:t>
            </a: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1050" dirty="0">
              <a:solidFill>
                <a:schemeClr val="dk1"/>
              </a:solidFill>
            </a:endParaRPr>
          </a:p>
        </p:txBody>
      </p:sp>
      <p:sp>
        <p:nvSpPr>
          <p:cNvPr id="10" name="Google Shape;10;p1:notes">
            <a:extLst>
              <a:ext uri="{FF2B5EF4-FFF2-40B4-BE49-F238E27FC236}">
                <a16:creationId xmlns:a16="http://schemas.microsoft.com/office/drawing/2014/main" id="{02BC171C-3C8D-3B43-EE6E-D989D4D5233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8897498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">
          <a:extLst>
            <a:ext uri="{FF2B5EF4-FFF2-40B4-BE49-F238E27FC236}">
              <a16:creationId xmlns:a16="http://schemas.microsoft.com/office/drawing/2014/main" id="{B8FCF79F-8826-8E6D-90ED-1059CE7D15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1:notes">
            <a:extLst>
              <a:ext uri="{FF2B5EF4-FFF2-40B4-BE49-F238E27FC236}">
                <a16:creationId xmlns:a16="http://schemas.microsoft.com/office/drawing/2014/main" id="{50BC1F17-771C-FB57-03AD-8B72DE74376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50" dirty="0">
                <a:solidFill>
                  <a:schemeClr val="dk1"/>
                </a:solidFill>
              </a:rPr>
              <a:t>To call EMS, just tap the phone icon next to the agency in the EMS card -- which is often a recorded line. Or tap the one next to the unit, to reach their unit phone directly. Want to start a </a:t>
            </a:r>
            <a:r>
              <a:rPr lang="en-US" sz="1050" dirty="0" err="1">
                <a:solidFill>
                  <a:schemeClr val="dk1"/>
                </a:solidFill>
              </a:rPr>
              <a:t>pulsaira</a:t>
            </a:r>
            <a:r>
              <a:rPr lang="en-US" sz="1050" dirty="0">
                <a:solidFill>
                  <a:schemeClr val="dk1"/>
                </a:solidFill>
              </a:rPr>
              <a:t> Call with video or recording? Tap the Team icon, then hit the video icon next to the team member you want to connect with to start the session.</a:t>
            </a:r>
          </a:p>
        </p:txBody>
      </p:sp>
      <p:sp>
        <p:nvSpPr>
          <p:cNvPr id="10" name="Google Shape;10;p1:notes">
            <a:extLst>
              <a:ext uri="{FF2B5EF4-FFF2-40B4-BE49-F238E27FC236}">
                <a16:creationId xmlns:a16="http://schemas.microsoft.com/office/drawing/2014/main" id="{1E0D61BA-9B2E-5E77-B261-B48D369F66B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5566912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">
          <a:extLst>
            <a:ext uri="{FF2B5EF4-FFF2-40B4-BE49-F238E27FC236}">
              <a16:creationId xmlns:a16="http://schemas.microsoft.com/office/drawing/2014/main" id="{AB40F20C-C5CB-4505-7548-83A14990C5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1:notes">
            <a:extLst>
              <a:ext uri="{FF2B5EF4-FFF2-40B4-BE49-F238E27FC236}">
                <a16:creationId xmlns:a16="http://schemas.microsoft.com/office/drawing/2014/main" id="{713448FF-A65D-20D5-51F4-FCBA5E7A397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50" dirty="0">
                <a:solidFill>
                  <a:schemeClr val="dk1"/>
                </a:solidFill>
              </a:rPr>
              <a:t>Want to start a Pulsara Call with video or recording? Tap the Team icon, then hit the video icon next to the team member you want to connect with to start the session.</a:t>
            </a: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105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50" dirty="0">
                <a:solidFill>
                  <a:schemeClr val="dk1"/>
                </a:solidFill>
              </a:rPr>
              <a:t>No more chasing down phone or radio calls, listening to long reports, and jotting down notes—just clear, efficient communication from start to finish.</a:t>
            </a: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1050" dirty="0">
              <a:solidFill>
                <a:schemeClr val="dk1"/>
              </a:solidFill>
            </a:endParaRPr>
          </a:p>
        </p:txBody>
      </p:sp>
      <p:sp>
        <p:nvSpPr>
          <p:cNvPr id="10" name="Google Shape;10;p1:notes">
            <a:extLst>
              <a:ext uri="{FF2B5EF4-FFF2-40B4-BE49-F238E27FC236}">
                <a16:creationId xmlns:a16="http://schemas.microsoft.com/office/drawing/2014/main" id="{05B6DBF0-9A8B-BBF9-182C-112961E3536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85727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018162" y="916013"/>
            <a:ext cx="2554745" cy="6741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">
            <a:extLst>
              <a:ext uri="{FF2B5EF4-FFF2-40B4-BE49-F238E27FC236}">
                <a16:creationId xmlns:a16="http://schemas.microsoft.com/office/drawing/2014/main" id="{B3E87580-2587-B7C4-CB06-1413CFF27374}"/>
              </a:ext>
            </a:extLst>
          </p:cNvPr>
          <p:cNvSpPr txBox="1"/>
          <p:nvPr userDrawn="1"/>
        </p:nvSpPr>
        <p:spPr>
          <a:xfrm>
            <a:off x="694100" y="869236"/>
            <a:ext cx="14775000" cy="984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buSzPts val="3200"/>
            </a:pPr>
            <a:r>
              <a:rPr lang="en-ID" sz="6399" b="1" dirty="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ED | </a:t>
            </a:r>
            <a:r>
              <a:rPr lang="en-ID" sz="6399" b="1" dirty="0">
                <a:solidFill>
                  <a:srgbClr val="0E0E0E"/>
                </a:solidFill>
                <a:latin typeface="Roboto"/>
                <a:ea typeface="Roboto"/>
                <a:cs typeface="Roboto"/>
                <a:sym typeface="Roboto"/>
              </a:rPr>
              <a:t>Receive Prehospital Notification</a:t>
            </a:r>
            <a:endParaRPr sz="6399" b="1" dirty="0">
              <a:solidFill>
                <a:srgbClr val="0E0E0E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" name="TEXT">
            <a:extLst>
              <a:ext uri="{FF2B5EF4-FFF2-40B4-BE49-F238E27FC236}">
                <a16:creationId xmlns:a16="http://schemas.microsoft.com/office/drawing/2014/main" id="{02D9F51C-7113-8EDC-3940-4B3EF33A2A65}"/>
              </a:ext>
            </a:extLst>
          </p:cNvPr>
          <p:cNvSpPr txBox="1"/>
          <p:nvPr userDrawn="1"/>
        </p:nvSpPr>
        <p:spPr>
          <a:xfrm>
            <a:off x="1569080" y="2407091"/>
            <a:ext cx="8609187" cy="11501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buSzPts val="2200"/>
            </a:pPr>
            <a:r>
              <a:rPr lang="en-US" sz="4401" b="1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Receive Alert</a:t>
            </a:r>
          </a:p>
          <a:p>
            <a:pPr marL="228600" indent="457200">
              <a:buSzPts val="2200"/>
            </a:pPr>
            <a:r>
              <a:rPr lang="en-US" sz="3800" b="1" dirty="0">
                <a:solidFill>
                  <a:schemeClr val="accent6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Roboto"/>
              </a:rPr>
              <a:t>Tap Notification</a:t>
            </a:r>
            <a:endParaRPr sz="3800" b="1" dirty="0">
              <a:solidFill>
                <a:schemeClr val="accent6">
                  <a:lumMod val="7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1428750" indent="-512763">
              <a:buClr>
                <a:srgbClr val="676767"/>
              </a:buClr>
              <a:buSzPct val="100000"/>
              <a:buFont typeface="Arial"/>
              <a:buChar char="•"/>
            </a:pPr>
            <a:r>
              <a:rPr lang="en-US" sz="3200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Opens Patient Channel &amp; sends an</a:t>
            </a:r>
          </a:p>
          <a:p>
            <a:pPr marL="914400" indent="528638">
              <a:buClr>
                <a:srgbClr val="676767"/>
              </a:buClr>
              <a:buSzPct val="100000"/>
            </a:pPr>
            <a:r>
              <a:rPr lang="en-US" sz="3200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acknowledgement notification to EMS</a:t>
            </a:r>
          </a:p>
          <a:p>
            <a:pPr>
              <a:spcBef>
                <a:spcPts val="1800"/>
              </a:spcBef>
              <a:buSzPts val="2200"/>
            </a:pPr>
            <a:r>
              <a:rPr lang="en-US" sz="44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Roboto"/>
              </a:rPr>
              <a:t>Review Patient Details</a:t>
            </a:r>
            <a:endParaRPr lang="en-US" sz="4400" b="1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750888" indent="-454025">
              <a:lnSpc>
                <a:spcPct val="130000"/>
              </a:lnSpc>
              <a:buClr>
                <a:srgbClr val="676767"/>
              </a:buClr>
              <a:buSzPct val="100000"/>
              <a:buFont typeface="Arial"/>
              <a:buChar char="•"/>
            </a:pPr>
            <a:r>
              <a:rPr lang="en-US" sz="3200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Demographics, Multimedia, CC / Notes</a:t>
            </a:r>
          </a:p>
          <a:p>
            <a:pPr marL="750888" indent="-454025">
              <a:lnSpc>
                <a:spcPct val="130000"/>
              </a:lnSpc>
              <a:buClr>
                <a:srgbClr val="676767"/>
              </a:buClr>
              <a:buSzPct val="100000"/>
              <a:buFont typeface="Arial"/>
              <a:buChar char="•"/>
            </a:pPr>
            <a:r>
              <a:rPr lang="en-US" sz="3200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Badges indicate data – tap to review</a:t>
            </a:r>
          </a:p>
          <a:p>
            <a:pPr>
              <a:spcBef>
                <a:spcPts val="3000"/>
              </a:spcBef>
              <a:buSzPts val="2200"/>
            </a:pPr>
            <a:r>
              <a:rPr lang="en-US" sz="4401" b="1" dirty="0">
                <a:solidFill>
                  <a:srgbClr val="C00000"/>
                </a:solidFill>
                <a:latin typeface="Roboto"/>
                <a:ea typeface="Roboto"/>
                <a:cs typeface="Roboto"/>
                <a:sym typeface="Roboto"/>
              </a:rPr>
              <a:t>OPTIONAL FUNCTIONALITY</a:t>
            </a:r>
            <a:endParaRPr lang="en-US" sz="2400" dirty="0">
              <a:solidFill>
                <a:srgbClr val="C00000"/>
              </a:solidFill>
            </a:endParaRPr>
          </a:p>
          <a:p>
            <a:pPr marL="296863">
              <a:lnSpc>
                <a:spcPct val="90000"/>
              </a:lnSpc>
              <a:buClr>
                <a:srgbClr val="676767"/>
              </a:buClr>
              <a:buSzPct val="100000"/>
            </a:pPr>
            <a:r>
              <a:rPr lang="en-US" sz="34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Roboto"/>
              </a:rPr>
              <a:t>Assign Room (Patient Card)</a:t>
            </a:r>
          </a:p>
          <a:p>
            <a:pPr marL="1038225" lvl="2" indent="-403225">
              <a:lnSpc>
                <a:spcPct val="120000"/>
              </a:lnSpc>
              <a:buClr>
                <a:srgbClr val="676767"/>
              </a:buClr>
              <a:buSzPct val="100000"/>
              <a:buFont typeface="Arial"/>
              <a:buChar char="•"/>
            </a:pPr>
            <a:r>
              <a:rPr lang="en-US" sz="3000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Tap Edit, Add Room, Save</a:t>
            </a:r>
          </a:p>
          <a:p>
            <a:pPr marL="296863" indent="1588">
              <a:lnSpc>
                <a:spcPct val="90000"/>
              </a:lnSpc>
              <a:spcBef>
                <a:spcPts val="2400"/>
              </a:spcBef>
              <a:buClr>
                <a:srgbClr val="676767"/>
              </a:buClr>
              <a:buSzPct val="100000"/>
            </a:pPr>
            <a:r>
              <a:rPr lang="en-US" sz="34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Roboto"/>
              </a:rPr>
              <a:t>Messaging</a:t>
            </a:r>
          </a:p>
          <a:p>
            <a:pPr marL="1038225" lvl="2" indent="-403225">
              <a:lnSpc>
                <a:spcPct val="120000"/>
              </a:lnSpc>
              <a:buClr>
                <a:srgbClr val="676767"/>
              </a:buClr>
              <a:buSzPct val="100000"/>
              <a:buFont typeface="Arial"/>
              <a:buChar char="•"/>
            </a:pPr>
            <a:r>
              <a:rPr lang="en-US" sz="3000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Using Templates, Voice-to-Text, or Typing</a:t>
            </a:r>
          </a:p>
          <a:p>
            <a:pPr marL="296863" indent="1588">
              <a:lnSpc>
                <a:spcPct val="90000"/>
              </a:lnSpc>
              <a:spcBef>
                <a:spcPts val="2400"/>
              </a:spcBef>
              <a:buClr>
                <a:srgbClr val="676767"/>
              </a:buClr>
              <a:buSzPct val="100000"/>
            </a:pPr>
            <a:r>
              <a:rPr lang="en-US" sz="34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Roboto"/>
              </a:rPr>
              <a:t>Call EMS (if enabled)</a:t>
            </a:r>
          </a:p>
          <a:p>
            <a:pPr marL="1038225" lvl="2" indent="-403225">
              <a:lnSpc>
                <a:spcPct val="130000"/>
              </a:lnSpc>
              <a:buClr>
                <a:srgbClr val="676767"/>
              </a:buClr>
              <a:buSzPct val="100000"/>
              <a:buFont typeface="Arial"/>
              <a:buChar char="•"/>
            </a:pPr>
            <a:r>
              <a:rPr lang="en-US" sz="3000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Agency</a:t>
            </a:r>
          </a:p>
          <a:p>
            <a:pPr marL="1038225" lvl="2" indent="-403225">
              <a:lnSpc>
                <a:spcPct val="130000"/>
              </a:lnSpc>
              <a:buClr>
                <a:srgbClr val="676767"/>
              </a:buClr>
              <a:buSzPct val="100000"/>
              <a:buFont typeface="Arial"/>
              <a:buChar char="•"/>
            </a:pPr>
            <a:r>
              <a:rPr lang="en-US" sz="3000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Unit Phone</a:t>
            </a:r>
          </a:p>
          <a:p>
            <a:pPr marL="1038225" lvl="2" indent="-403225">
              <a:lnSpc>
                <a:spcPct val="130000"/>
              </a:lnSpc>
              <a:buClr>
                <a:srgbClr val="676767"/>
              </a:buClr>
              <a:buSzPct val="100000"/>
              <a:buFont typeface="Arial"/>
              <a:buChar char="•"/>
            </a:pPr>
            <a:r>
              <a:rPr lang="en-US" sz="3000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Pulsara Call (VOIP / Video)</a:t>
            </a:r>
          </a:p>
          <a:p>
            <a:pPr marL="1211263" lvl="2" indent="-411163">
              <a:lnSpc>
                <a:spcPct val="120000"/>
              </a:lnSpc>
              <a:buClr>
                <a:srgbClr val="676767"/>
              </a:buClr>
              <a:buSzPct val="100000"/>
              <a:buFont typeface="Arial"/>
              <a:buChar char="•"/>
            </a:pPr>
            <a:endParaRPr lang="en-US" sz="3000" dirty="0">
              <a:solidFill>
                <a:schemeClr val="tx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  <a:sym typeface="Roboto"/>
            </a:endParaRPr>
          </a:p>
          <a:p>
            <a:pPr marL="469914" indent="-457215">
              <a:lnSpc>
                <a:spcPct val="120000"/>
              </a:lnSpc>
              <a:buClr>
                <a:srgbClr val="676767"/>
              </a:buClr>
              <a:buSzPct val="100000"/>
              <a:buFont typeface="Arial"/>
              <a:buChar char="•"/>
            </a:pPr>
            <a:endParaRPr lang="en-US" sz="3000" dirty="0">
              <a:solidFill>
                <a:schemeClr val="tx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  <a:sym typeface="Roboto"/>
            </a:endParaRPr>
          </a:p>
        </p:txBody>
      </p:sp>
      <p:pic>
        <p:nvPicPr>
          <p:cNvPr id="4" name="02">
            <a:extLst>
              <a:ext uri="{FF2B5EF4-FFF2-40B4-BE49-F238E27FC236}">
                <a16:creationId xmlns:a16="http://schemas.microsoft.com/office/drawing/2014/main" id="{37E04896-E9F0-05D5-ED6B-B999FAD6A9BF}"/>
              </a:ext>
            </a:extLst>
          </p:cNvPr>
          <p:cNvPicPr preferRelativeResize="0">
            <a:picLocks noChangeAspect="1"/>
          </p:cNvPicPr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2274421" y="3674537"/>
            <a:ext cx="548640" cy="54864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" name="01">
            <a:extLst>
              <a:ext uri="{FF2B5EF4-FFF2-40B4-BE49-F238E27FC236}">
                <a16:creationId xmlns:a16="http://schemas.microsoft.com/office/drawing/2014/main" id="{76D7F9FD-B6AB-31B2-D8D7-CC86D20A6D66}"/>
              </a:ext>
            </a:extLst>
          </p:cNvPr>
          <p:cNvPicPr preferRelativeResize="0">
            <a:picLocks noChangeAspect="1"/>
          </p:cNvPicPr>
          <p:nvPr userDrawn="1"/>
        </p:nvPicPr>
        <p:blipFill rotWithShape="1">
          <a:blip r:embed="rId5">
            <a:alphaModFix/>
          </a:blip>
          <a:srcRect/>
          <a:stretch/>
        </p:blipFill>
        <p:spPr>
          <a:xfrm>
            <a:off x="629063" y="2307695"/>
            <a:ext cx="822960" cy="82296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7" name="04">
            <a:extLst>
              <a:ext uri="{FF2B5EF4-FFF2-40B4-BE49-F238E27FC236}">
                <a16:creationId xmlns:a16="http://schemas.microsoft.com/office/drawing/2014/main" id="{2FC5A1CA-E9FE-2C07-6B66-6735A2FE7B19}"/>
              </a:ext>
            </a:extLst>
          </p:cNvPr>
          <p:cNvPicPr preferRelativeResize="0">
            <a:picLocks noChangeAspect="1"/>
          </p:cNvPicPr>
          <p:nvPr userDrawn="1"/>
        </p:nvPicPr>
        <p:blipFill rotWithShape="1">
          <a:blip r:embed="rId6">
            <a:alphaModFix/>
          </a:blip>
          <a:srcRect/>
          <a:stretch/>
        </p:blipFill>
        <p:spPr>
          <a:xfrm>
            <a:off x="1658898" y="6196482"/>
            <a:ext cx="548640" cy="54864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8" name="07">
            <a:extLst>
              <a:ext uri="{FF2B5EF4-FFF2-40B4-BE49-F238E27FC236}">
                <a16:creationId xmlns:a16="http://schemas.microsoft.com/office/drawing/2014/main" id="{46C5C99B-FC6D-3AE4-AD2E-38C29DBDF917}"/>
              </a:ext>
            </a:extLst>
          </p:cNvPr>
          <p:cNvPicPr preferRelativeResize="0">
            <a:picLocks noChangeAspect="1"/>
          </p:cNvPicPr>
          <p:nvPr userDrawn="1"/>
        </p:nvPicPr>
        <p:blipFill rotWithShape="1">
          <a:blip r:embed="rId7">
            <a:alphaModFix/>
          </a:blip>
          <a:srcRect/>
          <a:stretch/>
        </p:blipFill>
        <p:spPr>
          <a:xfrm>
            <a:off x="1851898" y="10999369"/>
            <a:ext cx="548640" cy="54864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9" name="08">
            <a:extLst>
              <a:ext uri="{FF2B5EF4-FFF2-40B4-BE49-F238E27FC236}">
                <a16:creationId xmlns:a16="http://schemas.microsoft.com/office/drawing/2014/main" id="{C105C870-280F-92D1-3B17-9B75314DE13D}"/>
              </a:ext>
            </a:extLst>
          </p:cNvPr>
          <p:cNvPicPr preferRelativeResize="0">
            <a:picLocks noChangeAspect="1"/>
          </p:cNvPicPr>
          <p:nvPr userDrawn="1"/>
        </p:nvPicPr>
        <p:blipFill rotWithShape="1">
          <a:blip r:embed="rId8">
            <a:alphaModFix/>
          </a:blip>
          <a:srcRect/>
          <a:stretch/>
        </p:blipFill>
        <p:spPr>
          <a:xfrm>
            <a:off x="1851898" y="11604925"/>
            <a:ext cx="548640" cy="54864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0" name="03">
            <a:extLst>
              <a:ext uri="{FF2B5EF4-FFF2-40B4-BE49-F238E27FC236}">
                <a16:creationId xmlns:a16="http://schemas.microsoft.com/office/drawing/2014/main" id="{2F307CC1-15C3-0DA8-2AE3-DA72276E3243}"/>
              </a:ext>
            </a:extLst>
          </p:cNvPr>
          <p:cNvPicPr preferRelativeResize="0">
            <a:picLocks noChangeAspect="1"/>
          </p:cNvPicPr>
          <p:nvPr userDrawn="1"/>
        </p:nvPicPr>
        <p:blipFill rotWithShape="1">
          <a:blip r:embed="rId9">
            <a:alphaModFix/>
          </a:blip>
          <a:srcRect/>
          <a:stretch/>
        </p:blipFill>
        <p:spPr>
          <a:xfrm>
            <a:off x="1668603" y="5581161"/>
            <a:ext cx="548640" cy="54864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1" name="05">
            <a:extLst>
              <a:ext uri="{FF2B5EF4-FFF2-40B4-BE49-F238E27FC236}">
                <a16:creationId xmlns:a16="http://schemas.microsoft.com/office/drawing/2014/main" id="{06028BFA-AE6B-7681-8B57-EB2F7DF3AA25}"/>
              </a:ext>
            </a:extLst>
          </p:cNvPr>
          <p:cNvPicPr preferRelativeResize="0">
            <a:picLocks noChangeAspect="1"/>
          </p:cNvPicPr>
          <p:nvPr userDrawn="1"/>
        </p:nvPicPr>
        <p:blipFill rotWithShape="1">
          <a:blip r:embed="rId10">
            <a:alphaModFix/>
          </a:blip>
          <a:srcRect/>
          <a:stretch/>
        </p:blipFill>
        <p:spPr>
          <a:xfrm>
            <a:off x="1851898" y="8296441"/>
            <a:ext cx="548640" cy="54864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2" name="09">
            <a:extLst>
              <a:ext uri="{FF2B5EF4-FFF2-40B4-BE49-F238E27FC236}">
                <a16:creationId xmlns:a16="http://schemas.microsoft.com/office/drawing/2014/main" id="{B22CEF31-22B7-8573-F37E-D2C8BC2E27E3}"/>
              </a:ext>
            </a:extLst>
          </p:cNvPr>
          <p:cNvPicPr preferRelativeResize="0">
            <a:picLocks noChangeAspect="1"/>
          </p:cNvPicPr>
          <p:nvPr userDrawn="1"/>
        </p:nvPicPr>
        <p:blipFill rotWithShape="1">
          <a:blip r:embed="rId11">
            <a:alphaModFix/>
          </a:blip>
          <a:srcRect/>
          <a:stretch/>
        </p:blipFill>
        <p:spPr>
          <a:xfrm>
            <a:off x="1851898" y="12188503"/>
            <a:ext cx="548640" cy="54864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5" name="06">
            <a:extLst>
              <a:ext uri="{FF2B5EF4-FFF2-40B4-BE49-F238E27FC236}">
                <a16:creationId xmlns:a16="http://schemas.microsoft.com/office/drawing/2014/main" id="{9E7065F9-ED66-CDDF-BC5A-38DE0085350F}"/>
              </a:ext>
            </a:extLst>
          </p:cNvPr>
          <p:cNvPicPr preferRelativeResize="0">
            <a:picLocks noChangeAspect="1"/>
          </p:cNvPicPr>
          <p:nvPr userDrawn="1"/>
        </p:nvPicPr>
        <p:blipFill rotWithShape="1">
          <a:blip r:embed="rId12">
            <a:alphaModFix/>
          </a:blip>
          <a:srcRect/>
          <a:stretch/>
        </p:blipFill>
        <p:spPr>
          <a:xfrm>
            <a:off x="1851898" y="9636627"/>
            <a:ext cx="548640" cy="54864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6.png"/><Relationship Id="rId3" Type="http://schemas.openxmlformats.org/officeDocument/2006/relationships/image" Target="../media/image11.png"/><Relationship Id="rId7" Type="http://schemas.openxmlformats.org/officeDocument/2006/relationships/image" Target="../media/image4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image" Target="../media/image13.png"/><Relationship Id="rId4" Type="http://schemas.openxmlformats.org/officeDocument/2006/relationships/image" Target="../media/image5.png"/><Relationship Id="rId9" Type="http://schemas.openxmlformats.org/officeDocument/2006/relationships/image" Target="../media/image12.png"/><Relationship Id="rId1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" name="Picture 1063">
            <a:extLst>
              <a:ext uri="{FF2B5EF4-FFF2-40B4-BE49-F238E27FC236}">
                <a16:creationId xmlns:a16="http://schemas.microsoft.com/office/drawing/2014/main" id="{C9E8286C-34B2-DD44-F8B9-D7403B2295C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4139" b="975"/>
          <a:stretch/>
        </p:blipFill>
        <p:spPr>
          <a:xfrm>
            <a:off x="11917096" y="3099547"/>
            <a:ext cx="4785417" cy="9874414"/>
          </a:xfrm>
          <a:prstGeom prst="roundRect">
            <a:avLst>
              <a:gd name="adj" fmla="val 3143"/>
            </a:avLst>
          </a:prstGeom>
          <a:noFill/>
          <a:ln w="222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190500" dist="88900" dir="2700000" algn="tl" rotWithShape="0">
              <a:srgbClr val="000000">
                <a:alpha val="20000"/>
              </a:srgbClr>
            </a:outerShdw>
          </a:effectLst>
        </p:spPr>
      </p:pic>
      <p:sp>
        <p:nvSpPr>
          <p:cNvPr id="8" name="TEXT" hidden="1">
            <a:extLst>
              <a:ext uri="{FF2B5EF4-FFF2-40B4-BE49-F238E27FC236}">
                <a16:creationId xmlns:a16="http://schemas.microsoft.com/office/drawing/2014/main" id="{013F1837-1765-392E-4D12-C19549269B9B}"/>
              </a:ext>
            </a:extLst>
          </p:cNvPr>
          <p:cNvSpPr txBox="1"/>
          <p:nvPr/>
        </p:nvSpPr>
        <p:spPr>
          <a:xfrm>
            <a:off x="1569080" y="2407091"/>
            <a:ext cx="8609187" cy="11501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tabLst/>
              <a:defRPr/>
            </a:pPr>
            <a:r>
              <a:rPr kumimoji="0" lang="en-US" sz="4401" b="1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Receive Alert</a:t>
            </a:r>
          </a:p>
          <a:p>
            <a:pPr marL="228600" marR="0" lvl="0" indent="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tabLst/>
              <a:defRPr/>
            </a:pPr>
            <a:r>
              <a:rPr kumimoji="0" lang="en-US" sz="3800" b="1" i="0" u="none" strike="noStrike" kern="0" cap="none" spc="0" normalizeH="0" baseline="0" noProof="0" dirty="0">
                <a:ln>
                  <a:noFill/>
                </a:ln>
                <a:solidFill>
                  <a:srgbClr val="8A8A8A">
                    <a:lumMod val="7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Roboto"/>
              </a:rPr>
              <a:t>Tap Notification</a:t>
            </a:r>
            <a:endParaRPr kumimoji="0" sz="3800" b="1" i="0" u="none" strike="noStrike" kern="0" cap="none" spc="0" normalizeH="0" baseline="0" noProof="0" dirty="0">
              <a:ln>
                <a:noFill/>
              </a:ln>
              <a:solidFill>
                <a:srgbClr val="8A8A8A">
                  <a:lumMod val="75000"/>
                </a:srgb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Arial"/>
            </a:endParaRPr>
          </a:p>
          <a:p>
            <a:pPr marL="1428750" marR="0" lvl="0" indent="-5127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6767"/>
              </a:buClr>
              <a:buSzPct val="100000"/>
              <a:buFont typeface="Arial"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Opens Patient Channel &amp; sends an</a:t>
            </a:r>
          </a:p>
          <a:p>
            <a:pPr marL="914400" marR="0" lvl="0" indent="5286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6767"/>
              </a:buClr>
              <a:buSzPct val="100000"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acknowledgement notification to EMS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Roboto"/>
              </a:rPr>
              <a:t>Review Patient Details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Arial"/>
            </a:endParaRPr>
          </a:p>
          <a:p>
            <a:pPr marL="750888" marR="0" lvl="0" indent="-454025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676767"/>
              </a:buClr>
              <a:buSzPct val="100000"/>
              <a:buFont typeface="Arial"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Demographics, Multimedia, CC / Notes</a:t>
            </a:r>
          </a:p>
          <a:p>
            <a:pPr marL="750888" marR="0" lvl="0" indent="-454025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676767"/>
              </a:buClr>
              <a:buSzPct val="100000"/>
              <a:buFont typeface="Arial"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Badges indicate data – tap to review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tabLst/>
              <a:defRPr/>
            </a:pPr>
            <a:r>
              <a:rPr kumimoji="0" lang="en-US" sz="4401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OPTIONAL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296863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76767"/>
              </a:buClr>
              <a:buSzPct val="100000"/>
              <a:buFont typeface="Arial"/>
              <a:buNone/>
              <a:tabLst/>
              <a:defRPr/>
            </a:pPr>
            <a:r>
              <a:rPr kumimoji="0" lang="en-US" sz="3400" b="1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Roboto"/>
              </a:rPr>
              <a:t>Assign Room (Patient Card)</a:t>
            </a:r>
          </a:p>
          <a:p>
            <a:pPr marL="1038225" marR="0" lvl="2" indent="-403225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676767"/>
              </a:buClr>
              <a:buSzPct val="100000"/>
              <a:buFont typeface="Arial"/>
              <a:buChar char="•"/>
              <a:tabLst/>
              <a:defRPr/>
            </a:pP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Tap Edit, Add Room, Save</a:t>
            </a:r>
          </a:p>
          <a:p>
            <a:pPr marL="296863" marR="0" lvl="0" indent="1588" algn="l" defTabSz="914400" rtl="0" eaLnBrk="1" fontAlgn="auto" latinLnBrk="0" hangingPunct="1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676767"/>
              </a:buClr>
              <a:buSzPct val="100000"/>
              <a:buFont typeface="Arial"/>
              <a:buNone/>
              <a:tabLst/>
              <a:defRPr/>
            </a:pPr>
            <a:r>
              <a:rPr kumimoji="0" lang="en-US" sz="3400" b="1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Roboto"/>
              </a:rPr>
              <a:t>Messaging</a:t>
            </a:r>
          </a:p>
          <a:p>
            <a:pPr marL="1038225" marR="0" lvl="2" indent="-403225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676767"/>
              </a:buClr>
              <a:buSzPct val="100000"/>
              <a:buFont typeface="Arial"/>
              <a:buChar char="•"/>
              <a:tabLst/>
              <a:defRPr/>
            </a:pP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Template, Voice-to-Text, or Type</a:t>
            </a:r>
          </a:p>
          <a:p>
            <a:pPr marL="296863" marR="0" lvl="0" indent="1588" algn="l" defTabSz="914400" rtl="0" eaLnBrk="1" fontAlgn="auto" latinLnBrk="0" hangingPunct="1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676767"/>
              </a:buClr>
              <a:buSzPct val="100000"/>
              <a:buFont typeface="Arial"/>
              <a:buNone/>
              <a:tabLst/>
              <a:defRPr/>
            </a:pPr>
            <a:r>
              <a:rPr kumimoji="0" lang="en-US" sz="3400" b="1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Roboto"/>
              </a:rPr>
              <a:t>Call EMS (if enabled)</a:t>
            </a:r>
          </a:p>
          <a:p>
            <a:pPr marL="1038225" marR="0" lvl="2" indent="-403225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676767"/>
              </a:buClr>
              <a:buSzPct val="100000"/>
              <a:buFont typeface="Arial"/>
              <a:buChar char="•"/>
              <a:tabLst/>
              <a:defRPr/>
            </a:pP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Agency</a:t>
            </a:r>
          </a:p>
          <a:p>
            <a:pPr marL="1038225" marR="0" lvl="2" indent="-403225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676767"/>
              </a:buClr>
              <a:buSzPct val="100000"/>
              <a:buFont typeface="Arial"/>
              <a:buChar char="•"/>
              <a:tabLst/>
              <a:defRPr/>
            </a:pP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Unit Phone</a:t>
            </a:r>
          </a:p>
          <a:p>
            <a:pPr marL="1038225" marR="0" lvl="2" indent="-403225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676767"/>
              </a:buClr>
              <a:buSzPct val="100000"/>
              <a:buFont typeface="Arial"/>
              <a:buChar char="•"/>
              <a:tabLst/>
              <a:defRPr/>
            </a:pP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Pulsara Call (VOIP / Video)</a:t>
            </a:r>
          </a:p>
          <a:p>
            <a:pPr marL="1211263" marR="0" lvl="2" indent="-411163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676767"/>
              </a:buClr>
              <a:buSzPct val="100000"/>
              <a:buFont typeface="Arial"/>
              <a:buChar char="•"/>
              <a:tabLst/>
              <a:defRPr/>
            </a:pPr>
            <a:endParaRPr kumimoji="0" lang="en-US" sz="3000" b="0" i="0" u="none" strike="noStrike" kern="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  <a:sym typeface="Roboto"/>
            </a:endParaRPr>
          </a:p>
          <a:p>
            <a:pPr marL="469914" marR="0" lvl="0" indent="-457215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676767"/>
              </a:buClr>
              <a:buSzPct val="100000"/>
              <a:buFont typeface="Arial"/>
              <a:buChar char="•"/>
              <a:tabLst/>
              <a:defRPr/>
            </a:pPr>
            <a:endParaRPr kumimoji="0" lang="en-US" sz="3000" b="0" i="0" u="none" strike="noStrike" kern="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  <a:sym typeface="Roboto"/>
            </a:endParaRPr>
          </a:p>
        </p:txBody>
      </p:sp>
      <p:pic>
        <p:nvPicPr>
          <p:cNvPr id="43" name="07">
            <a:extLst>
              <a:ext uri="{FF2B5EF4-FFF2-40B4-BE49-F238E27FC236}">
                <a16:creationId xmlns:a16="http://schemas.microsoft.com/office/drawing/2014/main" id="{09C9BD3F-90FC-1AD3-3B58-F5FCE33710A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607777" y="10460023"/>
            <a:ext cx="454191" cy="45419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046" name="02">
            <a:extLst>
              <a:ext uri="{FF2B5EF4-FFF2-40B4-BE49-F238E27FC236}">
                <a16:creationId xmlns:a16="http://schemas.microsoft.com/office/drawing/2014/main" id="{DF533DE5-DD3D-EE67-58A8-E04D502B03EE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976471" y="3199938"/>
            <a:ext cx="685800" cy="6858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048" name="03">
            <a:extLst>
              <a:ext uri="{FF2B5EF4-FFF2-40B4-BE49-F238E27FC236}">
                <a16:creationId xmlns:a16="http://schemas.microsoft.com/office/drawing/2014/main" id="{92C890E1-EE93-1AAB-4EB3-CD50B23475DA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3965212" y="6642140"/>
            <a:ext cx="685800" cy="6858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049" name="03">
            <a:extLst>
              <a:ext uri="{FF2B5EF4-FFF2-40B4-BE49-F238E27FC236}">
                <a16:creationId xmlns:a16="http://schemas.microsoft.com/office/drawing/2014/main" id="{E6F296E7-24B6-DF9A-7E2B-5B8763406156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0462264" y="10400646"/>
            <a:ext cx="685800" cy="6858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051" name="04">
            <a:extLst>
              <a:ext uri="{FF2B5EF4-FFF2-40B4-BE49-F238E27FC236}">
                <a16:creationId xmlns:a16="http://schemas.microsoft.com/office/drawing/2014/main" id="{752022A0-B541-422E-8966-5C3901DEEF2F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5043708" y="9261893"/>
            <a:ext cx="511643" cy="51164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053" name="05">
            <a:extLst>
              <a:ext uri="{FF2B5EF4-FFF2-40B4-BE49-F238E27FC236}">
                <a16:creationId xmlns:a16="http://schemas.microsoft.com/office/drawing/2014/main" id="{174FEAB5-9DAD-6C0F-199E-11202892E1E2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6390982" y="4882702"/>
            <a:ext cx="685800" cy="6858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061" name="Picture 1060">
            <a:extLst>
              <a:ext uri="{FF2B5EF4-FFF2-40B4-BE49-F238E27FC236}">
                <a16:creationId xmlns:a16="http://schemas.microsoft.com/office/drawing/2014/main" id="{96237208-AE0E-1578-1B1B-01A2DC8462F1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t="345" b="345"/>
          <a:stretch/>
        </p:blipFill>
        <p:spPr>
          <a:xfrm>
            <a:off x="17421425" y="2557447"/>
            <a:ext cx="4785417" cy="10330681"/>
          </a:xfrm>
          <a:prstGeom prst="roundRect">
            <a:avLst>
              <a:gd name="adj" fmla="val 3143"/>
            </a:avLst>
          </a:prstGeom>
          <a:noFill/>
          <a:ln w="222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190500" dist="88900" dir="2700000" algn="tl" rotWithShape="0">
              <a:srgbClr val="000000">
                <a:alpha val="20000"/>
              </a:srgbClr>
            </a:outerShdw>
          </a:effectLst>
        </p:spPr>
      </p:pic>
      <p:grpSp>
        <p:nvGrpSpPr>
          <p:cNvPr id="1063" name="Group 1062">
            <a:extLst>
              <a:ext uri="{FF2B5EF4-FFF2-40B4-BE49-F238E27FC236}">
                <a16:creationId xmlns:a16="http://schemas.microsoft.com/office/drawing/2014/main" id="{DBFEAB5A-5CBE-1095-CCA3-4A05BED37BAE}"/>
              </a:ext>
            </a:extLst>
          </p:cNvPr>
          <p:cNvGrpSpPr/>
          <p:nvPr/>
        </p:nvGrpSpPr>
        <p:grpSpPr>
          <a:xfrm>
            <a:off x="12141914" y="1910330"/>
            <a:ext cx="4332395" cy="1147459"/>
            <a:chOff x="17490454" y="2739847"/>
            <a:chExt cx="4751312" cy="1258412"/>
          </a:xfrm>
        </p:grpSpPr>
        <p:pic>
          <p:nvPicPr>
            <p:cNvPr id="1060" name="Picture 1059">
              <a:extLst>
                <a:ext uri="{FF2B5EF4-FFF2-40B4-BE49-F238E27FC236}">
                  <a16:creationId xmlns:a16="http://schemas.microsoft.com/office/drawing/2014/main" id="{2CCBEAEF-00FA-517A-213B-15EF898D49A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7490454" y="2739847"/>
              <a:ext cx="4751312" cy="1258412"/>
            </a:xfrm>
            <a:prstGeom prst="rect">
              <a:avLst/>
            </a:prstGeom>
          </p:spPr>
        </p:pic>
        <p:pic>
          <p:nvPicPr>
            <p:cNvPr id="1062" name="Picture 1061">
              <a:extLst>
                <a:ext uri="{FF2B5EF4-FFF2-40B4-BE49-F238E27FC236}">
                  <a16:creationId xmlns:a16="http://schemas.microsoft.com/office/drawing/2014/main" id="{601D0FD5-B114-C91E-F9D9-F769AFB76E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7490454" y="2739847"/>
              <a:ext cx="4751312" cy="1258412"/>
            </a:xfrm>
            <a:prstGeom prst="rect">
              <a:avLst/>
            </a:prstGeom>
          </p:spPr>
        </p:pic>
      </p:grpSp>
      <p:pic>
        <p:nvPicPr>
          <p:cNvPr id="1036" name="01">
            <a:extLst>
              <a:ext uri="{FF2B5EF4-FFF2-40B4-BE49-F238E27FC236}">
                <a16:creationId xmlns:a16="http://schemas.microsoft.com/office/drawing/2014/main" id="{7D53B0CF-1B1D-7720-005B-DE75CB21AAC9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3976471" y="1858725"/>
            <a:ext cx="685800" cy="6858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065" name="03">
            <a:extLst>
              <a:ext uri="{FF2B5EF4-FFF2-40B4-BE49-F238E27FC236}">
                <a16:creationId xmlns:a16="http://schemas.microsoft.com/office/drawing/2014/main" id="{93970E89-4C83-2BB3-435C-8ABA1D166291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654968" y="8576093"/>
            <a:ext cx="685800" cy="6858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066" name="04">
            <a:extLst>
              <a:ext uri="{FF2B5EF4-FFF2-40B4-BE49-F238E27FC236}">
                <a16:creationId xmlns:a16="http://schemas.microsoft.com/office/drawing/2014/main" id="{21BC1CFD-B321-D099-70D6-922EEFAD91DA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6478061" y="9208105"/>
            <a:ext cx="511643" cy="51164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068" name="06">
            <a:extLst>
              <a:ext uri="{FF2B5EF4-FFF2-40B4-BE49-F238E27FC236}">
                <a16:creationId xmlns:a16="http://schemas.microsoft.com/office/drawing/2014/main" id="{E8F59BF8-B030-8B9C-8DCD-172F9C2C9FCF}"/>
              </a:ext>
            </a:extLst>
          </p:cNvPr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5744435" y="12672819"/>
            <a:ext cx="685800" cy="6858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070" name="08">
            <a:extLst>
              <a:ext uri="{FF2B5EF4-FFF2-40B4-BE49-F238E27FC236}">
                <a16:creationId xmlns:a16="http://schemas.microsoft.com/office/drawing/2014/main" id="{09EBF0B4-BCDE-93E9-EC97-37440AE542D3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6607777" y="10915332"/>
            <a:ext cx="457200" cy="4572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055" name="09">
            <a:extLst>
              <a:ext uri="{FF2B5EF4-FFF2-40B4-BE49-F238E27FC236}">
                <a16:creationId xmlns:a16="http://schemas.microsoft.com/office/drawing/2014/main" id="{2FDE31CA-DBD0-1373-C82C-63755C8AE2E0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20599424" y="12467079"/>
            <a:ext cx="548640" cy="54864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">
          <a:extLst>
            <a:ext uri="{FF2B5EF4-FFF2-40B4-BE49-F238E27FC236}">
              <a16:creationId xmlns:a16="http://schemas.microsoft.com/office/drawing/2014/main" id="{18B804B5-8F25-30D8-A136-E307BC5722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F0B2FCC-1E31-D33A-9217-C111D0A9CED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269562" y="2557447"/>
            <a:ext cx="4785417" cy="10330681"/>
          </a:xfrm>
          <a:prstGeom prst="roundRect">
            <a:avLst>
              <a:gd name="adj" fmla="val 3143"/>
            </a:avLst>
          </a:prstGeom>
          <a:noFill/>
          <a:ln w="222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190500" dist="88900" dir="2700000" algn="tl" rotWithShape="0">
              <a:srgbClr val="000000">
                <a:alpha val="20000"/>
              </a:srgbClr>
            </a:outerShdw>
          </a:effectLst>
        </p:spPr>
      </p:pic>
      <p:sp>
        <p:nvSpPr>
          <p:cNvPr id="8" name="TEXT" hidden="1">
            <a:extLst>
              <a:ext uri="{FF2B5EF4-FFF2-40B4-BE49-F238E27FC236}">
                <a16:creationId xmlns:a16="http://schemas.microsoft.com/office/drawing/2014/main" id="{C5866613-F3D0-8301-E096-C1D9918C8EF4}"/>
              </a:ext>
            </a:extLst>
          </p:cNvPr>
          <p:cNvSpPr txBox="1"/>
          <p:nvPr/>
        </p:nvSpPr>
        <p:spPr>
          <a:xfrm>
            <a:off x="1569080" y="2407091"/>
            <a:ext cx="8609187" cy="11501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tabLst/>
              <a:defRPr/>
            </a:pPr>
            <a:r>
              <a:rPr kumimoji="0" lang="en-US" sz="4401" b="1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Receive Alert</a:t>
            </a:r>
          </a:p>
          <a:p>
            <a:pPr marL="228600" marR="0" lvl="0" indent="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tabLst/>
              <a:defRPr/>
            </a:pPr>
            <a:r>
              <a:rPr kumimoji="0" lang="en-US" sz="3800" b="1" i="0" u="none" strike="noStrike" kern="0" cap="none" spc="0" normalizeH="0" baseline="0" noProof="0" dirty="0">
                <a:ln>
                  <a:noFill/>
                </a:ln>
                <a:solidFill>
                  <a:srgbClr val="8A8A8A">
                    <a:lumMod val="7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Roboto"/>
              </a:rPr>
              <a:t>Tap Notification</a:t>
            </a:r>
            <a:endParaRPr kumimoji="0" sz="3800" b="1" i="0" u="none" strike="noStrike" kern="0" cap="none" spc="0" normalizeH="0" baseline="0" noProof="0" dirty="0">
              <a:ln>
                <a:noFill/>
              </a:ln>
              <a:solidFill>
                <a:srgbClr val="8A8A8A">
                  <a:lumMod val="75000"/>
                </a:srgb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Arial"/>
            </a:endParaRPr>
          </a:p>
          <a:p>
            <a:pPr marL="1428750" marR="0" lvl="0" indent="-5127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6767"/>
              </a:buClr>
              <a:buSzPct val="100000"/>
              <a:buFont typeface="Arial"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Opens Patient Channel &amp; sends an</a:t>
            </a:r>
          </a:p>
          <a:p>
            <a:pPr marL="914400" marR="0" lvl="0" indent="5286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6767"/>
              </a:buClr>
              <a:buSzPct val="100000"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acknowledgement notification to EMS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Roboto"/>
              </a:rPr>
              <a:t>Review Patient Details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Arial"/>
            </a:endParaRPr>
          </a:p>
          <a:p>
            <a:pPr marL="750888" marR="0" lvl="0" indent="-454025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676767"/>
              </a:buClr>
              <a:buSzPct val="100000"/>
              <a:buFont typeface="Arial"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Demographics, Multimedia, CC / Notes</a:t>
            </a:r>
          </a:p>
          <a:p>
            <a:pPr marL="750888" marR="0" lvl="0" indent="-454025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676767"/>
              </a:buClr>
              <a:buSzPct val="100000"/>
              <a:buFont typeface="Arial"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Badges indicate data – tap to review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tabLst/>
              <a:defRPr/>
            </a:pPr>
            <a:r>
              <a:rPr kumimoji="0" lang="en-US" sz="4401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OPTIONAL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296863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76767"/>
              </a:buClr>
              <a:buSzPct val="100000"/>
              <a:buFont typeface="Arial"/>
              <a:buNone/>
              <a:tabLst/>
              <a:defRPr/>
            </a:pPr>
            <a:r>
              <a:rPr kumimoji="0" lang="en-US" sz="3400" b="1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Roboto"/>
              </a:rPr>
              <a:t>Assign Room (Patient Card)</a:t>
            </a:r>
          </a:p>
          <a:p>
            <a:pPr marL="1038225" marR="0" lvl="2" indent="-403225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676767"/>
              </a:buClr>
              <a:buSzPct val="100000"/>
              <a:buFont typeface="Arial"/>
              <a:buChar char="•"/>
              <a:tabLst/>
              <a:defRPr/>
            </a:pP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Tap Edit, Add Room, Save</a:t>
            </a:r>
          </a:p>
          <a:p>
            <a:pPr marL="296863" marR="0" lvl="0" indent="1588" algn="l" defTabSz="914400" rtl="0" eaLnBrk="1" fontAlgn="auto" latinLnBrk="0" hangingPunct="1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676767"/>
              </a:buClr>
              <a:buSzPct val="100000"/>
              <a:buFont typeface="Arial"/>
              <a:buNone/>
              <a:tabLst/>
              <a:defRPr/>
            </a:pPr>
            <a:r>
              <a:rPr kumimoji="0" lang="en-US" sz="3400" b="1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Roboto"/>
              </a:rPr>
              <a:t>Messaging</a:t>
            </a:r>
          </a:p>
          <a:p>
            <a:pPr marL="1038225" marR="0" lvl="2" indent="-403225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676767"/>
              </a:buClr>
              <a:buSzPct val="100000"/>
              <a:buFont typeface="Arial"/>
              <a:buChar char="•"/>
              <a:tabLst/>
              <a:defRPr/>
            </a:pP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Template, Voice-to-Text, or Type</a:t>
            </a:r>
          </a:p>
          <a:p>
            <a:pPr marL="296863" marR="0" lvl="0" indent="1588" algn="l" defTabSz="914400" rtl="0" eaLnBrk="1" fontAlgn="auto" latinLnBrk="0" hangingPunct="1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676767"/>
              </a:buClr>
              <a:buSzPct val="100000"/>
              <a:buFont typeface="Arial"/>
              <a:buNone/>
              <a:tabLst/>
              <a:defRPr/>
            </a:pPr>
            <a:r>
              <a:rPr kumimoji="0" lang="en-US" sz="3400" b="1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Roboto"/>
              </a:rPr>
              <a:t>Call EMS (if enabled)</a:t>
            </a:r>
          </a:p>
          <a:p>
            <a:pPr marL="1038225" marR="0" lvl="2" indent="-403225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676767"/>
              </a:buClr>
              <a:buSzPct val="100000"/>
              <a:buFont typeface="Arial"/>
              <a:buChar char="•"/>
              <a:tabLst/>
              <a:defRPr/>
            </a:pP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Agency</a:t>
            </a:r>
          </a:p>
          <a:p>
            <a:pPr marL="1038225" marR="0" lvl="2" indent="-403225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676767"/>
              </a:buClr>
              <a:buSzPct val="100000"/>
              <a:buFont typeface="Arial"/>
              <a:buChar char="•"/>
              <a:tabLst/>
              <a:defRPr/>
            </a:pP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Unit Phone</a:t>
            </a:r>
          </a:p>
          <a:p>
            <a:pPr marL="1038225" marR="0" lvl="2" indent="-403225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676767"/>
              </a:buClr>
              <a:buSzPct val="100000"/>
              <a:buFont typeface="Arial"/>
              <a:buChar char="•"/>
              <a:tabLst/>
              <a:defRPr/>
            </a:pP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Pulsara Call (VOIP / Video)</a:t>
            </a:r>
          </a:p>
          <a:p>
            <a:pPr marL="1211263" marR="0" lvl="2" indent="-411163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676767"/>
              </a:buClr>
              <a:buSzPct val="100000"/>
              <a:buFont typeface="Arial"/>
              <a:buChar char="•"/>
              <a:tabLst/>
              <a:defRPr/>
            </a:pPr>
            <a:endParaRPr kumimoji="0" lang="en-US" sz="3000" b="0" i="0" u="none" strike="noStrike" kern="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  <a:sym typeface="Roboto"/>
            </a:endParaRPr>
          </a:p>
          <a:p>
            <a:pPr marL="469914" marR="0" lvl="0" indent="-457215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676767"/>
              </a:buClr>
              <a:buSzPct val="100000"/>
              <a:buFont typeface="Arial"/>
              <a:buChar char="•"/>
              <a:tabLst/>
              <a:defRPr/>
            </a:pPr>
            <a:endParaRPr kumimoji="0" lang="en-US" sz="3000" b="0" i="0" u="none" strike="noStrike" kern="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  <a:sym typeface="Roboto"/>
            </a:endParaRPr>
          </a:p>
        </p:txBody>
      </p:sp>
      <p:pic>
        <p:nvPicPr>
          <p:cNvPr id="1036" name="01">
            <a:extLst>
              <a:ext uri="{FF2B5EF4-FFF2-40B4-BE49-F238E27FC236}">
                <a16:creationId xmlns:a16="http://schemas.microsoft.com/office/drawing/2014/main" id="{07349000-4D47-BFB6-9255-D70B46BA388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362336" y="3082747"/>
            <a:ext cx="685800" cy="6858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058" name="Rectangle 1057">
            <a:extLst>
              <a:ext uri="{FF2B5EF4-FFF2-40B4-BE49-F238E27FC236}">
                <a16:creationId xmlns:a16="http://schemas.microsoft.com/office/drawing/2014/main" id="{AA8457FD-DB47-BAEC-7F25-12BBFE23066F}"/>
              </a:ext>
            </a:extLst>
          </p:cNvPr>
          <p:cNvSpPr>
            <a:spLocks/>
          </p:cNvSpPr>
          <p:nvPr/>
        </p:nvSpPr>
        <p:spPr>
          <a:xfrm>
            <a:off x="359595" y="4797322"/>
            <a:ext cx="10867721" cy="87281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5C3FEB-36E2-68A9-6803-30F2419A9B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89839" y="4797322"/>
            <a:ext cx="7480300" cy="1981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C0D8B71-31A3-3606-FE0C-9D6154B79B87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365" b="365"/>
          <a:stretch/>
        </p:blipFill>
        <p:spPr>
          <a:xfrm>
            <a:off x="17421425" y="2557447"/>
            <a:ext cx="4785417" cy="10330681"/>
          </a:xfrm>
          <a:prstGeom prst="roundRect">
            <a:avLst>
              <a:gd name="adj" fmla="val 3143"/>
            </a:avLst>
          </a:prstGeom>
          <a:noFill/>
          <a:ln w="222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190500" dist="88900" dir="2700000" algn="tl" rotWithShape="0">
              <a:srgbClr val="000000">
                <a:alpha val="20000"/>
              </a:srgbClr>
            </a:outerShdw>
          </a:effectLst>
        </p:spPr>
      </p:pic>
      <p:pic>
        <p:nvPicPr>
          <p:cNvPr id="3" name="02">
            <a:extLst>
              <a:ext uri="{FF2B5EF4-FFF2-40B4-BE49-F238E27FC236}">
                <a16:creationId xmlns:a16="http://schemas.microsoft.com/office/drawing/2014/main" id="{F58766D7-7ED2-F9FD-52F4-7FB16538099F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9485253" y="2214547"/>
            <a:ext cx="685800" cy="6858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665975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">
          <a:extLst>
            <a:ext uri="{FF2B5EF4-FFF2-40B4-BE49-F238E27FC236}">
              <a16:creationId xmlns:a16="http://schemas.microsoft.com/office/drawing/2014/main" id="{FE15D488-852B-18BD-CCB2-A867D06231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" hidden="1">
            <a:extLst>
              <a:ext uri="{FF2B5EF4-FFF2-40B4-BE49-F238E27FC236}">
                <a16:creationId xmlns:a16="http://schemas.microsoft.com/office/drawing/2014/main" id="{DEC6714A-6B13-C72C-AE54-61C8FD6B1790}"/>
              </a:ext>
            </a:extLst>
          </p:cNvPr>
          <p:cNvSpPr txBox="1"/>
          <p:nvPr/>
        </p:nvSpPr>
        <p:spPr>
          <a:xfrm>
            <a:off x="1569080" y="2407091"/>
            <a:ext cx="8609187" cy="11501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tabLst/>
              <a:defRPr/>
            </a:pPr>
            <a:r>
              <a:rPr kumimoji="0" lang="en-US" sz="4401" b="1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Receive Alert</a:t>
            </a:r>
          </a:p>
          <a:p>
            <a:pPr marL="228600" marR="0" lvl="0" indent="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tabLst/>
              <a:defRPr/>
            </a:pPr>
            <a:r>
              <a:rPr kumimoji="0" lang="en-US" sz="3800" b="1" i="0" u="none" strike="noStrike" kern="0" cap="none" spc="0" normalizeH="0" baseline="0" noProof="0" dirty="0">
                <a:ln>
                  <a:noFill/>
                </a:ln>
                <a:solidFill>
                  <a:srgbClr val="8A8A8A">
                    <a:lumMod val="7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Roboto"/>
              </a:rPr>
              <a:t>Tap Notification</a:t>
            </a:r>
            <a:endParaRPr kumimoji="0" sz="3800" b="1" i="0" u="none" strike="noStrike" kern="0" cap="none" spc="0" normalizeH="0" baseline="0" noProof="0" dirty="0">
              <a:ln>
                <a:noFill/>
              </a:ln>
              <a:solidFill>
                <a:srgbClr val="8A8A8A">
                  <a:lumMod val="75000"/>
                </a:srgb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Arial"/>
            </a:endParaRPr>
          </a:p>
          <a:p>
            <a:pPr marL="1428750" marR="0" lvl="0" indent="-5127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6767"/>
              </a:buClr>
              <a:buSzPct val="100000"/>
              <a:buFont typeface="Arial"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Opens Patient Channel &amp; sends an</a:t>
            </a:r>
          </a:p>
          <a:p>
            <a:pPr marL="914400" marR="0" lvl="0" indent="5286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6767"/>
              </a:buClr>
              <a:buSzPct val="100000"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acknowledgement notification to EMS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Roboto"/>
              </a:rPr>
              <a:t>Review Patient Details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Arial"/>
            </a:endParaRPr>
          </a:p>
          <a:p>
            <a:pPr marL="750888" marR="0" lvl="0" indent="-454025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676767"/>
              </a:buClr>
              <a:buSzPct val="100000"/>
              <a:buFont typeface="Arial"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Demographics, Multimedia, CC / Notes</a:t>
            </a:r>
          </a:p>
          <a:p>
            <a:pPr marL="750888" marR="0" lvl="0" indent="-454025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676767"/>
              </a:buClr>
              <a:buSzPct val="100000"/>
              <a:buFont typeface="Arial"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Badges indicate data – tap to review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tabLst/>
              <a:defRPr/>
            </a:pPr>
            <a:r>
              <a:rPr kumimoji="0" lang="en-US" sz="4401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OPTIONAL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296863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76767"/>
              </a:buClr>
              <a:buSzPct val="100000"/>
              <a:buFont typeface="Arial"/>
              <a:buNone/>
              <a:tabLst/>
              <a:defRPr/>
            </a:pPr>
            <a:r>
              <a:rPr kumimoji="0" lang="en-US" sz="3400" b="1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Roboto"/>
              </a:rPr>
              <a:t>Assign Room (Patient Card)</a:t>
            </a:r>
          </a:p>
          <a:p>
            <a:pPr marL="1038225" marR="0" lvl="2" indent="-403225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676767"/>
              </a:buClr>
              <a:buSzPct val="100000"/>
              <a:buFont typeface="Arial"/>
              <a:buChar char="•"/>
              <a:tabLst/>
              <a:defRPr/>
            </a:pP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Tap Edit, Add Room, Save</a:t>
            </a:r>
          </a:p>
          <a:p>
            <a:pPr marL="296863" marR="0" lvl="0" indent="1588" algn="l" defTabSz="914400" rtl="0" eaLnBrk="1" fontAlgn="auto" latinLnBrk="0" hangingPunct="1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676767"/>
              </a:buClr>
              <a:buSzPct val="100000"/>
              <a:buFont typeface="Arial"/>
              <a:buNone/>
              <a:tabLst/>
              <a:defRPr/>
            </a:pPr>
            <a:r>
              <a:rPr kumimoji="0" lang="en-US" sz="3400" b="1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Roboto"/>
              </a:rPr>
              <a:t>Messaging</a:t>
            </a:r>
          </a:p>
          <a:p>
            <a:pPr marL="1038225" marR="0" lvl="2" indent="-403225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676767"/>
              </a:buClr>
              <a:buSzPct val="100000"/>
              <a:buFont typeface="Arial"/>
              <a:buChar char="•"/>
              <a:tabLst/>
              <a:defRPr/>
            </a:pP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Template, Voice-to-Text, or Type</a:t>
            </a:r>
          </a:p>
          <a:p>
            <a:pPr marL="296863" marR="0" lvl="0" indent="1588" algn="l" defTabSz="914400" rtl="0" eaLnBrk="1" fontAlgn="auto" latinLnBrk="0" hangingPunct="1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676767"/>
              </a:buClr>
              <a:buSzPct val="100000"/>
              <a:buFont typeface="Arial"/>
              <a:buNone/>
              <a:tabLst/>
              <a:defRPr/>
            </a:pPr>
            <a:r>
              <a:rPr kumimoji="0" lang="en-US" sz="3400" b="1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Roboto"/>
              </a:rPr>
              <a:t>Call EMS (if enabled)</a:t>
            </a:r>
          </a:p>
          <a:p>
            <a:pPr marL="1038225" marR="0" lvl="2" indent="-403225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676767"/>
              </a:buClr>
              <a:buSzPct val="100000"/>
              <a:buFont typeface="Arial"/>
              <a:buChar char="•"/>
              <a:tabLst/>
              <a:defRPr/>
            </a:pP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Agency</a:t>
            </a:r>
          </a:p>
          <a:p>
            <a:pPr marL="1038225" marR="0" lvl="2" indent="-403225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676767"/>
              </a:buClr>
              <a:buSzPct val="100000"/>
              <a:buFont typeface="Arial"/>
              <a:buChar char="•"/>
              <a:tabLst/>
              <a:defRPr/>
            </a:pP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Unit Phone</a:t>
            </a:r>
          </a:p>
          <a:p>
            <a:pPr marL="1038225" marR="0" lvl="2" indent="-403225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676767"/>
              </a:buClr>
              <a:buSzPct val="100000"/>
              <a:buFont typeface="Arial"/>
              <a:buChar char="•"/>
              <a:tabLst/>
              <a:defRPr/>
            </a:pP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Pulsara Call (VOIP / Video)</a:t>
            </a:r>
          </a:p>
          <a:p>
            <a:pPr marL="1211263" marR="0" lvl="2" indent="-411163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676767"/>
              </a:buClr>
              <a:buSzPct val="100000"/>
              <a:buFont typeface="Arial"/>
              <a:buChar char="•"/>
              <a:tabLst/>
              <a:defRPr/>
            </a:pPr>
            <a:endParaRPr kumimoji="0" lang="en-US" sz="3000" b="0" i="0" u="none" strike="noStrike" kern="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  <a:sym typeface="Roboto"/>
            </a:endParaRPr>
          </a:p>
          <a:p>
            <a:pPr marL="469914" marR="0" lvl="0" indent="-457215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676767"/>
              </a:buClr>
              <a:buSzPct val="100000"/>
              <a:buFont typeface="Arial"/>
              <a:buChar char="•"/>
              <a:tabLst/>
              <a:defRPr/>
            </a:pPr>
            <a:endParaRPr kumimoji="0" lang="en-US" sz="3000" b="0" i="0" u="none" strike="noStrike" kern="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  <a:sym typeface="Roboto"/>
            </a:endParaRPr>
          </a:p>
        </p:txBody>
      </p:sp>
      <p:sp>
        <p:nvSpPr>
          <p:cNvPr id="1058" name="Rectangle 1057">
            <a:extLst>
              <a:ext uri="{FF2B5EF4-FFF2-40B4-BE49-F238E27FC236}">
                <a16:creationId xmlns:a16="http://schemas.microsoft.com/office/drawing/2014/main" id="{B28336B5-6DD4-B053-BAB6-B649B1DD9CBE}"/>
              </a:ext>
            </a:extLst>
          </p:cNvPr>
          <p:cNvSpPr>
            <a:spLocks/>
          </p:cNvSpPr>
          <p:nvPr/>
        </p:nvSpPr>
        <p:spPr>
          <a:xfrm>
            <a:off x="359595" y="6858001"/>
            <a:ext cx="1086772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3DC2A9D-3BAD-2E4E-53B0-3E49F8AB1E4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65" b="365"/>
          <a:stretch/>
        </p:blipFill>
        <p:spPr>
          <a:xfrm>
            <a:off x="17421425" y="2557447"/>
            <a:ext cx="4785417" cy="10330681"/>
          </a:xfrm>
          <a:prstGeom prst="roundRect">
            <a:avLst>
              <a:gd name="adj" fmla="val 3143"/>
            </a:avLst>
          </a:prstGeom>
          <a:noFill/>
          <a:ln w="222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190500" dist="88900" dir="2700000" algn="tl" rotWithShape="0">
              <a:srgbClr val="000000">
                <a:alpha val="20000"/>
              </a:srgbClr>
            </a:outerShdw>
          </a:effectLst>
        </p:spPr>
      </p:pic>
      <p:sp>
        <p:nvSpPr>
          <p:cNvPr id="2" name="Yellow Selection">
            <a:extLst>
              <a:ext uri="{FF2B5EF4-FFF2-40B4-BE49-F238E27FC236}">
                <a16:creationId xmlns:a16="http://schemas.microsoft.com/office/drawing/2014/main" id="{39C52268-4A47-AF19-40A2-73DF0C5C9F4B}"/>
              </a:ext>
            </a:extLst>
          </p:cNvPr>
          <p:cNvSpPr/>
          <p:nvPr/>
        </p:nvSpPr>
        <p:spPr>
          <a:xfrm>
            <a:off x="20282452" y="9316277"/>
            <a:ext cx="377688" cy="364435"/>
          </a:xfrm>
          <a:prstGeom prst="roundRect">
            <a:avLst>
              <a:gd name="adj" fmla="val 15495"/>
            </a:avLst>
          </a:prstGeom>
          <a:noFill/>
          <a:ln w="38100" cap="flat" cmpd="sng">
            <a:solidFill>
              <a:srgbClr val="FFE57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79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" name="Yellow Selection">
            <a:extLst>
              <a:ext uri="{FF2B5EF4-FFF2-40B4-BE49-F238E27FC236}">
                <a16:creationId xmlns:a16="http://schemas.microsoft.com/office/drawing/2014/main" id="{638556CA-F7B0-7F93-B197-26DF8526E1B1}"/>
              </a:ext>
            </a:extLst>
          </p:cNvPr>
          <p:cNvSpPr/>
          <p:nvPr/>
        </p:nvSpPr>
        <p:spPr>
          <a:xfrm>
            <a:off x="21826330" y="9316277"/>
            <a:ext cx="377688" cy="364435"/>
          </a:xfrm>
          <a:prstGeom prst="roundRect">
            <a:avLst>
              <a:gd name="adj" fmla="val 15495"/>
            </a:avLst>
          </a:prstGeom>
          <a:noFill/>
          <a:ln w="38100" cap="flat" cmpd="sng">
            <a:solidFill>
              <a:srgbClr val="FFE57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79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" name="Yellow Selection">
            <a:extLst>
              <a:ext uri="{FF2B5EF4-FFF2-40B4-BE49-F238E27FC236}">
                <a16:creationId xmlns:a16="http://schemas.microsoft.com/office/drawing/2014/main" id="{E6D3C4F0-3F34-FA93-6D74-B3800B79BE74}"/>
              </a:ext>
            </a:extLst>
          </p:cNvPr>
          <p:cNvSpPr/>
          <p:nvPr/>
        </p:nvSpPr>
        <p:spPr>
          <a:xfrm>
            <a:off x="21610564" y="11890233"/>
            <a:ext cx="377688" cy="364435"/>
          </a:xfrm>
          <a:prstGeom prst="roundRect">
            <a:avLst>
              <a:gd name="adj" fmla="val 50000"/>
            </a:avLst>
          </a:prstGeom>
          <a:noFill/>
          <a:ln w="38100" cap="flat" cmpd="sng">
            <a:solidFill>
              <a:srgbClr val="FFE57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79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11" name="04">
            <a:extLst>
              <a:ext uri="{FF2B5EF4-FFF2-40B4-BE49-F238E27FC236}">
                <a16:creationId xmlns:a16="http://schemas.microsoft.com/office/drawing/2014/main" id="{762B735F-9158-308C-9C33-3648D9AABC68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256773" y="9155594"/>
            <a:ext cx="685800" cy="6858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2" name="03">
            <a:extLst>
              <a:ext uri="{FF2B5EF4-FFF2-40B4-BE49-F238E27FC236}">
                <a16:creationId xmlns:a16="http://schemas.microsoft.com/office/drawing/2014/main" id="{BD6D3B58-CC52-14E8-737E-7A274D7BE581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596652" y="6515100"/>
            <a:ext cx="685800" cy="6858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3" name="04">
            <a:extLst>
              <a:ext uri="{FF2B5EF4-FFF2-40B4-BE49-F238E27FC236}">
                <a16:creationId xmlns:a16="http://schemas.microsoft.com/office/drawing/2014/main" id="{B029901B-B9B3-0EF5-0337-7B386A46C9E8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072235" y="11729550"/>
            <a:ext cx="685800" cy="6858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1A888FB-3381-5769-8100-F11126A5606E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392" b="392"/>
          <a:stretch/>
        </p:blipFill>
        <p:spPr>
          <a:xfrm>
            <a:off x="12269562" y="2557447"/>
            <a:ext cx="4785417" cy="10330681"/>
          </a:xfrm>
          <a:prstGeom prst="roundRect">
            <a:avLst>
              <a:gd name="adj" fmla="val 3143"/>
            </a:avLst>
          </a:prstGeom>
          <a:noFill/>
          <a:ln w="222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190500" dist="88900" dir="2700000" algn="tl" rotWithShape="0">
              <a:srgbClr val="000000">
                <a:alpha val="20000"/>
              </a:srgbClr>
            </a:outerShdw>
          </a:effectLst>
        </p:spPr>
      </p:pic>
      <p:pic>
        <p:nvPicPr>
          <p:cNvPr id="16" name="03">
            <a:extLst>
              <a:ext uri="{FF2B5EF4-FFF2-40B4-BE49-F238E27FC236}">
                <a16:creationId xmlns:a16="http://schemas.microsoft.com/office/drawing/2014/main" id="{F9F0C05F-B88F-FD7A-5648-9ACAF4A8595F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4201692" y="8910828"/>
            <a:ext cx="685800" cy="6858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157824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">
          <a:extLst>
            <a:ext uri="{FF2B5EF4-FFF2-40B4-BE49-F238E27FC236}">
              <a16:creationId xmlns:a16="http://schemas.microsoft.com/office/drawing/2014/main" id="{7F998CD3-4980-F91A-64CD-8345EF1A69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" hidden="1">
            <a:extLst>
              <a:ext uri="{FF2B5EF4-FFF2-40B4-BE49-F238E27FC236}">
                <a16:creationId xmlns:a16="http://schemas.microsoft.com/office/drawing/2014/main" id="{054AA3D9-99D7-0A18-8AA1-99E9FF95B3C8}"/>
              </a:ext>
            </a:extLst>
          </p:cNvPr>
          <p:cNvSpPr txBox="1"/>
          <p:nvPr/>
        </p:nvSpPr>
        <p:spPr>
          <a:xfrm>
            <a:off x="1569080" y="2407091"/>
            <a:ext cx="8609187" cy="11501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tabLst/>
              <a:defRPr/>
            </a:pPr>
            <a:r>
              <a:rPr kumimoji="0" lang="en-US" sz="4401" b="1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Receive Alert</a:t>
            </a:r>
          </a:p>
          <a:p>
            <a:pPr marL="228600" marR="0" lvl="0" indent="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tabLst/>
              <a:defRPr/>
            </a:pPr>
            <a:r>
              <a:rPr kumimoji="0" lang="en-US" sz="3800" b="1" i="0" u="none" strike="noStrike" kern="0" cap="none" spc="0" normalizeH="0" baseline="0" noProof="0" dirty="0">
                <a:ln>
                  <a:noFill/>
                </a:ln>
                <a:solidFill>
                  <a:srgbClr val="8A8A8A">
                    <a:lumMod val="7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Roboto"/>
              </a:rPr>
              <a:t>Tap Notification</a:t>
            </a:r>
            <a:endParaRPr kumimoji="0" sz="3800" b="1" i="0" u="none" strike="noStrike" kern="0" cap="none" spc="0" normalizeH="0" baseline="0" noProof="0" dirty="0">
              <a:ln>
                <a:noFill/>
              </a:ln>
              <a:solidFill>
                <a:srgbClr val="8A8A8A">
                  <a:lumMod val="75000"/>
                </a:srgb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Arial"/>
            </a:endParaRPr>
          </a:p>
          <a:p>
            <a:pPr marL="1428750" marR="0" lvl="0" indent="-5127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6767"/>
              </a:buClr>
              <a:buSzPct val="100000"/>
              <a:buFont typeface="Arial"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Opens Patient Channel &amp; sends an</a:t>
            </a:r>
          </a:p>
          <a:p>
            <a:pPr marL="914400" marR="0" lvl="0" indent="5286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6767"/>
              </a:buClr>
              <a:buSzPct val="100000"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acknowledgement notification to EMS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Roboto"/>
              </a:rPr>
              <a:t>Review Patient Details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Arial"/>
            </a:endParaRPr>
          </a:p>
          <a:p>
            <a:pPr marL="750888" marR="0" lvl="0" indent="-454025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676767"/>
              </a:buClr>
              <a:buSzPct val="100000"/>
              <a:buFont typeface="Arial"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Demographics, Multimedia, CC / Notes</a:t>
            </a:r>
          </a:p>
          <a:p>
            <a:pPr marL="750888" marR="0" lvl="0" indent="-454025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676767"/>
              </a:buClr>
              <a:buSzPct val="100000"/>
              <a:buFont typeface="Arial"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Badges indicate data – tap to review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tabLst/>
              <a:defRPr/>
            </a:pPr>
            <a:r>
              <a:rPr kumimoji="0" lang="en-US" sz="4401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OPTIONAL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296863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76767"/>
              </a:buClr>
              <a:buSzPct val="100000"/>
              <a:buFont typeface="Arial"/>
              <a:buNone/>
              <a:tabLst/>
              <a:defRPr/>
            </a:pPr>
            <a:r>
              <a:rPr kumimoji="0" lang="en-US" sz="3400" b="1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Roboto"/>
              </a:rPr>
              <a:t>Assign Room (Patient Card)</a:t>
            </a:r>
          </a:p>
          <a:p>
            <a:pPr marL="1038225" marR="0" lvl="2" indent="-403225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676767"/>
              </a:buClr>
              <a:buSzPct val="100000"/>
              <a:buFont typeface="Arial"/>
              <a:buChar char="•"/>
              <a:tabLst/>
              <a:defRPr/>
            </a:pP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Tap Edit, Add Room, Save</a:t>
            </a:r>
          </a:p>
          <a:p>
            <a:pPr marL="296863" marR="0" lvl="0" indent="1588" algn="l" defTabSz="914400" rtl="0" eaLnBrk="1" fontAlgn="auto" latinLnBrk="0" hangingPunct="1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676767"/>
              </a:buClr>
              <a:buSzPct val="100000"/>
              <a:buFont typeface="Arial"/>
              <a:buNone/>
              <a:tabLst/>
              <a:defRPr/>
            </a:pPr>
            <a:r>
              <a:rPr kumimoji="0" lang="en-US" sz="3400" b="1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Roboto"/>
              </a:rPr>
              <a:t>Messaging</a:t>
            </a:r>
          </a:p>
          <a:p>
            <a:pPr marL="1038225" marR="0" lvl="2" indent="-403225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676767"/>
              </a:buClr>
              <a:buSzPct val="100000"/>
              <a:buFont typeface="Arial"/>
              <a:buChar char="•"/>
              <a:tabLst/>
              <a:defRPr/>
            </a:pP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Template, Voice-to-Text, or Type</a:t>
            </a:r>
          </a:p>
          <a:p>
            <a:pPr marL="296863" marR="0" lvl="0" indent="1588" algn="l" defTabSz="914400" rtl="0" eaLnBrk="1" fontAlgn="auto" latinLnBrk="0" hangingPunct="1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676767"/>
              </a:buClr>
              <a:buSzPct val="100000"/>
              <a:buFont typeface="Arial"/>
              <a:buNone/>
              <a:tabLst/>
              <a:defRPr/>
            </a:pPr>
            <a:r>
              <a:rPr kumimoji="0" lang="en-US" sz="3400" b="1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Roboto"/>
              </a:rPr>
              <a:t>Call EMS (if enabled)</a:t>
            </a:r>
          </a:p>
          <a:p>
            <a:pPr marL="1038225" marR="0" lvl="2" indent="-403225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676767"/>
              </a:buClr>
              <a:buSzPct val="100000"/>
              <a:buFont typeface="Arial"/>
              <a:buChar char="•"/>
              <a:tabLst/>
              <a:defRPr/>
            </a:pP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Agency</a:t>
            </a:r>
          </a:p>
          <a:p>
            <a:pPr marL="1038225" marR="0" lvl="2" indent="-403225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676767"/>
              </a:buClr>
              <a:buSzPct val="100000"/>
              <a:buFont typeface="Arial"/>
              <a:buChar char="•"/>
              <a:tabLst/>
              <a:defRPr/>
            </a:pP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Unit Phone</a:t>
            </a:r>
          </a:p>
          <a:p>
            <a:pPr marL="1038225" marR="0" lvl="2" indent="-403225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676767"/>
              </a:buClr>
              <a:buSzPct val="100000"/>
              <a:buFont typeface="Arial"/>
              <a:buChar char="•"/>
              <a:tabLst/>
              <a:defRPr/>
            </a:pP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Pulsara Call (VOIP / Video)</a:t>
            </a:r>
          </a:p>
          <a:p>
            <a:pPr marL="1211263" marR="0" lvl="2" indent="-411163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676767"/>
              </a:buClr>
              <a:buSzPct val="100000"/>
              <a:buFont typeface="Arial"/>
              <a:buChar char="•"/>
              <a:tabLst/>
              <a:defRPr/>
            </a:pPr>
            <a:endParaRPr kumimoji="0" lang="en-US" sz="3000" b="0" i="0" u="none" strike="noStrike" kern="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  <a:sym typeface="Roboto"/>
            </a:endParaRPr>
          </a:p>
          <a:p>
            <a:pPr marL="469914" marR="0" lvl="0" indent="-457215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676767"/>
              </a:buClr>
              <a:buSzPct val="100000"/>
              <a:buFont typeface="Arial"/>
              <a:buChar char="•"/>
              <a:tabLst/>
              <a:defRPr/>
            </a:pPr>
            <a:endParaRPr kumimoji="0" lang="en-US" sz="3000" b="0" i="0" u="none" strike="noStrike" kern="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  <a:sym typeface="Roboto"/>
            </a:endParaRPr>
          </a:p>
        </p:txBody>
      </p:sp>
      <p:sp>
        <p:nvSpPr>
          <p:cNvPr id="1058" name="Rectangle 1057">
            <a:extLst>
              <a:ext uri="{FF2B5EF4-FFF2-40B4-BE49-F238E27FC236}">
                <a16:creationId xmlns:a16="http://schemas.microsoft.com/office/drawing/2014/main" id="{F6D79034-D470-AE39-8A50-1C7B12DAA431}"/>
              </a:ext>
            </a:extLst>
          </p:cNvPr>
          <p:cNvSpPr>
            <a:spLocks/>
          </p:cNvSpPr>
          <p:nvPr/>
        </p:nvSpPr>
        <p:spPr>
          <a:xfrm>
            <a:off x="359595" y="8986350"/>
            <a:ext cx="10867721" cy="4501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B3B1FF2-975E-6C6A-EEEB-CB4D9D7C648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06" b="306"/>
          <a:stretch/>
        </p:blipFill>
        <p:spPr>
          <a:xfrm>
            <a:off x="12269561" y="2557447"/>
            <a:ext cx="4785417" cy="10330681"/>
          </a:xfrm>
          <a:prstGeom prst="roundRect">
            <a:avLst>
              <a:gd name="adj" fmla="val 3143"/>
            </a:avLst>
          </a:prstGeom>
          <a:noFill/>
          <a:ln w="222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190500" dist="88900" dir="2700000" algn="tl" rotWithShape="0">
              <a:srgbClr val="000000">
                <a:alpha val="20000"/>
              </a:srgbClr>
            </a:outerShdw>
          </a:effectLst>
        </p:spPr>
      </p:pic>
      <p:sp>
        <p:nvSpPr>
          <p:cNvPr id="2" name="Yellow Selection">
            <a:extLst>
              <a:ext uri="{FF2B5EF4-FFF2-40B4-BE49-F238E27FC236}">
                <a16:creationId xmlns:a16="http://schemas.microsoft.com/office/drawing/2014/main" id="{85BA692F-7854-AA65-5401-342EBAA4DCDB}"/>
              </a:ext>
            </a:extLst>
          </p:cNvPr>
          <p:cNvSpPr/>
          <p:nvPr/>
        </p:nvSpPr>
        <p:spPr>
          <a:xfrm>
            <a:off x="15924783" y="4929510"/>
            <a:ext cx="1040550" cy="481263"/>
          </a:xfrm>
          <a:prstGeom prst="roundRect">
            <a:avLst>
              <a:gd name="adj" fmla="val 15495"/>
            </a:avLst>
          </a:prstGeom>
          <a:noFill/>
          <a:ln w="38100" cap="flat" cmpd="sng">
            <a:solidFill>
              <a:srgbClr val="FFE57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79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A75794-AEEA-E2E1-93EC-1C3C851E6B2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260" b="260"/>
          <a:stretch/>
        </p:blipFill>
        <p:spPr>
          <a:xfrm>
            <a:off x="17397374" y="2557447"/>
            <a:ext cx="4785417" cy="10330681"/>
          </a:xfrm>
          <a:prstGeom prst="roundRect">
            <a:avLst>
              <a:gd name="adj" fmla="val 3143"/>
            </a:avLst>
          </a:prstGeom>
          <a:noFill/>
          <a:ln w="222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190500" dist="88900" dir="2700000" algn="tl" rotWithShape="0">
              <a:srgbClr val="000000">
                <a:alpha val="20000"/>
              </a:srgbClr>
            </a:outerShdw>
          </a:effectLst>
        </p:spPr>
      </p:pic>
      <p:pic>
        <p:nvPicPr>
          <p:cNvPr id="5" name="05">
            <a:extLst>
              <a:ext uri="{FF2B5EF4-FFF2-40B4-BE49-F238E27FC236}">
                <a16:creationId xmlns:a16="http://schemas.microsoft.com/office/drawing/2014/main" id="{E317EAD4-4D49-780F-A1A9-60C147BC91B9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492238" y="4484341"/>
            <a:ext cx="685800" cy="6858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" name="Yellow Selection">
            <a:extLst>
              <a:ext uri="{FF2B5EF4-FFF2-40B4-BE49-F238E27FC236}">
                <a16:creationId xmlns:a16="http://schemas.microsoft.com/office/drawing/2014/main" id="{3F85841E-7377-36E0-73CD-CAF2C4B54689}"/>
              </a:ext>
            </a:extLst>
          </p:cNvPr>
          <p:cNvSpPr/>
          <p:nvPr/>
        </p:nvSpPr>
        <p:spPr>
          <a:xfrm>
            <a:off x="17520501" y="10416988"/>
            <a:ext cx="1040550" cy="426396"/>
          </a:xfrm>
          <a:prstGeom prst="roundRect">
            <a:avLst>
              <a:gd name="adj" fmla="val 15495"/>
            </a:avLst>
          </a:prstGeom>
          <a:noFill/>
          <a:ln w="38100" cap="flat" cmpd="sng">
            <a:solidFill>
              <a:srgbClr val="FFE57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79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876490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">
          <a:extLst>
            <a:ext uri="{FF2B5EF4-FFF2-40B4-BE49-F238E27FC236}">
              <a16:creationId xmlns:a16="http://schemas.microsoft.com/office/drawing/2014/main" id="{9E4C349E-5D49-13F7-637F-DF240E216C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" hidden="1">
            <a:extLst>
              <a:ext uri="{FF2B5EF4-FFF2-40B4-BE49-F238E27FC236}">
                <a16:creationId xmlns:a16="http://schemas.microsoft.com/office/drawing/2014/main" id="{E278B07B-90F0-C9B6-FBE3-65557FE42C6C}"/>
              </a:ext>
            </a:extLst>
          </p:cNvPr>
          <p:cNvSpPr txBox="1"/>
          <p:nvPr/>
        </p:nvSpPr>
        <p:spPr>
          <a:xfrm>
            <a:off x="1569080" y="2407091"/>
            <a:ext cx="8609187" cy="11501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tabLst/>
              <a:defRPr/>
            </a:pPr>
            <a:r>
              <a:rPr kumimoji="0" lang="en-US" sz="4401" b="1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Receive Alert</a:t>
            </a:r>
          </a:p>
          <a:p>
            <a:pPr marL="228600" marR="0" lvl="0" indent="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tabLst/>
              <a:defRPr/>
            </a:pPr>
            <a:r>
              <a:rPr kumimoji="0" lang="en-US" sz="3800" b="1" i="0" u="none" strike="noStrike" kern="0" cap="none" spc="0" normalizeH="0" baseline="0" noProof="0" dirty="0">
                <a:ln>
                  <a:noFill/>
                </a:ln>
                <a:solidFill>
                  <a:srgbClr val="8A8A8A">
                    <a:lumMod val="7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Roboto"/>
              </a:rPr>
              <a:t>Tap Notification</a:t>
            </a:r>
            <a:endParaRPr kumimoji="0" sz="3800" b="1" i="0" u="none" strike="noStrike" kern="0" cap="none" spc="0" normalizeH="0" baseline="0" noProof="0" dirty="0">
              <a:ln>
                <a:noFill/>
              </a:ln>
              <a:solidFill>
                <a:srgbClr val="8A8A8A">
                  <a:lumMod val="75000"/>
                </a:srgb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Arial"/>
            </a:endParaRPr>
          </a:p>
          <a:p>
            <a:pPr marL="1428750" marR="0" lvl="0" indent="-5127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6767"/>
              </a:buClr>
              <a:buSzPct val="100000"/>
              <a:buFont typeface="Arial"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Opens Patient Channel &amp; sends an</a:t>
            </a:r>
          </a:p>
          <a:p>
            <a:pPr marL="914400" marR="0" lvl="0" indent="5286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6767"/>
              </a:buClr>
              <a:buSzPct val="100000"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acknowledgement notification to EMS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Roboto"/>
              </a:rPr>
              <a:t>Review Patient Details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Arial"/>
            </a:endParaRPr>
          </a:p>
          <a:p>
            <a:pPr marL="750888" marR="0" lvl="0" indent="-454025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676767"/>
              </a:buClr>
              <a:buSzPct val="100000"/>
              <a:buFont typeface="Arial"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Demographics, Multimedia, CC / Notes</a:t>
            </a:r>
          </a:p>
          <a:p>
            <a:pPr marL="750888" marR="0" lvl="0" indent="-454025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676767"/>
              </a:buClr>
              <a:buSzPct val="100000"/>
              <a:buFont typeface="Arial"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Badges indicate data – tap to review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tabLst/>
              <a:defRPr/>
            </a:pPr>
            <a:r>
              <a:rPr kumimoji="0" lang="en-US" sz="4401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OPTIONAL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296863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76767"/>
              </a:buClr>
              <a:buSzPct val="100000"/>
              <a:buFont typeface="Arial"/>
              <a:buNone/>
              <a:tabLst/>
              <a:defRPr/>
            </a:pPr>
            <a:r>
              <a:rPr kumimoji="0" lang="en-US" sz="3400" b="1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Roboto"/>
              </a:rPr>
              <a:t>Assign Room (Patient Card)</a:t>
            </a:r>
          </a:p>
          <a:p>
            <a:pPr marL="1038225" marR="0" lvl="2" indent="-403225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676767"/>
              </a:buClr>
              <a:buSzPct val="100000"/>
              <a:buFont typeface="Arial"/>
              <a:buChar char="•"/>
              <a:tabLst/>
              <a:defRPr/>
            </a:pP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Tap Edit, Add Room, Save</a:t>
            </a:r>
          </a:p>
          <a:p>
            <a:pPr marL="296863" marR="0" lvl="0" indent="1588" algn="l" defTabSz="914400" rtl="0" eaLnBrk="1" fontAlgn="auto" latinLnBrk="0" hangingPunct="1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676767"/>
              </a:buClr>
              <a:buSzPct val="100000"/>
              <a:buFont typeface="Arial"/>
              <a:buNone/>
              <a:tabLst/>
              <a:defRPr/>
            </a:pPr>
            <a:r>
              <a:rPr kumimoji="0" lang="en-US" sz="3400" b="1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Roboto"/>
              </a:rPr>
              <a:t>Messaging</a:t>
            </a:r>
          </a:p>
          <a:p>
            <a:pPr marL="1038225" marR="0" lvl="2" indent="-403225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676767"/>
              </a:buClr>
              <a:buSzPct val="100000"/>
              <a:buFont typeface="Arial"/>
              <a:buChar char="•"/>
              <a:tabLst/>
              <a:defRPr/>
            </a:pP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Template, Voice-to-Text, or Type</a:t>
            </a:r>
          </a:p>
          <a:p>
            <a:pPr marL="296863" marR="0" lvl="0" indent="1588" algn="l" defTabSz="914400" rtl="0" eaLnBrk="1" fontAlgn="auto" latinLnBrk="0" hangingPunct="1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676767"/>
              </a:buClr>
              <a:buSzPct val="100000"/>
              <a:buFont typeface="Arial"/>
              <a:buNone/>
              <a:tabLst/>
              <a:defRPr/>
            </a:pPr>
            <a:r>
              <a:rPr kumimoji="0" lang="en-US" sz="3400" b="1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Roboto"/>
              </a:rPr>
              <a:t>Call EMS (if enabled)</a:t>
            </a:r>
          </a:p>
          <a:p>
            <a:pPr marL="1038225" marR="0" lvl="2" indent="-403225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676767"/>
              </a:buClr>
              <a:buSzPct val="100000"/>
              <a:buFont typeface="Arial"/>
              <a:buChar char="•"/>
              <a:tabLst/>
              <a:defRPr/>
            </a:pP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Agency</a:t>
            </a:r>
          </a:p>
          <a:p>
            <a:pPr marL="1038225" marR="0" lvl="2" indent="-403225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676767"/>
              </a:buClr>
              <a:buSzPct val="100000"/>
              <a:buFont typeface="Arial"/>
              <a:buChar char="•"/>
              <a:tabLst/>
              <a:defRPr/>
            </a:pP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Unit Phone</a:t>
            </a:r>
          </a:p>
          <a:p>
            <a:pPr marL="1038225" marR="0" lvl="2" indent="-403225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676767"/>
              </a:buClr>
              <a:buSzPct val="100000"/>
              <a:buFont typeface="Arial"/>
              <a:buChar char="•"/>
              <a:tabLst/>
              <a:defRPr/>
            </a:pP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Pulsara Call (VOIP / Video)</a:t>
            </a:r>
          </a:p>
          <a:p>
            <a:pPr marL="1211263" marR="0" lvl="2" indent="-411163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676767"/>
              </a:buClr>
              <a:buSzPct val="100000"/>
              <a:buFont typeface="Arial"/>
              <a:buChar char="•"/>
              <a:tabLst/>
              <a:defRPr/>
            </a:pPr>
            <a:endParaRPr kumimoji="0" lang="en-US" sz="3000" b="0" i="0" u="none" strike="noStrike" kern="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  <a:sym typeface="Roboto"/>
            </a:endParaRPr>
          </a:p>
          <a:p>
            <a:pPr marL="469914" marR="0" lvl="0" indent="-457215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676767"/>
              </a:buClr>
              <a:buSzPct val="100000"/>
              <a:buFont typeface="Arial"/>
              <a:buChar char="•"/>
              <a:tabLst/>
              <a:defRPr/>
            </a:pPr>
            <a:endParaRPr kumimoji="0" lang="en-US" sz="3000" b="0" i="0" u="none" strike="noStrike" kern="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  <a:sym typeface="Roboto"/>
            </a:endParaRPr>
          </a:p>
        </p:txBody>
      </p:sp>
      <p:sp>
        <p:nvSpPr>
          <p:cNvPr id="1058" name="Rectangle 1057">
            <a:extLst>
              <a:ext uri="{FF2B5EF4-FFF2-40B4-BE49-F238E27FC236}">
                <a16:creationId xmlns:a16="http://schemas.microsoft.com/office/drawing/2014/main" id="{1D2D3838-9D73-E988-4F8C-700D8DC317A1}"/>
              </a:ext>
            </a:extLst>
          </p:cNvPr>
          <p:cNvSpPr>
            <a:spLocks/>
          </p:cNvSpPr>
          <p:nvPr/>
        </p:nvSpPr>
        <p:spPr>
          <a:xfrm>
            <a:off x="359595" y="10312400"/>
            <a:ext cx="10867721" cy="3403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97C6F1F-A19E-6D54-148B-6CAD88C0F2A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65" b="365"/>
          <a:stretch/>
        </p:blipFill>
        <p:spPr>
          <a:xfrm>
            <a:off x="12269562" y="2557447"/>
            <a:ext cx="4785417" cy="10330681"/>
          </a:xfrm>
          <a:prstGeom prst="roundRect">
            <a:avLst>
              <a:gd name="adj" fmla="val 3143"/>
            </a:avLst>
          </a:prstGeom>
          <a:noFill/>
          <a:ln w="222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190500" dist="88900" dir="2700000" algn="tl" rotWithShape="0">
              <a:srgbClr val="000000">
                <a:alpha val="20000"/>
              </a:srgbClr>
            </a:outerShdw>
          </a:effectLst>
        </p:spPr>
      </p:pic>
      <p:pic>
        <p:nvPicPr>
          <p:cNvPr id="4" name="06">
            <a:extLst>
              <a:ext uri="{FF2B5EF4-FFF2-40B4-BE49-F238E27FC236}">
                <a16:creationId xmlns:a16="http://schemas.microsoft.com/office/drawing/2014/main" id="{30017846-72A5-4297-C9EA-D66412468428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271193" y="12545228"/>
            <a:ext cx="685800" cy="6858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8152B85-1CC2-7BBB-26A3-233B20657BA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253" b="253"/>
          <a:stretch/>
        </p:blipFill>
        <p:spPr>
          <a:xfrm>
            <a:off x="17423453" y="2557447"/>
            <a:ext cx="4785417" cy="10330681"/>
          </a:xfrm>
          <a:prstGeom prst="roundRect">
            <a:avLst>
              <a:gd name="adj" fmla="val 3143"/>
            </a:avLst>
          </a:prstGeom>
          <a:noFill/>
          <a:ln w="222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190500" dist="88900" dir="2700000" algn="tl" rotWithShape="0">
              <a:srgbClr val="000000">
                <a:alpha val="2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486341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">
          <a:extLst>
            <a:ext uri="{FF2B5EF4-FFF2-40B4-BE49-F238E27FC236}">
              <a16:creationId xmlns:a16="http://schemas.microsoft.com/office/drawing/2014/main" id="{12A2EDE9-C06B-2ACE-26C3-433D2F052C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" hidden="1">
            <a:extLst>
              <a:ext uri="{FF2B5EF4-FFF2-40B4-BE49-F238E27FC236}">
                <a16:creationId xmlns:a16="http://schemas.microsoft.com/office/drawing/2014/main" id="{167E3764-5542-175B-215B-FB25EBDB406E}"/>
              </a:ext>
            </a:extLst>
          </p:cNvPr>
          <p:cNvSpPr txBox="1"/>
          <p:nvPr/>
        </p:nvSpPr>
        <p:spPr>
          <a:xfrm>
            <a:off x="1569080" y="2407091"/>
            <a:ext cx="8609187" cy="11501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tabLst/>
              <a:defRPr/>
            </a:pPr>
            <a:r>
              <a:rPr kumimoji="0" lang="en-US" sz="4401" b="1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Receive Alert</a:t>
            </a:r>
          </a:p>
          <a:p>
            <a:pPr marL="228600" marR="0" lvl="0" indent="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tabLst/>
              <a:defRPr/>
            </a:pPr>
            <a:r>
              <a:rPr kumimoji="0" lang="en-US" sz="3800" b="1" i="0" u="none" strike="noStrike" kern="0" cap="none" spc="0" normalizeH="0" baseline="0" noProof="0" dirty="0">
                <a:ln>
                  <a:noFill/>
                </a:ln>
                <a:solidFill>
                  <a:srgbClr val="8A8A8A">
                    <a:lumMod val="7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Roboto"/>
              </a:rPr>
              <a:t>Tap Notification</a:t>
            </a:r>
            <a:endParaRPr kumimoji="0" sz="3800" b="1" i="0" u="none" strike="noStrike" kern="0" cap="none" spc="0" normalizeH="0" baseline="0" noProof="0" dirty="0">
              <a:ln>
                <a:noFill/>
              </a:ln>
              <a:solidFill>
                <a:srgbClr val="8A8A8A">
                  <a:lumMod val="75000"/>
                </a:srgb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Arial"/>
            </a:endParaRPr>
          </a:p>
          <a:p>
            <a:pPr marL="1428750" marR="0" lvl="0" indent="-5127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6767"/>
              </a:buClr>
              <a:buSzPct val="100000"/>
              <a:buFont typeface="Arial"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Opens Patient Channel &amp; sends an</a:t>
            </a:r>
          </a:p>
          <a:p>
            <a:pPr marL="914400" marR="0" lvl="0" indent="5286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6767"/>
              </a:buClr>
              <a:buSzPct val="100000"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acknowledgement notification to EMS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Roboto"/>
              </a:rPr>
              <a:t>Review Patient Details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Arial"/>
            </a:endParaRPr>
          </a:p>
          <a:p>
            <a:pPr marL="750888" marR="0" lvl="0" indent="-454025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676767"/>
              </a:buClr>
              <a:buSzPct val="100000"/>
              <a:buFont typeface="Arial"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Demographics, Multimedia, CC / Notes</a:t>
            </a:r>
          </a:p>
          <a:p>
            <a:pPr marL="750888" marR="0" lvl="0" indent="-454025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676767"/>
              </a:buClr>
              <a:buSzPct val="100000"/>
              <a:buFont typeface="Arial"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Badges indicate data – tap to review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tabLst/>
              <a:defRPr/>
            </a:pPr>
            <a:r>
              <a:rPr kumimoji="0" lang="en-US" sz="4401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OPTIONAL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296863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76767"/>
              </a:buClr>
              <a:buSzPct val="100000"/>
              <a:buFont typeface="Arial"/>
              <a:buNone/>
              <a:tabLst/>
              <a:defRPr/>
            </a:pPr>
            <a:r>
              <a:rPr kumimoji="0" lang="en-US" sz="3400" b="1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Roboto"/>
              </a:rPr>
              <a:t>Assign Room (Patient Card)</a:t>
            </a:r>
          </a:p>
          <a:p>
            <a:pPr marL="1038225" marR="0" lvl="2" indent="-403225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676767"/>
              </a:buClr>
              <a:buSzPct val="100000"/>
              <a:buFont typeface="Arial"/>
              <a:buChar char="•"/>
              <a:tabLst/>
              <a:defRPr/>
            </a:pP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Tap Edit, Add Room, Save</a:t>
            </a:r>
          </a:p>
          <a:p>
            <a:pPr marL="296863" marR="0" lvl="0" indent="1588" algn="l" defTabSz="914400" rtl="0" eaLnBrk="1" fontAlgn="auto" latinLnBrk="0" hangingPunct="1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676767"/>
              </a:buClr>
              <a:buSzPct val="100000"/>
              <a:buFont typeface="Arial"/>
              <a:buNone/>
              <a:tabLst/>
              <a:defRPr/>
            </a:pPr>
            <a:r>
              <a:rPr kumimoji="0" lang="en-US" sz="3400" b="1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Roboto"/>
              </a:rPr>
              <a:t>Messaging</a:t>
            </a:r>
          </a:p>
          <a:p>
            <a:pPr marL="1038225" marR="0" lvl="2" indent="-403225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676767"/>
              </a:buClr>
              <a:buSzPct val="100000"/>
              <a:buFont typeface="Arial"/>
              <a:buChar char="•"/>
              <a:tabLst/>
              <a:defRPr/>
            </a:pP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Template, Voice-to-Text, or Type</a:t>
            </a:r>
          </a:p>
          <a:p>
            <a:pPr marL="296863" marR="0" lvl="0" indent="1588" algn="l" defTabSz="914400" rtl="0" eaLnBrk="1" fontAlgn="auto" latinLnBrk="0" hangingPunct="1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676767"/>
              </a:buClr>
              <a:buSzPct val="100000"/>
              <a:buFont typeface="Arial"/>
              <a:buNone/>
              <a:tabLst/>
              <a:defRPr/>
            </a:pPr>
            <a:r>
              <a:rPr kumimoji="0" lang="en-US" sz="3400" b="1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Roboto"/>
              </a:rPr>
              <a:t>Call EMS (if enabled)</a:t>
            </a:r>
          </a:p>
          <a:p>
            <a:pPr marL="1038225" marR="0" lvl="2" indent="-403225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676767"/>
              </a:buClr>
              <a:buSzPct val="100000"/>
              <a:buFont typeface="Arial"/>
              <a:buChar char="•"/>
              <a:tabLst/>
              <a:defRPr/>
            </a:pP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Agency</a:t>
            </a:r>
          </a:p>
          <a:p>
            <a:pPr marL="1038225" marR="0" lvl="2" indent="-403225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676767"/>
              </a:buClr>
              <a:buSzPct val="100000"/>
              <a:buFont typeface="Arial"/>
              <a:buChar char="•"/>
              <a:tabLst/>
              <a:defRPr/>
            </a:pP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Unit Phone</a:t>
            </a:r>
          </a:p>
          <a:p>
            <a:pPr marL="1038225" marR="0" lvl="2" indent="-403225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676767"/>
              </a:buClr>
              <a:buSzPct val="100000"/>
              <a:buFont typeface="Arial"/>
              <a:buChar char="•"/>
              <a:tabLst/>
              <a:defRPr/>
            </a:pP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Pulsara Call (VOIP / Video)</a:t>
            </a:r>
          </a:p>
          <a:p>
            <a:pPr marL="1211263" marR="0" lvl="2" indent="-411163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676767"/>
              </a:buClr>
              <a:buSzPct val="100000"/>
              <a:buFont typeface="Arial"/>
              <a:buChar char="•"/>
              <a:tabLst/>
              <a:defRPr/>
            </a:pPr>
            <a:endParaRPr kumimoji="0" lang="en-US" sz="3000" b="0" i="0" u="none" strike="noStrike" kern="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  <a:sym typeface="Roboto"/>
            </a:endParaRPr>
          </a:p>
          <a:p>
            <a:pPr marL="469914" marR="0" lvl="0" indent="-457215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676767"/>
              </a:buClr>
              <a:buSzPct val="100000"/>
              <a:buFont typeface="Arial"/>
              <a:buChar char="•"/>
              <a:tabLst/>
              <a:defRPr/>
            </a:pPr>
            <a:endParaRPr kumimoji="0" lang="en-US" sz="3000" b="0" i="0" u="none" strike="noStrike" kern="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  <a:sym typeface="Roboto"/>
            </a:endParaRPr>
          </a:p>
        </p:txBody>
      </p:sp>
      <p:sp>
        <p:nvSpPr>
          <p:cNvPr id="1058" name="Rectangle 1057">
            <a:extLst>
              <a:ext uri="{FF2B5EF4-FFF2-40B4-BE49-F238E27FC236}">
                <a16:creationId xmlns:a16="http://schemas.microsoft.com/office/drawing/2014/main" id="{F013B59E-2942-7B3F-E108-EEBDD4896C18}"/>
              </a:ext>
            </a:extLst>
          </p:cNvPr>
          <p:cNvSpPr>
            <a:spLocks/>
          </p:cNvSpPr>
          <p:nvPr/>
        </p:nvSpPr>
        <p:spPr>
          <a:xfrm>
            <a:off x="359595" y="12224328"/>
            <a:ext cx="10867721" cy="1491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87BD5D7-0DF4-FD06-C0A1-F4B2226A222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99" b="299"/>
          <a:stretch/>
        </p:blipFill>
        <p:spPr>
          <a:xfrm>
            <a:off x="17423453" y="2557447"/>
            <a:ext cx="4785417" cy="10330681"/>
          </a:xfrm>
          <a:prstGeom prst="roundRect">
            <a:avLst>
              <a:gd name="adj" fmla="val 3143"/>
            </a:avLst>
          </a:prstGeom>
          <a:noFill/>
          <a:ln w="222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190500" dist="88900" dir="2700000" algn="tl" rotWithShape="0">
              <a:srgbClr val="000000">
                <a:alpha val="20000"/>
              </a:srgbClr>
            </a:outerShdw>
          </a:effectLst>
        </p:spPr>
      </p:pic>
      <p:pic>
        <p:nvPicPr>
          <p:cNvPr id="2" name="08">
            <a:extLst>
              <a:ext uri="{FF2B5EF4-FFF2-40B4-BE49-F238E27FC236}">
                <a16:creationId xmlns:a16="http://schemas.microsoft.com/office/drawing/2014/main" id="{04E9801B-1311-03E7-9C0A-25BA5C85FC6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135464" y="4815694"/>
            <a:ext cx="433555" cy="43355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" name="07">
            <a:extLst>
              <a:ext uri="{FF2B5EF4-FFF2-40B4-BE49-F238E27FC236}">
                <a16:creationId xmlns:a16="http://schemas.microsoft.com/office/drawing/2014/main" id="{317441D5-6B5A-CC1F-C769-C8053E26AEA6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2113624" y="4358075"/>
            <a:ext cx="433555" cy="43355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" name="Yellow Selection">
            <a:extLst>
              <a:ext uri="{FF2B5EF4-FFF2-40B4-BE49-F238E27FC236}">
                <a16:creationId xmlns:a16="http://schemas.microsoft.com/office/drawing/2014/main" id="{84B09EEA-09CC-A184-0CD4-9FE5CC7D5879}"/>
              </a:ext>
            </a:extLst>
          </p:cNvPr>
          <p:cNvSpPr/>
          <p:nvPr/>
        </p:nvSpPr>
        <p:spPr>
          <a:xfrm>
            <a:off x="17526000" y="3924521"/>
            <a:ext cx="4609463" cy="337880"/>
          </a:xfrm>
          <a:prstGeom prst="roundRect">
            <a:avLst>
              <a:gd name="adj" fmla="val 15495"/>
            </a:avLst>
          </a:prstGeom>
          <a:noFill/>
          <a:ln w="38100" cap="flat" cmpd="sng">
            <a:solidFill>
              <a:srgbClr val="FFE57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79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321755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">
          <a:extLst>
            <a:ext uri="{FF2B5EF4-FFF2-40B4-BE49-F238E27FC236}">
              <a16:creationId xmlns:a16="http://schemas.microsoft.com/office/drawing/2014/main" id="{2F934733-240B-0D86-5B01-7C4C42E0A7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" hidden="1">
            <a:extLst>
              <a:ext uri="{FF2B5EF4-FFF2-40B4-BE49-F238E27FC236}">
                <a16:creationId xmlns:a16="http://schemas.microsoft.com/office/drawing/2014/main" id="{037A26D7-5415-03E0-5ED8-62F0361D74D0}"/>
              </a:ext>
            </a:extLst>
          </p:cNvPr>
          <p:cNvSpPr txBox="1"/>
          <p:nvPr/>
        </p:nvSpPr>
        <p:spPr>
          <a:xfrm>
            <a:off x="1569080" y="2407091"/>
            <a:ext cx="8609187" cy="11501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tabLst/>
              <a:defRPr/>
            </a:pPr>
            <a:r>
              <a:rPr kumimoji="0" lang="en-US" sz="4401" b="1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Receive Alert</a:t>
            </a:r>
          </a:p>
          <a:p>
            <a:pPr marL="228600" marR="0" lvl="0" indent="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tabLst/>
              <a:defRPr/>
            </a:pPr>
            <a:r>
              <a:rPr kumimoji="0" lang="en-US" sz="3800" b="1" i="0" u="none" strike="noStrike" kern="0" cap="none" spc="0" normalizeH="0" baseline="0" noProof="0" dirty="0">
                <a:ln>
                  <a:noFill/>
                </a:ln>
                <a:solidFill>
                  <a:srgbClr val="8A8A8A">
                    <a:lumMod val="7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Roboto"/>
              </a:rPr>
              <a:t>Tap Notification</a:t>
            </a:r>
            <a:endParaRPr kumimoji="0" sz="3800" b="1" i="0" u="none" strike="noStrike" kern="0" cap="none" spc="0" normalizeH="0" baseline="0" noProof="0" dirty="0">
              <a:ln>
                <a:noFill/>
              </a:ln>
              <a:solidFill>
                <a:srgbClr val="8A8A8A">
                  <a:lumMod val="75000"/>
                </a:srgb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Arial"/>
            </a:endParaRPr>
          </a:p>
          <a:p>
            <a:pPr marL="1428750" marR="0" lvl="0" indent="-5127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6767"/>
              </a:buClr>
              <a:buSzPct val="100000"/>
              <a:buFont typeface="Arial"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Opens Patient Channel &amp; sends an</a:t>
            </a:r>
          </a:p>
          <a:p>
            <a:pPr marL="914400" marR="0" lvl="0" indent="5286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6767"/>
              </a:buClr>
              <a:buSzPct val="100000"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acknowledgement notification to EMS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Roboto"/>
              </a:rPr>
              <a:t>Review Patient Details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Arial"/>
            </a:endParaRPr>
          </a:p>
          <a:p>
            <a:pPr marL="750888" marR="0" lvl="0" indent="-454025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676767"/>
              </a:buClr>
              <a:buSzPct val="100000"/>
              <a:buFont typeface="Arial"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Demographics, Multimedia, CC / Notes</a:t>
            </a:r>
          </a:p>
          <a:p>
            <a:pPr marL="750888" marR="0" lvl="0" indent="-454025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676767"/>
              </a:buClr>
              <a:buSzPct val="100000"/>
              <a:buFont typeface="Arial"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Badges indicate data – tap to review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tabLst/>
              <a:defRPr/>
            </a:pPr>
            <a:r>
              <a:rPr kumimoji="0" lang="en-US" sz="4401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OPTIONAL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296863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76767"/>
              </a:buClr>
              <a:buSzPct val="100000"/>
              <a:buFont typeface="Arial"/>
              <a:buNone/>
              <a:tabLst/>
              <a:defRPr/>
            </a:pPr>
            <a:r>
              <a:rPr kumimoji="0" lang="en-US" sz="3400" b="1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Roboto"/>
              </a:rPr>
              <a:t>Assign Room (Patient Card)</a:t>
            </a:r>
          </a:p>
          <a:p>
            <a:pPr marL="1038225" marR="0" lvl="2" indent="-403225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676767"/>
              </a:buClr>
              <a:buSzPct val="100000"/>
              <a:buFont typeface="Arial"/>
              <a:buChar char="•"/>
              <a:tabLst/>
              <a:defRPr/>
            </a:pP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Tap Edit, Add Room, Save</a:t>
            </a:r>
          </a:p>
          <a:p>
            <a:pPr marL="296863" marR="0" lvl="0" indent="1588" algn="l" defTabSz="914400" rtl="0" eaLnBrk="1" fontAlgn="auto" latinLnBrk="0" hangingPunct="1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676767"/>
              </a:buClr>
              <a:buSzPct val="100000"/>
              <a:buFont typeface="Arial"/>
              <a:buNone/>
              <a:tabLst/>
              <a:defRPr/>
            </a:pPr>
            <a:r>
              <a:rPr kumimoji="0" lang="en-US" sz="3400" b="1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Roboto"/>
              </a:rPr>
              <a:t>Messaging</a:t>
            </a:r>
          </a:p>
          <a:p>
            <a:pPr marL="1038225" marR="0" lvl="2" indent="-403225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676767"/>
              </a:buClr>
              <a:buSzPct val="100000"/>
              <a:buFont typeface="Arial"/>
              <a:buChar char="•"/>
              <a:tabLst/>
              <a:defRPr/>
            </a:pP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Template, Voice-to-Text, or Type</a:t>
            </a:r>
          </a:p>
          <a:p>
            <a:pPr marL="296863" marR="0" lvl="0" indent="1588" algn="l" defTabSz="914400" rtl="0" eaLnBrk="1" fontAlgn="auto" latinLnBrk="0" hangingPunct="1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676767"/>
              </a:buClr>
              <a:buSzPct val="100000"/>
              <a:buFont typeface="Arial"/>
              <a:buNone/>
              <a:tabLst/>
              <a:defRPr/>
            </a:pPr>
            <a:r>
              <a:rPr kumimoji="0" lang="en-US" sz="3400" b="1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Roboto"/>
              </a:rPr>
              <a:t>Call EMS (if enabled)</a:t>
            </a:r>
          </a:p>
          <a:p>
            <a:pPr marL="1038225" marR="0" lvl="2" indent="-403225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676767"/>
              </a:buClr>
              <a:buSzPct val="100000"/>
              <a:buFont typeface="Arial"/>
              <a:buChar char="•"/>
              <a:tabLst/>
              <a:defRPr/>
            </a:pP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Agency</a:t>
            </a:r>
          </a:p>
          <a:p>
            <a:pPr marL="1038225" marR="0" lvl="2" indent="-403225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676767"/>
              </a:buClr>
              <a:buSzPct val="100000"/>
              <a:buFont typeface="Arial"/>
              <a:buChar char="•"/>
              <a:tabLst/>
              <a:defRPr/>
            </a:pP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Unit Phone</a:t>
            </a:r>
          </a:p>
          <a:p>
            <a:pPr marL="1038225" marR="0" lvl="2" indent="-403225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676767"/>
              </a:buClr>
              <a:buSzPct val="100000"/>
              <a:buFont typeface="Arial"/>
              <a:buChar char="•"/>
              <a:tabLst/>
              <a:defRPr/>
            </a:pP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Pulsara Call (VOIP / Video)</a:t>
            </a:r>
          </a:p>
          <a:p>
            <a:pPr marL="1211263" marR="0" lvl="2" indent="-411163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676767"/>
              </a:buClr>
              <a:buSzPct val="100000"/>
              <a:buFont typeface="Arial"/>
              <a:buChar char="•"/>
              <a:tabLst/>
              <a:defRPr/>
            </a:pPr>
            <a:endParaRPr kumimoji="0" lang="en-US" sz="3000" b="0" i="0" u="none" strike="noStrike" kern="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  <a:sym typeface="Roboto"/>
            </a:endParaRPr>
          </a:p>
          <a:p>
            <a:pPr marL="469914" marR="0" lvl="0" indent="-457215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676767"/>
              </a:buClr>
              <a:buSzPct val="100000"/>
              <a:buFont typeface="Arial"/>
              <a:buChar char="•"/>
              <a:tabLst/>
              <a:defRPr/>
            </a:pPr>
            <a:endParaRPr kumimoji="0" lang="en-US" sz="3000" b="0" i="0" u="none" strike="noStrike" kern="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  <a:sym typeface="Roboto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C85671D-FB10-C5C3-2734-DA65FD602C8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60" b="260"/>
          <a:stretch/>
        </p:blipFill>
        <p:spPr>
          <a:xfrm>
            <a:off x="17421425" y="2557447"/>
            <a:ext cx="4785417" cy="10330681"/>
          </a:xfrm>
          <a:prstGeom prst="roundRect">
            <a:avLst>
              <a:gd name="adj" fmla="val 3143"/>
            </a:avLst>
          </a:prstGeom>
          <a:noFill/>
          <a:ln w="222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190500" dist="88900" dir="2700000" algn="tl" rotWithShape="0">
              <a:srgbClr val="000000">
                <a:alpha val="20000"/>
              </a:srgb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7557E04-3680-A78A-1A36-54978F474F46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269562" y="2557447"/>
            <a:ext cx="4785417" cy="10330681"/>
          </a:xfrm>
          <a:prstGeom prst="roundRect">
            <a:avLst>
              <a:gd name="adj" fmla="val 3143"/>
            </a:avLst>
          </a:prstGeom>
          <a:noFill/>
          <a:ln w="222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190500" dist="88900" dir="2700000" algn="tl" rotWithShape="0">
              <a:srgbClr val="000000">
                <a:alpha val="20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EE7920D-E8BF-77F5-FF50-CED0BF30B8C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365" b="365"/>
          <a:stretch/>
        </p:blipFill>
        <p:spPr>
          <a:xfrm>
            <a:off x="12277925" y="2557447"/>
            <a:ext cx="4785417" cy="10330681"/>
          </a:xfrm>
          <a:prstGeom prst="roundRect">
            <a:avLst>
              <a:gd name="adj" fmla="val 3143"/>
            </a:avLst>
          </a:prstGeom>
          <a:noFill/>
          <a:ln w="222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190500" dist="88900" dir="2700000" algn="tl" rotWithShape="0">
              <a:srgbClr val="000000">
                <a:alpha val="20000"/>
              </a:srgbClr>
            </a:outerShdw>
          </a:effectLst>
        </p:spPr>
      </p:pic>
      <p:pic>
        <p:nvPicPr>
          <p:cNvPr id="6" name="09">
            <a:extLst>
              <a:ext uri="{FF2B5EF4-FFF2-40B4-BE49-F238E27FC236}">
                <a16:creationId xmlns:a16="http://schemas.microsoft.com/office/drawing/2014/main" id="{EC16AEA4-5EC6-CDD3-BCCA-55E285EAD5AF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5378267" y="12545228"/>
            <a:ext cx="685800" cy="6858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4" name="09">
            <a:extLst>
              <a:ext uri="{FF2B5EF4-FFF2-40B4-BE49-F238E27FC236}">
                <a16:creationId xmlns:a16="http://schemas.microsoft.com/office/drawing/2014/main" id="{024C6B10-3DF1-9251-E5D8-40EA0CC44FF6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0541938" y="9317933"/>
            <a:ext cx="685800" cy="6858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698991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4">
      <a:dk1>
        <a:srgbClr val="333333"/>
      </a:dk1>
      <a:lt1>
        <a:srgbClr val="FFFFFF"/>
      </a:lt1>
      <a:dk2>
        <a:srgbClr val="44546A"/>
      </a:dk2>
      <a:lt2>
        <a:srgbClr val="E7E6E6"/>
      </a:lt2>
      <a:accent1>
        <a:srgbClr val="B12028"/>
      </a:accent1>
      <a:accent2>
        <a:srgbClr val="5E5E5E"/>
      </a:accent2>
      <a:accent3>
        <a:srgbClr val="8A8A8A"/>
      </a:accent3>
      <a:accent4>
        <a:srgbClr val="B12028"/>
      </a:accent4>
      <a:accent5>
        <a:srgbClr val="FBE5E8"/>
      </a:accent5>
      <a:accent6>
        <a:srgbClr val="8A8A8A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1211</TotalTime>
  <Words>1176</Words>
  <Application>Microsoft Macintosh PowerPoint</Application>
  <PresentationFormat>Custom</PresentationFormat>
  <Paragraphs>144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Roboto</vt:lpstr>
      <vt:lpstr>Calibri Light</vt:lpstr>
      <vt:lpstr>Arial</vt:lpstr>
      <vt:lpstr>Roboto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Michele M Miller</cp:lastModifiedBy>
  <cp:revision>4</cp:revision>
  <dcterms:modified xsi:type="dcterms:W3CDTF">2025-04-30T15:27:55Z</dcterms:modified>
</cp:coreProperties>
</file>