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334" r:id="rId2"/>
    <p:sldId id="4520" r:id="rId3"/>
    <p:sldId id="4548" r:id="rId4"/>
    <p:sldId id="454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56DA6E-D4A6-564E-90DF-E153693F928F}" type="datetimeFigureOut">
              <a:rPr lang="en-US" smtClean="0"/>
              <a:t>3/18/25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DB5905-CAC1-BC48-990D-19D785E9B3B3}" type="slidenum">
              <a:rPr lang="en-US" smtClean="0"/>
              <a:t>‹#›</a:t>
            </a:fld>
            <a:endParaRPr lang="en-US"/>
          </a:p>
        </p:txBody>
      </p:sp>
    </p:spTree>
    <p:extLst>
      <p:ext uri="{BB962C8B-B14F-4D97-AF65-F5344CB8AC3E}">
        <p14:creationId xmlns:p14="http://schemas.microsoft.com/office/powerpoint/2010/main" val="1990610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latin typeface="Calibri Light" panose="020F0302020204030204" pitchFamily="34" charset="0"/>
                <a:cs typeface="Calibri Light" panose="020F0302020204030204" pitchFamily="34" charset="0"/>
              </a:rPr>
              <a:t>To add a virtual or physical Reunification Center, Incident Command invites the Reunification Center and grants access to all patients. Most regions will choose to have a single Reunification Center that can have representatives from multiple organizations, or access is provided via liaisons, but Pulsara can support multiple reunification centers in a region. Initially, individual patient channels may contain few details or identifying information.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latin typeface="Calibri Light" panose="020F0302020204030204" pitchFamily="34" charset="0"/>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latin typeface="Calibri Light" panose="020F0302020204030204" pitchFamily="34" charset="0"/>
                <a:cs typeface="Calibri Light" panose="020F0302020204030204" pitchFamily="34" charset="0"/>
              </a:rPr>
              <a:t>As receiving hospitals are added and the patient’s care team expands, more patient-identifying information is added to the individual channels. While clinicians will use patient channels to coordinate care, other hospital staff can assist with workflows aiding patient identification and reunification at the appropriate time.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559526-A686-1C42-B9BD-EDD391DC3772}"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165704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F56D1-9D94-C3CC-8A58-03F16D323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35E115-7A3B-3906-1DD1-2136BC34D2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325660-A918-D21D-CE01-98C18956E6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latin typeface="Calibri Light" panose="020F0302020204030204" pitchFamily="34" charset="0"/>
                <a:cs typeface="Calibri Light" panose="020F0302020204030204" pitchFamily="34" charset="0"/>
              </a:rPr>
              <a:t>Occasionally, there is a source of truth for potential victims. An example is an airline incident where the airline can upload a manifest and now use this as the source of truth for souls on board to help them reconcile against the main incident for reunification and reconciliation purposes. Similar roster uploads can be used to aid mass evacuations. Some communities will also create a single source of truth for missing persons, which can simplify access to this information and decrease the number of calls from people looking for duplicate missing persons.</a:t>
            </a:r>
          </a:p>
        </p:txBody>
      </p:sp>
      <p:sp>
        <p:nvSpPr>
          <p:cNvPr id="4" name="Slide Number Placeholder 3">
            <a:extLst>
              <a:ext uri="{FF2B5EF4-FFF2-40B4-BE49-F238E27FC236}">
                <a16:creationId xmlns:a16="http://schemas.microsoft.com/office/drawing/2014/main" id="{BD7E2709-DFE2-07A4-A5D3-532F3035C01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559526-A686-1C42-B9BD-EDD391DC3772}"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856071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A physical Reunification Center can be chaotic. To streamline the flow, we find it helpful to create several stations where individuals have limited responsibilities and simple workflows. Pulsara can also help optimize a hybrid environment where virtual team members can provide support.</a:t>
            </a:r>
          </a:p>
        </p:txBody>
      </p:sp>
      <p:sp>
        <p:nvSpPr>
          <p:cNvPr id="4" name="Slide Number Placeholder 3"/>
          <p:cNvSpPr>
            <a:spLocks noGrp="1"/>
          </p:cNvSpPr>
          <p:nvPr>
            <p:ph type="sldNum" sz="quarter" idx="5"/>
          </p:nvPr>
        </p:nvSpPr>
        <p:spPr/>
        <p:txBody>
          <a:bodyPr/>
          <a:lstStyle/>
          <a:p>
            <a:fld id="{76ADBB74-3F42-8A4E-BB9A-385F404577B7}" type="slidenum">
              <a:rPr lang="en-US" smtClean="0"/>
              <a:pPr/>
              <a:t>3</a:t>
            </a:fld>
            <a:endParaRPr lang="en-US"/>
          </a:p>
        </p:txBody>
      </p:sp>
    </p:spTree>
    <p:extLst>
      <p:ext uri="{BB962C8B-B14F-4D97-AF65-F5344CB8AC3E}">
        <p14:creationId xmlns:p14="http://schemas.microsoft.com/office/powerpoint/2010/main" val="482574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The same lessons can be applied to the physical Survivor Center.</a:t>
            </a:r>
          </a:p>
          <a:p>
            <a:pPr marL="0" indent="0">
              <a:buFont typeface="Arial" panose="020B0604020202020204" pitchFamily="34" charset="0"/>
              <a:buNone/>
            </a:pPr>
            <a:br>
              <a:rPr lang="en-US" dirty="0"/>
            </a:br>
            <a:endParaRPr lang="en-US" dirty="0"/>
          </a:p>
        </p:txBody>
      </p:sp>
      <p:sp>
        <p:nvSpPr>
          <p:cNvPr id="4" name="Slide Number Placeholder 3"/>
          <p:cNvSpPr>
            <a:spLocks noGrp="1"/>
          </p:cNvSpPr>
          <p:nvPr>
            <p:ph type="sldNum" sz="quarter" idx="5"/>
          </p:nvPr>
        </p:nvSpPr>
        <p:spPr/>
        <p:txBody>
          <a:bodyPr/>
          <a:lstStyle/>
          <a:p>
            <a:fld id="{1A559526-A686-1C42-B9BD-EDD391DC3772}" type="slidenum">
              <a:rPr lang="en-US" smtClean="0"/>
              <a:pPr/>
              <a:t>4</a:t>
            </a:fld>
            <a:endParaRPr lang="en-US"/>
          </a:p>
        </p:txBody>
      </p:sp>
    </p:spTree>
    <p:extLst>
      <p:ext uri="{BB962C8B-B14F-4D97-AF65-F5344CB8AC3E}">
        <p14:creationId xmlns:p14="http://schemas.microsoft.com/office/powerpoint/2010/main" val="2791786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E114B-952D-0BFA-A1B6-232064B11C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00226F-E8DE-930F-B80E-C87E5EE552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6A1D05-CEDB-3C3A-4F7E-17E70EC46D2C}"/>
              </a:ext>
            </a:extLst>
          </p:cNvPr>
          <p:cNvSpPr>
            <a:spLocks noGrp="1"/>
          </p:cNvSpPr>
          <p:nvPr>
            <p:ph type="dt" sz="half" idx="10"/>
          </p:nvPr>
        </p:nvSpPr>
        <p:spPr/>
        <p:txBody>
          <a:bodyPr/>
          <a:lstStyle/>
          <a:p>
            <a:fld id="{0C41D567-A60F-6843-AEEA-75E0575962D3}" type="datetimeFigureOut">
              <a:rPr lang="en-US" smtClean="0"/>
              <a:t>3/18/25</a:t>
            </a:fld>
            <a:endParaRPr lang="en-US"/>
          </a:p>
        </p:txBody>
      </p:sp>
      <p:sp>
        <p:nvSpPr>
          <p:cNvPr id="5" name="Footer Placeholder 4">
            <a:extLst>
              <a:ext uri="{FF2B5EF4-FFF2-40B4-BE49-F238E27FC236}">
                <a16:creationId xmlns:a16="http://schemas.microsoft.com/office/drawing/2014/main" id="{C2916A0D-1377-CEDE-8349-99B0D10A9D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0B08D-9F72-F066-1F82-9A53BEBFD581}"/>
              </a:ext>
            </a:extLst>
          </p:cNvPr>
          <p:cNvSpPr>
            <a:spLocks noGrp="1"/>
          </p:cNvSpPr>
          <p:nvPr>
            <p:ph type="sldNum" sz="quarter" idx="12"/>
          </p:nvPr>
        </p:nvSpPr>
        <p:spPr/>
        <p:txBody>
          <a:bodyPr/>
          <a:lstStyle/>
          <a:p>
            <a:fld id="{34794479-F974-3346-A33D-F35D01FA4407}" type="slidenum">
              <a:rPr lang="en-US" smtClean="0"/>
              <a:t>‹#›</a:t>
            </a:fld>
            <a:endParaRPr lang="en-US"/>
          </a:p>
        </p:txBody>
      </p:sp>
    </p:spTree>
    <p:extLst>
      <p:ext uri="{BB962C8B-B14F-4D97-AF65-F5344CB8AC3E}">
        <p14:creationId xmlns:p14="http://schemas.microsoft.com/office/powerpoint/2010/main" val="2650960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04C6F-2001-7C92-FE2F-BFE7B44342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69F4AE-8267-BA63-0DCC-4CABAEBF90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D1E766-8350-1274-82D6-5803ED0EB773}"/>
              </a:ext>
            </a:extLst>
          </p:cNvPr>
          <p:cNvSpPr>
            <a:spLocks noGrp="1"/>
          </p:cNvSpPr>
          <p:nvPr>
            <p:ph type="dt" sz="half" idx="10"/>
          </p:nvPr>
        </p:nvSpPr>
        <p:spPr/>
        <p:txBody>
          <a:bodyPr/>
          <a:lstStyle/>
          <a:p>
            <a:fld id="{0C41D567-A60F-6843-AEEA-75E0575962D3}" type="datetimeFigureOut">
              <a:rPr lang="en-US" smtClean="0"/>
              <a:t>3/18/25</a:t>
            </a:fld>
            <a:endParaRPr lang="en-US"/>
          </a:p>
        </p:txBody>
      </p:sp>
      <p:sp>
        <p:nvSpPr>
          <p:cNvPr id="5" name="Footer Placeholder 4">
            <a:extLst>
              <a:ext uri="{FF2B5EF4-FFF2-40B4-BE49-F238E27FC236}">
                <a16:creationId xmlns:a16="http://schemas.microsoft.com/office/drawing/2014/main" id="{A85ECF43-47B2-EB2A-4252-5ACE846E25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76B082-98CB-AA7E-4F9E-4E8B877BFE85}"/>
              </a:ext>
            </a:extLst>
          </p:cNvPr>
          <p:cNvSpPr>
            <a:spLocks noGrp="1"/>
          </p:cNvSpPr>
          <p:nvPr>
            <p:ph type="sldNum" sz="quarter" idx="12"/>
          </p:nvPr>
        </p:nvSpPr>
        <p:spPr/>
        <p:txBody>
          <a:bodyPr/>
          <a:lstStyle/>
          <a:p>
            <a:fld id="{34794479-F974-3346-A33D-F35D01FA4407}" type="slidenum">
              <a:rPr lang="en-US" smtClean="0"/>
              <a:t>‹#›</a:t>
            </a:fld>
            <a:endParaRPr lang="en-US"/>
          </a:p>
        </p:txBody>
      </p:sp>
    </p:spTree>
    <p:extLst>
      <p:ext uri="{BB962C8B-B14F-4D97-AF65-F5344CB8AC3E}">
        <p14:creationId xmlns:p14="http://schemas.microsoft.com/office/powerpoint/2010/main" val="1018417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AB3A6-57A3-8473-572E-181FA4D226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1236DD-AC48-8354-4564-9E1F7B179E1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A12989-4906-C805-9DFD-AFFB6F140520}"/>
              </a:ext>
            </a:extLst>
          </p:cNvPr>
          <p:cNvSpPr>
            <a:spLocks noGrp="1"/>
          </p:cNvSpPr>
          <p:nvPr>
            <p:ph type="dt" sz="half" idx="10"/>
          </p:nvPr>
        </p:nvSpPr>
        <p:spPr/>
        <p:txBody>
          <a:bodyPr/>
          <a:lstStyle/>
          <a:p>
            <a:fld id="{0C41D567-A60F-6843-AEEA-75E0575962D3}" type="datetimeFigureOut">
              <a:rPr lang="en-US" smtClean="0"/>
              <a:t>3/18/25</a:t>
            </a:fld>
            <a:endParaRPr lang="en-US"/>
          </a:p>
        </p:txBody>
      </p:sp>
      <p:sp>
        <p:nvSpPr>
          <p:cNvPr id="5" name="Footer Placeholder 4">
            <a:extLst>
              <a:ext uri="{FF2B5EF4-FFF2-40B4-BE49-F238E27FC236}">
                <a16:creationId xmlns:a16="http://schemas.microsoft.com/office/drawing/2014/main" id="{8B07686E-D7FB-B4A7-894B-682B454F4C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977917-74E2-A022-9456-06A78FC4B3A8}"/>
              </a:ext>
            </a:extLst>
          </p:cNvPr>
          <p:cNvSpPr>
            <a:spLocks noGrp="1"/>
          </p:cNvSpPr>
          <p:nvPr>
            <p:ph type="sldNum" sz="quarter" idx="12"/>
          </p:nvPr>
        </p:nvSpPr>
        <p:spPr/>
        <p:txBody>
          <a:bodyPr/>
          <a:lstStyle/>
          <a:p>
            <a:fld id="{34794479-F974-3346-A33D-F35D01FA4407}" type="slidenum">
              <a:rPr lang="en-US" smtClean="0"/>
              <a:t>‹#›</a:t>
            </a:fld>
            <a:endParaRPr lang="en-US"/>
          </a:p>
        </p:txBody>
      </p:sp>
    </p:spTree>
    <p:extLst>
      <p:ext uri="{BB962C8B-B14F-4D97-AF65-F5344CB8AC3E}">
        <p14:creationId xmlns:p14="http://schemas.microsoft.com/office/powerpoint/2010/main" val="1920669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AF028-9EDB-A2D8-B718-D030D24753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17E32E-7EFE-513B-B6DC-00CD830EA2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4C1BD9-5C81-CF84-2AA1-997E50B6FA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5D2D070-A561-3C1F-C3FD-0635FC89C81B}"/>
              </a:ext>
            </a:extLst>
          </p:cNvPr>
          <p:cNvSpPr>
            <a:spLocks noGrp="1"/>
          </p:cNvSpPr>
          <p:nvPr>
            <p:ph type="dt" sz="half" idx="10"/>
          </p:nvPr>
        </p:nvSpPr>
        <p:spPr/>
        <p:txBody>
          <a:bodyPr/>
          <a:lstStyle/>
          <a:p>
            <a:fld id="{0C41D567-A60F-6843-AEEA-75E0575962D3}" type="datetimeFigureOut">
              <a:rPr lang="en-US" smtClean="0"/>
              <a:t>3/18/25</a:t>
            </a:fld>
            <a:endParaRPr lang="en-US"/>
          </a:p>
        </p:txBody>
      </p:sp>
      <p:sp>
        <p:nvSpPr>
          <p:cNvPr id="6" name="Footer Placeholder 5">
            <a:extLst>
              <a:ext uri="{FF2B5EF4-FFF2-40B4-BE49-F238E27FC236}">
                <a16:creationId xmlns:a16="http://schemas.microsoft.com/office/drawing/2014/main" id="{E520FB5A-AE21-119B-255B-17D3F76873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FF5BB0-F4B3-E2C6-EB55-2DC87C5B9979}"/>
              </a:ext>
            </a:extLst>
          </p:cNvPr>
          <p:cNvSpPr>
            <a:spLocks noGrp="1"/>
          </p:cNvSpPr>
          <p:nvPr>
            <p:ph type="sldNum" sz="quarter" idx="12"/>
          </p:nvPr>
        </p:nvSpPr>
        <p:spPr/>
        <p:txBody>
          <a:bodyPr/>
          <a:lstStyle/>
          <a:p>
            <a:fld id="{34794479-F974-3346-A33D-F35D01FA4407}" type="slidenum">
              <a:rPr lang="en-US" smtClean="0"/>
              <a:t>‹#›</a:t>
            </a:fld>
            <a:endParaRPr lang="en-US"/>
          </a:p>
        </p:txBody>
      </p:sp>
    </p:spTree>
    <p:extLst>
      <p:ext uri="{BB962C8B-B14F-4D97-AF65-F5344CB8AC3E}">
        <p14:creationId xmlns:p14="http://schemas.microsoft.com/office/powerpoint/2010/main" val="589743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C11DA-28FF-548D-8B80-6E4338911E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C67E9C-3FA4-8D70-8D2E-1C21DB5019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7D2EB8-23FD-8B26-5DE2-464826C7D8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DA6396-D875-DEB6-78F0-B380FE0217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309176-76BE-7147-D402-169009DEAF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F43EA2-F598-4BA8-919A-47760EC2205D}"/>
              </a:ext>
            </a:extLst>
          </p:cNvPr>
          <p:cNvSpPr>
            <a:spLocks noGrp="1"/>
          </p:cNvSpPr>
          <p:nvPr>
            <p:ph type="dt" sz="half" idx="10"/>
          </p:nvPr>
        </p:nvSpPr>
        <p:spPr/>
        <p:txBody>
          <a:bodyPr/>
          <a:lstStyle/>
          <a:p>
            <a:fld id="{0C41D567-A60F-6843-AEEA-75E0575962D3}" type="datetimeFigureOut">
              <a:rPr lang="en-US" smtClean="0"/>
              <a:t>3/18/25</a:t>
            </a:fld>
            <a:endParaRPr lang="en-US"/>
          </a:p>
        </p:txBody>
      </p:sp>
      <p:sp>
        <p:nvSpPr>
          <p:cNvPr id="8" name="Footer Placeholder 7">
            <a:extLst>
              <a:ext uri="{FF2B5EF4-FFF2-40B4-BE49-F238E27FC236}">
                <a16:creationId xmlns:a16="http://schemas.microsoft.com/office/drawing/2014/main" id="{1623BD83-6571-FCC5-4481-B5A74D4B4C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2ABD99-2E3C-8EE2-7FDE-42BEA7E951DB}"/>
              </a:ext>
            </a:extLst>
          </p:cNvPr>
          <p:cNvSpPr>
            <a:spLocks noGrp="1"/>
          </p:cNvSpPr>
          <p:nvPr>
            <p:ph type="sldNum" sz="quarter" idx="12"/>
          </p:nvPr>
        </p:nvSpPr>
        <p:spPr/>
        <p:txBody>
          <a:bodyPr/>
          <a:lstStyle/>
          <a:p>
            <a:fld id="{34794479-F974-3346-A33D-F35D01FA4407}" type="slidenum">
              <a:rPr lang="en-US" smtClean="0"/>
              <a:t>‹#›</a:t>
            </a:fld>
            <a:endParaRPr lang="en-US"/>
          </a:p>
        </p:txBody>
      </p:sp>
    </p:spTree>
    <p:extLst>
      <p:ext uri="{BB962C8B-B14F-4D97-AF65-F5344CB8AC3E}">
        <p14:creationId xmlns:p14="http://schemas.microsoft.com/office/powerpoint/2010/main" val="302803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D39F1-3434-BE1D-5A40-23A49E70AA5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95D6B1-B50C-6DB8-8551-C2E2251C6FDD}"/>
              </a:ext>
            </a:extLst>
          </p:cNvPr>
          <p:cNvSpPr>
            <a:spLocks noGrp="1"/>
          </p:cNvSpPr>
          <p:nvPr>
            <p:ph type="dt" sz="half" idx="10"/>
          </p:nvPr>
        </p:nvSpPr>
        <p:spPr/>
        <p:txBody>
          <a:bodyPr/>
          <a:lstStyle/>
          <a:p>
            <a:fld id="{0C41D567-A60F-6843-AEEA-75E0575962D3}" type="datetimeFigureOut">
              <a:rPr lang="en-US" smtClean="0"/>
              <a:t>3/18/25</a:t>
            </a:fld>
            <a:endParaRPr lang="en-US"/>
          </a:p>
        </p:txBody>
      </p:sp>
      <p:sp>
        <p:nvSpPr>
          <p:cNvPr id="4" name="Footer Placeholder 3">
            <a:extLst>
              <a:ext uri="{FF2B5EF4-FFF2-40B4-BE49-F238E27FC236}">
                <a16:creationId xmlns:a16="http://schemas.microsoft.com/office/drawing/2014/main" id="{CAA249CB-62DB-3AB4-DCD1-0E06378E3A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709B43-E588-5ED5-229E-559F7A65818E}"/>
              </a:ext>
            </a:extLst>
          </p:cNvPr>
          <p:cNvSpPr>
            <a:spLocks noGrp="1"/>
          </p:cNvSpPr>
          <p:nvPr>
            <p:ph type="sldNum" sz="quarter" idx="12"/>
          </p:nvPr>
        </p:nvSpPr>
        <p:spPr/>
        <p:txBody>
          <a:bodyPr/>
          <a:lstStyle/>
          <a:p>
            <a:fld id="{34794479-F974-3346-A33D-F35D01FA4407}" type="slidenum">
              <a:rPr lang="en-US" smtClean="0"/>
              <a:t>‹#›</a:t>
            </a:fld>
            <a:endParaRPr lang="en-US"/>
          </a:p>
        </p:txBody>
      </p:sp>
    </p:spTree>
    <p:extLst>
      <p:ext uri="{BB962C8B-B14F-4D97-AF65-F5344CB8AC3E}">
        <p14:creationId xmlns:p14="http://schemas.microsoft.com/office/powerpoint/2010/main" val="3479373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E50B2A-9B5F-1E73-8498-EEF7ADB03804}"/>
              </a:ext>
            </a:extLst>
          </p:cNvPr>
          <p:cNvSpPr>
            <a:spLocks noGrp="1"/>
          </p:cNvSpPr>
          <p:nvPr>
            <p:ph type="dt" sz="half" idx="10"/>
          </p:nvPr>
        </p:nvSpPr>
        <p:spPr/>
        <p:txBody>
          <a:bodyPr/>
          <a:lstStyle/>
          <a:p>
            <a:fld id="{0C41D567-A60F-6843-AEEA-75E0575962D3}" type="datetimeFigureOut">
              <a:rPr lang="en-US" smtClean="0"/>
              <a:t>3/18/25</a:t>
            </a:fld>
            <a:endParaRPr lang="en-US"/>
          </a:p>
        </p:txBody>
      </p:sp>
      <p:sp>
        <p:nvSpPr>
          <p:cNvPr id="3" name="Footer Placeholder 2">
            <a:extLst>
              <a:ext uri="{FF2B5EF4-FFF2-40B4-BE49-F238E27FC236}">
                <a16:creationId xmlns:a16="http://schemas.microsoft.com/office/drawing/2014/main" id="{A42A0A8C-2F7A-5D70-18B6-43D8E0E099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8C5E032-FE09-1B1E-A2DB-74C48DE3BE05}"/>
              </a:ext>
            </a:extLst>
          </p:cNvPr>
          <p:cNvSpPr>
            <a:spLocks noGrp="1"/>
          </p:cNvSpPr>
          <p:nvPr>
            <p:ph type="sldNum" sz="quarter" idx="12"/>
          </p:nvPr>
        </p:nvSpPr>
        <p:spPr/>
        <p:txBody>
          <a:bodyPr/>
          <a:lstStyle/>
          <a:p>
            <a:fld id="{34794479-F974-3346-A33D-F35D01FA4407}" type="slidenum">
              <a:rPr lang="en-US" smtClean="0"/>
              <a:t>‹#›</a:t>
            </a:fld>
            <a:endParaRPr lang="en-US"/>
          </a:p>
        </p:txBody>
      </p:sp>
    </p:spTree>
    <p:extLst>
      <p:ext uri="{BB962C8B-B14F-4D97-AF65-F5344CB8AC3E}">
        <p14:creationId xmlns:p14="http://schemas.microsoft.com/office/powerpoint/2010/main" val="2125126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51013-32D7-5F01-1E18-61BCD3A8C9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C10771-4F80-A582-8EE9-41E52423B2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85D8D9-3ED4-7E1A-E94F-AA15D0EDAF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440B03-715B-9F94-1243-D16EB7571C16}"/>
              </a:ext>
            </a:extLst>
          </p:cNvPr>
          <p:cNvSpPr>
            <a:spLocks noGrp="1"/>
          </p:cNvSpPr>
          <p:nvPr>
            <p:ph type="dt" sz="half" idx="10"/>
          </p:nvPr>
        </p:nvSpPr>
        <p:spPr/>
        <p:txBody>
          <a:bodyPr/>
          <a:lstStyle/>
          <a:p>
            <a:fld id="{0C41D567-A60F-6843-AEEA-75E0575962D3}" type="datetimeFigureOut">
              <a:rPr lang="en-US" smtClean="0"/>
              <a:t>3/18/25</a:t>
            </a:fld>
            <a:endParaRPr lang="en-US"/>
          </a:p>
        </p:txBody>
      </p:sp>
      <p:sp>
        <p:nvSpPr>
          <p:cNvPr id="6" name="Footer Placeholder 5">
            <a:extLst>
              <a:ext uri="{FF2B5EF4-FFF2-40B4-BE49-F238E27FC236}">
                <a16:creationId xmlns:a16="http://schemas.microsoft.com/office/drawing/2014/main" id="{137021EE-5F21-E405-F6C3-66E60178E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38477C-B70F-FD14-BD6F-B9E95799FAA4}"/>
              </a:ext>
            </a:extLst>
          </p:cNvPr>
          <p:cNvSpPr>
            <a:spLocks noGrp="1"/>
          </p:cNvSpPr>
          <p:nvPr>
            <p:ph type="sldNum" sz="quarter" idx="12"/>
          </p:nvPr>
        </p:nvSpPr>
        <p:spPr/>
        <p:txBody>
          <a:bodyPr/>
          <a:lstStyle/>
          <a:p>
            <a:fld id="{34794479-F974-3346-A33D-F35D01FA4407}" type="slidenum">
              <a:rPr lang="en-US" smtClean="0"/>
              <a:t>‹#›</a:t>
            </a:fld>
            <a:endParaRPr lang="en-US"/>
          </a:p>
        </p:txBody>
      </p:sp>
    </p:spTree>
    <p:extLst>
      <p:ext uri="{BB962C8B-B14F-4D97-AF65-F5344CB8AC3E}">
        <p14:creationId xmlns:p14="http://schemas.microsoft.com/office/powerpoint/2010/main" val="2242698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5C903-A079-1835-FA99-35D461CE73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EFC457-15D9-34F2-F545-59E89C0817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2AD448-B440-6B6F-F4A6-C99272083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57294D-C7C1-6AF8-906F-79B986FB5BCB}"/>
              </a:ext>
            </a:extLst>
          </p:cNvPr>
          <p:cNvSpPr>
            <a:spLocks noGrp="1"/>
          </p:cNvSpPr>
          <p:nvPr>
            <p:ph type="dt" sz="half" idx="10"/>
          </p:nvPr>
        </p:nvSpPr>
        <p:spPr/>
        <p:txBody>
          <a:bodyPr/>
          <a:lstStyle/>
          <a:p>
            <a:fld id="{0C41D567-A60F-6843-AEEA-75E0575962D3}" type="datetimeFigureOut">
              <a:rPr lang="en-US" smtClean="0"/>
              <a:t>3/18/25</a:t>
            </a:fld>
            <a:endParaRPr lang="en-US"/>
          </a:p>
        </p:txBody>
      </p:sp>
      <p:sp>
        <p:nvSpPr>
          <p:cNvPr id="6" name="Footer Placeholder 5">
            <a:extLst>
              <a:ext uri="{FF2B5EF4-FFF2-40B4-BE49-F238E27FC236}">
                <a16:creationId xmlns:a16="http://schemas.microsoft.com/office/drawing/2014/main" id="{1F04806C-832C-3A36-E62E-5B7A042085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51FDBB-659E-4F34-E218-90761249A921}"/>
              </a:ext>
            </a:extLst>
          </p:cNvPr>
          <p:cNvSpPr>
            <a:spLocks noGrp="1"/>
          </p:cNvSpPr>
          <p:nvPr>
            <p:ph type="sldNum" sz="quarter" idx="12"/>
          </p:nvPr>
        </p:nvSpPr>
        <p:spPr/>
        <p:txBody>
          <a:bodyPr/>
          <a:lstStyle/>
          <a:p>
            <a:fld id="{34794479-F974-3346-A33D-F35D01FA4407}" type="slidenum">
              <a:rPr lang="en-US" smtClean="0"/>
              <a:t>‹#›</a:t>
            </a:fld>
            <a:endParaRPr lang="en-US"/>
          </a:p>
        </p:txBody>
      </p:sp>
    </p:spTree>
    <p:extLst>
      <p:ext uri="{BB962C8B-B14F-4D97-AF65-F5344CB8AC3E}">
        <p14:creationId xmlns:p14="http://schemas.microsoft.com/office/powerpoint/2010/main" val="1391066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E80F1-1243-0D7B-8778-576A8EC526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C78CCE-D750-82B7-7D64-DBD1277444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A422A7-365B-286E-5AA1-77E0FF9A1DAF}"/>
              </a:ext>
            </a:extLst>
          </p:cNvPr>
          <p:cNvSpPr>
            <a:spLocks noGrp="1"/>
          </p:cNvSpPr>
          <p:nvPr>
            <p:ph type="dt" sz="half" idx="10"/>
          </p:nvPr>
        </p:nvSpPr>
        <p:spPr/>
        <p:txBody>
          <a:bodyPr/>
          <a:lstStyle/>
          <a:p>
            <a:fld id="{0C41D567-A60F-6843-AEEA-75E0575962D3}" type="datetimeFigureOut">
              <a:rPr lang="en-US" smtClean="0"/>
              <a:t>3/18/25</a:t>
            </a:fld>
            <a:endParaRPr lang="en-US"/>
          </a:p>
        </p:txBody>
      </p:sp>
      <p:sp>
        <p:nvSpPr>
          <p:cNvPr id="5" name="Footer Placeholder 4">
            <a:extLst>
              <a:ext uri="{FF2B5EF4-FFF2-40B4-BE49-F238E27FC236}">
                <a16:creationId xmlns:a16="http://schemas.microsoft.com/office/drawing/2014/main" id="{D9BE127C-71A1-EF81-7D96-A7C8F93C62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84F291-F617-6D69-9289-0111BD80F023}"/>
              </a:ext>
            </a:extLst>
          </p:cNvPr>
          <p:cNvSpPr>
            <a:spLocks noGrp="1"/>
          </p:cNvSpPr>
          <p:nvPr>
            <p:ph type="sldNum" sz="quarter" idx="12"/>
          </p:nvPr>
        </p:nvSpPr>
        <p:spPr/>
        <p:txBody>
          <a:bodyPr/>
          <a:lstStyle/>
          <a:p>
            <a:fld id="{34794479-F974-3346-A33D-F35D01FA4407}" type="slidenum">
              <a:rPr lang="en-US" smtClean="0"/>
              <a:t>‹#›</a:t>
            </a:fld>
            <a:endParaRPr lang="en-US"/>
          </a:p>
        </p:txBody>
      </p:sp>
    </p:spTree>
    <p:extLst>
      <p:ext uri="{BB962C8B-B14F-4D97-AF65-F5344CB8AC3E}">
        <p14:creationId xmlns:p14="http://schemas.microsoft.com/office/powerpoint/2010/main" val="3004472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331E69-C1AC-1525-F80F-CC07F6773A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E9E141-B0AB-452C-78FC-8BFE251D4B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5BA2F0-46C3-9B55-8B2F-51D3A2FBF739}"/>
              </a:ext>
            </a:extLst>
          </p:cNvPr>
          <p:cNvSpPr>
            <a:spLocks noGrp="1"/>
          </p:cNvSpPr>
          <p:nvPr>
            <p:ph type="dt" sz="half" idx="10"/>
          </p:nvPr>
        </p:nvSpPr>
        <p:spPr/>
        <p:txBody>
          <a:bodyPr/>
          <a:lstStyle/>
          <a:p>
            <a:fld id="{0C41D567-A60F-6843-AEEA-75E0575962D3}" type="datetimeFigureOut">
              <a:rPr lang="en-US" smtClean="0"/>
              <a:t>3/18/25</a:t>
            </a:fld>
            <a:endParaRPr lang="en-US"/>
          </a:p>
        </p:txBody>
      </p:sp>
      <p:sp>
        <p:nvSpPr>
          <p:cNvPr id="5" name="Footer Placeholder 4">
            <a:extLst>
              <a:ext uri="{FF2B5EF4-FFF2-40B4-BE49-F238E27FC236}">
                <a16:creationId xmlns:a16="http://schemas.microsoft.com/office/drawing/2014/main" id="{0926598D-3F2C-C7D4-6F5F-0549FD908A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C4BEB-9DCD-BD04-6F7C-910599D9EB16}"/>
              </a:ext>
            </a:extLst>
          </p:cNvPr>
          <p:cNvSpPr>
            <a:spLocks noGrp="1"/>
          </p:cNvSpPr>
          <p:nvPr>
            <p:ph type="sldNum" sz="quarter" idx="12"/>
          </p:nvPr>
        </p:nvSpPr>
        <p:spPr/>
        <p:txBody>
          <a:bodyPr/>
          <a:lstStyle/>
          <a:p>
            <a:fld id="{34794479-F974-3346-A33D-F35D01FA4407}" type="slidenum">
              <a:rPr lang="en-US" smtClean="0"/>
              <a:t>‹#›</a:t>
            </a:fld>
            <a:endParaRPr lang="en-US"/>
          </a:p>
        </p:txBody>
      </p:sp>
    </p:spTree>
    <p:extLst>
      <p:ext uri="{BB962C8B-B14F-4D97-AF65-F5344CB8AC3E}">
        <p14:creationId xmlns:p14="http://schemas.microsoft.com/office/powerpoint/2010/main" val="3313625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hite with Logo, Title, &amp; Text Box">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14274" y="262748"/>
            <a:ext cx="1189305" cy="268588"/>
          </a:xfrm>
          <a:prstGeom prst="rect">
            <a:avLst/>
          </a:prstGeom>
        </p:spPr>
      </p:pic>
      <p:sp>
        <p:nvSpPr>
          <p:cNvPr id="4" name="Title 3">
            <a:extLst>
              <a:ext uri="{FF2B5EF4-FFF2-40B4-BE49-F238E27FC236}">
                <a16:creationId xmlns:a16="http://schemas.microsoft.com/office/drawing/2014/main" id="{EF9720D6-A13A-AA00-8849-8EAFFD080BD5}"/>
              </a:ext>
            </a:extLst>
          </p:cNvPr>
          <p:cNvSpPr>
            <a:spLocks noGrp="1"/>
          </p:cNvSpPr>
          <p:nvPr>
            <p:ph type="title"/>
          </p:nvPr>
        </p:nvSpPr>
        <p:spPr>
          <a:xfrm>
            <a:off x="296030" y="344032"/>
            <a:ext cx="11599940" cy="497941"/>
          </a:xfrm>
        </p:spPr>
        <p:txBody>
          <a:bodyPr/>
          <a:lstStyle>
            <a:lvl1pPr algn="ctr">
              <a:defRPr/>
            </a:lvl1pPr>
          </a:lstStyle>
          <a:p>
            <a:r>
              <a:rPr lang="en-US"/>
              <a:t>Click to edit Master title style</a:t>
            </a:r>
          </a:p>
        </p:txBody>
      </p:sp>
      <p:sp>
        <p:nvSpPr>
          <p:cNvPr id="3" name="Text Placeholder 4">
            <a:extLst>
              <a:ext uri="{FF2B5EF4-FFF2-40B4-BE49-F238E27FC236}">
                <a16:creationId xmlns:a16="http://schemas.microsoft.com/office/drawing/2014/main" id="{B5E962EA-93A3-3864-0BDF-03EC0AF2F5A2}"/>
              </a:ext>
            </a:extLst>
          </p:cNvPr>
          <p:cNvSpPr>
            <a:spLocks noGrp="1"/>
          </p:cNvSpPr>
          <p:nvPr>
            <p:ph type="body" sz="quarter" idx="11"/>
          </p:nvPr>
        </p:nvSpPr>
        <p:spPr>
          <a:xfrm>
            <a:off x="296030" y="841973"/>
            <a:ext cx="11590416" cy="5844543"/>
          </a:xfrm>
          <a:prstGeom prst="rect">
            <a:avLst/>
          </a:prstGeom>
        </p:spPr>
        <p:txBody>
          <a:bodyPr/>
          <a:lstStyle>
            <a:lvl1pPr marL="228554" indent="-228554">
              <a:lnSpc>
                <a:spcPct val="90000"/>
              </a:lnSpc>
              <a:spcBef>
                <a:spcPts val="750"/>
              </a:spcBef>
              <a:spcAft>
                <a:spcPts val="600"/>
              </a:spcAft>
              <a:buFont typeface="Arial" panose="020B0604020202020204" pitchFamily="34" charset="0"/>
              <a:buChar char="•"/>
              <a:defRPr sz="1600" b="0" i="0">
                <a:latin typeface="Calibri Light" panose="020F0302020204030204" pitchFamily="34" charset="0"/>
                <a:cs typeface="Calibri Light" panose="020F0302020204030204" pitchFamily="34" charset="0"/>
              </a:defRPr>
            </a:lvl1pPr>
            <a:lvl2pPr marL="435682" indent="-174590">
              <a:lnSpc>
                <a:spcPct val="90000"/>
              </a:lnSpc>
              <a:spcAft>
                <a:spcPts val="600"/>
              </a:spcAft>
              <a:buFont typeface="System Font Regular"/>
              <a:buChar char="-"/>
              <a:tabLst/>
              <a:defRPr sz="1600" b="0" i="0">
                <a:latin typeface="Calibri Light" panose="020F0302020204030204" pitchFamily="34" charset="0"/>
                <a:cs typeface="Calibri Light" panose="020F0302020204030204" pitchFamily="34" charset="0"/>
              </a:defRPr>
            </a:lvl2pPr>
            <a:lvl3pPr marL="696773" indent="-174590">
              <a:lnSpc>
                <a:spcPct val="90000"/>
              </a:lnSpc>
              <a:spcAft>
                <a:spcPts val="600"/>
              </a:spcAft>
              <a:buFont typeface="System Font Regular"/>
              <a:buChar char="+"/>
              <a:tabLst/>
              <a:defRPr sz="1600" b="0" i="0">
                <a:latin typeface="Calibri Light" panose="020F0302020204030204" pitchFamily="34" charset="0"/>
                <a:cs typeface="Calibri Light" panose="020F0302020204030204" pitchFamily="34" charset="0"/>
              </a:defRPr>
            </a:lvl3pPr>
            <a:lvl4pPr marL="920566" indent="-149195">
              <a:lnSpc>
                <a:spcPct val="90000"/>
              </a:lnSpc>
              <a:spcAft>
                <a:spcPts val="600"/>
              </a:spcAft>
              <a:buFont typeface="System Font Regular"/>
              <a:buChar char="-"/>
              <a:tabLst/>
              <a:defRPr sz="1600" b="0" i="0">
                <a:latin typeface="Calibri Light" panose="020F0302020204030204" pitchFamily="34" charset="0"/>
                <a:cs typeface="Calibri Light" panose="020F0302020204030204" pitchFamily="34" charset="0"/>
              </a:defRPr>
            </a:lvl4pPr>
            <a:lvl5pPr marL="1145152" indent="-161893">
              <a:lnSpc>
                <a:spcPct val="90000"/>
              </a:lnSpc>
              <a:spcAft>
                <a:spcPts val="600"/>
              </a:spcAft>
              <a:buFont typeface="System Font Regular"/>
              <a:buChar char="-"/>
              <a:tabLst/>
              <a:defRPr sz="1600" b="0" i="0">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6343624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02C5C6-CB42-21B1-E180-8A9A4177F6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E8192E-D09E-9716-7742-12ED6D04AF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6C3BB5-6C35-9BE8-F778-D7A6B631AE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41D567-A60F-6843-AEEA-75E0575962D3}" type="datetimeFigureOut">
              <a:rPr lang="en-US" smtClean="0"/>
              <a:t>3/18/25</a:t>
            </a:fld>
            <a:endParaRPr lang="en-US"/>
          </a:p>
        </p:txBody>
      </p:sp>
      <p:sp>
        <p:nvSpPr>
          <p:cNvPr id="5" name="Footer Placeholder 4">
            <a:extLst>
              <a:ext uri="{FF2B5EF4-FFF2-40B4-BE49-F238E27FC236}">
                <a16:creationId xmlns:a16="http://schemas.microsoft.com/office/drawing/2014/main" id="{027676A7-418F-7F5B-48D8-CDC65F7016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C292A63-5759-A953-943B-A91A919548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4794479-F974-3346-A33D-F35D01FA4407}" type="slidenum">
              <a:rPr lang="en-US" smtClean="0"/>
              <a:t>‹#›</a:t>
            </a:fld>
            <a:endParaRPr lang="en-US"/>
          </a:p>
        </p:txBody>
      </p:sp>
    </p:spTree>
    <p:extLst>
      <p:ext uri="{BB962C8B-B14F-4D97-AF65-F5344CB8AC3E}">
        <p14:creationId xmlns:p14="http://schemas.microsoft.com/office/powerpoint/2010/main" val="32505675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Main red arrow">
            <a:extLst>
              <a:ext uri="{FF2B5EF4-FFF2-40B4-BE49-F238E27FC236}">
                <a16:creationId xmlns:a16="http://schemas.microsoft.com/office/drawing/2014/main" id="{F84FE7B9-4373-3835-BC71-0C6CCB928137}"/>
              </a:ext>
            </a:extLst>
          </p:cNvPr>
          <p:cNvSpPr/>
          <p:nvPr/>
        </p:nvSpPr>
        <p:spPr>
          <a:xfrm>
            <a:off x="-52322" y="3405543"/>
            <a:ext cx="12244322" cy="696079"/>
          </a:xfrm>
          <a:prstGeom prst="rightArrow">
            <a:avLst>
              <a:gd name="adj1" fmla="val 50000"/>
              <a:gd name="adj2" fmla="val 77572"/>
            </a:avLst>
          </a:prstGeom>
          <a:solidFill>
            <a:srgbClr val="B12028"/>
          </a:solidFill>
          <a:ln>
            <a:noFill/>
          </a:ln>
          <a:effectLst>
            <a:outerShdw blurRad="169807" dist="76181" dir="2700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r>
              <a:rPr lang="en-US" b="1" spc="150" dirty="0">
                <a:solidFill>
                  <a:srgbClr val="FFFFFF"/>
                </a:solidFill>
                <a:effectLst>
                  <a:outerShdw blurRad="50800" dist="38100" dir="5400000" algn="t" rotWithShape="0">
                    <a:prstClr val="black">
                      <a:alpha val="40000"/>
                    </a:prstClr>
                  </a:outerShdw>
                </a:effectLst>
                <a:latin typeface="Arial" panose="020B0604020202020204"/>
              </a:rPr>
              <a:t>MAIN INCIDENT – Source of Truth for Patient Encounters</a:t>
            </a:r>
          </a:p>
        </p:txBody>
      </p:sp>
      <p:cxnSp>
        <p:nvCxnSpPr>
          <p:cNvPr id="5" name="Red to blue line down">
            <a:extLst>
              <a:ext uri="{FF2B5EF4-FFF2-40B4-BE49-F238E27FC236}">
                <a16:creationId xmlns:a16="http://schemas.microsoft.com/office/drawing/2014/main" id="{79E42043-5388-36CE-60C8-7264D61A92FA}"/>
              </a:ext>
            </a:extLst>
          </p:cNvPr>
          <p:cNvCxnSpPr>
            <a:cxnSpLocks/>
          </p:cNvCxnSpPr>
          <p:nvPr/>
        </p:nvCxnSpPr>
        <p:spPr>
          <a:xfrm>
            <a:off x="6241502" y="3937313"/>
            <a:ext cx="0" cy="479771"/>
          </a:xfrm>
          <a:prstGeom prst="straightConnector1">
            <a:avLst/>
          </a:prstGeom>
          <a:ln w="92075">
            <a:solidFill>
              <a:srgbClr val="B12028"/>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31" name="frc view summary">
            <a:extLst>
              <a:ext uri="{FF2B5EF4-FFF2-40B4-BE49-F238E27FC236}">
                <a16:creationId xmlns:a16="http://schemas.microsoft.com/office/drawing/2014/main" id="{1A0690F6-DA70-9C66-5736-ED79280D35C8}"/>
              </a:ext>
            </a:extLst>
          </p:cNvPr>
          <p:cNvGrpSpPr/>
          <p:nvPr/>
        </p:nvGrpSpPr>
        <p:grpSpPr>
          <a:xfrm>
            <a:off x="5438822" y="4419526"/>
            <a:ext cx="1887266" cy="1058655"/>
            <a:chOff x="8025328" y="9410823"/>
            <a:chExt cx="3775023" cy="2117585"/>
          </a:xfrm>
        </p:grpSpPr>
        <p:sp>
          <p:nvSpPr>
            <p:cNvPr id="94" name="Freeform 6">
              <a:extLst>
                <a:ext uri="{FF2B5EF4-FFF2-40B4-BE49-F238E27FC236}">
                  <a16:creationId xmlns:a16="http://schemas.microsoft.com/office/drawing/2014/main" id="{78A90132-572F-A956-32FB-C6D51C876699}"/>
                </a:ext>
              </a:extLst>
            </p:cNvPr>
            <p:cNvSpPr>
              <a:spLocks/>
            </p:cNvSpPr>
            <p:nvPr/>
          </p:nvSpPr>
          <p:spPr bwMode="auto">
            <a:xfrm>
              <a:off x="8025328" y="9428238"/>
              <a:ext cx="3775023" cy="2072957"/>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 name="connsiteX0" fmla="*/ 8247 w 10000"/>
                <a:gd name="connsiteY0" fmla="*/ 0 h 10000"/>
                <a:gd name="connsiteX1" fmla="*/ 763 w 10000"/>
                <a:gd name="connsiteY1" fmla="*/ 0 h 10000"/>
                <a:gd name="connsiteX2" fmla="*/ 0 w 10000"/>
                <a:gd name="connsiteY2" fmla="*/ 0 h 10000"/>
                <a:gd name="connsiteX3" fmla="*/ 0 w 10000"/>
                <a:gd name="connsiteY3" fmla="*/ 10000 h 10000"/>
                <a:gd name="connsiteX4" fmla="*/ 763 w 10000"/>
                <a:gd name="connsiteY4" fmla="*/ 10000 h 10000"/>
                <a:gd name="connsiteX5" fmla="*/ 8247 w 10000"/>
                <a:gd name="connsiteY5" fmla="*/ 10000 h 10000"/>
                <a:gd name="connsiteX6" fmla="*/ 10000 w 10000"/>
                <a:gd name="connsiteY6" fmla="*/ 5000 h 10000"/>
                <a:gd name="connsiteX7" fmla="*/ 8247 w 10000"/>
                <a:gd name="connsiteY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8247" y="0"/>
                  </a:moveTo>
                  <a:lnTo>
                    <a:pt x="763" y="0"/>
                  </a:lnTo>
                  <a:lnTo>
                    <a:pt x="0" y="0"/>
                  </a:lnTo>
                  <a:lnTo>
                    <a:pt x="0" y="10000"/>
                  </a:lnTo>
                  <a:lnTo>
                    <a:pt x="763" y="10000"/>
                  </a:lnTo>
                  <a:lnTo>
                    <a:pt x="8247" y="10000"/>
                  </a:lnTo>
                  <a:lnTo>
                    <a:pt x="10000" y="5000"/>
                  </a:lnTo>
                  <a:lnTo>
                    <a:pt x="8247" y="0"/>
                  </a:lnTo>
                  <a:close/>
                </a:path>
              </a:pathLst>
            </a:custGeom>
            <a:noFill/>
            <a:ln w="50800">
              <a:solidFill>
                <a:srgbClr val="B12028"/>
              </a:solidFill>
            </a:ln>
          </p:spPr>
          <p:txBody>
            <a:bodyPr vert="horz" wrap="square" lIns="182856" tIns="91428" rIns="228570" bIns="60952" numCol="1" anchor="ctr" anchorCtr="0" compatLnSpc="1">
              <a:prstTxWarp prst="textNoShape">
                <a:avLst/>
              </a:prstTxWarp>
            </a:bodyPr>
            <a:lstStyle/>
            <a:p>
              <a:pPr defTabSz="228554">
                <a:defRPr/>
              </a:pPr>
              <a:r>
                <a:rPr lang="en-US" sz="1400" dirty="0">
                  <a:latin typeface="Arial" panose="020B0604020202020204"/>
                  <a:cs typeface="Arial" panose="020B0604020202020204" pitchFamily="34" charset="0"/>
                </a:rPr>
                <a:t>View Summary and all patients for Main Incident</a:t>
              </a:r>
            </a:p>
          </p:txBody>
        </p:sp>
        <p:sp>
          <p:nvSpPr>
            <p:cNvPr id="93" name="Freeform 5">
              <a:extLst>
                <a:ext uri="{FF2B5EF4-FFF2-40B4-BE49-F238E27FC236}">
                  <a16:creationId xmlns:a16="http://schemas.microsoft.com/office/drawing/2014/main" id="{EE57F202-1480-FD51-4F3A-46B671A4CFA1}"/>
                </a:ext>
              </a:extLst>
            </p:cNvPr>
            <p:cNvSpPr>
              <a:spLocks/>
            </p:cNvSpPr>
            <p:nvPr/>
          </p:nvSpPr>
          <p:spPr bwMode="auto">
            <a:xfrm>
              <a:off x="10926669" y="9410823"/>
              <a:ext cx="873682" cy="2117585"/>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a:solidFill>
                <a:srgbClr val="D7191C"/>
              </a:solidFill>
            </a:ln>
          </p:spPr>
          <p:txBody>
            <a:bodyPr vert="horz" wrap="square" lIns="121904" tIns="60952" rIns="121904" bIns="60952" numCol="1" anchor="t" anchorCtr="0" compatLnSpc="1">
              <a:prstTxWarp prst="textNoShape">
                <a:avLst/>
              </a:prstTxWarp>
            </a:bodyPr>
            <a:lstStyle/>
            <a:p>
              <a:pPr defTabSz="228554">
                <a:defRPr/>
              </a:pPr>
              <a:endParaRPr lang="en-US" sz="2400" dirty="0">
                <a:solidFill>
                  <a:srgbClr val="FFFFFF"/>
                </a:solidFill>
                <a:latin typeface="Arial" panose="020B0604020202020204"/>
              </a:endParaRPr>
            </a:p>
          </p:txBody>
        </p:sp>
      </p:grpSp>
      <p:grpSp>
        <p:nvGrpSpPr>
          <p:cNvPr id="30" name="FRC">
            <a:extLst>
              <a:ext uri="{FF2B5EF4-FFF2-40B4-BE49-F238E27FC236}">
                <a16:creationId xmlns:a16="http://schemas.microsoft.com/office/drawing/2014/main" id="{C530A0A3-92B7-577B-950A-622D26918BEE}"/>
              </a:ext>
            </a:extLst>
          </p:cNvPr>
          <p:cNvGrpSpPr/>
          <p:nvPr/>
        </p:nvGrpSpPr>
        <p:grpSpPr>
          <a:xfrm>
            <a:off x="1723206" y="4101622"/>
            <a:ext cx="1927746" cy="1597562"/>
            <a:chOff x="465365" y="8636797"/>
            <a:chExt cx="3855994" cy="3195540"/>
          </a:xfrm>
        </p:grpSpPr>
        <p:sp>
          <p:nvSpPr>
            <p:cNvPr id="12" name="Rounded Rectangle 11">
              <a:extLst>
                <a:ext uri="{FF2B5EF4-FFF2-40B4-BE49-F238E27FC236}">
                  <a16:creationId xmlns:a16="http://schemas.microsoft.com/office/drawing/2014/main" id="{42ADEF8C-0457-33CA-A059-D5E3DB2330FF}"/>
                </a:ext>
              </a:extLst>
            </p:cNvPr>
            <p:cNvSpPr/>
            <p:nvPr/>
          </p:nvSpPr>
          <p:spPr>
            <a:xfrm>
              <a:off x="465365" y="8636797"/>
              <a:ext cx="3855994" cy="3195540"/>
            </a:xfrm>
            <a:prstGeom prst="roundRect">
              <a:avLst>
                <a:gd name="adj" fmla="val 12225"/>
              </a:avLst>
            </a:prstGeom>
            <a:noFill/>
            <a:ln w="60325">
              <a:solidFill>
                <a:srgbClr val="C00000"/>
              </a:solidFill>
            </a:ln>
          </p:spPr>
          <p:txBody>
            <a:bodyPr vert="horz" wrap="square" lIns="0" tIns="182856" rIns="0" bIns="0" numCol="1" anchor="b" anchorCtr="0" compatLnSpc="1">
              <a:prstTxWarp prst="textNoShape">
                <a:avLst/>
              </a:prstTxWarp>
            </a:bodyPr>
            <a:lstStyle/>
            <a:p>
              <a:pPr algn="ctr" defTabSz="228554">
                <a:defRPr/>
              </a:pPr>
              <a:r>
                <a:rPr lang="en-US" sz="1200" b="1" dirty="0">
                  <a:latin typeface="Arial" panose="020B0604020202020204"/>
                </a:rPr>
                <a:t>REUNIFICATION</a:t>
              </a:r>
              <a:br>
                <a:rPr lang="en-US" sz="1200" b="1" dirty="0">
                  <a:latin typeface="Arial" panose="020B0604020202020204"/>
                </a:rPr>
              </a:br>
              <a:r>
                <a:rPr lang="en-US" sz="1200" b="1" dirty="0">
                  <a:latin typeface="Arial" panose="020B0604020202020204"/>
                </a:rPr>
                <a:t>CENTER(S)</a:t>
              </a:r>
            </a:p>
          </p:txBody>
        </p:sp>
        <p:pic>
          <p:nvPicPr>
            <p:cNvPr id="23" name="center">
              <a:extLst>
                <a:ext uri="{FF2B5EF4-FFF2-40B4-BE49-F238E27FC236}">
                  <a16:creationId xmlns:a16="http://schemas.microsoft.com/office/drawing/2014/main" id="{561905C4-BA60-F90C-BD50-76BB05CEFEDC}"/>
                </a:ext>
              </a:extLst>
            </p:cNvPr>
            <p:cNvPicPr>
              <a:picLocks noChangeAspect="1"/>
            </p:cNvPicPr>
            <p:nvPr/>
          </p:nvPicPr>
          <p:blipFill rotWithShape="1">
            <a:blip r:embed="rId3">
              <a:alphaModFix/>
            </a:blip>
            <a:srcRect l="10057" t="20006" r="29455" b="26584"/>
            <a:stretch/>
          </p:blipFill>
          <p:spPr>
            <a:xfrm>
              <a:off x="573545" y="8776355"/>
              <a:ext cx="3622898" cy="2142031"/>
            </a:xfrm>
            <a:prstGeom prst="round2SameRect">
              <a:avLst/>
            </a:prstGeom>
            <a:ln w="15875">
              <a:noFill/>
            </a:ln>
            <a:effectLst>
              <a:innerShdw blurRad="63500" dist="76200" dir="13500000">
                <a:prstClr val="black">
                  <a:alpha val="50000"/>
                </a:prstClr>
              </a:innerShdw>
            </a:effectLst>
          </p:spPr>
        </p:pic>
      </p:grpSp>
      <p:grpSp>
        <p:nvGrpSpPr>
          <p:cNvPr id="9" name="Group 8">
            <a:extLst>
              <a:ext uri="{FF2B5EF4-FFF2-40B4-BE49-F238E27FC236}">
                <a16:creationId xmlns:a16="http://schemas.microsoft.com/office/drawing/2014/main" id="{3E2D1899-1CC3-7579-A931-D669D7876AFE}"/>
              </a:ext>
            </a:extLst>
          </p:cNvPr>
          <p:cNvGrpSpPr/>
          <p:nvPr/>
        </p:nvGrpSpPr>
        <p:grpSpPr>
          <a:xfrm>
            <a:off x="1723206" y="1623464"/>
            <a:ext cx="7949795" cy="1965853"/>
            <a:chOff x="3446859" y="3246458"/>
            <a:chExt cx="15901661" cy="3932217"/>
          </a:xfrm>
        </p:grpSpPr>
        <p:grpSp>
          <p:nvGrpSpPr>
            <p:cNvPr id="29" name="EMS">
              <a:extLst>
                <a:ext uri="{FF2B5EF4-FFF2-40B4-BE49-F238E27FC236}">
                  <a16:creationId xmlns:a16="http://schemas.microsoft.com/office/drawing/2014/main" id="{F48A31CB-79D7-74F0-70A5-EFBEC1EC79B3}"/>
                </a:ext>
              </a:extLst>
            </p:cNvPr>
            <p:cNvGrpSpPr/>
            <p:nvPr/>
          </p:nvGrpSpPr>
          <p:grpSpPr>
            <a:xfrm>
              <a:off x="3446859" y="3246458"/>
              <a:ext cx="3855995" cy="3558431"/>
              <a:chOff x="465364" y="863172"/>
              <a:chExt cx="3855995" cy="3558431"/>
            </a:xfrm>
          </p:grpSpPr>
          <p:sp>
            <p:nvSpPr>
              <p:cNvPr id="6" name="Rounded Rectangle 5">
                <a:extLst>
                  <a:ext uri="{FF2B5EF4-FFF2-40B4-BE49-F238E27FC236}">
                    <a16:creationId xmlns:a16="http://schemas.microsoft.com/office/drawing/2014/main" id="{EE2D3209-08AE-8A35-7E05-E6ECE8CF41A4}"/>
                  </a:ext>
                </a:extLst>
              </p:cNvPr>
              <p:cNvSpPr/>
              <p:nvPr/>
            </p:nvSpPr>
            <p:spPr>
              <a:xfrm>
                <a:off x="465364" y="1226063"/>
                <a:ext cx="3855995" cy="3195540"/>
              </a:xfrm>
              <a:prstGeom prst="roundRect">
                <a:avLst>
                  <a:gd name="adj" fmla="val 12225"/>
                </a:avLst>
              </a:prstGeom>
              <a:noFill/>
              <a:ln w="60325">
                <a:solidFill>
                  <a:srgbClr val="B12028"/>
                </a:solidFill>
              </a:ln>
            </p:spPr>
            <p:style>
              <a:lnRef idx="2">
                <a:schemeClr val="accent1">
                  <a:shade val="50000"/>
                </a:schemeClr>
              </a:lnRef>
              <a:fillRef idx="1">
                <a:schemeClr val="accent1"/>
              </a:fillRef>
              <a:effectRef idx="0">
                <a:schemeClr val="accent1"/>
              </a:effectRef>
              <a:fontRef idx="minor">
                <a:schemeClr val="lt1"/>
              </a:fontRef>
            </p:style>
            <p:txBody>
              <a:bodyPr lIns="0" rIns="0" bIns="0" rtlCol="0" anchor="b" anchorCtr="0"/>
              <a:lstStyle/>
              <a:p>
                <a:pPr algn="ctr" defTabSz="228554">
                  <a:defRPr/>
                </a:pPr>
                <a:r>
                  <a:rPr lang="en-US" sz="1200" b="1" dirty="0">
                    <a:solidFill>
                      <a:schemeClr val="tx1"/>
                    </a:solidFill>
                    <a:latin typeface="Arial" panose="020B0604020202020204"/>
                  </a:rPr>
                  <a:t>INCIDENT</a:t>
                </a:r>
                <a:br>
                  <a:rPr lang="en-US" sz="1200" b="1" dirty="0">
                    <a:solidFill>
                      <a:schemeClr val="tx1"/>
                    </a:solidFill>
                    <a:latin typeface="Arial" panose="020B0604020202020204"/>
                  </a:rPr>
                </a:br>
                <a:r>
                  <a:rPr lang="en-US" sz="1200" b="1" dirty="0">
                    <a:solidFill>
                      <a:schemeClr val="tx1"/>
                    </a:solidFill>
                    <a:latin typeface="Arial" panose="020B0604020202020204"/>
                  </a:rPr>
                  <a:t>COMMAND</a:t>
                </a:r>
                <a:endParaRPr lang="en-US" sz="1400" dirty="0">
                  <a:solidFill>
                    <a:schemeClr val="tx1"/>
                  </a:solidFill>
                  <a:latin typeface="Arial" panose="020B0604020202020204"/>
                </a:endParaRPr>
              </a:p>
            </p:txBody>
          </p:sp>
          <p:sp>
            <p:nvSpPr>
              <p:cNvPr id="16" name="Rectangle 15">
                <a:extLst>
                  <a:ext uri="{FF2B5EF4-FFF2-40B4-BE49-F238E27FC236}">
                    <a16:creationId xmlns:a16="http://schemas.microsoft.com/office/drawing/2014/main" id="{261300A2-E944-5BEB-3552-155C08B98015}"/>
                  </a:ext>
                </a:extLst>
              </p:cNvPr>
              <p:cNvSpPr/>
              <p:nvPr/>
            </p:nvSpPr>
            <p:spPr>
              <a:xfrm>
                <a:off x="1867677" y="863172"/>
                <a:ext cx="1248709" cy="554070"/>
              </a:xfrm>
              <a:prstGeom prst="rect">
                <a:avLst/>
              </a:prstGeom>
            </p:spPr>
            <p:txBody>
              <a:bodyPr wrap="square" lIns="0" tIns="0" rIns="0" bIns="0">
                <a:spAutoFit/>
              </a:bodyPr>
              <a:lstStyle/>
              <a:p>
                <a:pPr defTabSz="228554">
                  <a:lnSpc>
                    <a:spcPct val="90000"/>
                  </a:lnSpc>
                  <a:defRPr/>
                </a:pPr>
                <a:r>
                  <a:rPr lang="en-US" sz="2000" b="1" dirty="0">
                    <a:solidFill>
                      <a:srgbClr val="FFFFFF"/>
                    </a:solidFill>
                    <a:latin typeface="Arial" panose="020B0604020202020204"/>
                  </a:rPr>
                  <a:t> </a:t>
                </a:r>
              </a:p>
            </p:txBody>
          </p:sp>
          <p:pic>
            <p:nvPicPr>
              <p:cNvPr id="2" name="Picture 1">
                <a:extLst>
                  <a:ext uri="{FF2B5EF4-FFF2-40B4-BE49-F238E27FC236}">
                    <a16:creationId xmlns:a16="http://schemas.microsoft.com/office/drawing/2014/main" id="{18020B1A-4F1D-0B40-A3F2-53ECB3B5C6AD}"/>
                  </a:ext>
                </a:extLst>
              </p:cNvPr>
              <p:cNvPicPr>
                <a:picLocks noChangeAspect="1"/>
              </p:cNvPicPr>
              <p:nvPr/>
            </p:nvPicPr>
            <p:blipFill>
              <a:blip r:embed="rId4"/>
              <a:srcRect t="5517" b="5517"/>
              <a:stretch/>
            </p:blipFill>
            <p:spPr>
              <a:xfrm>
                <a:off x="573545" y="1353323"/>
                <a:ext cx="3622898" cy="2142030"/>
              </a:xfrm>
              <a:prstGeom prst="round2SameRect">
                <a:avLst/>
              </a:prstGeom>
              <a:ln w="15875">
                <a:noFill/>
              </a:ln>
              <a:effectLst>
                <a:innerShdw blurRad="63500" dist="101600" dir="13500000">
                  <a:prstClr val="black">
                    <a:alpha val="50000"/>
                  </a:prstClr>
                </a:innerShdw>
              </a:effectLst>
            </p:spPr>
          </p:pic>
        </p:grpSp>
        <p:grpSp>
          <p:nvGrpSpPr>
            <p:cNvPr id="26" name="main step 1">
              <a:extLst>
                <a:ext uri="{FF2B5EF4-FFF2-40B4-BE49-F238E27FC236}">
                  <a16:creationId xmlns:a16="http://schemas.microsoft.com/office/drawing/2014/main" id="{F9C52B8C-AC3A-AA15-2332-3314713E5511}"/>
                </a:ext>
              </a:extLst>
            </p:cNvPr>
            <p:cNvGrpSpPr/>
            <p:nvPr/>
          </p:nvGrpSpPr>
          <p:grpSpPr>
            <a:xfrm>
              <a:off x="9854237" y="4114800"/>
              <a:ext cx="3916551" cy="2103119"/>
              <a:chOff x="3905857" y="4114800"/>
              <a:chExt cx="3916551" cy="2103119"/>
            </a:xfrm>
          </p:grpSpPr>
          <p:sp>
            <p:nvSpPr>
              <p:cNvPr id="45" name="Freeform 5">
                <a:extLst>
                  <a:ext uri="{FF2B5EF4-FFF2-40B4-BE49-F238E27FC236}">
                    <a16:creationId xmlns:a16="http://schemas.microsoft.com/office/drawing/2014/main" id="{0378DDC3-D095-6E3B-DD6E-26A3C6B0DCD2}"/>
                  </a:ext>
                </a:extLst>
              </p:cNvPr>
              <p:cNvSpPr>
                <a:spLocks/>
              </p:cNvSpPr>
              <p:nvPr/>
            </p:nvSpPr>
            <p:spPr bwMode="auto">
              <a:xfrm>
                <a:off x="6932206" y="4114800"/>
                <a:ext cx="890202" cy="2103119"/>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sz="900">
                  <a:solidFill>
                    <a:srgbClr val="FFFFFF"/>
                  </a:solidFill>
                  <a:latin typeface="Arial" panose="020B0604020202020204"/>
                </a:endParaRPr>
              </a:p>
            </p:txBody>
          </p:sp>
          <p:sp>
            <p:nvSpPr>
              <p:cNvPr id="46" name="Freeform 6">
                <a:extLst>
                  <a:ext uri="{FF2B5EF4-FFF2-40B4-BE49-F238E27FC236}">
                    <a16:creationId xmlns:a16="http://schemas.microsoft.com/office/drawing/2014/main" id="{90636C8D-F021-6D81-0C7B-E1912A529938}"/>
                  </a:ext>
                </a:extLst>
              </p:cNvPr>
              <p:cNvSpPr>
                <a:spLocks/>
              </p:cNvSpPr>
              <p:nvPr/>
            </p:nvSpPr>
            <p:spPr bwMode="auto">
              <a:xfrm>
                <a:off x="3905857" y="4132417"/>
                <a:ext cx="3669715" cy="2061072"/>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 name="connsiteX0" fmla="*/ 8247 w 10000"/>
                  <a:gd name="connsiteY0" fmla="*/ 0 h 10000"/>
                  <a:gd name="connsiteX1" fmla="*/ 763 w 10000"/>
                  <a:gd name="connsiteY1" fmla="*/ 0 h 10000"/>
                  <a:gd name="connsiteX2" fmla="*/ 0 w 10000"/>
                  <a:gd name="connsiteY2" fmla="*/ 0 h 10000"/>
                  <a:gd name="connsiteX3" fmla="*/ 0 w 10000"/>
                  <a:gd name="connsiteY3" fmla="*/ 10000 h 10000"/>
                  <a:gd name="connsiteX4" fmla="*/ 763 w 10000"/>
                  <a:gd name="connsiteY4" fmla="*/ 10000 h 10000"/>
                  <a:gd name="connsiteX5" fmla="*/ 8247 w 10000"/>
                  <a:gd name="connsiteY5" fmla="*/ 10000 h 10000"/>
                  <a:gd name="connsiteX6" fmla="*/ 10000 w 10000"/>
                  <a:gd name="connsiteY6" fmla="*/ 5000 h 10000"/>
                  <a:gd name="connsiteX7" fmla="*/ 8247 w 10000"/>
                  <a:gd name="connsiteY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8247" y="0"/>
                    </a:moveTo>
                    <a:lnTo>
                      <a:pt x="763" y="0"/>
                    </a:lnTo>
                    <a:lnTo>
                      <a:pt x="0" y="0"/>
                    </a:lnTo>
                    <a:lnTo>
                      <a:pt x="0" y="10000"/>
                    </a:lnTo>
                    <a:lnTo>
                      <a:pt x="763" y="10000"/>
                    </a:lnTo>
                    <a:lnTo>
                      <a:pt x="8247" y="10000"/>
                    </a:lnTo>
                    <a:lnTo>
                      <a:pt x="10000" y="5000"/>
                    </a:lnTo>
                    <a:lnTo>
                      <a:pt x="8247" y="0"/>
                    </a:lnTo>
                    <a:close/>
                  </a:path>
                </a:pathLst>
              </a:custGeom>
              <a:noFill/>
              <a:ln w="50800">
                <a:solidFill>
                  <a:srgbClr val="B12028"/>
                </a:solidFill>
              </a:ln>
            </p:spPr>
            <p:txBody>
              <a:bodyPr vert="horz" wrap="square" lIns="121904" tIns="60952" rIns="121904" bIns="60952" numCol="1" anchor="t" anchorCtr="0" compatLnSpc="1">
                <a:prstTxWarp prst="textNoShape">
                  <a:avLst/>
                </a:prstTxWarp>
              </a:bodyPr>
              <a:lstStyle/>
              <a:p>
                <a:pPr defTabSz="228554">
                  <a:defRPr/>
                </a:pPr>
                <a:endParaRPr lang="en-US" sz="2400">
                  <a:solidFill>
                    <a:srgbClr val="FFFFFF"/>
                  </a:solidFill>
                  <a:latin typeface="Arial" panose="020B0604020202020204"/>
                </a:endParaRPr>
              </a:p>
            </p:txBody>
          </p:sp>
          <p:sp>
            <p:nvSpPr>
              <p:cNvPr id="50" name="Rectangle 49">
                <a:extLst>
                  <a:ext uri="{FF2B5EF4-FFF2-40B4-BE49-F238E27FC236}">
                    <a16:creationId xmlns:a16="http://schemas.microsoft.com/office/drawing/2014/main" id="{E387711D-ECDC-B8EF-E430-D5D6AD22FD7F}"/>
                  </a:ext>
                </a:extLst>
              </p:cNvPr>
              <p:cNvSpPr/>
              <p:nvPr/>
            </p:nvSpPr>
            <p:spPr>
              <a:xfrm>
                <a:off x="4171844" y="4555717"/>
                <a:ext cx="2625353" cy="1292830"/>
              </a:xfrm>
              <a:prstGeom prst="rect">
                <a:avLst/>
              </a:prstGeom>
            </p:spPr>
            <p:txBody>
              <a:bodyPr wrap="square" lIns="0" tIns="0" rIns="0" bIns="0">
                <a:spAutoFit/>
              </a:bodyPr>
              <a:lstStyle/>
              <a:p>
                <a:pPr algn="ctr" defTabSz="228554">
                  <a:defRPr/>
                </a:pPr>
                <a:r>
                  <a:rPr lang="en-US" sz="1400" dirty="0">
                    <a:latin typeface="Arial" panose="020B0604020202020204"/>
                  </a:rPr>
                  <a:t>Add Reunification Center(s)</a:t>
                </a:r>
              </a:p>
            </p:txBody>
          </p:sp>
        </p:grpSp>
        <p:cxnSp>
          <p:nvCxnSpPr>
            <p:cNvPr id="57" name="main step 1 line">
              <a:extLst>
                <a:ext uri="{FF2B5EF4-FFF2-40B4-BE49-F238E27FC236}">
                  <a16:creationId xmlns:a16="http://schemas.microsoft.com/office/drawing/2014/main" id="{43B62F1A-2E1B-CD61-E4F6-362D22FE8ACB}"/>
                </a:ext>
              </a:extLst>
            </p:cNvPr>
            <p:cNvCxnSpPr>
              <a:cxnSpLocks/>
            </p:cNvCxnSpPr>
            <p:nvPr/>
          </p:nvCxnSpPr>
          <p:spPr>
            <a:xfrm>
              <a:off x="11622223" y="6192963"/>
              <a:ext cx="0" cy="985712"/>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grpSp>
          <p:nvGrpSpPr>
            <p:cNvPr id="8" name="main step 3">
              <a:extLst>
                <a:ext uri="{FF2B5EF4-FFF2-40B4-BE49-F238E27FC236}">
                  <a16:creationId xmlns:a16="http://schemas.microsoft.com/office/drawing/2014/main" id="{9081EE07-218E-871B-FA07-5EF1C77DB044}"/>
                </a:ext>
              </a:extLst>
            </p:cNvPr>
            <p:cNvGrpSpPr/>
            <p:nvPr/>
          </p:nvGrpSpPr>
          <p:grpSpPr>
            <a:xfrm>
              <a:off x="15169677" y="4148807"/>
              <a:ext cx="4178843" cy="2055510"/>
              <a:chOff x="13228884" y="4113898"/>
              <a:chExt cx="4178843" cy="2055510"/>
            </a:xfrm>
          </p:grpSpPr>
          <p:sp>
            <p:nvSpPr>
              <p:cNvPr id="84" name="Freeform 6">
                <a:extLst>
                  <a:ext uri="{FF2B5EF4-FFF2-40B4-BE49-F238E27FC236}">
                    <a16:creationId xmlns:a16="http://schemas.microsoft.com/office/drawing/2014/main" id="{172D7BBE-0CD4-3CA9-533B-08B11363ADA6}"/>
                  </a:ext>
                </a:extLst>
              </p:cNvPr>
              <p:cNvSpPr>
                <a:spLocks/>
              </p:cNvSpPr>
              <p:nvPr/>
            </p:nvSpPr>
            <p:spPr bwMode="auto">
              <a:xfrm>
                <a:off x="13228884" y="4131891"/>
                <a:ext cx="4043833" cy="2013274"/>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9" h="2108">
                    <a:moveTo>
                      <a:pt x="2399" y="0"/>
                    </a:moveTo>
                    <a:lnTo>
                      <a:pt x="222" y="0"/>
                    </a:lnTo>
                    <a:lnTo>
                      <a:pt x="0" y="0"/>
                    </a:lnTo>
                    <a:lnTo>
                      <a:pt x="510" y="1054"/>
                    </a:lnTo>
                    <a:lnTo>
                      <a:pt x="0" y="2108"/>
                    </a:lnTo>
                    <a:lnTo>
                      <a:pt x="222" y="2108"/>
                    </a:lnTo>
                    <a:lnTo>
                      <a:pt x="2399" y="2108"/>
                    </a:lnTo>
                    <a:lnTo>
                      <a:pt x="2909" y="1054"/>
                    </a:lnTo>
                    <a:lnTo>
                      <a:pt x="2399" y="0"/>
                    </a:lnTo>
                    <a:close/>
                  </a:path>
                </a:pathLst>
              </a:custGeom>
              <a:noFill/>
              <a:ln w="50800">
                <a:solidFill>
                  <a:srgbClr val="B12028"/>
                </a:solidFill>
              </a:ln>
            </p:spPr>
            <p:txBody>
              <a:bodyPr vert="horz" wrap="square" lIns="121904" tIns="274284" rIns="121904" bIns="60952" numCol="1" anchor="t" anchorCtr="0" compatLnSpc="1">
                <a:prstTxWarp prst="textNoShape">
                  <a:avLst/>
                </a:prstTxWarp>
              </a:bodyPr>
              <a:lstStyle/>
              <a:p>
                <a:pPr algn="ctr" defTabSz="228554">
                  <a:defRPr/>
                </a:pPr>
                <a:r>
                  <a:rPr lang="en-US" sz="1400" dirty="0">
                    <a:latin typeface="Arial" panose="020B0604020202020204"/>
                  </a:rPr>
                  <a:t>Add</a:t>
                </a:r>
              </a:p>
              <a:p>
                <a:pPr algn="ctr" defTabSz="228554">
                  <a:defRPr/>
                </a:pPr>
                <a:r>
                  <a:rPr lang="en-US" sz="1400" dirty="0">
                    <a:latin typeface="Arial" panose="020B0604020202020204"/>
                  </a:rPr>
                  <a:t>Hospital(s)</a:t>
                </a:r>
              </a:p>
            </p:txBody>
          </p:sp>
          <p:sp>
            <p:nvSpPr>
              <p:cNvPr id="83" name="Freeform 5">
                <a:extLst>
                  <a:ext uri="{FF2B5EF4-FFF2-40B4-BE49-F238E27FC236}">
                    <a16:creationId xmlns:a16="http://schemas.microsoft.com/office/drawing/2014/main" id="{FC38DAE3-FF03-314D-0B4B-4CE25651C72D}"/>
                  </a:ext>
                </a:extLst>
              </p:cNvPr>
              <p:cNvSpPr>
                <a:spLocks/>
              </p:cNvSpPr>
              <p:nvPr/>
            </p:nvSpPr>
            <p:spPr bwMode="auto">
              <a:xfrm>
                <a:off x="16544748" y="4113898"/>
                <a:ext cx="862979" cy="2055510"/>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sz="900">
                  <a:solidFill>
                    <a:srgbClr val="FFFFFF"/>
                  </a:solidFill>
                  <a:latin typeface="Arial" panose="020B0604020202020204"/>
                </a:endParaRPr>
              </a:p>
            </p:txBody>
          </p:sp>
        </p:grpSp>
        <p:cxnSp>
          <p:nvCxnSpPr>
            <p:cNvPr id="60" name="main step 3 arrow down">
              <a:extLst>
                <a:ext uri="{FF2B5EF4-FFF2-40B4-BE49-F238E27FC236}">
                  <a16:creationId xmlns:a16="http://schemas.microsoft.com/office/drawing/2014/main" id="{158C8503-AB36-36A4-659C-D2D90196899A}"/>
                </a:ext>
              </a:extLst>
            </p:cNvPr>
            <p:cNvCxnSpPr>
              <a:cxnSpLocks/>
            </p:cNvCxnSpPr>
            <p:nvPr/>
          </p:nvCxnSpPr>
          <p:spPr>
            <a:xfrm>
              <a:off x="17517182" y="6180073"/>
              <a:ext cx="0" cy="998602"/>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itle 2">
            <a:extLst>
              <a:ext uri="{FF2B5EF4-FFF2-40B4-BE49-F238E27FC236}">
                <a16:creationId xmlns:a16="http://schemas.microsoft.com/office/drawing/2014/main" id="{0B69F287-6D6F-CE57-5221-F35A44EFB9B0}"/>
              </a:ext>
            </a:extLst>
          </p:cNvPr>
          <p:cNvSpPr>
            <a:spLocks noGrp="1"/>
          </p:cNvSpPr>
          <p:nvPr>
            <p:ph type="title"/>
          </p:nvPr>
        </p:nvSpPr>
        <p:spPr>
          <a:xfrm>
            <a:off x="0" y="365525"/>
            <a:ext cx="12192000" cy="870003"/>
          </a:xfrm>
        </p:spPr>
        <p:txBody>
          <a:bodyPr/>
          <a:lstStyle/>
          <a:p>
            <a:r>
              <a:rPr lang="en-US" dirty="0"/>
              <a:t>Reunification Workflow</a:t>
            </a:r>
          </a:p>
        </p:txBody>
      </p:sp>
      <p:sp>
        <p:nvSpPr>
          <p:cNvPr id="7" name="Google Shape;1325;p50">
            <a:extLst>
              <a:ext uri="{FF2B5EF4-FFF2-40B4-BE49-F238E27FC236}">
                <a16:creationId xmlns:a16="http://schemas.microsoft.com/office/drawing/2014/main" id="{DECDE2FD-A9A0-5409-EE7C-F93409E37255}"/>
              </a:ext>
            </a:extLst>
          </p:cNvPr>
          <p:cNvSpPr/>
          <p:nvPr/>
        </p:nvSpPr>
        <p:spPr>
          <a:xfrm>
            <a:off x="7630307" y="4063367"/>
            <a:ext cx="3841600" cy="2533170"/>
          </a:xfrm>
          <a:prstGeom prst="roundRect">
            <a:avLst>
              <a:gd name="adj" fmla="val 12225"/>
            </a:avLst>
          </a:prstGeom>
          <a:solidFill>
            <a:schemeClr val="lt1"/>
          </a:solidFill>
          <a:ln w="76200" cap="flat" cmpd="sng">
            <a:solidFill>
              <a:srgbClr val="FFC000"/>
            </a:solidFill>
            <a:prstDash val="solid"/>
            <a:miter lim="800000"/>
            <a:headEnd type="none" w="sm" len="sm"/>
            <a:tailEnd type="none" w="sm" len="sm"/>
          </a:ln>
        </p:spPr>
        <p:txBody>
          <a:bodyPr spcFirstLastPara="1" wrap="square" lIns="0" tIns="22847" rIns="0" bIns="0" anchor="t" anchorCtr="0">
            <a:noAutofit/>
          </a:bodyPr>
          <a:lstStyle/>
          <a:p>
            <a:pPr algn="ctr">
              <a:lnSpc>
                <a:spcPct val="90000"/>
              </a:lnSpc>
            </a:pPr>
            <a:r>
              <a:rPr lang="en-US" dirty="0">
                <a:solidFill>
                  <a:schemeClr val="dk1"/>
                </a:solidFill>
                <a:latin typeface="Calibri Light" panose="020F0302020204030204" pitchFamily="34" charset="0"/>
                <a:ea typeface="Roboto"/>
                <a:cs typeface="Calibri Light" panose="020F0302020204030204" pitchFamily="34" charset="0"/>
                <a:sym typeface="Roboto"/>
              </a:rPr>
              <a:t>Key Reunification Features</a:t>
            </a:r>
            <a:endParaRPr sz="1200" dirty="0">
              <a:solidFill>
                <a:schemeClr val="dk1"/>
              </a:solidFill>
              <a:latin typeface="Calibri Light" panose="020F0302020204030204" pitchFamily="34" charset="0"/>
              <a:ea typeface="Roboto"/>
              <a:cs typeface="Calibri Light" panose="020F0302020204030204" pitchFamily="34" charset="0"/>
              <a:sym typeface="Roboto"/>
            </a:endParaRPr>
          </a:p>
          <a:p>
            <a:pPr marL="171416" indent="-171416">
              <a:lnSpc>
                <a:spcPct val="90000"/>
              </a:lnSpc>
              <a:buClr>
                <a:schemeClr val="dk1"/>
              </a:buClr>
              <a:buSzPts val="2400"/>
              <a:buFont typeface="Arial"/>
              <a:buChar char="•"/>
            </a:pPr>
            <a:r>
              <a:rPr lang="en-US" sz="1200" dirty="0">
                <a:solidFill>
                  <a:schemeClr val="dk1"/>
                </a:solidFill>
                <a:latin typeface="Calibri Light" panose="020F0302020204030204" pitchFamily="34" charset="0"/>
                <a:ea typeface="Roboto"/>
                <a:cs typeface="Calibri Light" panose="020F0302020204030204" pitchFamily="34" charset="0"/>
                <a:sym typeface="Roboto"/>
              </a:rPr>
              <a:t>Photos</a:t>
            </a:r>
            <a:endParaRPr sz="1200" dirty="0">
              <a:solidFill>
                <a:schemeClr val="dk1"/>
              </a:solidFill>
              <a:latin typeface="Calibri Light" panose="020F0302020204030204" pitchFamily="34" charset="0"/>
              <a:ea typeface="Roboto"/>
              <a:cs typeface="Calibri Light" panose="020F0302020204030204" pitchFamily="34" charset="0"/>
              <a:sym typeface="Roboto"/>
            </a:endParaRPr>
          </a:p>
          <a:p>
            <a:pPr marL="457109" lvl="1" indent="-190462">
              <a:lnSpc>
                <a:spcPct val="90000"/>
              </a:lnSpc>
              <a:buClr>
                <a:schemeClr val="dk1"/>
              </a:buClr>
              <a:buSzPts val="2400"/>
              <a:buFont typeface="Roboto"/>
              <a:buChar char="-"/>
            </a:pPr>
            <a:r>
              <a:rPr lang="en-US" sz="1200" dirty="0">
                <a:solidFill>
                  <a:schemeClr val="dk1"/>
                </a:solidFill>
                <a:latin typeface="Calibri Light" panose="020F0302020204030204" pitchFamily="34" charset="0"/>
                <a:ea typeface="Roboto"/>
                <a:cs typeface="Calibri Light" panose="020F0302020204030204" pitchFamily="34" charset="0"/>
                <a:sym typeface="Roboto"/>
              </a:rPr>
              <a:t>ID, Patient, Family, Belongings, Documents…</a:t>
            </a:r>
            <a:endParaRPr sz="1200" dirty="0">
              <a:solidFill>
                <a:schemeClr val="dk1"/>
              </a:solidFill>
              <a:latin typeface="Calibri Light" panose="020F0302020204030204" pitchFamily="34" charset="0"/>
              <a:ea typeface="Roboto"/>
              <a:cs typeface="Calibri Light" panose="020F0302020204030204" pitchFamily="34" charset="0"/>
              <a:sym typeface="Roboto"/>
            </a:endParaRPr>
          </a:p>
          <a:p>
            <a:pPr marL="171416" indent="-171416">
              <a:lnSpc>
                <a:spcPct val="90000"/>
              </a:lnSpc>
              <a:buClr>
                <a:schemeClr val="dk1"/>
              </a:buClr>
              <a:buSzPts val="2400"/>
              <a:buFont typeface="Arial"/>
              <a:buChar char="•"/>
            </a:pPr>
            <a:r>
              <a:rPr lang="en-US" sz="1200" dirty="0">
                <a:solidFill>
                  <a:schemeClr val="dk1"/>
                </a:solidFill>
                <a:latin typeface="Calibri Light" panose="020F0302020204030204" pitchFamily="34" charset="0"/>
                <a:ea typeface="Roboto"/>
                <a:cs typeface="Calibri Light" panose="020F0302020204030204" pitchFamily="34" charset="0"/>
                <a:sym typeface="Roboto"/>
              </a:rPr>
              <a:t>Driver License Scan</a:t>
            </a:r>
            <a:endParaRPr sz="900" dirty="0">
              <a:latin typeface="Calibri Light" panose="020F0302020204030204" pitchFamily="34" charset="0"/>
              <a:cs typeface="Calibri Light" panose="020F0302020204030204" pitchFamily="34" charset="0"/>
            </a:endParaRPr>
          </a:p>
          <a:p>
            <a:pPr marL="171416" indent="-171416">
              <a:lnSpc>
                <a:spcPct val="90000"/>
              </a:lnSpc>
              <a:buClr>
                <a:schemeClr val="dk1"/>
              </a:buClr>
              <a:buSzPts val="2400"/>
              <a:buFont typeface="Arial"/>
              <a:buChar char="•"/>
            </a:pPr>
            <a:r>
              <a:rPr lang="en-US" sz="1200" dirty="0">
                <a:solidFill>
                  <a:schemeClr val="dk1"/>
                </a:solidFill>
                <a:latin typeface="Calibri Light" panose="020F0302020204030204" pitchFamily="34" charset="0"/>
                <a:ea typeface="Roboto"/>
                <a:cs typeface="Calibri Light" panose="020F0302020204030204" pitchFamily="34" charset="0"/>
                <a:sym typeface="Roboto"/>
              </a:rPr>
              <a:t>Contacts</a:t>
            </a:r>
            <a:endParaRPr sz="1200" dirty="0">
              <a:solidFill>
                <a:schemeClr val="dk1"/>
              </a:solidFill>
              <a:latin typeface="Calibri Light" panose="020F0302020204030204" pitchFamily="34" charset="0"/>
              <a:ea typeface="Roboto"/>
              <a:cs typeface="Calibri Light" panose="020F0302020204030204" pitchFamily="34" charset="0"/>
              <a:sym typeface="Roboto"/>
            </a:endParaRPr>
          </a:p>
          <a:p>
            <a:pPr marL="457109" lvl="1" indent="-190462">
              <a:lnSpc>
                <a:spcPct val="90000"/>
              </a:lnSpc>
              <a:buClr>
                <a:schemeClr val="dk1"/>
              </a:buClr>
              <a:buSzPts val="2400"/>
              <a:buFont typeface="Roboto"/>
              <a:buChar char="-"/>
            </a:pPr>
            <a:r>
              <a:rPr lang="en-US" sz="1200" dirty="0">
                <a:solidFill>
                  <a:schemeClr val="dk1"/>
                </a:solidFill>
                <a:latin typeface="Calibri Light" panose="020F0302020204030204" pitchFamily="34" charset="0"/>
                <a:ea typeface="Roboto"/>
                <a:cs typeface="Calibri Light" panose="020F0302020204030204" pitchFamily="34" charset="0"/>
                <a:sym typeface="Roboto"/>
              </a:rPr>
              <a:t>Pulsara Patient video calls</a:t>
            </a:r>
            <a:endParaRPr sz="1200" dirty="0">
              <a:solidFill>
                <a:schemeClr val="dk1"/>
              </a:solidFill>
              <a:latin typeface="Calibri Light" panose="020F0302020204030204" pitchFamily="34" charset="0"/>
              <a:ea typeface="Roboto"/>
              <a:cs typeface="Calibri Light" panose="020F0302020204030204" pitchFamily="34" charset="0"/>
              <a:sym typeface="Roboto"/>
            </a:endParaRPr>
          </a:p>
          <a:p>
            <a:pPr marL="171416" indent="-171416">
              <a:lnSpc>
                <a:spcPct val="90000"/>
              </a:lnSpc>
              <a:buClr>
                <a:schemeClr val="dk1"/>
              </a:buClr>
              <a:buSzPts val="2400"/>
              <a:buFont typeface="Arial"/>
              <a:buChar char="•"/>
            </a:pPr>
            <a:r>
              <a:rPr lang="en-US" sz="1200" dirty="0">
                <a:solidFill>
                  <a:schemeClr val="dk1"/>
                </a:solidFill>
                <a:latin typeface="Calibri Light" panose="020F0302020204030204" pitchFamily="34" charset="0"/>
                <a:ea typeface="Roboto"/>
                <a:cs typeface="Calibri Light" panose="020F0302020204030204" pitchFamily="34" charset="0"/>
                <a:sym typeface="Roboto"/>
              </a:rPr>
              <a:t>Template Forms</a:t>
            </a:r>
            <a:endParaRPr sz="1200" dirty="0">
              <a:solidFill>
                <a:schemeClr val="dk1"/>
              </a:solidFill>
              <a:latin typeface="Calibri Light" panose="020F0302020204030204" pitchFamily="34" charset="0"/>
              <a:ea typeface="Roboto"/>
              <a:cs typeface="Calibri Light" panose="020F0302020204030204" pitchFamily="34" charset="0"/>
              <a:sym typeface="Roboto"/>
            </a:endParaRPr>
          </a:p>
          <a:p>
            <a:pPr marL="171416" indent="-171416">
              <a:lnSpc>
                <a:spcPct val="90000"/>
              </a:lnSpc>
              <a:buClr>
                <a:schemeClr val="dk1"/>
              </a:buClr>
              <a:buSzPts val="2400"/>
              <a:buFont typeface="Arial"/>
              <a:buChar char="•"/>
            </a:pPr>
            <a:r>
              <a:rPr lang="en-US" sz="1200" dirty="0">
                <a:solidFill>
                  <a:schemeClr val="dk1"/>
                </a:solidFill>
                <a:latin typeface="Calibri Light" panose="020F0302020204030204" pitchFamily="34" charset="0"/>
                <a:ea typeface="Roboto"/>
                <a:cs typeface="Calibri Light" panose="020F0302020204030204" pitchFamily="34" charset="0"/>
                <a:sym typeface="Roboto"/>
              </a:rPr>
              <a:t>Labels</a:t>
            </a:r>
            <a:endParaRPr sz="1200" dirty="0">
              <a:solidFill>
                <a:schemeClr val="dk1"/>
              </a:solidFill>
              <a:latin typeface="Calibri Light" panose="020F0302020204030204" pitchFamily="34" charset="0"/>
              <a:ea typeface="Roboto"/>
              <a:cs typeface="Calibri Light" panose="020F0302020204030204" pitchFamily="34" charset="0"/>
              <a:sym typeface="Roboto"/>
            </a:endParaRPr>
          </a:p>
          <a:p>
            <a:pPr marL="171416" indent="-171416">
              <a:lnSpc>
                <a:spcPct val="90000"/>
              </a:lnSpc>
              <a:buClr>
                <a:schemeClr val="dk1"/>
              </a:buClr>
              <a:buSzPts val="2400"/>
              <a:buFont typeface="Roboto"/>
              <a:buChar char="•"/>
            </a:pPr>
            <a:r>
              <a:rPr lang="en-US" sz="1200" dirty="0">
                <a:solidFill>
                  <a:schemeClr val="dk1"/>
                </a:solidFill>
                <a:latin typeface="Calibri Light" panose="020F0302020204030204" pitchFamily="34" charset="0"/>
                <a:ea typeface="Roboto"/>
                <a:cs typeface="Calibri Light" panose="020F0302020204030204" pitchFamily="34" charset="0"/>
                <a:sym typeface="Roboto"/>
              </a:rPr>
              <a:t>Status</a:t>
            </a:r>
            <a:endParaRPr sz="1200" dirty="0">
              <a:solidFill>
                <a:schemeClr val="dk1"/>
              </a:solidFill>
              <a:latin typeface="Calibri Light" panose="020F0302020204030204" pitchFamily="34" charset="0"/>
              <a:ea typeface="Roboto"/>
              <a:cs typeface="Calibri Light" panose="020F0302020204030204" pitchFamily="34" charset="0"/>
              <a:sym typeface="Roboto"/>
            </a:endParaRPr>
          </a:p>
          <a:p>
            <a:pPr marL="171416" indent="-171416">
              <a:lnSpc>
                <a:spcPct val="90000"/>
              </a:lnSpc>
              <a:buClr>
                <a:schemeClr val="dk1"/>
              </a:buClr>
              <a:buSzPts val="2400"/>
              <a:buFont typeface="Roboto"/>
              <a:buChar char="•"/>
            </a:pPr>
            <a:r>
              <a:rPr lang="en-US" sz="1200" dirty="0">
                <a:solidFill>
                  <a:schemeClr val="dk1"/>
                </a:solidFill>
                <a:latin typeface="Calibri Light" panose="020F0302020204030204" pitchFamily="34" charset="0"/>
                <a:ea typeface="Roboto"/>
                <a:cs typeface="Calibri Light" panose="020F0302020204030204" pitchFamily="34" charset="0"/>
                <a:sym typeface="Roboto"/>
              </a:rPr>
              <a:t>Filtering</a:t>
            </a:r>
            <a:endParaRPr sz="1200" dirty="0">
              <a:solidFill>
                <a:schemeClr val="dk1"/>
              </a:solidFill>
              <a:latin typeface="Calibri Light" panose="020F0302020204030204" pitchFamily="34" charset="0"/>
              <a:ea typeface="Roboto"/>
              <a:cs typeface="Calibri Light" panose="020F0302020204030204" pitchFamily="34" charset="0"/>
              <a:sym typeface="Roboto"/>
            </a:endParaRPr>
          </a:p>
          <a:p>
            <a:pPr marL="171416" indent="-171416">
              <a:lnSpc>
                <a:spcPct val="90000"/>
              </a:lnSpc>
              <a:buClr>
                <a:schemeClr val="dk1"/>
              </a:buClr>
              <a:buSzPts val="2400"/>
              <a:buFont typeface="Roboto"/>
              <a:buChar char="•"/>
            </a:pPr>
            <a:r>
              <a:rPr lang="en-US" sz="1200" dirty="0">
                <a:solidFill>
                  <a:schemeClr val="dk1"/>
                </a:solidFill>
                <a:latin typeface="Calibri Light" panose="020F0302020204030204" pitchFamily="34" charset="0"/>
                <a:ea typeface="Roboto"/>
                <a:cs typeface="Calibri Light" panose="020F0302020204030204" pitchFamily="34" charset="0"/>
                <a:sym typeface="Roboto"/>
              </a:rPr>
              <a:t>Search</a:t>
            </a:r>
            <a:endParaRPr sz="1200" dirty="0">
              <a:solidFill>
                <a:schemeClr val="dk1"/>
              </a:solidFill>
              <a:latin typeface="Calibri Light" panose="020F0302020204030204" pitchFamily="34" charset="0"/>
              <a:ea typeface="Roboto"/>
              <a:cs typeface="Calibri Light" panose="020F0302020204030204" pitchFamily="34" charset="0"/>
              <a:sym typeface="Roboto"/>
            </a:endParaRPr>
          </a:p>
          <a:p>
            <a:pPr marL="171416" indent="-171416">
              <a:lnSpc>
                <a:spcPct val="90000"/>
              </a:lnSpc>
              <a:buClr>
                <a:schemeClr val="dk1"/>
              </a:buClr>
              <a:buSzPts val="2400"/>
              <a:buFont typeface="Roboto"/>
              <a:buChar char="•"/>
            </a:pPr>
            <a:r>
              <a:rPr lang="en-US" sz="1200" dirty="0">
                <a:solidFill>
                  <a:schemeClr val="dk1"/>
                </a:solidFill>
                <a:latin typeface="Calibri Light" panose="020F0302020204030204" pitchFamily="34" charset="0"/>
                <a:ea typeface="Roboto"/>
                <a:cs typeface="Calibri Light" panose="020F0302020204030204" pitchFamily="34" charset="0"/>
                <a:sym typeface="Roboto"/>
              </a:rPr>
              <a:t>Communication</a:t>
            </a:r>
            <a:endParaRPr sz="1200" dirty="0">
              <a:solidFill>
                <a:schemeClr val="dk1"/>
              </a:solidFill>
              <a:latin typeface="Calibri Light" panose="020F0302020204030204" pitchFamily="34" charset="0"/>
              <a:ea typeface="Roboto"/>
              <a:cs typeface="Calibri Light" panose="020F0302020204030204" pitchFamily="34" charset="0"/>
              <a:sym typeface="Roboto"/>
            </a:endParaRPr>
          </a:p>
          <a:p>
            <a:pPr marL="457109" lvl="1" indent="-190462">
              <a:lnSpc>
                <a:spcPct val="90000"/>
              </a:lnSpc>
              <a:buClr>
                <a:schemeClr val="dk1"/>
              </a:buClr>
              <a:buSzPts val="2400"/>
              <a:buFont typeface="Roboto"/>
              <a:buChar char="-"/>
            </a:pPr>
            <a:r>
              <a:rPr lang="en-US" sz="1200" dirty="0">
                <a:solidFill>
                  <a:schemeClr val="dk1"/>
                </a:solidFill>
                <a:latin typeface="Calibri Light" panose="020F0302020204030204" pitchFamily="34" charset="0"/>
                <a:ea typeface="Roboto"/>
                <a:cs typeface="Calibri Light" panose="020F0302020204030204" pitchFamily="34" charset="0"/>
                <a:sym typeface="Roboto"/>
              </a:rPr>
              <a:t>Chat</a:t>
            </a:r>
            <a:endParaRPr sz="1200" dirty="0">
              <a:solidFill>
                <a:schemeClr val="dk1"/>
              </a:solidFill>
              <a:latin typeface="Calibri Light" panose="020F0302020204030204" pitchFamily="34" charset="0"/>
              <a:ea typeface="Roboto"/>
              <a:cs typeface="Calibri Light" panose="020F0302020204030204" pitchFamily="34" charset="0"/>
              <a:sym typeface="Roboto"/>
            </a:endParaRPr>
          </a:p>
          <a:p>
            <a:pPr marL="457109" lvl="1" indent="-190462">
              <a:lnSpc>
                <a:spcPct val="90000"/>
              </a:lnSpc>
              <a:buClr>
                <a:schemeClr val="dk1"/>
              </a:buClr>
              <a:buSzPts val="2400"/>
              <a:buFont typeface="Roboto"/>
              <a:buChar char="-"/>
            </a:pPr>
            <a:r>
              <a:rPr lang="en-US" sz="1200" dirty="0">
                <a:solidFill>
                  <a:schemeClr val="dk1"/>
                </a:solidFill>
                <a:latin typeface="Calibri Light" panose="020F0302020204030204" pitchFamily="34" charset="0"/>
                <a:ea typeface="Roboto"/>
                <a:cs typeface="Calibri Light" panose="020F0302020204030204" pitchFamily="34" charset="0"/>
                <a:sym typeface="Roboto"/>
              </a:rPr>
              <a:t>Video or Phone Calls</a:t>
            </a:r>
            <a:endParaRPr sz="1200" dirty="0">
              <a:solidFill>
                <a:schemeClr val="dk1"/>
              </a:solidFill>
              <a:latin typeface="Calibri Light" panose="020F0302020204030204" pitchFamily="34" charset="0"/>
              <a:ea typeface="Roboto"/>
              <a:cs typeface="Calibri Light" panose="020F0302020204030204" pitchFamily="34" charset="0"/>
              <a:sym typeface="Roboto"/>
            </a:endParaRPr>
          </a:p>
        </p:txBody>
      </p:sp>
    </p:spTree>
    <p:extLst>
      <p:ext uri="{BB962C8B-B14F-4D97-AF65-F5344CB8AC3E}">
        <p14:creationId xmlns:p14="http://schemas.microsoft.com/office/powerpoint/2010/main" val="2999467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0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1000" fill="hold"/>
                                        <p:tgtEl>
                                          <p:spTgt spid="30"/>
                                        </p:tgtEl>
                                        <p:attrNameLst>
                                          <p:attrName>ppt_w</p:attrName>
                                        </p:attrNameLst>
                                      </p:cBhvr>
                                      <p:tavLst>
                                        <p:tav tm="0">
                                          <p:val>
                                            <p:fltVal val="0"/>
                                          </p:val>
                                        </p:tav>
                                        <p:tav tm="100000">
                                          <p:val>
                                            <p:strVal val="#ppt_w"/>
                                          </p:val>
                                        </p:tav>
                                      </p:tavLst>
                                    </p:anim>
                                    <p:anim calcmode="lin" valueType="num">
                                      <p:cBhvr>
                                        <p:cTn id="13" dur="1000" fill="hold"/>
                                        <p:tgtEl>
                                          <p:spTgt spid="30"/>
                                        </p:tgtEl>
                                        <p:attrNameLst>
                                          <p:attrName>ppt_h</p:attrName>
                                        </p:attrNameLst>
                                      </p:cBhvr>
                                      <p:tavLst>
                                        <p:tav tm="0">
                                          <p:val>
                                            <p:fltVal val="0"/>
                                          </p:val>
                                        </p:tav>
                                        <p:tav tm="100000">
                                          <p:val>
                                            <p:strVal val="#ppt_h"/>
                                          </p:val>
                                        </p:tav>
                                      </p:tavLst>
                                    </p:anim>
                                    <p:animEffect transition="in" filter="fade">
                                      <p:cBhvr>
                                        <p:cTn id="14" dur="1000"/>
                                        <p:tgtEl>
                                          <p:spTgt spid="30"/>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3C0E-B34F-A39D-E68A-F6848A829DCA}"/>
            </a:ext>
          </a:extLst>
        </p:cNvPr>
        <p:cNvGrpSpPr/>
        <p:nvPr/>
      </p:nvGrpSpPr>
      <p:grpSpPr>
        <a:xfrm>
          <a:off x="0" y="0"/>
          <a:ext cx="0" cy="0"/>
          <a:chOff x="0" y="0"/>
          <a:chExt cx="0" cy="0"/>
        </a:xfrm>
      </p:grpSpPr>
      <p:cxnSp>
        <p:nvCxnSpPr>
          <p:cNvPr id="4" name="main step 1 line">
            <a:extLst>
              <a:ext uri="{FF2B5EF4-FFF2-40B4-BE49-F238E27FC236}">
                <a16:creationId xmlns:a16="http://schemas.microsoft.com/office/drawing/2014/main" id="{2BDF63B6-A040-18E4-1D3E-312CB1892AEE}"/>
              </a:ext>
            </a:extLst>
          </p:cNvPr>
          <p:cNvCxnSpPr>
            <a:cxnSpLocks/>
          </p:cNvCxnSpPr>
          <p:nvPr/>
        </p:nvCxnSpPr>
        <p:spPr>
          <a:xfrm>
            <a:off x="8757451" y="4238433"/>
            <a:ext cx="0" cy="492792"/>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cxnSp>
        <p:nvCxnSpPr>
          <p:cNvPr id="2" name="main step 1 line">
            <a:extLst>
              <a:ext uri="{FF2B5EF4-FFF2-40B4-BE49-F238E27FC236}">
                <a16:creationId xmlns:a16="http://schemas.microsoft.com/office/drawing/2014/main" id="{B151F2C4-FABF-F87E-C5C0-826AAEEA6915}"/>
              </a:ext>
            </a:extLst>
          </p:cNvPr>
          <p:cNvCxnSpPr>
            <a:cxnSpLocks/>
          </p:cNvCxnSpPr>
          <p:nvPr/>
        </p:nvCxnSpPr>
        <p:spPr>
          <a:xfrm>
            <a:off x="5810355" y="4238433"/>
            <a:ext cx="0" cy="492792"/>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sp>
        <p:nvSpPr>
          <p:cNvPr id="51" name="FRC BLUE LINE">
            <a:extLst>
              <a:ext uri="{FF2B5EF4-FFF2-40B4-BE49-F238E27FC236}">
                <a16:creationId xmlns:a16="http://schemas.microsoft.com/office/drawing/2014/main" id="{F95BB995-D1BB-98DB-791B-41E9DF9B500A}"/>
              </a:ext>
            </a:extLst>
          </p:cNvPr>
          <p:cNvSpPr/>
          <p:nvPr/>
        </p:nvSpPr>
        <p:spPr>
          <a:xfrm>
            <a:off x="4254188" y="3635508"/>
            <a:ext cx="7927050" cy="837208"/>
          </a:xfrm>
          <a:prstGeom prst="rightArrow">
            <a:avLst>
              <a:gd name="adj1" fmla="val 50000"/>
              <a:gd name="adj2" fmla="val 69946"/>
            </a:avLst>
          </a:prstGeom>
          <a:solidFill>
            <a:srgbClr val="0070C0"/>
          </a:solidFill>
          <a:ln>
            <a:noFill/>
          </a:ln>
          <a:effectLst/>
        </p:spPr>
        <p:txBody>
          <a:bodyPr vert="horz" wrap="square" lIns="137142" tIns="127999" rIns="0" bIns="59428" numCol="1" anchor="ctr" anchorCtr="0" compatLnSpc="1">
            <a:prstTxWarp prst="textNoShape">
              <a:avLst/>
            </a:prstTxWarp>
          </a:bodyPr>
          <a:lstStyle/>
          <a:p>
            <a:pPr defTabSz="228554">
              <a:defRPr/>
            </a:pPr>
            <a:r>
              <a:rPr lang="en-US" sz="1500" dirty="0">
                <a:solidFill>
                  <a:schemeClr val="bg1"/>
                </a:solidFill>
                <a:ea typeface="Roboto" panose="02000000000000000000" pitchFamily="2" charset="0"/>
                <a:cs typeface="Arial" panose="020B0604020202020204" pitchFamily="34" charset="0"/>
              </a:rPr>
              <a:t>MANIFEST – Source of Truth for Souls on Board, Evacuees, or Missing Persons</a:t>
            </a:r>
          </a:p>
        </p:txBody>
      </p:sp>
      <p:sp>
        <p:nvSpPr>
          <p:cNvPr id="3" name="Title 2">
            <a:extLst>
              <a:ext uri="{FF2B5EF4-FFF2-40B4-BE49-F238E27FC236}">
                <a16:creationId xmlns:a16="http://schemas.microsoft.com/office/drawing/2014/main" id="{42964A19-034F-2A70-A714-67CDA8AAB1F6}"/>
              </a:ext>
            </a:extLst>
          </p:cNvPr>
          <p:cNvSpPr>
            <a:spLocks noGrp="1"/>
          </p:cNvSpPr>
          <p:nvPr>
            <p:ph type="title"/>
          </p:nvPr>
        </p:nvSpPr>
        <p:spPr>
          <a:xfrm>
            <a:off x="838200" y="365525"/>
            <a:ext cx="10515600" cy="870003"/>
          </a:xfrm>
        </p:spPr>
        <p:txBody>
          <a:bodyPr/>
          <a:lstStyle/>
          <a:p>
            <a:r>
              <a:rPr lang="en-US" dirty="0"/>
              <a:t>Reunification Workflow</a:t>
            </a:r>
          </a:p>
        </p:txBody>
      </p:sp>
      <p:grpSp>
        <p:nvGrpSpPr>
          <p:cNvPr id="15" name="EMS">
            <a:extLst>
              <a:ext uri="{FF2B5EF4-FFF2-40B4-BE49-F238E27FC236}">
                <a16:creationId xmlns:a16="http://schemas.microsoft.com/office/drawing/2014/main" id="{4A45CC39-F54F-6A91-B0F7-A3E6E12173A8}"/>
              </a:ext>
            </a:extLst>
          </p:cNvPr>
          <p:cNvGrpSpPr/>
          <p:nvPr/>
        </p:nvGrpSpPr>
        <p:grpSpPr>
          <a:xfrm>
            <a:off x="1723206" y="1623464"/>
            <a:ext cx="1927746" cy="1778984"/>
            <a:chOff x="465364" y="863172"/>
            <a:chExt cx="3855995" cy="3558431"/>
          </a:xfrm>
        </p:grpSpPr>
        <p:sp>
          <p:nvSpPr>
            <p:cNvPr id="33" name="Rounded Rectangle 32">
              <a:extLst>
                <a:ext uri="{FF2B5EF4-FFF2-40B4-BE49-F238E27FC236}">
                  <a16:creationId xmlns:a16="http://schemas.microsoft.com/office/drawing/2014/main" id="{D2B1154E-0A21-F5DC-42AD-A8DFC8305836}"/>
                </a:ext>
              </a:extLst>
            </p:cNvPr>
            <p:cNvSpPr/>
            <p:nvPr/>
          </p:nvSpPr>
          <p:spPr>
            <a:xfrm>
              <a:off x="465364" y="1226063"/>
              <a:ext cx="3855995" cy="3195540"/>
            </a:xfrm>
            <a:prstGeom prst="roundRect">
              <a:avLst>
                <a:gd name="adj" fmla="val 12225"/>
              </a:avLst>
            </a:prstGeom>
            <a:noFill/>
            <a:ln w="101600">
              <a:solidFill>
                <a:srgbClr val="B12028"/>
              </a:solidFill>
            </a:ln>
          </p:spPr>
          <p:style>
            <a:lnRef idx="2">
              <a:schemeClr val="accent1">
                <a:shade val="50000"/>
              </a:schemeClr>
            </a:lnRef>
            <a:fillRef idx="1">
              <a:schemeClr val="accent1"/>
            </a:fillRef>
            <a:effectRef idx="0">
              <a:schemeClr val="accent1"/>
            </a:effectRef>
            <a:fontRef idx="minor">
              <a:schemeClr val="lt1"/>
            </a:fontRef>
          </p:style>
          <p:txBody>
            <a:bodyPr lIns="0" rIns="0" bIns="0" rtlCol="0" anchor="b" anchorCtr="0"/>
            <a:lstStyle/>
            <a:p>
              <a:pPr algn="ctr" defTabSz="228554">
                <a:defRPr/>
              </a:pPr>
              <a:r>
                <a:rPr lang="en-US" sz="1200" b="1" dirty="0">
                  <a:solidFill>
                    <a:schemeClr val="tx1"/>
                  </a:solidFill>
                  <a:latin typeface="Arial" panose="020B0604020202020204"/>
                </a:rPr>
                <a:t>INCIDENT</a:t>
              </a:r>
              <a:br>
                <a:rPr lang="en-US" sz="1200" b="1" dirty="0">
                  <a:solidFill>
                    <a:schemeClr val="tx1"/>
                  </a:solidFill>
                  <a:latin typeface="Arial" panose="020B0604020202020204"/>
                </a:rPr>
              </a:br>
              <a:r>
                <a:rPr lang="en-US" sz="1200" b="1" dirty="0">
                  <a:solidFill>
                    <a:schemeClr val="tx1"/>
                  </a:solidFill>
                  <a:latin typeface="Arial" panose="020B0604020202020204"/>
                </a:rPr>
                <a:t>COMMAND</a:t>
              </a:r>
              <a:endParaRPr lang="en-US" sz="1400" dirty="0">
                <a:solidFill>
                  <a:schemeClr val="tx1"/>
                </a:solidFill>
                <a:latin typeface="Arial" panose="020B0604020202020204"/>
              </a:endParaRPr>
            </a:p>
          </p:txBody>
        </p:sp>
        <p:sp>
          <p:nvSpPr>
            <p:cNvPr id="34" name="Rectangle 33">
              <a:extLst>
                <a:ext uri="{FF2B5EF4-FFF2-40B4-BE49-F238E27FC236}">
                  <a16:creationId xmlns:a16="http://schemas.microsoft.com/office/drawing/2014/main" id="{FDE27EB0-42C5-1559-06E9-9D44C6FA3603}"/>
                </a:ext>
              </a:extLst>
            </p:cNvPr>
            <p:cNvSpPr/>
            <p:nvPr/>
          </p:nvSpPr>
          <p:spPr>
            <a:xfrm>
              <a:off x="1867677" y="863172"/>
              <a:ext cx="1248709" cy="554070"/>
            </a:xfrm>
            <a:prstGeom prst="rect">
              <a:avLst/>
            </a:prstGeom>
          </p:spPr>
          <p:txBody>
            <a:bodyPr wrap="square" lIns="0" tIns="0" rIns="0" bIns="0">
              <a:spAutoFit/>
            </a:bodyPr>
            <a:lstStyle/>
            <a:p>
              <a:pPr defTabSz="228554">
                <a:lnSpc>
                  <a:spcPct val="90000"/>
                </a:lnSpc>
                <a:defRPr/>
              </a:pPr>
              <a:r>
                <a:rPr lang="en-US" sz="2000" b="1" dirty="0">
                  <a:solidFill>
                    <a:srgbClr val="FFFFFF"/>
                  </a:solidFill>
                  <a:latin typeface="Arial" panose="020B0604020202020204"/>
                </a:rPr>
                <a:t> </a:t>
              </a:r>
            </a:p>
          </p:txBody>
        </p:sp>
        <p:pic>
          <p:nvPicPr>
            <p:cNvPr id="35" name="Picture 34">
              <a:extLst>
                <a:ext uri="{FF2B5EF4-FFF2-40B4-BE49-F238E27FC236}">
                  <a16:creationId xmlns:a16="http://schemas.microsoft.com/office/drawing/2014/main" id="{683C84B5-31C4-67A4-8839-188151DD3B07}"/>
                </a:ext>
              </a:extLst>
            </p:cNvPr>
            <p:cNvPicPr>
              <a:picLocks noChangeAspect="1"/>
            </p:cNvPicPr>
            <p:nvPr/>
          </p:nvPicPr>
          <p:blipFill>
            <a:blip r:embed="rId3"/>
            <a:srcRect t="5517" b="5517"/>
            <a:stretch/>
          </p:blipFill>
          <p:spPr>
            <a:xfrm>
              <a:off x="573545" y="1353323"/>
              <a:ext cx="3622898" cy="2142030"/>
            </a:xfrm>
            <a:prstGeom prst="round2SameRect">
              <a:avLst/>
            </a:prstGeom>
            <a:ln w="15875">
              <a:noFill/>
            </a:ln>
            <a:effectLst>
              <a:innerShdw blurRad="63500" dist="101600" dir="13500000">
                <a:prstClr val="black">
                  <a:alpha val="50000"/>
                </a:prstClr>
              </a:innerShdw>
            </a:effectLst>
          </p:spPr>
        </p:pic>
      </p:grpSp>
      <p:grpSp>
        <p:nvGrpSpPr>
          <p:cNvPr id="17" name="main step 1">
            <a:extLst>
              <a:ext uri="{FF2B5EF4-FFF2-40B4-BE49-F238E27FC236}">
                <a16:creationId xmlns:a16="http://schemas.microsoft.com/office/drawing/2014/main" id="{1EAD0993-BDF0-BBDD-75C7-97D362F587EE}"/>
              </a:ext>
            </a:extLst>
          </p:cNvPr>
          <p:cNvGrpSpPr/>
          <p:nvPr/>
        </p:nvGrpSpPr>
        <p:grpSpPr>
          <a:xfrm>
            <a:off x="4926477" y="2065690"/>
            <a:ext cx="1958021" cy="1030402"/>
            <a:chOff x="3905857" y="4131026"/>
            <a:chExt cx="3916551" cy="2061072"/>
          </a:xfrm>
        </p:grpSpPr>
        <p:sp>
          <p:nvSpPr>
            <p:cNvPr id="27" name="Freeform 5">
              <a:extLst>
                <a:ext uri="{FF2B5EF4-FFF2-40B4-BE49-F238E27FC236}">
                  <a16:creationId xmlns:a16="http://schemas.microsoft.com/office/drawing/2014/main" id="{CDD69547-6FBF-75ED-A6F3-270113A2F2CA}"/>
                </a:ext>
              </a:extLst>
            </p:cNvPr>
            <p:cNvSpPr>
              <a:spLocks/>
            </p:cNvSpPr>
            <p:nvPr/>
          </p:nvSpPr>
          <p:spPr bwMode="auto">
            <a:xfrm>
              <a:off x="6932206" y="4131026"/>
              <a:ext cx="890202" cy="2061072"/>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w="95250">
              <a:solidFill>
                <a:srgbClr val="B120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sz="900">
                <a:solidFill>
                  <a:srgbClr val="FFFFFF"/>
                </a:solidFill>
                <a:latin typeface="Arial" panose="020B0604020202020204"/>
              </a:endParaRPr>
            </a:p>
          </p:txBody>
        </p:sp>
        <p:sp>
          <p:nvSpPr>
            <p:cNvPr id="28" name="Freeform 6">
              <a:extLst>
                <a:ext uri="{FF2B5EF4-FFF2-40B4-BE49-F238E27FC236}">
                  <a16:creationId xmlns:a16="http://schemas.microsoft.com/office/drawing/2014/main" id="{A9A8B1A4-57C9-27F5-EE32-DB01D25AA06F}"/>
                </a:ext>
              </a:extLst>
            </p:cNvPr>
            <p:cNvSpPr>
              <a:spLocks/>
            </p:cNvSpPr>
            <p:nvPr/>
          </p:nvSpPr>
          <p:spPr bwMode="auto">
            <a:xfrm>
              <a:off x="3905857" y="4131026"/>
              <a:ext cx="3669715" cy="2061072"/>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 name="connsiteX0" fmla="*/ 8247 w 10000"/>
                <a:gd name="connsiteY0" fmla="*/ 0 h 10000"/>
                <a:gd name="connsiteX1" fmla="*/ 763 w 10000"/>
                <a:gd name="connsiteY1" fmla="*/ 0 h 10000"/>
                <a:gd name="connsiteX2" fmla="*/ 0 w 10000"/>
                <a:gd name="connsiteY2" fmla="*/ 0 h 10000"/>
                <a:gd name="connsiteX3" fmla="*/ 0 w 10000"/>
                <a:gd name="connsiteY3" fmla="*/ 10000 h 10000"/>
                <a:gd name="connsiteX4" fmla="*/ 763 w 10000"/>
                <a:gd name="connsiteY4" fmla="*/ 10000 h 10000"/>
                <a:gd name="connsiteX5" fmla="*/ 8247 w 10000"/>
                <a:gd name="connsiteY5" fmla="*/ 10000 h 10000"/>
                <a:gd name="connsiteX6" fmla="*/ 10000 w 10000"/>
                <a:gd name="connsiteY6" fmla="*/ 5000 h 10000"/>
                <a:gd name="connsiteX7" fmla="*/ 8247 w 10000"/>
                <a:gd name="connsiteY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8247" y="0"/>
                  </a:moveTo>
                  <a:lnTo>
                    <a:pt x="763" y="0"/>
                  </a:lnTo>
                  <a:lnTo>
                    <a:pt x="0" y="0"/>
                  </a:lnTo>
                  <a:lnTo>
                    <a:pt x="0" y="10000"/>
                  </a:lnTo>
                  <a:lnTo>
                    <a:pt x="763" y="10000"/>
                  </a:lnTo>
                  <a:lnTo>
                    <a:pt x="8247" y="10000"/>
                  </a:lnTo>
                  <a:lnTo>
                    <a:pt x="10000" y="5000"/>
                  </a:lnTo>
                  <a:lnTo>
                    <a:pt x="8247" y="0"/>
                  </a:lnTo>
                  <a:close/>
                </a:path>
              </a:pathLst>
            </a:custGeom>
            <a:noFill/>
            <a:ln w="95250">
              <a:solidFill>
                <a:srgbClr val="B12028"/>
              </a:solidFill>
            </a:ln>
          </p:spPr>
          <p:txBody>
            <a:bodyPr vert="horz" wrap="square" lIns="121904" tIns="60952" rIns="121904" bIns="60952" numCol="1" anchor="t" anchorCtr="0" compatLnSpc="1">
              <a:prstTxWarp prst="textNoShape">
                <a:avLst/>
              </a:prstTxWarp>
            </a:bodyPr>
            <a:lstStyle/>
            <a:p>
              <a:pPr defTabSz="228554">
                <a:defRPr/>
              </a:pPr>
              <a:endParaRPr lang="en-US" sz="2400">
                <a:solidFill>
                  <a:srgbClr val="FFFFFF"/>
                </a:solidFill>
                <a:latin typeface="Arial" panose="020B0604020202020204"/>
              </a:endParaRPr>
            </a:p>
          </p:txBody>
        </p:sp>
        <p:sp>
          <p:nvSpPr>
            <p:cNvPr id="32" name="Rectangle 31">
              <a:extLst>
                <a:ext uri="{FF2B5EF4-FFF2-40B4-BE49-F238E27FC236}">
                  <a16:creationId xmlns:a16="http://schemas.microsoft.com/office/drawing/2014/main" id="{4A325A27-90BD-4246-7E81-9767EC690F71}"/>
                </a:ext>
              </a:extLst>
            </p:cNvPr>
            <p:cNvSpPr/>
            <p:nvPr/>
          </p:nvSpPr>
          <p:spPr>
            <a:xfrm>
              <a:off x="4171844" y="4555717"/>
              <a:ext cx="2625351" cy="1292830"/>
            </a:xfrm>
            <a:prstGeom prst="rect">
              <a:avLst/>
            </a:prstGeom>
          </p:spPr>
          <p:txBody>
            <a:bodyPr wrap="square" lIns="0" tIns="0" rIns="0" bIns="0">
              <a:spAutoFit/>
            </a:bodyPr>
            <a:lstStyle/>
            <a:p>
              <a:pPr algn="ctr" defTabSz="228554">
                <a:defRPr/>
              </a:pPr>
              <a:r>
                <a:rPr lang="en-US" sz="1400" dirty="0">
                  <a:latin typeface="Arial" panose="020B0604020202020204"/>
                </a:rPr>
                <a:t>Add Reunification Center(s)</a:t>
              </a:r>
            </a:p>
          </p:txBody>
        </p:sp>
      </p:grpSp>
      <p:cxnSp>
        <p:nvCxnSpPr>
          <p:cNvPr id="18" name="main step 1 line">
            <a:extLst>
              <a:ext uri="{FF2B5EF4-FFF2-40B4-BE49-F238E27FC236}">
                <a16:creationId xmlns:a16="http://schemas.microsoft.com/office/drawing/2014/main" id="{8EE23EF9-FEB3-9A1E-397D-513CB685ECB3}"/>
              </a:ext>
            </a:extLst>
          </p:cNvPr>
          <p:cNvCxnSpPr>
            <a:cxnSpLocks/>
          </p:cNvCxnSpPr>
          <p:nvPr/>
        </p:nvCxnSpPr>
        <p:spPr>
          <a:xfrm>
            <a:off x="5810355" y="3096525"/>
            <a:ext cx="0" cy="492792"/>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cxnSp>
        <p:nvCxnSpPr>
          <p:cNvPr id="20" name="main step 3 arrow down">
            <a:extLst>
              <a:ext uri="{FF2B5EF4-FFF2-40B4-BE49-F238E27FC236}">
                <a16:creationId xmlns:a16="http://schemas.microsoft.com/office/drawing/2014/main" id="{17152DB1-F680-BCD9-1198-43609B84CBA0}"/>
              </a:ext>
            </a:extLst>
          </p:cNvPr>
          <p:cNvCxnSpPr>
            <a:cxnSpLocks/>
          </p:cNvCxnSpPr>
          <p:nvPr/>
        </p:nvCxnSpPr>
        <p:spPr>
          <a:xfrm>
            <a:off x="8757451" y="3090081"/>
            <a:ext cx="0" cy="499236"/>
          </a:xfrm>
          <a:prstGeom prst="straightConnector1">
            <a:avLst/>
          </a:prstGeom>
          <a:ln w="92075">
            <a:solidFill>
              <a:srgbClr val="B12028"/>
            </a:solidFill>
            <a:tailEnd type="triangle"/>
          </a:ln>
        </p:spPr>
        <p:style>
          <a:lnRef idx="1">
            <a:schemeClr val="accent1"/>
          </a:lnRef>
          <a:fillRef idx="0">
            <a:schemeClr val="accent1"/>
          </a:fillRef>
          <a:effectRef idx="0">
            <a:schemeClr val="accent1"/>
          </a:effectRef>
          <a:fontRef idx="minor">
            <a:schemeClr val="tx1"/>
          </a:fontRef>
        </p:style>
      </p:cxnSp>
      <p:sp>
        <p:nvSpPr>
          <p:cNvPr id="36" name="Main red arrow">
            <a:extLst>
              <a:ext uri="{FF2B5EF4-FFF2-40B4-BE49-F238E27FC236}">
                <a16:creationId xmlns:a16="http://schemas.microsoft.com/office/drawing/2014/main" id="{31B53FDE-307C-9E4A-ABD5-94FD028501C7}"/>
              </a:ext>
            </a:extLst>
          </p:cNvPr>
          <p:cNvSpPr/>
          <p:nvPr/>
        </p:nvSpPr>
        <p:spPr>
          <a:xfrm>
            <a:off x="-52322" y="3405543"/>
            <a:ext cx="12244322" cy="696079"/>
          </a:xfrm>
          <a:prstGeom prst="rightArrow">
            <a:avLst>
              <a:gd name="adj1" fmla="val 50000"/>
              <a:gd name="adj2" fmla="val 77572"/>
            </a:avLst>
          </a:prstGeom>
          <a:solidFill>
            <a:srgbClr val="B12028"/>
          </a:solidFill>
          <a:ln>
            <a:noFill/>
          </a:ln>
          <a:effectLst>
            <a:outerShdw blurRad="169807" dist="76181" dir="2700000" algn="tl"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r>
              <a:rPr lang="en-US" b="1" spc="150" dirty="0">
                <a:solidFill>
                  <a:srgbClr val="FFFFFF"/>
                </a:solidFill>
                <a:effectLst>
                  <a:outerShdw blurRad="50800" dist="38100" dir="5400000" algn="t" rotWithShape="0">
                    <a:prstClr val="black">
                      <a:alpha val="40000"/>
                    </a:prstClr>
                  </a:outerShdw>
                </a:effectLst>
                <a:latin typeface="Arial" panose="020B0604020202020204"/>
              </a:rPr>
              <a:t>MAIN INCIDENT – Source of Truth for Patient Encounters</a:t>
            </a:r>
          </a:p>
        </p:txBody>
      </p:sp>
      <p:grpSp>
        <p:nvGrpSpPr>
          <p:cNvPr id="42" name="FRC">
            <a:extLst>
              <a:ext uri="{FF2B5EF4-FFF2-40B4-BE49-F238E27FC236}">
                <a16:creationId xmlns:a16="http://schemas.microsoft.com/office/drawing/2014/main" id="{05B59377-4105-DC75-830F-39138A1BFD07}"/>
              </a:ext>
            </a:extLst>
          </p:cNvPr>
          <p:cNvGrpSpPr/>
          <p:nvPr/>
        </p:nvGrpSpPr>
        <p:grpSpPr>
          <a:xfrm>
            <a:off x="1723206" y="4101622"/>
            <a:ext cx="1927746" cy="1597562"/>
            <a:chOff x="465365" y="8636797"/>
            <a:chExt cx="3855994" cy="3195540"/>
          </a:xfrm>
        </p:grpSpPr>
        <p:sp>
          <p:nvSpPr>
            <p:cNvPr id="43" name="Rounded Rectangle 42">
              <a:extLst>
                <a:ext uri="{FF2B5EF4-FFF2-40B4-BE49-F238E27FC236}">
                  <a16:creationId xmlns:a16="http://schemas.microsoft.com/office/drawing/2014/main" id="{936A88B7-D415-E7A7-4122-14873406E2A7}"/>
                </a:ext>
              </a:extLst>
            </p:cNvPr>
            <p:cNvSpPr/>
            <p:nvPr/>
          </p:nvSpPr>
          <p:spPr>
            <a:xfrm>
              <a:off x="465365" y="8636797"/>
              <a:ext cx="3855994" cy="3195540"/>
            </a:xfrm>
            <a:prstGeom prst="roundRect">
              <a:avLst>
                <a:gd name="adj" fmla="val 12225"/>
              </a:avLst>
            </a:prstGeom>
            <a:noFill/>
            <a:ln w="101600">
              <a:gradFill>
                <a:gsLst>
                  <a:gs pos="0">
                    <a:srgbClr val="00B0F0"/>
                  </a:gs>
                  <a:gs pos="36000">
                    <a:srgbClr val="C00000"/>
                  </a:gs>
                  <a:gs pos="59000">
                    <a:srgbClr val="00B0F0"/>
                  </a:gs>
                  <a:gs pos="100000">
                    <a:srgbClr val="C00000"/>
                  </a:gs>
                </a:gsLst>
                <a:lin ang="5400000" scaled="1"/>
              </a:gradFill>
            </a:ln>
          </p:spPr>
          <p:txBody>
            <a:bodyPr vert="horz" wrap="square" lIns="0" tIns="182856" rIns="0" bIns="0" numCol="1" anchor="b" anchorCtr="0" compatLnSpc="1">
              <a:prstTxWarp prst="textNoShape">
                <a:avLst/>
              </a:prstTxWarp>
            </a:bodyPr>
            <a:lstStyle/>
            <a:p>
              <a:pPr algn="ctr" defTabSz="228554">
                <a:defRPr/>
              </a:pPr>
              <a:r>
                <a:rPr lang="en-US" sz="1200" b="1" dirty="0">
                  <a:latin typeface="Arial" panose="020B0604020202020204"/>
                </a:rPr>
                <a:t>REUNIFICATION</a:t>
              </a:r>
              <a:br>
                <a:rPr lang="en-US" sz="1200" b="1" dirty="0">
                  <a:latin typeface="Arial" panose="020B0604020202020204"/>
                </a:rPr>
              </a:br>
              <a:r>
                <a:rPr lang="en-US" sz="1200" b="1" dirty="0">
                  <a:latin typeface="Arial" panose="020B0604020202020204"/>
                </a:rPr>
                <a:t>CENTER(S)</a:t>
              </a:r>
            </a:p>
          </p:txBody>
        </p:sp>
        <p:pic>
          <p:nvPicPr>
            <p:cNvPr id="44" name="center">
              <a:extLst>
                <a:ext uri="{FF2B5EF4-FFF2-40B4-BE49-F238E27FC236}">
                  <a16:creationId xmlns:a16="http://schemas.microsoft.com/office/drawing/2014/main" id="{53F3826E-649E-C51F-81E7-0A6B7C5556E9}"/>
                </a:ext>
              </a:extLst>
            </p:cNvPr>
            <p:cNvPicPr>
              <a:picLocks noChangeAspect="1"/>
            </p:cNvPicPr>
            <p:nvPr/>
          </p:nvPicPr>
          <p:blipFill rotWithShape="1">
            <a:blip r:embed="rId4">
              <a:alphaModFix/>
            </a:blip>
            <a:srcRect l="10057" t="20006" r="29455" b="26584"/>
            <a:stretch/>
          </p:blipFill>
          <p:spPr>
            <a:xfrm>
              <a:off x="573545" y="8776355"/>
              <a:ext cx="3622898" cy="2142031"/>
            </a:xfrm>
            <a:prstGeom prst="round2SameRect">
              <a:avLst/>
            </a:prstGeom>
            <a:ln w="15875">
              <a:noFill/>
            </a:ln>
            <a:effectLst>
              <a:innerShdw blurRad="63500" dist="76200" dir="13500000">
                <a:prstClr val="black">
                  <a:alpha val="50000"/>
                </a:prstClr>
              </a:innerShdw>
            </a:effectLst>
          </p:spPr>
        </p:pic>
      </p:grpSp>
      <p:grpSp>
        <p:nvGrpSpPr>
          <p:cNvPr id="92" name="main step 1">
            <a:extLst>
              <a:ext uri="{FF2B5EF4-FFF2-40B4-BE49-F238E27FC236}">
                <a16:creationId xmlns:a16="http://schemas.microsoft.com/office/drawing/2014/main" id="{2728F6A6-7399-6D3A-DF2C-5A84CFAD0FC2}"/>
              </a:ext>
            </a:extLst>
          </p:cNvPr>
          <p:cNvGrpSpPr/>
          <p:nvPr/>
        </p:nvGrpSpPr>
        <p:grpSpPr>
          <a:xfrm>
            <a:off x="7854491" y="2065690"/>
            <a:ext cx="1958021" cy="1030402"/>
            <a:chOff x="3905857" y="4131026"/>
            <a:chExt cx="3916551" cy="2061072"/>
          </a:xfrm>
        </p:grpSpPr>
        <p:sp>
          <p:nvSpPr>
            <p:cNvPr id="95" name="Freeform 5">
              <a:extLst>
                <a:ext uri="{FF2B5EF4-FFF2-40B4-BE49-F238E27FC236}">
                  <a16:creationId xmlns:a16="http://schemas.microsoft.com/office/drawing/2014/main" id="{6568827B-D847-E9A2-A474-CC25EBF050F3}"/>
                </a:ext>
              </a:extLst>
            </p:cNvPr>
            <p:cNvSpPr>
              <a:spLocks/>
            </p:cNvSpPr>
            <p:nvPr/>
          </p:nvSpPr>
          <p:spPr bwMode="auto">
            <a:xfrm>
              <a:off x="6932206" y="4131026"/>
              <a:ext cx="890202" cy="2061072"/>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w="95250">
              <a:solidFill>
                <a:srgbClr val="B120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sz="900">
                <a:solidFill>
                  <a:srgbClr val="FFFFFF"/>
                </a:solidFill>
                <a:latin typeface="Arial" panose="020B0604020202020204"/>
              </a:endParaRPr>
            </a:p>
          </p:txBody>
        </p:sp>
        <p:sp>
          <p:nvSpPr>
            <p:cNvPr id="96" name="Freeform 6">
              <a:extLst>
                <a:ext uri="{FF2B5EF4-FFF2-40B4-BE49-F238E27FC236}">
                  <a16:creationId xmlns:a16="http://schemas.microsoft.com/office/drawing/2014/main" id="{93C0C8E3-4D9C-DE08-58C9-2CBF51BA9846}"/>
                </a:ext>
              </a:extLst>
            </p:cNvPr>
            <p:cNvSpPr>
              <a:spLocks/>
            </p:cNvSpPr>
            <p:nvPr/>
          </p:nvSpPr>
          <p:spPr bwMode="auto">
            <a:xfrm>
              <a:off x="3905857" y="4131026"/>
              <a:ext cx="3669715" cy="2061072"/>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 name="connsiteX0" fmla="*/ 8247 w 10000"/>
                <a:gd name="connsiteY0" fmla="*/ 0 h 10000"/>
                <a:gd name="connsiteX1" fmla="*/ 763 w 10000"/>
                <a:gd name="connsiteY1" fmla="*/ 0 h 10000"/>
                <a:gd name="connsiteX2" fmla="*/ 0 w 10000"/>
                <a:gd name="connsiteY2" fmla="*/ 0 h 10000"/>
                <a:gd name="connsiteX3" fmla="*/ 0 w 10000"/>
                <a:gd name="connsiteY3" fmla="*/ 10000 h 10000"/>
                <a:gd name="connsiteX4" fmla="*/ 763 w 10000"/>
                <a:gd name="connsiteY4" fmla="*/ 10000 h 10000"/>
                <a:gd name="connsiteX5" fmla="*/ 8247 w 10000"/>
                <a:gd name="connsiteY5" fmla="*/ 10000 h 10000"/>
                <a:gd name="connsiteX6" fmla="*/ 10000 w 10000"/>
                <a:gd name="connsiteY6" fmla="*/ 5000 h 10000"/>
                <a:gd name="connsiteX7" fmla="*/ 8247 w 10000"/>
                <a:gd name="connsiteY7" fmla="*/ 0 h 10000"/>
                <a:gd name="connsiteX0" fmla="*/ 8247 w 10000"/>
                <a:gd name="connsiteY0" fmla="*/ 0 h 10000"/>
                <a:gd name="connsiteX1" fmla="*/ 0 w 10000"/>
                <a:gd name="connsiteY1" fmla="*/ 0 h 10000"/>
                <a:gd name="connsiteX2" fmla="*/ 0 w 10000"/>
                <a:gd name="connsiteY2" fmla="*/ 10000 h 10000"/>
                <a:gd name="connsiteX3" fmla="*/ 763 w 10000"/>
                <a:gd name="connsiteY3" fmla="*/ 10000 h 10000"/>
                <a:gd name="connsiteX4" fmla="*/ 8247 w 10000"/>
                <a:gd name="connsiteY4" fmla="*/ 10000 h 10000"/>
                <a:gd name="connsiteX5" fmla="*/ 10000 w 10000"/>
                <a:gd name="connsiteY5" fmla="*/ 5000 h 10000"/>
                <a:gd name="connsiteX6" fmla="*/ 8247 w 10000"/>
                <a:gd name="connsiteY6" fmla="*/ 0 h 10000"/>
                <a:gd name="connsiteX0" fmla="*/ 8247 w 10000"/>
                <a:gd name="connsiteY0" fmla="*/ 0 h 10000"/>
                <a:gd name="connsiteX1" fmla="*/ 0 w 10000"/>
                <a:gd name="connsiteY1" fmla="*/ 0 h 10000"/>
                <a:gd name="connsiteX2" fmla="*/ 0 w 10000"/>
                <a:gd name="connsiteY2" fmla="*/ 10000 h 10000"/>
                <a:gd name="connsiteX3" fmla="*/ 8247 w 10000"/>
                <a:gd name="connsiteY3" fmla="*/ 10000 h 10000"/>
                <a:gd name="connsiteX4" fmla="*/ 10000 w 10000"/>
                <a:gd name="connsiteY4" fmla="*/ 5000 h 10000"/>
                <a:gd name="connsiteX5" fmla="*/ 8247 w 10000"/>
                <a:gd name="connsiteY5" fmla="*/ 0 h 10000"/>
                <a:gd name="connsiteX0" fmla="*/ 8260 w 10013"/>
                <a:gd name="connsiteY0" fmla="*/ 0 h 10000"/>
                <a:gd name="connsiteX1" fmla="*/ 13 w 10013"/>
                <a:gd name="connsiteY1" fmla="*/ 0 h 10000"/>
                <a:gd name="connsiteX2" fmla="*/ 0 w 10013"/>
                <a:gd name="connsiteY2" fmla="*/ 4981 h 10000"/>
                <a:gd name="connsiteX3" fmla="*/ 13 w 10013"/>
                <a:gd name="connsiteY3" fmla="*/ 10000 h 10000"/>
                <a:gd name="connsiteX4" fmla="*/ 8260 w 10013"/>
                <a:gd name="connsiteY4" fmla="*/ 10000 h 10000"/>
                <a:gd name="connsiteX5" fmla="*/ 10013 w 10013"/>
                <a:gd name="connsiteY5" fmla="*/ 5000 h 10000"/>
                <a:gd name="connsiteX6" fmla="*/ 8260 w 10013"/>
                <a:gd name="connsiteY6" fmla="*/ 0 h 10000"/>
                <a:gd name="connsiteX0" fmla="*/ 8260 w 10013"/>
                <a:gd name="connsiteY0" fmla="*/ 0 h 10000"/>
                <a:gd name="connsiteX1" fmla="*/ 13 w 10013"/>
                <a:gd name="connsiteY1" fmla="*/ 0 h 10000"/>
                <a:gd name="connsiteX2" fmla="*/ 0 w 10013"/>
                <a:gd name="connsiteY2" fmla="*/ 4981 h 10000"/>
                <a:gd name="connsiteX3" fmla="*/ 13 w 10013"/>
                <a:gd name="connsiteY3" fmla="*/ 10000 h 10000"/>
                <a:gd name="connsiteX4" fmla="*/ 8260 w 10013"/>
                <a:gd name="connsiteY4" fmla="*/ 10000 h 10000"/>
                <a:gd name="connsiteX5" fmla="*/ 10013 w 10013"/>
                <a:gd name="connsiteY5" fmla="*/ 5000 h 10000"/>
                <a:gd name="connsiteX6" fmla="*/ 8260 w 10013"/>
                <a:gd name="connsiteY6" fmla="*/ 0 h 10000"/>
                <a:gd name="connsiteX0" fmla="*/ 8260 w 10013"/>
                <a:gd name="connsiteY0" fmla="*/ 0 h 10000"/>
                <a:gd name="connsiteX1" fmla="*/ 13 w 10013"/>
                <a:gd name="connsiteY1" fmla="*/ 0 h 10000"/>
                <a:gd name="connsiteX2" fmla="*/ 0 w 10013"/>
                <a:gd name="connsiteY2" fmla="*/ 4981 h 10000"/>
                <a:gd name="connsiteX3" fmla="*/ 13 w 10013"/>
                <a:gd name="connsiteY3" fmla="*/ 10000 h 10000"/>
                <a:gd name="connsiteX4" fmla="*/ 8260 w 10013"/>
                <a:gd name="connsiteY4" fmla="*/ 10000 h 10000"/>
                <a:gd name="connsiteX5" fmla="*/ 10013 w 10013"/>
                <a:gd name="connsiteY5" fmla="*/ 5000 h 10000"/>
                <a:gd name="connsiteX6" fmla="*/ 8260 w 10013"/>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7 w 10000"/>
                <a:gd name="connsiteY0" fmla="*/ 0 h 10000"/>
                <a:gd name="connsiteX1" fmla="*/ 0 w 10000"/>
                <a:gd name="connsiteY1" fmla="*/ 0 h 10000"/>
                <a:gd name="connsiteX2" fmla="*/ 1225 w 10000"/>
                <a:gd name="connsiteY2" fmla="*/ 5039 h 10000"/>
                <a:gd name="connsiteX3" fmla="*/ 0 w 10000"/>
                <a:gd name="connsiteY3" fmla="*/ 10000 h 10000"/>
                <a:gd name="connsiteX4" fmla="*/ 8247 w 10000"/>
                <a:gd name="connsiteY4" fmla="*/ 10000 h 10000"/>
                <a:gd name="connsiteX5" fmla="*/ 10000 w 10000"/>
                <a:gd name="connsiteY5" fmla="*/ 5000 h 10000"/>
                <a:gd name="connsiteX6" fmla="*/ 8247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8247" y="0"/>
                  </a:moveTo>
                  <a:lnTo>
                    <a:pt x="0" y="0"/>
                  </a:lnTo>
                  <a:lnTo>
                    <a:pt x="1225" y="5039"/>
                  </a:lnTo>
                  <a:cubicBezTo>
                    <a:pt x="1229" y="5088"/>
                    <a:pt x="139" y="9432"/>
                    <a:pt x="0" y="10000"/>
                  </a:cubicBezTo>
                  <a:lnTo>
                    <a:pt x="8247" y="10000"/>
                  </a:lnTo>
                  <a:lnTo>
                    <a:pt x="10000" y="5000"/>
                  </a:lnTo>
                  <a:lnTo>
                    <a:pt x="8247" y="0"/>
                  </a:lnTo>
                  <a:close/>
                </a:path>
              </a:pathLst>
            </a:custGeom>
            <a:noFill/>
            <a:ln w="95250">
              <a:solidFill>
                <a:srgbClr val="B12028"/>
              </a:solidFill>
            </a:ln>
          </p:spPr>
          <p:txBody>
            <a:bodyPr vert="horz" wrap="square" lIns="121904" tIns="60952" rIns="121904" bIns="60952" numCol="1" anchor="t" anchorCtr="0" compatLnSpc="1">
              <a:prstTxWarp prst="textNoShape">
                <a:avLst/>
              </a:prstTxWarp>
            </a:bodyPr>
            <a:lstStyle/>
            <a:p>
              <a:pPr defTabSz="228554">
                <a:defRPr/>
              </a:pPr>
              <a:endParaRPr lang="en-US" sz="2400">
                <a:solidFill>
                  <a:srgbClr val="FFFFFF"/>
                </a:solidFill>
                <a:latin typeface="Arial" panose="020B0604020202020204"/>
              </a:endParaRPr>
            </a:p>
          </p:txBody>
        </p:sp>
        <p:sp>
          <p:nvSpPr>
            <p:cNvPr id="97" name="Rectangle 96">
              <a:extLst>
                <a:ext uri="{FF2B5EF4-FFF2-40B4-BE49-F238E27FC236}">
                  <a16:creationId xmlns:a16="http://schemas.microsoft.com/office/drawing/2014/main" id="{C1C99840-D1C5-54A2-E9B3-7F610A336301}"/>
                </a:ext>
              </a:extLst>
            </p:cNvPr>
            <p:cNvSpPr/>
            <p:nvPr/>
          </p:nvSpPr>
          <p:spPr>
            <a:xfrm>
              <a:off x="4171844" y="4674397"/>
              <a:ext cx="2625351" cy="861886"/>
            </a:xfrm>
            <a:prstGeom prst="rect">
              <a:avLst/>
            </a:prstGeom>
          </p:spPr>
          <p:txBody>
            <a:bodyPr wrap="square" lIns="0" tIns="0" rIns="0" bIns="0">
              <a:spAutoFit/>
            </a:bodyPr>
            <a:lstStyle/>
            <a:p>
              <a:pPr algn="ctr" defTabSz="228554">
                <a:defRPr/>
              </a:pPr>
              <a:r>
                <a:rPr lang="en-US" sz="1400" dirty="0">
                  <a:latin typeface="Arial" panose="020B0604020202020204"/>
                </a:rPr>
                <a:t>Add </a:t>
              </a:r>
            </a:p>
            <a:p>
              <a:pPr algn="ctr" defTabSz="228554">
                <a:defRPr/>
              </a:pPr>
              <a:r>
                <a:rPr lang="en-US" sz="1400" dirty="0">
                  <a:latin typeface="Arial" panose="020B0604020202020204"/>
                </a:rPr>
                <a:t>Hospital(s)</a:t>
              </a:r>
            </a:p>
          </p:txBody>
        </p:sp>
      </p:grpSp>
      <p:grpSp>
        <p:nvGrpSpPr>
          <p:cNvPr id="98" name="main step 1">
            <a:extLst>
              <a:ext uri="{FF2B5EF4-FFF2-40B4-BE49-F238E27FC236}">
                <a16:creationId xmlns:a16="http://schemas.microsoft.com/office/drawing/2014/main" id="{F0E1AB76-1A89-8356-AC30-86E9C8E4FDB5}"/>
              </a:ext>
            </a:extLst>
          </p:cNvPr>
          <p:cNvGrpSpPr/>
          <p:nvPr/>
        </p:nvGrpSpPr>
        <p:grpSpPr>
          <a:xfrm>
            <a:off x="4926477" y="4727067"/>
            <a:ext cx="1958021" cy="1030402"/>
            <a:chOff x="3905857" y="4131026"/>
            <a:chExt cx="3916551" cy="2061072"/>
          </a:xfrm>
        </p:grpSpPr>
        <p:sp>
          <p:nvSpPr>
            <p:cNvPr id="99" name="Freeform 5">
              <a:extLst>
                <a:ext uri="{FF2B5EF4-FFF2-40B4-BE49-F238E27FC236}">
                  <a16:creationId xmlns:a16="http://schemas.microsoft.com/office/drawing/2014/main" id="{B3B85165-57CB-27B6-1EA0-1C685EAB883E}"/>
                </a:ext>
              </a:extLst>
            </p:cNvPr>
            <p:cNvSpPr>
              <a:spLocks/>
            </p:cNvSpPr>
            <p:nvPr/>
          </p:nvSpPr>
          <p:spPr bwMode="auto">
            <a:xfrm>
              <a:off x="6932206" y="4131026"/>
              <a:ext cx="890202" cy="2061072"/>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w="95250">
              <a:solidFill>
                <a:srgbClr val="B120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sz="900">
                <a:solidFill>
                  <a:srgbClr val="FFFFFF"/>
                </a:solidFill>
                <a:latin typeface="Arial" panose="020B0604020202020204"/>
              </a:endParaRPr>
            </a:p>
          </p:txBody>
        </p:sp>
        <p:sp>
          <p:nvSpPr>
            <p:cNvPr id="100" name="Freeform 6">
              <a:extLst>
                <a:ext uri="{FF2B5EF4-FFF2-40B4-BE49-F238E27FC236}">
                  <a16:creationId xmlns:a16="http://schemas.microsoft.com/office/drawing/2014/main" id="{79C5479B-2A20-93B4-CA22-44789BB74E49}"/>
                </a:ext>
              </a:extLst>
            </p:cNvPr>
            <p:cNvSpPr>
              <a:spLocks/>
            </p:cNvSpPr>
            <p:nvPr/>
          </p:nvSpPr>
          <p:spPr bwMode="auto">
            <a:xfrm>
              <a:off x="3905857" y="4131026"/>
              <a:ext cx="3669715" cy="2061072"/>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 name="connsiteX0" fmla="*/ 8247 w 10000"/>
                <a:gd name="connsiteY0" fmla="*/ 0 h 10000"/>
                <a:gd name="connsiteX1" fmla="*/ 763 w 10000"/>
                <a:gd name="connsiteY1" fmla="*/ 0 h 10000"/>
                <a:gd name="connsiteX2" fmla="*/ 0 w 10000"/>
                <a:gd name="connsiteY2" fmla="*/ 0 h 10000"/>
                <a:gd name="connsiteX3" fmla="*/ 0 w 10000"/>
                <a:gd name="connsiteY3" fmla="*/ 10000 h 10000"/>
                <a:gd name="connsiteX4" fmla="*/ 763 w 10000"/>
                <a:gd name="connsiteY4" fmla="*/ 10000 h 10000"/>
                <a:gd name="connsiteX5" fmla="*/ 8247 w 10000"/>
                <a:gd name="connsiteY5" fmla="*/ 10000 h 10000"/>
                <a:gd name="connsiteX6" fmla="*/ 10000 w 10000"/>
                <a:gd name="connsiteY6" fmla="*/ 5000 h 10000"/>
                <a:gd name="connsiteX7" fmla="*/ 8247 w 10000"/>
                <a:gd name="connsiteY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0">
                  <a:moveTo>
                    <a:pt x="8247" y="0"/>
                  </a:moveTo>
                  <a:lnTo>
                    <a:pt x="763" y="0"/>
                  </a:lnTo>
                  <a:lnTo>
                    <a:pt x="0" y="0"/>
                  </a:lnTo>
                  <a:lnTo>
                    <a:pt x="0" y="10000"/>
                  </a:lnTo>
                  <a:lnTo>
                    <a:pt x="763" y="10000"/>
                  </a:lnTo>
                  <a:lnTo>
                    <a:pt x="8247" y="10000"/>
                  </a:lnTo>
                  <a:lnTo>
                    <a:pt x="10000" y="5000"/>
                  </a:lnTo>
                  <a:lnTo>
                    <a:pt x="8247" y="0"/>
                  </a:lnTo>
                  <a:close/>
                </a:path>
              </a:pathLst>
            </a:custGeom>
            <a:noFill/>
            <a:ln w="95250">
              <a:solidFill>
                <a:srgbClr val="B12028"/>
              </a:solidFill>
            </a:ln>
          </p:spPr>
          <p:txBody>
            <a:bodyPr vert="horz" wrap="square" lIns="121904" tIns="45714" rIns="121904" bIns="60952" numCol="1" anchor="t" anchorCtr="0" compatLnSpc="1">
              <a:prstTxWarp prst="textNoShape">
                <a:avLst/>
              </a:prstTxWarp>
            </a:bodyPr>
            <a:lstStyle/>
            <a:p>
              <a:pPr defTabSz="228554">
                <a:defRPr/>
              </a:pPr>
              <a:endParaRPr lang="en-US" sz="2400">
                <a:solidFill>
                  <a:srgbClr val="FFFFFF"/>
                </a:solidFill>
                <a:latin typeface="Arial" panose="020B0604020202020204"/>
              </a:endParaRPr>
            </a:p>
          </p:txBody>
        </p:sp>
        <p:sp>
          <p:nvSpPr>
            <p:cNvPr id="101" name="Rectangle 100">
              <a:extLst>
                <a:ext uri="{FF2B5EF4-FFF2-40B4-BE49-F238E27FC236}">
                  <a16:creationId xmlns:a16="http://schemas.microsoft.com/office/drawing/2014/main" id="{F821FA98-6436-1A9C-5B4C-55A4027D7DC1}"/>
                </a:ext>
              </a:extLst>
            </p:cNvPr>
            <p:cNvSpPr/>
            <p:nvPr/>
          </p:nvSpPr>
          <p:spPr>
            <a:xfrm>
              <a:off x="4171844" y="4493371"/>
              <a:ext cx="2760363" cy="1292830"/>
            </a:xfrm>
            <a:prstGeom prst="rect">
              <a:avLst/>
            </a:prstGeom>
          </p:spPr>
          <p:txBody>
            <a:bodyPr wrap="square" lIns="0" tIns="0" rIns="0" bIns="0">
              <a:spAutoFit/>
            </a:bodyPr>
            <a:lstStyle/>
            <a:p>
              <a:pPr defTabSz="228554">
                <a:defRPr/>
              </a:pPr>
              <a:r>
                <a:rPr lang="en-US" sz="1400" dirty="0">
                  <a:latin typeface="Arial" panose="020B0604020202020204"/>
                  <a:cs typeface="Arial" panose="020B0604020202020204" pitchFamily="34" charset="0"/>
                </a:rPr>
                <a:t>View Summary and all patients for Main Incident</a:t>
              </a:r>
            </a:p>
          </p:txBody>
        </p:sp>
      </p:grpSp>
      <p:grpSp>
        <p:nvGrpSpPr>
          <p:cNvPr id="106" name="main step 1">
            <a:extLst>
              <a:ext uri="{FF2B5EF4-FFF2-40B4-BE49-F238E27FC236}">
                <a16:creationId xmlns:a16="http://schemas.microsoft.com/office/drawing/2014/main" id="{4B5D335A-AD18-A47F-5F3F-31B6895ECBB1}"/>
              </a:ext>
            </a:extLst>
          </p:cNvPr>
          <p:cNvGrpSpPr/>
          <p:nvPr/>
        </p:nvGrpSpPr>
        <p:grpSpPr>
          <a:xfrm>
            <a:off x="7854491" y="4747307"/>
            <a:ext cx="1958021" cy="1030402"/>
            <a:chOff x="3905857" y="4131026"/>
            <a:chExt cx="3916551" cy="2061072"/>
          </a:xfrm>
        </p:grpSpPr>
        <p:sp>
          <p:nvSpPr>
            <p:cNvPr id="107" name="Freeform 5">
              <a:extLst>
                <a:ext uri="{FF2B5EF4-FFF2-40B4-BE49-F238E27FC236}">
                  <a16:creationId xmlns:a16="http://schemas.microsoft.com/office/drawing/2014/main" id="{67D4E11A-A1C9-DF42-C93B-B885D19B4F59}"/>
                </a:ext>
              </a:extLst>
            </p:cNvPr>
            <p:cNvSpPr>
              <a:spLocks/>
            </p:cNvSpPr>
            <p:nvPr/>
          </p:nvSpPr>
          <p:spPr bwMode="auto">
            <a:xfrm>
              <a:off x="6932206" y="4131026"/>
              <a:ext cx="890202" cy="2061072"/>
            </a:xfrm>
            <a:custGeom>
              <a:avLst/>
              <a:gdLst>
                <a:gd name="T0" fmla="*/ 222 w 733"/>
                <a:gd name="T1" fmla="*/ 0 h 2108"/>
                <a:gd name="T2" fmla="*/ 0 w 733"/>
                <a:gd name="T3" fmla="*/ 0 h 2108"/>
                <a:gd name="T4" fmla="*/ 510 w 733"/>
                <a:gd name="T5" fmla="*/ 1054 h 2108"/>
                <a:gd name="T6" fmla="*/ 0 w 733"/>
                <a:gd name="T7" fmla="*/ 2108 h 2108"/>
                <a:gd name="T8" fmla="*/ 222 w 733"/>
                <a:gd name="T9" fmla="*/ 2108 h 2108"/>
                <a:gd name="T10" fmla="*/ 733 w 733"/>
                <a:gd name="T11" fmla="*/ 1054 h 2108"/>
                <a:gd name="T12" fmla="*/ 222 w 733"/>
                <a:gd name="T13" fmla="*/ 0 h 2108"/>
              </a:gdLst>
              <a:ahLst/>
              <a:cxnLst>
                <a:cxn ang="0">
                  <a:pos x="T0" y="T1"/>
                </a:cxn>
                <a:cxn ang="0">
                  <a:pos x="T2" y="T3"/>
                </a:cxn>
                <a:cxn ang="0">
                  <a:pos x="T4" y="T5"/>
                </a:cxn>
                <a:cxn ang="0">
                  <a:pos x="T6" y="T7"/>
                </a:cxn>
                <a:cxn ang="0">
                  <a:pos x="T8" y="T9"/>
                </a:cxn>
                <a:cxn ang="0">
                  <a:pos x="T10" y="T11"/>
                </a:cxn>
                <a:cxn ang="0">
                  <a:pos x="T12" y="T13"/>
                </a:cxn>
              </a:cxnLst>
              <a:rect l="0" t="0" r="r" b="b"/>
              <a:pathLst>
                <a:path w="733" h="2108">
                  <a:moveTo>
                    <a:pt x="222" y="0"/>
                  </a:moveTo>
                  <a:lnTo>
                    <a:pt x="0" y="0"/>
                  </a:lnTo>
                  <a:lnTo>
                    <a:pt x="510" y="1054"/>
                  </a:lnTo>
                  <a:lnTo>
                    <a:pt x="0" y="2108"/>
                  </a:lnTo>
                  <a:lnTo>
                    <a:pt x="222" y="2108"/>
                  </a:lnTo>
                  <a:lnTo>
                    <a:pt x="733" y="1054"/>
                  </a:lnTo>
                  <a:lnTo>
                    <a:pt x="222" y="0"/>
                  </a:lnTo>
                  <a:close/>
                </a:path>
              </a:pathLst>
            </a:custGeom>
            <a:solidFill>
              <a:srgbClr val="B12028"/>
            </a:solidFill>
            <a:ln w="95250">
              <a:solidFill>
                <a:srgbClr val="B120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defRPr/>
              </a:pPr>
              <a:endParaRPr lang="en-US" sz="900">
                <a:solidFill>
                  <a:srgbClr val="FFFFFF"/>
                </a:solidFill>
                <a:latin typeface="Arial" panose="020B0604020202020204"/>
              </a:endParaRPr>
            </a:p>
          </p:txBody>
        </p:sp>
        <p:sp>
          <p:nvSpPr>
            <p:cNvPr id="108" name="Freeform 6">
              <a:extLst>
                <a:ext uri="{FF2B5EF4-FFF2-40B4-BE49-F238E27FC236}">
                  <a16:creationId xmlns:a16="http://schemas.microsoft.com/office/drawing/2014/main" id="{45CF920D-7800-523A-2225-D68735E2D138}"/>
                </a:ext>
              </a:extLst>
            </p:cNvPr>
            <p:cNvSpPr>
              <a:spLocks/>
            </p:cNvSpPr>
            <p:nvPr/>
          </p:nvSpPr>
          <p:spPr bwMode="auto">
            <a:xfrm>
              <a:off x="3905857" y="4131026"/>
              <a:ext cx="3669715" cy="2061072"/>
            </a:xfrm>
            <a:custGeom>
              <a:avLst/>
              <a:gdLst>
                <a:gd name="T0" fmla="*/ 2399 w 2909"/>
                <a:gd name="T1" fmla="*/ 0 h 2108"/>
                <a:gd name="T2" fmla="*/ 222 w 2909"/>
                <a:gd name="T3" fmla="*/ 0 h 2108"/>
                <a:gd name="T4" fmla="*/ 0 w 2909"/>
                <a:gd name="T5" fmla="*/ 0 h 2108"/>
                <a:gd name="T6" fmla="*/ 510 w 2909"/>
                <a:gd name="T7" fmla="*/ 1054 h 2108"/>
                <a:gd name="T8" fmla="*/ 0 w 2909"/>
                <a:gd name="T9" fmla="*/ 2108 h 2108"/>
                <a:gd name="T10" fmla="*/ 222 w 2909"/>
                <a:gd name="T11" fmla="*/ 2108 h 2108"/>
                <a:gd name="T12" fmla="*/ 2399 w 2909"/>
                <a:gd name="T13" fmla="*/ 2108 h 2108"/>
                <a:gd name="T14" fmla="*/ 2909 w 2909"/>
                <a:gd name="T15" fmla="*/ 1054 h 2108"/>
                <a:gd name="T16" fmla="*/ 2399 w 2909"/>
                <a:gd name="T17" fmla="*/ 0 h 2108"/>
                <a:gd name="connsiteX0" fmla="*/ 8247 w 10000"/>
                <a:gd name="connsiteY0" fmla="*/ 0 h 10000"/>
                <a:gd name="connsiteX1" fmla="*/ 763 w 10000"/>
                <a:gd name="connsiteY1" fmla="*/ 0 h 10000"/>
                <a:gd name="connsiteX2" fmla="*/ 0 w 10000"/>
                <a:gd name="connsiteY2" fmla="*/ 0 h 10000"/>
                <a:gd name="connsiteX3" fmla="*/ 0 w 10000"/>
                <a:gd name="connsiteY3" fmla="*/ 10000 h 10000"/>
                <a:gd name="connsiteX4" fmla="*/ 763 w 10000"/>
                <a:gd name="connsiteY4" fmla="*/ 10000 h 10000"/>
                <a:gd name="connsiteX5" fmla="*/ 8247 w 10000"/>
                <a:gd name="connsiteY5" fmla="*/ 10000 h 10000"/>
                <a:gd name="connsiteX6" fmla="*/ 10000 w 10000"/>
                <a:gd name="connsiteY6" fmla="*/ 5000 h 10000"/>
                <a:gd name="connsiteX7" fmla="*/ 8247 w 10000"/>
                <a:gd name="connsiteY7" fmla="*/ 0 h 10000"/>
                <a:gd name="connsiteX0" fmla="*/ 8247 w 10000"/>
                <a:gd name="connsiteY0" fmla="*/ 0 h 10000"/>
                <a:gd name="connsiteX1" fmla="*/ 0 w 10000"/>
                <a:gd name="connsiteY1" fmla="*/ 0 h 10000"/>
                <a:gd name="connsiteX2" fmla="*/ 0 w 10000"/>
                <a:gd name="connsiteY2" fmla="*/ 10000 h 10000"/>
                <a:gd name="connsiteX3" fmla="*/ 763 w 10000"/>
                <a:gd name="connsiteY3" fmla="*/ 10000 h 10000"/>
                <a:gd name="connsiteX4" fmla="*/ 8247 w 10000"/>
                <a:gd name="connsiteY4" fmla="*/ 10000 h 10000"/>
                <a:gd name="connsiteX5" fmla="*/ 10000 w 10000"/>
                <a:gd name="connsiteY5" fmla="*/ 5000 h 10000"/>
                <a:gd name="connsiteX6" fmla="*/ 8247 w 10000"/>
                <a:gd name="connsiteY6" fmla="*/ 0 h 10000"/>
                <a:gd name="connsiteX0" fmla="*/ 8247 w 10000"/>
                <a:gd name="connsiteY0" fmla="*/ 0 h 10000"/>
                <a:gd name="connsiteX1" fmla="*/ 0 w 10000"/>
                <a:gd name="connsiteY1" fmla="*/ 0 h 10000"/>
                <a:gd name="connsiteX2" fmla="*/ 0 w 10000"/>
                <a:gd name="connsiteY2" fmla="*/ 10000 h 10000"/>
                <a:gd name="connsiteX3" fmla="*/ 8247 w 10000"/>
                <a:gd name="connsiteY3" fmla="*/ 10000 h 10000"/>
                <a:gd name="connsiteX4" fmla="*/ 10000 w 10000"/>
                <a:gd name="connsiteY4" fmla="*/ 5000 h 10000"/>
                <a:gd name="connsiteX5" fmla="*/ 8247 w 10000"/>
                <a:gd name="connsiteY5" fmla="*/ 0 h 10000"/>
                <a:gd name="connsiteX0" fmla="*/ 8260 w 10013"/>
                <a:gd name="connsiteY0" fmla="*/ 0 h 10000"/>
                <a:gd name="connsiteX1" fmla="*/ 13 w 10013"/>
                <a:gd name="connsiteY1" fmla="*/ 0 h 10000"/>
                <a:gd name="connsiteX2" fmla="*/ 0 w 10013"/>
                <a:gd name="connsiteY2" fmla="*/ 4981 h 10000"/>
                <a:gd name="connsiteX3" fmla="*/ 13 w 10013"/>
                <a:gd name="connsiteY3" fmla="*/ 10000 h 10000"/>
                <a:gd name="connsiteX4" fmla="*/ 8260 w 10013"/>
                <a:gd name="connsiteY4" fmla="*/ 10000 h 10000"/>
                <a:gd name="connsiteX5" fmla="*/ 10013 w 10013"/>
                <a:gd name="connsiteY5" fmla="*/ 5000 h 10000"/>
                <a:gd name="connsiteX6" fmla="*/ 8260 w 10013"/>
                <a:gd name="connsiteY6" fmla="*/ 0 h 10000"/>
                <a:gd name="connsiteX0" fmla="*/ 8260 w 10013"/>
                <a:gd name="connsiteY0" fmla="*/ 0 h 10000"/>
                <a:gd name="connsiteX1" fmla="*/ 13 w 10013"/>
                <a:gd name="connsiteY1" fmla="*/ 0 h 10000"/>
                <a:gd name="connsiteX2" fmla="*/ 0 w 10013"/>
                <a:gd name="connsiteY2" fmla="*/ 4981 h 10000"/>
                <a:gd name="connsiteX3" fmla="*/ 13 w 10013"/>
                <a:gd name="connsiteY3" fmla="*/ 10000 h 10000"/>
                <a:gd name="connsiteX4" fmla="*/ 8260 w 10013"/>
                <a:gd name="connsiteY4" fmla="*/ 10000 h 10000"/>
                <a:gd name="connsiteX5" fmla="*/ 10013 w 10013"/>
                <a:gd name="connsiteY5" fmla="*/ 5000 h 10000"/>
                <a:gd name="connsiteX6" fmla="*/ 8260 w 10013"/>
                <a:gd name="connsiteY6" fmla="*/ 0 h 10000"/>
                <a:gd name="connsiteX0" fmla="*/ 8260 w 10013"/>
                <a:gd name="connsiteY0" fmla="*/ 0 h 10000"/>
                <a:gd name="connsiteX1" fmla="*/ 13 w 10013"/>
                <a:gd name="connsiteY1" fmla="*/ 0 h 10000"/>
                <a:gd name="connsiteX2" fmla="*/ 0 w 10013"/>
                <a:gd name="connsiteY2" fmla="*/ 4981 h 10000"/>
                <a:gd name="connsiteX3" fmla="*/ 13 w 10013"/>
                <a:gd name="connsiteY3" fmla="*/ 10000 h 10000"/>
                <a:gd name="connsiteX4" fmla="*/ 8260 w 10013"/>
                <a:gd name="connsiteY4" fmla="*/ 10000 h 10000"/>
                <a:gd name="connsiteX5" fmla="*/ 10013 w 10013"/>
                <a:gd name="connsiteY5" fmla="*/ 5000 h 10000"/>
                <a:gd name="connsiteX6" fmla="*/ 8260 w 10013"/>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8 w 10001"/>
                <a:gd name="connsiteY0" fmla="*/ 0 h 10000"/>
                <a:gd name="connsiteX1" fmla="*/ 1 w 10001"/>
                <a:gd name="connsiteY1" fmla="*/ 0 h 10000"/>
                <a:gd name="connsiteX2" fmla="*/ 1226 w 10001"/>
                <a:gd name="connsiteY2" fmla="*/ 5039 h 10000"/>
                <a:gd name="connsiteX3" fmla="*/ 1 w 10001"/>
                <a:gd name="connsiteY3" fmla="*/ 10000 h 10000"/>
                <a:gd name="connsiteX4" fmla="*/ 8248 w 10001"/>
                <a:gd name="connsiteY4" fmla="*/ 10000 h 10000"/>
                <a:gd name="connsiteX5" fmla="*/ 10001 w 10001"/>
                <a:gd name="connsiteY5" fmla="*/ 5000 h 10000"/>
                <a:gd name="connsiteX6" fmla="*/ 8248 w 10001"/>
                <a:gd name="connsiteY6" fmla="*/ 0 h 10000"/>
                <a:gd name="connsiteX0" fmla="*/ 8247 w 10000"/>
                <a:gd name="connsiteY0" fmla="*/ 0 h 10000"/>
                <a:gd name="connsiteX1" fmla="*/ 0 w 10000"/>
                <a:gd name="connsiteY1" fmla="*/ 0 h 10000"/>
                <a:gd name="connsiteX2" fmla="*/ 1225 w 10000"/>
                <a:gd name="connsiteY2" fmla="*/ 5039 h 10000"/>
                <a:gd name="connsiteX3" fmla="*/ 0 w 10000"/>
                <a:gd name="connsiteY3" fmla="*/ 10000 h 10000"/>
                <a:gd name="connsiteX4" fmla="*/ 8247 w 10000"/>
                <a:gd name="connsiteY4" fmla="*/ 10000 h 10000"/>
                <a:gd name="connsiteX5" fmla="*/ 10000 w 10000"/>
                <a:gd name="connsiteY5" fmla="*/ 5000 h 10000"/>
                <a:gd name="connsiteX6" fmla="*/ 8247 w 1000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8247" y="0"/>
                  </a:moveTo>
                  <a:lnTo>
                    <a:pt x="0" y="0"/>
                  </a:lnTo>
                  <a:lnTo>
                    <a:pt x="1225" y="5039"/>
                  </a:lnTo>
                  <a:cubicBezTo>
                    <a:pt x="1229" y="5088"/>
                    <a:pt x="139" y="9432"/>
                    <a:pt x="0" y="10000"/>
                  </a:cubicBezTo>
                  <a:lnTo>
                    <a:pt x="8247" y="10000"/>
                  </a:lnTo>
                  <a:lnTo>
                    <a:pt x="10000" y="5000"/>
                  </a:lnTo>
                  <a:lnTo>
                    <a:pt x="8247" y="0"/>
                  </a:lnTo>
                  <a:close/>
                </a:path>
              </a:pathLst>
            </a:custGeom>
            <a:noFill/>
            <a:ln w="95250">
              <a:solidFill>
                <a:srgbClr val="B12028"/>
              </a:solidFill>
            </a:ln>
          </p:spPr>
          <p:txBody>
            <a:bodyPr vert="horz" wrap="square" lIns="121904" tIns="60952" rIns="121904" bIns="60952" numCol="1" anchor="t" anchorCtr="0" compatLnSpc="1">
              <a:prstTxWarp prst="textNoShape">
                <a:avLst/>
              </a:prstTxWarp>
            </a:bodyPr>
            <a:lstStyle/>
            <a:p>
              <a:pPr defTabSz="228554">
                <a:defRPr/>
              </a:pPr>
              <a:endParaRPr lang="en-US" sz="2400">
                <a:solidFill>
                  <a:srgbClr val="FFFFFF"/>
                </a:solidFill>
                <a:latin typeface="Arial" panose="020B0604020202020204"/>
              </a:endParaRPr>
            </a:p>
          </p:txBody>
        </p:sp>
        <p:sp>
          <p:nvSpPr>
            <p:cNvPr id="109" name="Rectangle 108">
              <a:extLst>
                <a:ext uri="{FF2B5EF4-FFF2-40B4-BE49-F238E27FC236}">
                  <a16:creationId xmlns:a16="http://schemas.microsoft.com/office/drawing/2014/main" id="{CCE9985C-5DE9-24E0-1632-37D20B85A39B}"/>
                </a:ext>
              </a:extLst>
            </p:cNvPr>
            <p:cNvSpPr/>
            <p:nvPr/>
          </p:nvSpPr>
          <p:spPr>
            <a:xfrm>
              <a:off x="4479144" y="4515232"/>
              <a:ext cx="2967072" cy="1292830"/>
            </a:xfrm>
            <a:prstGeom prst="rect">
              <a:avLst/>
            </a:prstGeom>
          </p:spPr>
          <p:txBody>
            <a:bodyPr wrap="square" lIns="0" tIns="0" rIns="0" bIns="0">
              <a:spAutoFit/>
            </a:bodyPr>
            <a:lstStyle/>
            <a:p>
              <a:pPr defTabSz="228554">
                <a:tabLst>
                  <a:tab pos="113484" algn="l"/>
                </a:tabLst>
                <a:defRPr/>
              </a:pPr>
              <a:r>
                <a:rPr lang="en-US" sz="1400" dirty="0">
                  <a:latin typeface="Arial" panose="020B0604020202020204"/>
                </a:rPr>
                <a:t>Upload (or 	manually enter) Manifest</a:t>
              </a:r>
            </a:p>
          </p:txBody>
        </p:sp>
      </p:grpSp>
    </p:spTree>
    <p:extLst>
      <p:ext uri="{BB962C8B-B14F-4D97-AF65-F5344CB8AC3E}">
        <p14:creationId xmlns:p14="http://schemas.microsoft.com/office/powerpoint/2010/main" val="1290200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10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1000" fill="hold"/>
                                        <p:tgtEl>
                                          <p:spTgt spid="42"/>
                                        </p:tgtEl>
                                        <p:attrNameLst>
                                          <p:attrName>ppt_w</p:attrName>
                                        </p:attrNameLst>
                                      </p:cBhvr>
                                      <p:tavLst>
                                        <p:tav tm="0">
                                          <p:val>
                                            <p:fltVal val="0"/>
                                          </p:val>
                                        </p:tav>
                                        <p:tav tm="100000">
                                          <p:val>
                                            <p:strVal val="#ppt_w"/>
                                          </p:val>
                                        </p:tav>
                                      </p:tavLst>
                                    </p:anim>
                                    <p:anim calcmode="lin" valueType="num">
                                      <p:cBhvr>
                                        <p:cTn id="16" dur="1000" fill="hold"/>
                                        <p:tgtEl>
                                          <p:spTgt spid="42"/>
                                        </p:tgtEl>
                                        <p:attrNameLst>
                                          <p:attrName>ppt_h</p:attrName>
                                        </p:attrNameLst>
                                      </p:cBhvr>
                                      <p:tavLst>
                                        <p:tav tm="0">
                                          <p:val>
                                            <p:fltVal val="0"/>
                                          </p:val>
                                        </p:tav>
                                        <p:tav tm="100000">
                                          <p:val>
                                            <p:strVal val="#ppt_h"/>
                                          </p:val>
                                        </p:tav>
                                      </p:tavLst>
                                    </p:anim>
                                    <p:animEffect transition="in" filter="fade">
                                      <p:cBhvr>
                                        <p:cTn id="17"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77A36B8-058D-0739-3356-204494DB72A3}"/>
              </a:ext>
            </a:extLst>
          </p:cNvPr>
          <p:cNvSpPr txBox="1"/>
          <p:nvPr/>
        </p:nvSpPr>
        <p:spPr>
          <a:xfrm>
            <a:off x="5319272" y="5534143"/>
            <a:ext cx="2457792" cy="667875"/>
          </a:xfrm>
          <a:prstGeom prst="rect">
            <a:avLst/>
          </a:prstGeom>
          <a:noFill/>
        </p:spPr>
        <p:txBody>
          <a:bodyPr wrap="none" lIns="228570" rIns="228570" rtlCol="0">
            <a:spAutoFit/>
          </a:bodyPr>
          <a:lstStyle/>
          <a:p>
            <a:pPr marL="286487" indent="-286487">
              <a:lnSpc>
                <a:spcPct val="90000"/>
              </a:lnSpc>
              <a:spcAft>
                <a:spcPts val="6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Assist Physical FRC</a:t>
            </a:r>
          </a:p>
          <a:p>
            <a:pPr marL="286487" indent="-286487">
              <a:lnSpc>
                <a:spcPct val="90000"/>
              </a:lnSpc>
              <a:spcAft>
                <a:spcPts val="6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RECONCILE</a:t>
            </a:r>
          </a:p>
        </p:txBody>
      </p:sp>
      <p:sp>
        <p:nvSpPr>
          <p:cNvPr id="11" name="Title 10">
            <a:extLst>
              <a:ext uri="{FF2B5EF4-FFF2-40B4-BE49-F238E27FC236}">
                <a16:creationId xmlns:a16="http://schemas.microsoft.com/office/drawing/2014/main" id="{16D9A344-6010-35E8-6E4A-E8131E29FB95}"/>
              </a:ext>
            </a:extLst>
          </p:cNvPr>
          <p:cNvSpPr>
            <a:spLocks noGrp="1"/>
          </p:cNvSpPr>
          <p:nvPr>
            <p:ph type="title"/>
          </p:nvPr>
        </p:nvSpPr>
        <p:spPr>
          <a:xfrm>
            <a:off x="0" y="672263"/>
            <a:ext cx="12192000" cy="870003"/>
          </a:xfrm>
        </p:spPr>
        <p:txBody>
          <a:bodyPr/>
          <a:lstStyle/>
          <a:p>
            <a:r>
              <a:rPr lang="en-US" dirty="0"/>
              <a:t>FRC Stations</a:t>
            </a:r>
          </a:p>
        </p:txBody>
      </p:sp>
      <p:sp>
        <p:nvSpPr>
          <p:cNvPr id="6" name="TextBox 5">
            <a:extLst>
              <a:ext uri="{FF2B5EF4-FFF2-40B4-BE49-F238E27FC236}">
                <a16:creationId xmlns:a16="http://schemas.microsoft.com/office/drawing/2014/main" id="{0419231E-A866-7A45-A424-19535FE52103}"/>
              </a:ext>
            </a:extLst>
          </p:cNvPr>
          <p:cNvSpPr txBox="1"/>
          <p:nvPr/>
        </p:nvSpPr>
        <p:spPr>
          <a:xfrm>
            <a:off x="739889" y="3091640"/>
            <a:ext cx="2927455" cy="2049792"/>
          </a:xfrm>
          <a:prstGeom prst="rect">
            <a:avLst/>
          </a:prstGeom>
          <a:noFill/>
        </p:spPr>
        <p:txBody>
          <a:bodyPr wrap="square" lIns="228570" rIns="228570" rtlCol="0">
            <a:spAutoFit/>
          </a:bodyPr>
          <a:lstStyle/>
          <a:p>
            <a:pPr marL="286487" indent="-286487">
              <a:lnSpc>
                <a:spcPct val="90000"/>
              </a:lnSpc>
              <a:spcAft>
                <a:spcPts val="12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Ask Name</a:t>
            </a:r>
          </a:p>
          <a:p>
            <a:pPr marL="286487" indent="-286487">
              <a:lnSpc>
                <a:spcPct val="90000"/>
              </a:lnSpc>
              <a:spcAft>
                <a:spcPts val="12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Search Manifest</a:t>
            </a:r>
          </a:p>
          <a:p>
            <a:pPr marL="286487" indent="-286487">
              <a:lnSpc>
                <a:spcPct val="90000"/>
              </a:lnSpc>
              <a:spcAft>
                <a:spcPts val="12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Match – FRC Form and go to Intake</a:t>
            </a:r>
          </a:p>
          <a:p>
            <a:pPr marL="286487" indent="-286487">
              <a:lnSpc>
                <a:spcPct val="90000"/>
              </a:lnSpc>
              <a:spcAft>
                <a:spcPts val="12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OPTION:  Scan to enter or leave</a:t>
            </a:r>
          </a:p>
        </p:txBody>
      </p:sp>
      <p:sp>
        <p:nvSpPr>
          <p:cNvPr id="7" name="TextBox 6">
            <a:extLst>
              <a:ext uri="{FF2B5EF4-FFF2-40B4-BE49-F238E27FC236}">
                <a16:creationId xmlns:a16="http://schemas.microsoft.com/office/drawing/2014/main" id="{69E7D65A-6E09-49B4-24DB-F1811CDC69BF}"/>
              </a:ext>
            </a:extLst>
          </p:cNvPr>
          <p:cNvSpPr txBox="1"/>
          <p:nvPr/>
        </p:nvSpPr>
        <p:spPr>
          <a:xfrm>
            <a:off x="3743815" y="3054950"/>
            <a:ext cx="2927455" cy="1917448"/>
          </a:xfrm>
          <a:prstGeom prst="rect">
            <a:avLst/>
          </a:prstGeom>
          <a:noFill/>
        </p:spPr>
        <p:txBody>
          <a:bodyPr wrap="square" lIns="228570" rIns="228570" rtlCol="0">
            <a:spAutoFit/>
          </a:bodyPr>
          <a:lstStyle/>
          <a:p>
            <a:pPr marL="286487" indent="-286487">
              <a:lnSpc>
                <a:spcPct val="90000"/>
              </a:lnSpc>
              <a:spcAft>
                <a:spcPts val="12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Add Photo FRC Form in Manifest</a:t>
            </a:r>
          </a:p>
          <a:p>
            <a:pPr marL="286487" indent="-286487">
              <a:lnSpc>
                <a:spcPct val="90000"/>
              </a:lnSpc>
              <a:spcAft>
                <a:spcPts val="12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Add Contact</a:t>
            </a:r>
          </a:p>
          <a:p>
            <a:pPr marL="286487" indent="-286487">
              <a:lnSpc>
                <a:spcPct val="90000"/>
              </a:lnSpc>
              <a:spcAft>
                <a:spcPts val="3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Add Labels</a:t>
            </a:r>
          </a:p>
          <a:p>
            <a:pPr marL="687250" lvl="2" indent="-309501">
              <a:lnSpc>
                <a:spcPct val="90000"/>
              </a:lnSpc>
              <a:spcAft>
                <a:spcPts val="300"/>
              </a:spcAft>
              <a:buFont typeface="Arial" panose="020B0604020202020204" pitchFamily="34" charset="0"/>
              <a:buChar char="•"/>
            </a:pPr>
            <a:r>
              <a:rPr lang="en-US" sz="1600" dirty="0">
                <a:latin typeface="Calibri Light" panose="020F0302020204030204" pitchFamily="34" charset="0"/>
                <a:ea typeface="Roboto Light" panose="02000000000000000000" pitchFamily="2" charset="0"/>
                <a:cs typeface="Calibri Light" panose="020F0302020204030204" pitchFamily="34" charset="0"/>
              </a:rPr>
              <a:t>Foreign National</a:t>
            </a:r>
          </a:p>
          <a:p>
            <a:pPr marL="687250" lvl="2" indent="-309501">
              <a:lnSpc>
                <a:spcPct val="90000"/>
              </a:lnSpc>
              <a:spcAft>
                <a:spcPts val="1200"/>
              </a:spcAft>
              <a:buFont typeface="Arial" panose="020B0604020202020204" pitchFamily="34" charset="0"/>
              <a:buChar char="•"/>
            </a:pPr>
            <a:r>
              <a:rPr lang="en-US" sz="1600" dirty="0">
                <a:latin typeface="Calibri Light" panose="020F0302020204030204" pitchFamily="34" charset="0"/>
                <a:ea typeface="Roboto Light" panose="02000000000000000000" pitchFamily="2" charset="0"/>
                <a:cs typeface="Calibri Light" panose="020F0302020204030204" pitchFamily="34" charset="0"/>
              </a:rPr>
              <a:t>Contact in FRC</a:t>
            </a:r>
          </a:p>
        </p:txBody>
      </p:sp>
      <p:sp>
        <p:nvSpPr>
          <p:cNvPr id="8" name="TextBox 7">
            <a:extLst>
              <a:ext uri="{FF2B5EF4-FFF2-40B4-BE49-F238E27FC236}">
                <a16:creationId xmlns:a16="http://schemas.microsoft.com/office/drawing/2014/main" id="{472417EB-8273-89A3-8596-25B209E741B9}"/>
              </a:ext>
            </a:extLst>
          </p:cNvPr>
          <p:cNvSpPr txBox="1"/>
          <p:nvPr/>
        </p:nvSpPr>
        <p:spPr>
          <a:xfrm>
            <a:off x="6937470" y="3076120"/>
            <a:ext cx="4514642" cy="2071336"/>
          </a:xfrm>
          <a:prstGeom prst="rect">
            <a:avLst/>
          </a:prstGeom>
          <a:noFill/>
        </p:spPr>
        <p:txBody>
          <a:bodyPr wrap="square" lIns="228570" rIns="228570" rtlCol="0">
            <a:spAutoFit/>
          </a:bodyPr>
          <a:lstStyle/>
          <a:p>
            <a:pPr marL="317437" indent="-317437">
              <a:lnSpc>
                <a:spcPct val="90000"/>
              </a:lnSpc>
              <a:spcAft>
                <a:spcPts val="12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Monitor Active</a:t>
            </a:r>
          </a:p>
          <a:p>
            <a:pPr marL="317437" indent="-317437">
              <a:lnSpc>
                <a:spcPct val="90000"/>
              </a:lnSpc>
              <a:spcAft>
                <a:spcPts val="12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Compare with Manifest and FRC </a:t>
            </a:r>
          </a:p>
          <a:p>
            <a:pPr marL="317437" indent="-317437">
              <a:lnSpc>
                <a:spcPct val="90000"/>
              </a:lnSpc>
              <a:spcAft>
                <a:spcPts val="3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Labels</a:t>
            </a:r>
          </a:p>
          <a:p>
            <a:pPr marL="687250" lvl="2" indent="-339657">
              <a:lnSpc>
                <a:spcPct val="90000"/>
              </a:lnSpc>
              <a:spcAft>
                <a:spcPts val="300"/>
              </a:spcAft>
              <a:buFont typeface="Arial" panose="020B0604020202020204" pitchFamily="34" charset="0"/>
              <a:buChar char="•"/>
            </a:pPr>
            <a:r>
              <a:rPr lang="en-US" sz="1600" dirty="0">
                <a:latin typeface="Calibri Light" panose="020F0302020204030204" pitchFamily="34" charset="0"/>
                <a:ea typeface="Roboto Light" panose="02000000000000000000" pitchFamily="2" charset="0"/>
                <a:cs typeface="Calibri Light" panose="020F0302020204030204" pitchFamily="34" charset="0"/>
              </a:rPr>
              <a:t>REUNIFIED</a:t>
            </a:r>
          </a:p>
          <a:p>
            <a:pPr marL="687250" lvl="2" indent="-339657">
              <a:lnSpc>
                <a:spcPct val="90000"/>
              </a:lnSpc>
              <a:spcAft>
                <a:spcPts val="1200"/>
              </a:spcAft>
              <a:buFont typeface="Arial" panose="020B0604020202020204" pitchFamily="34" charset="0"/>
              <a:buChar char="•"/>
            </a:pPr>
            <a:r>
              <a:rPr lang="en-US" sz="1600" dirty="0">
                <a:latin typeface="Calibri Light" panose="020F0302020204030204" pitchFamily="34" charset="0"/>
                <a:ea typeface="Roboto Light" panose="02000000000000000000" pitchFamily="2" charset="0"/>
                <a:cs typeface="Calibri Light" panose="020F0302020204030204" pitchFamily="34" charset="0"/>
              </a:rPr>
              <a:t>Contacts Identified</a:t>
            </a:r>
          </a:p>
          <a:p>
            <a:pPr marL="347593" indent="-347593">
              <a:lnSpc>
                <a:spcPct val="90000"/>
              </a:lnSpc>
              <a:spcAft>
                <a:spcPts val="12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Manage Communication with F | R</a:t>
            </a:r>
          </a:p>
        </p:txBody>
      </p:sp>
      <p:sp>
        <p:nvSpPr>
          <p:cNvPr id="31" name="Rounded Rectangle 30">
            <a:extLst>
              <a:ext uri="{FF2B5EF4-FFF2-40B4-BE49-F238E27FC236}">
                <a16:creationId xmlns:a16="http://schemas.microsoft.com/office/drawing/2014/main" id="{91B3EC4A-F196-E7A7-80EF-AC60132D9731}"/>
              </a:ext>
            </a:extLst>
          </p:cNvPr>
          <p:cNvSpPr/>
          <p:nvPr/>
        </p:nvSpPr>
        <p:spPr>
          <a:xfrm>
            <a:off x="739889" y="1846344"/>
            <a:ext cx="2748351" cy="1070671"/>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Entrance</a:t>
            </a:r>
          </a:p>
        </p:txBody>
      </p:sp>
      <p:sp>
        <p:nvSpPr>
          <p:cNvPr id="32" name="Rounded Rectangle 31">
            <a:extLst>
              <a:ext uri="{FF2B5EF4-FFF2-40B4-BE49-F238E27FC236}">
                <a16:creationId xmlns:a16="http://schemas.microsoft.com/office/drawing/2014/main" id="{9EB692EA-621A-0569-4063-089D4861A478}"/>
              </a:ext>
            </a:extLst>
          </p:cNvPr>
          <p:cNvSpPr/>
          <p:nvPr/>
        </p:nvSpPr>
        <p:spPr>
          <a:xfrm>
            <a:off x="3743814" y="1846344"/>
            <a:ext cx="2927455" cy="1070671"/>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Intake</a:t>
            </a:r>
            <a:endParaRPr lang="en-US" dirty="0"/>
          </a:p>
        </p:txBody>
      </p:sp>
      <p:sp>
        <p:nvSpPr>
          <p:cNvPr id="33" name="Rounded Rectangle 32">
            <a:extLst>
              <a:ext uri="{FF2B5EF4-FFF2-40B4-BE49-F238E27FC236}">
                <a16:creationId xmlns:a16="http://schemas.microsoft.com/office/drawing/2014/main" id="{67679348-CF37-087E-2CBF-B4D80059EDAA}"/>
              </a:ext>
            </a:extLst>
          </p:cNvPr>
          <p:cNvSpPr/>
          <p:nvPr/>
        </p:nvSpPr>
        <p:spPr>
          <a:xfrm>
            <a:off x="7037978" y="1846344"/>
            <a:ext cx="4414133" cy="1070671"/>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Physical</a:t>
            </a:r>
            <a:br>
              <a:rPr lang="en-US" dirty="0">
                <a:solidFill>
                  <a:schemeClr val="bg1"/>
                </a:solidFill>
              </a:rPr>
            </a:br>
            <a:r>
              <a:rPr lang="en-US" dirty="0">
                <a:solidFill>
                  <a:schemeClr val="bg1"/>
                </a:solidFill>
              </a:rPr>
              <a:t>FRC</a:t>
            </a:r>
            <a:endParaRPr lang="en-US" dirty="0"/>
          </a:p>
        </p:txBody>
      </p:sp>
      <p:sp>
        <p:nvSpPr>
          <p:cNvPr id="34" name="Rounded Rectangle 33">
            <a:extLst>
              <a:ext uri="{FF2B5EF4-FFF2-40B4-BE49-F238E27FC236}">
                <a16:creationId xmlns:a16="http://schemas.microsoft.com/office/drawing/2014/main" id="{97458A84-4A82-B8DF-0344-31690B0D1FE6}"/>
              </a:ext>
            </a:extLst>
          </p:cNvPr>
          <p:cNvSpPr/>
          <p:nvPr/>
        </p:nvSpPr>
        <p:spPr>
          <a:xfrm>
            <a:off x="3815520" y="5309621"/>
            <a:ext cx="1503752" cy="1070671"/>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Virtual</a:t>
            </a:r>
          </a:p>
          <a:p>
            <a:pPr algn="ctr"/>
            <a:r>
              <a:rPr lang="en-US" dirty="0">
                <a:solidFill>
                  <a:schemeClr val="bg1"/>
                </a:solidFill>
              </a:rPr>
              <a:t>FRC</a:t>
            </a:r>
          </a:p>
        </p:txBody>
      </p:sp>
    </p:spTree>
    <p:extLst>
      <p:ext uri="{BB962C8B-B14F-4D97-AF65-F5344CB8AC3E}">
        <p14:creationId xmlns:p14="http://schemas.microsoft.com/office/powerpoint/2010/main" val="84593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419231E-A866-7A45-A424-19535FE52103}"/>
              </a:ext>
            </a:extLst>
          </p:cNvPr>
          <p:cNvSpPr txBox="1"/>
          <p:nvPr/>
        </p:nvSpPr>
        <p:spPr>
          <a:xfrm>
            <a:off x="638439" y="3069049"/>
            <a:ext cx="3015396" cy="2511457"/>
          </a:xfrm>
          <a:prstGeom prst="rect">
            <a:avLst/>
          </a:prstGeom>
          <a:noFill/>
        </p:spPr>
        <p:txBody>
          <a:bodyPr wrap="square" lIns="228570" rIns="228570" rtlCol="0">
            <a:spAutoFit/>
          </a:bodyPr>
          <a:lstStyle>
            <a:defPPr>
              <a:defRPr lang="en-US"/>
            </a:defPPr>
            <a:lvl1pPr marL="573088" indent="-573088">
              <a:lnSpc>
                <a:spcPct val="90000"/>
              </a:lnSpc>
              <a:spcAft>
                <a:spcPts val="2400"/>
              </a:spcAft>
              <a:buFont typeface="+mj-lt"/>
              <a:buAutoNum type="arabicPeriod"/>
              <a:defRPr sz="3600">
                <a:latin typeface="Roboto Light" panose="02000000000000000000" pitchFamily="2" charset="0"/>
                <a:ea typeface="Roboto Light" panose="02000000000000000000" pitchFamily="2" charset="0"/>
                <a:cs typeface="Roboto Light" panose="02000000000000000000" pitchFamily="2" charset="0"/>
              </a:defRPr>
            </a:lvl1pPr>
          </a:lstStyle>
          <a:p>
            <a:r>
              <a:rPr lang="en-US" sz="1800" dirty="0">
                <a:latin typeface="Calibri Light" panose="020F0302020204030204" pitchFamily="34" charset="0"/>
                <a:cs typeface="Calibri Light" panose="020F0302020204030204" pitchFamily="34" charset="0"/>
              </a:rPr>
              <a:t>Band</a:t>
            </a:r>
          </a:p>
          <a:p>
            <a:r>
              <a:rPr lang="en-US" sz="1800" dirty="0">
                <a:latin typeface="Calibri Light" panose="020F0302020204030204" pitchFamily="34" charset="0"/>
                <a:cs typeface="Calibri Light" panose="020F0302020204030204" pitchFamily="34" charset="0"/>
              </a:rPr>
              <a:t>Scan Band</a:t>
            </a:r>
          </a:p>
          <a:p>
            <a:r>
              <a:rPr lang="en-US" sz="1800" dirty="0">
                <a:latin typeface="Calibri Light" panose="020F0302020204030204" pitchFamily="34" charset="0"/>
                <a:cs typeface="Calibri Light" panose="020F0302020204030204" pitchFamily="34" charset="0"/>
              </a:rPr>
              <a:t>Enter Name</a:t>
            </a:r>
          </a:p>
          <a:p>
            <a:r>
              <a:rPr lang="en-US" sz="1800" dirty="0">
                <a:latin typeface="Calibri Light" panose="020F0302020204030204" pitchFamily="34" charset="0"/>
                <a:cs typeface="Calibri Light" panose="020F0302020204030204" pitchFamily="34" charset="0"/>
              </a:rPr>
              <a:t>Give Survivor Center Form and allow to enter</a:t>
            </a:r>
          </a:p>
        </p:txBody>
      </p:sp>
      <p:sp>
        <p:nvSpPr>
          <p:cNvPr id="7" name="TextBox 6">
            <a:extLst>
              <a:ext uri="{FF2B5EF4-FFF2-40B4-BE49-F238E27FC236}">
                <a16:creationId xmlns:a16="http://schemas.microsoft.com/office/drawing/2014/main" id="{69E7D65A-6E09-49B4-24DB-F1811CDC69BF}"/>
              </a:ext>
            </a:extLst>
          </p:cNvPr>
          <p:cNvSpPr txBox="1"/>
          <p:nvPr/>
        </p:nvSpPr>
        <p:spPr>
          <a:xfrm>
            <a:off x="3743814" y="3100277"/>
            <a:ext cx="3113294" cy="1954381"/>
          </a:xfrm>
          <a:prstGeom prst="rect">
            <a:avLst/>
          </a:prstGeom>
          <a:noFill/>
        </p:spPr>
        <p:txBody>
          <a:bodyPr wrap="square" lIns="228570" rIns="228570" rtlCol="0">
            <a:spAutoFit/>
          </a:bodyPr>
          <a:lstStyle>
            <a:defPPr>
              <a:defRPr lang="en-US"/>
            </a:defPPr>
            <a:lvl1pPr marL="573088" indent="-573088">
              <a:lnSpc>
                <a:spcPct val="90000"/>
              </a:lnSpc>
              <a:spcAft>
                <a:spcPts val="2400"/>
              </a:spcAft>
              <a:buFont typeface="+mj-lt"/>
              <a:buAutoNum type="arabicPeriod"/>
              <a:defRPr sz="3600">
                <a:latin typeface="Roboto Light" panose="02000000000000000000" pitchFamily="2" charset="0"/>
                <a:ea typeface="Roboto Light" panose="02000000000000000000" pitchFamily="2" charset="0"/>
                <a:cs typeface="Roboto Light" panose="02000000000000000000" pitchFamily="2" charset="0"/>
              </a:defRPr>
            </a:lvl1pPr>
            <a:lvl3pPr marL="1374775" lvl="2" indent="-619125">
              <a:lnSpc>
                <a:spcPct val="90000"/>
              </a:lnSpc>
              <a:spcAft>
                <a:spcPts val="600"/>
              </a:spcAft>
              <a:buFont typeface="Arial" panose="020B0604020202020204" pitchFamily="34" charset="0"/>
              <a:buChar char="•"/>
              <a:defRPr sz="3200">
                <a:latin typeface="Roboto Light" panose="02000000000000000000" pitchFamily="2" charset="0"/>
                <a:ea typeface="Roboto Light" panose="02000000000000000000" pitchFamily="2" charset="0"/>
                <a:cs typeface="Roboto Light" panose="02000000000000000000" pitchFamily="2" charset="0"/>
              </a:defRPr>
            </a:lvl3pPr>
          </a:lstStyle>
          <a:p>
            <a:r>
              <a:rPr lang="en-US" sz="1800" dirty="0">
                <a:latin typeface="Calibri Light" panose="020F0302020204030204" pitchFamily="34" charset="0"/>
                <a:cs typeface="Calibri Light" panose="020F0302020204030204" pitchFamily="34" charset="0"/>
              </a:rPr>
              <a:t>Scan Band</a:t>
            </a:r>
          </a:p>
          <a:p>
            <a:r>
              <a:rPr lang="en-US" sz="1800" dirty="0">
                <a:latin typeface="Calibri Light" panose="020F0302020204030204" pitchFamily="34" charset="0"/>
                <a:cs typeface="Calibri Light" panose="020F0302020204030204" pitchFamily="34" charset="0"/>
              </a:rPr>
              <a:t>Add Survivor Center Info (Photo and/or Note)</a:t>
            </a:r>
          </a:p>
          <a:p>
            <a:endParaRPr lang="en-US" sz="1800" dirty="0">
              <a:latin typeface="Calibri Light" panose="020F0302020204030204" pitchFamily="34" charset="0"/>
              <a:cs typeface="Calibri Light" panose="020F0302020204030204" pitchFamily="34" charset="0"/>
            </a:endParaRPr>
          </a:p>
        </p:txBody>
      </p:sp>
      <p:sp>
        <p:nvSpPr>
          <p:cNvPr id="8" name="TextBox 7">
            <a:extLst>
              <a:ext uri="{FF2B5EF4-FFF2-40B4-BE49-F238E27FC236}">
                <a16:creationId xmlns:a16="http://schemas.microsoft.com/office/drawing/2014/main" id="{472417EB-8273-89A3-8596-25B209E741B9}"/>
              </a:ext>
            </a:extLst>
          </p:cNvPr>
          <p:cNvSpPr txBox="1"/>
          <p:nvPr/>
        </p:nvSpPr>
        <p:spPr>
          <a:xfrm>
            <a:off x="7037067" y="3100277"/>
            <a:ext cx="4414133" cy="2569934"/>
          </a:xfrm>
          <a:prstGeom prst="rect">
            <a:avLst/>
          </a:prstGeom>
          <a:noFill/>
        </p:spPr>
        <p:txBody>
          <a:bodyPr wrap="square" lIns="228570" rIns="228570" rtlCol="0">
            <a:spAutoFit/>
          </a:bodyPr>
          <a:lstStyle>
            <a:defPPr>
              <a:defRPr lang="en-US"/>
            </a:defPPr>
            <a:lvl1pPr marL="573088" indent="-573088">
              <a:lnSpc>
                <a:spcPct val="90000"/>
              </a:lnSpc>
              <a:spcAft>
                <a:spcPts val="2400"/>
              </a:spcAft>
              <a:buFont typeface="+mj-lt"/>
              <a:buAutoNum type="arabicPeriod"/>
              <a:defRPr sz="3600">
                <a:latin typeface="Roboto Light" panose="02000000000000000000" pitchFamily="2" charset="0"/>
                <a:ea typeface="Roboto Light" panose="02000000000000000000" pitchFamily="2" charset="0"/>
                <a:cs typeface="Roboto Light" panose="02000000000000000000" pitchFamily="2" charset="0"/>
              </a:defRPr>
            </a:lvl1pPr>
            <a:lvl3pPr marL="1374775" lvl="2" indent="-619125">
              <a:lnSpc>
                <a:spcPct val="90000"/>
              </a:lnSpc>
              <a:spcAft>
                <a:spcPts val="600"/>
              </a:spcAft>
              <a:buFont typeface="Arial" panose="020B0604020202020204" pitchFamily="34" charset="0"/>
              <a:buChar char="•"/>
              <a:defRPr sz="3200">
                <a:latin typeface="Roboto Light" panose="02000000000000000000" pitchFamily="2" charset="0"/>
                <a:ea typeface="Roboto Light" panose="02000000000000000000" pitchFamily="2" charset="0"/>
                <a:cs typeface="Roboto Light" panose="02000000000000000000" pitchFamily="2" charset="0"/>
              </a:defRPr>
            </a:lvl3pPr>
          </a:lstStyle>
          <a:p>
            <a:r>
              <a:rPr lang="en-US" sz="1800" dirty="0">
                <a:latin typeface="Calibri Light" panose="020F0302020204030204" pitchFamily="34" charset="0"/>
                <a:cs typeface="Calibri Light" panose="020F0302020204030204" pitchFamily="34" charset="0"/>
              </a:rPr>
              <a:t>Monitor Active &amp; Manifest</a:t>
            </a:r>
          </a:p>
          <a:p>
            <a:r>
              <a:rPr lang="en-US" sz="1800" dirty="0">
                <a:latin typeface="Calibri Light" panose="020F0302020204030204" pitchFamily="34" charset="0"/>
                <a:cs typeface="Calibri Light" panose="020F0302020204030204" pitchFamily="34" charset="0"/>
              </a:rPr>
              <a:t>Labels</a:t>
            </a:r>
          </a:p>
          <a:p>
            <a:r>
              <a:rPr lang="en-US" sz="1800" dirty="0">
                <a:latin typeface="Calibri Light" panose="020F0302020204030204" pitchFamily="34" charset="0"/>
                <a:cs typeface="Calibri Light" panose="020F0302020204030204" pitchFamily="34" charset="0"/>
              </a:rPr>
              <a:t>Manage Communication</a:t>
            </a:r>
          </a:p>
          <a:p>
            <a:r>
              <a:rPr lang="en-US" sz="1800" dirty="0">
                <a:latin typeface="Calibri Light" panose="020F0302020204030204" pitchFamily="34" charset="0"/>
                <a:cs typeface="Calibri Light" panose="020F0302020204030204" pitchFamily="34" charset="0"/>
              </a:rPr>
              <a:t>Reconcile / Reunify</a:t>
            </a:r>
          </a:p>
          <a:p>
            <a:r>
              <a:rPr lang="en-US" sz="1800" dirty="0">
                <a:latin typeface="Calibri Light" panose="020F0302020204030204" pitchFamily="34" charset="0"/>
                <a:cs typeface="Calibri Light" panose="020F0302020204030204" pitchFamily="34" charset="0"/>
              </a:rPr>
              <a:t>Document</a:t>
            </a:r>
          </a:p>
        </p:txBody>
      </p:sp>
      <p:sp>
        <p:nvSpPr>
          <p:cNvPr id="11" name="Title 10">
            <a:extLst>
              <a:ext uri="{FF2B5EF4-FFF2-40B4-BE49-F238E27FC236}">
                <a16:creationId xmlns:a16="http://schemas.microsoft.com/office/drawing/2014/main" id="{C2A7A9D6-1867-E36C-C1C7-6C9F9C255B03}"/>
              </a:ext>
            </a:extLst>
          </p:cNvPr>
          <p:cNvSpPr>
            <a:spLocks noGrp="1"/>
          </p:cNvSpPr>
          <p:nvPr>
            <p:ph type="title"/>
          </p:nvPr>
        </p:nvSpPr>
        <p:spPr>
          <a:xfrm>
            <a:off x="0" y="669338"/>
            <a:ext cx="12192000" cy="870003"/>
          </a:xfrm>
        </p:spPr>
        <p:txBody>
          <a:bodyPr/>
          <a:lstStyle/>
          <a:p>
            <a:r>
              <a:rPr lang="en-US" dirty="0"/>
              <a:t>Survivor Center Stations</a:t>
            </a:r>
          </a:p>
        </p:txBody>
      </p:sp>
      <p:sp>
        <p:nvSpPr>
          <p:cNvPr id="10" name="Rounded Rectangle 9">
            <a:extLst>
              <a:ext uri="{FF2B5EF4-FFF2-40B4-BE49-F238E27FC236}">
                <a16:creationId xmlns:a16="http://schemas.microsoft.com/office/drawing/2014/main" id="{58293D36-7ACA-6B20-7DE0-F8C6BD78DE9C}"/>
              </a:ext>
            </a:extLst>
          </p:cNvPr>
          <p:cNvSpPr/>
          <p:nvPr/>
        </p:nvSpPr>
        <p:spPr>
          <a:xfrm>
            <a:off x="739889" y="1846344"/>
            <a:ext cx="2748351" cy="1070671"/>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Entrance</a:t>
            </a:r>
          </a:p>
        </p:txBody>
      </p:sp>
      <p:sp>
        <p:nvSpPr>
          <p:cNvPr id="12" name="Rounded Rectangle 11">
            <a:extLst>
              <a:ext uri="{FF2B5EF4-FFF2-40B4-BE49-F238E27FC236}">
                <a16:creationId xmlns:a16="http://schemas.microsoft.com/office/drawing/2014/main" id="{7FB8B827-DAFF-9E2E-2AFA-171BA7221459}"/>
              </a:ext>
            </a:extLst>
          </p:cNvPr>
          <p:cNvSpPr/>
          <p:nvPr/>
        </p:nvSpPr>
        <p:spPr>
          <a:xfrm>
            <a:off x="3743814" y="1846344"/>
            <a:ext cx="2927455" cy="1070671"/>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Intake</a:t>
            </a:r>
            <a:endParaRPr lang="en-US" dirty="0"/>
          </a:p>
        </p:txBody>
      </p:sp>
      <p:sp>
        <p:nvSpPr>
          <p:cNvPr id="13" name="Rounded Rectangle 12">
            <a:extLst>
              <a:ext uri="{FF2B5EF4-FFF2-40B4-BE49-F238E27FC236}">
                <a16:creationId xmlns:a16="http://schemas.microsoft.com/office/drawing/2014/main" id="{6308F8C1-C286-FB5B-1CD0-2527DD8EC5D1}"/>
              </a:ext>
            </a:extLst>
          </p:cNvPr>
          <p:cNvSpPr/>
          <p:nvPr/>
        </p:nvSpPr>
        <p:spPr>
          <a:xfrm>
            <a:off x="7037978" y="1846344"/>
            <a:ext cx="4414133" cy="1070671"/>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Physical Survivor Center</a:t>
            </a:r>
            <a:endParaRPr lang="en-US" dirty="0"/>
          </a:p>
        </p:txBody>
      </p:sp>
      <p:sp>
        <p:nvSpPr>
          <p:cNvPr id="14" name="TextBox 13">
            <a:extLst>
              <a:ext uri="{FF2B5EF4-FFF2-40B4-BE49-F238E27FC236}">
                <a16:creationId xmlns:a16="http://schemas.microsoft.com/office/drawing/2014/main" id="{437CA379-D5B0-F4B4-5319-16A3F4882697}"/>
              </a:ext>
            </a:extLst>
          </p:cNvPr>
          <p:cNvSpPr txBox="1"/>
          <p:nvPr/>
        </p:nvSpPr>
        <p:spPr>
          <a:xfrm>
            <a:off x="5319271" y="5534143"/>
            <a:ext cx="2054476" cy="667875"/>
          </a:xfrm>
          <a:prstGeom prst="rect">
            <a:avLst/>
          </a:prstGeom>
          <a:noFill/>
        </p:spPr>
        <p:txBody>
          <a:bodyPr wrap="none" lIns="228570" rIns="228570" rtlCol="0">
            <a:spAutoFit/>
          </a:bodyPr>
          <a:lstStyle/>
          <a:p>
            <a:pPr marL="286487" indent="-286487">
              <a:lnSpc>
                <a:spcPct val="90000"/>
              </a:lnSpc>
              <a:spcAft>
                <a:spcPts val="6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Assist Physical</a:t>
            </a:r>
          </a:p>
          <a:p>
            <a:pPr marL="286487" indent="-286487">
              <a:lnSpc>
                <a:spcPct val="90000"/>
              </a:lnSpc>
              <a:spcAft>
                <a:spcPts val="600"/>
              </a:spcAft>
              <a:buFont typeface="+mj-lt"/>
              <a:buAutoNum type="arabicPeriod"/>
            </a:pPr>
            <a:r>
              <a:rPr lang="en-US" dirty="0">
                <a:latin typeface="Calibri Light" panose="020F0302020204030204" pitchFamily="34" charset="0"/>
                <a:ea typeface="Roboto Light" panose="02000000000000000000" pitchFamily="2" charset="0"/>
                <a:cs typeface="Calibri Light" panose="020F0302020204030204" pitchFamily="34" charset="0"/>
              </a:rPr>
              <a:t>RECONCILE</a:t>
            </a:r>
          </a:p>
        </p:txBody>
      </p:sp>
      <p:sp>
        <p:nvSpPr>
          <p:cNvPr id="15" name="Rounded Rectangle 14">
            <a:extLst>
              <a:ext uri="{FF2B5EF4-FFF2-40B4-BE49-F238E27FC236}">
                <a16:creationId xmlns:a16="http://schemas.microsoft.com/office/drawing/2014/main" id="{1C9A7AD9-DE8D-30B3-B196-5454F6AC85F3}"/>
              </a:ext>
            </a:extLst>
          </p:cNvPr>
          <p:cNvSpPr/>
          <p:nvPr/>
        </p:nvSpPr>
        <p:spPr>
          <a:xfrm>
            <a:off x="3815520" y="5309621"/>
            <a:ext cx="1503752" cy="1070671"/>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Virtual</a:t>
            </a:r>
          </a:p>
        </p:txBody>
      </p:sp>
    </p:spTree>
    <p:extLst>
      <p:ext uri="{BB962C8B-B14F-4D97-AF65-F5344CB8AC3E}">
        <p14:creationId xmlns:p14="http://schemas.microsoft.com/office/powerpoint/2010/main" val="142001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531</Words>
  <Application>Microsoft Macintosh PowerPoint</Application>
  <PresentationFormat>Widescreen</PresentationFormat>
  <Paragraphs>86</Paragraphs>
  <Slides>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Aptos Display</vt:lpstr>
      <vt:lpstr>Arial</vt:lpstr>
      <vt:lpstr>Calibri Light</vt:lpstr>
      <vt:lpstr>Roboto</vt:lpstr>
      <vt:lpstr>System Font Regular</vt:lpstr>
      <vt:lpstr>Office Theme</vt:lpstr>
      <vt:lpstr>Reunification Workflow</vt:lpstr>
      <vt:lpstr>Reunification Workflow</vt:lpstr>
      <vt:lpstr>FRC Stations</vt:lpstr>
      <vt:lpstr>Survivor Center Stations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Reunification Workflow</dc:title>
  <dc:creator>Kinsie Clarkson</dc:creator>
  <cp:lastModifiedBy>Kinsie Clarkson</cp:lastModifiedBy>
  <cp:revision>1</cp:revision>
  <dcterms:created xsi:type="dcterms:W3CDTF">2025-03-18T21:25:41Z</dcterms:created>
  <dcterms:modified xsi:type="dcterms:W3CDTF">2025-03-18T21:35:01Z</dcterms:modified>
</cp:coreProperties>
</file>