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6858000" cx="12192000"/>
  <p:notesSz cx="6858000" cy="9144000"/>
  <p:embeddedFontLst>
    <p:embeddedFont>
      <p:font typeface="Roboto"/>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080">
          <p15:clr>
            <a:srgbClr val="A4A3A4"/>
          </p15:clr>
        </p15:guide>
        <p15:guide id="2" orient="horz" pos="2448">
          <p15:clr>
            <a:srgbClr val="A4A3A4"/>
          </p15:clr>
        </p15:guide>
        <p15:guide id="3" orient="horz" pos="2568">
          <p15:clr>
            <a:srgbClr val="A4A3A4"/>
          </p15:clr>
        </p15:guide>
        <p15:guide id="4" orient="horz" pos="3936">
          <p15:clr>
            <a:srgbClr val="A4A3A4"/>
          </p15:clr>
        </p15:guide>
        <p15:guide id="5" pos="7320">
          <p15:clr>
            <a:srgbClr val="A4A3A4"/>
          </p15:clr>
        </p15:guide>
        <p15:guide id="6" pos="5745">
          <p15:clr>
            <a:srgbClr val="A4A3A4"/>
          </p15:clr>
        </p15:guide>
        <p15:guide id="7" pos="5544">
          <p15:clr>
            <a:srgbClr val="A4A3A4"/>
          </p15:clr>
        </p15:guide>
        <p15:guide id="8" pos="3960">
          <p15:clr>
            <a:srgbClr val="A4A3A4"/>
          </p15:clr>
        </p15:guide>
        <p15:guide id="9" orient="horz" pos="816">
          <p15:clr>
            <a:srgbClr val="A4A3A4"/>
          </p15:clr>
        </p15:guide>
        <p15:guide id="10" orient="horz" pos="576">
          <p15:clr>
            <a:srgbClr val="A4A3A4"/>
          </p15:clr>
        </p15:guide>
        <p15:guide id="11" pos="432">
          <p15:clr>
            <a:srgbClr val="A4A3A4"/>
          </p15:clr>
        </p15:guide>
        <p15:guide id="12" pos="744">
          <p15:clr>
            <a:srgbClr val="A4A3A4"/>
          </p15:clr>
        </p15:guide>
        <p15:guide id="13" pos="37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080" orient="horz"/>
        <p:guide pos="2448" orient="horz"/>
        <p:guide pos="2568" orient="horz"/>
        <p:guide pos="3936" orient="horz"/>
        <p:guide pos="7320"/>
        <p:guide pos="5745"/>
        <p:guide pos="5544"/>
        <p:guide pos="3960"/>
        <p:guide pos="816" orient="horz"/>
        <p:guide pos="576" orient="horz"/>
        <p:guide pos="432"/>
        <p:guide pos="744"/>
        <p:guide pos="372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regular.fntdata"/><Relationship Id="rId14" Type="http://schemas.openxmlformats.org/officeDocument/2006/relationships/slide" Target="slides/slide9.xml"/><Relationship Id="rId17" Type="http://schemas.openxmlformats.org/officeDocument/2006/relationships/font" Target="fonts/Roboto-italic.fntdata"/><Relationship Id="rId16" Type="http://schemas.openxmlformats.org/officeDocument/2006/relationships/font" Target="fonts/Roboto-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Roboto-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 name="Shape 9"/>
        <p:cNvGrpSpPr/>
        <p:nvPr/>
      </p:nvGrpSpPr>
      <p:grpSpPr>
        <a:xfrm>
          <a:off x="0" y="0"/>
          <a:ext cx="0" cy="0"/>
          <a:chOff x="0" y="0"/>
          <a:chExt cx="0" cy="0"/>
        </a:xfrm>
      </p:grpSpPr>
      <p:sp>
        <p:nvSpPr>
          <p:cNvPr id="10" name="Google Shape;1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chemeClr val="dk1"/>
                </a:solidFill>
              </a:rPr>
              <a:t>Let’s review</a:t>
            </a:r>
            <a:r>
              <a:rPr lang="en-ID" sz="1050">
                <a:solidFill>
                  <a:schemeClr val="dk1"/>
                </a:solidFill>
              </a:rPr>
              <a:t> how to receive patients during an Incident.</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ID" sz="1050">
                <a:solidFill>
                  <a:schemeClr val="dk1"/>
                </a:solidFill>
              </a:rPr>
              <a:t>During a larger incident, you may have a large volume of unidentified patients. Therefore, most emergency departments will establish a forward Triage area so they can better control their emergency department flow. Individuals stationed here will typically use a mobile device so they can use the scanning capabilities.</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ID" sz="1050">
                <a:solidFill>
                  <a:schemeClr val="dk1"/>
                </a:solidFill>
              </a:rPr>
              <a:t>It is important to consider your connectivity in this location. In addition to </a:t>
            </a:r>
            <a:r>
              <a:rPr lang="en-ID" sz="1050">
                <a:solidFill>
                  <a:schemeClr val="dk1"/>
                </a:solidFill>
              </a:rPr>
              <a:t>ensuring</a:t>
            </a:r>
            <a:r>
              <a:rPr lang="en-ID" sz="1050">
                <a:solidFill>
                  <a:schemeClr val="dk1"/>
                </a:solidFill>
              </a:rPr>
              <a:t> they have WiFi coverage, many hospitals will also ensure they have access to cellular enabled devices in this location. To better manage noise, most people in this location will silence their alerts related to the incident. </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ID" sz="1050">
                <a:solidFill>
                  <a:schemeClr val="dk1"/>
                </a:solidFill>
              </a:rPr>
              <a:t>Upon a patient’s arrival, scan the US Statewide Wristband, which opens that individual’s patient channel. Scroll to the bottom, and set ED Arrival Time. This task only takes a couple of seconds, and is the only required interaction for a regional Patient Movement System as it moves the patient to At Destination status on the Incident Summary.</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To optimize your department further, there are additional optional functionalities available.</a:t>
            </a:r>
            <a:r>
              <a:rPr lang="en-ID" sz="1050">
                <a:solidFill>
                  <a:schemeClr val="dk1"/>
                </a:solidFill>
              </a:rPr>
              <a:t>  </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You can re-triage the patient and update their condition if appropriate.</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If the patient was pre-assigned a room, you can view this information and direct medics accordingly. You also have the ability to add or edit room assignments as appropriate.</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p:txBody>
      </p:sp>
      <p:sp>
        <p:nvSpPr>
          <p:cNvPr id="11" name="Google Shape;11;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 name="Shape 27"/>
        <p:cNvGrpSpPr/>
        <p:nvPr/>
      </p:nvGrpSpPr>
      <p:grpSpPr>
        <a:xfrm>
          <a:off x="0" y="0"/>
          <a:ext cx="0" cy="0"/>
          <a:chOff x="0" y="0"/>
          <a:chExt cx="0" cy="0"/>
        </a:xfrm>
      </p:grpSpPr>
      <p:sp>
        <p:nvSpPr>
          <p:cNvPr id="28" name="Google Shape;28;g2f0e8cfd64d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chemeClr val="dk1"/>
                </a:solidFill>
              </a:rPr>
              <a:t>During a larger incident, you may have a large volume of unidentified patients. Therefore, most emergency departments will establish a forward Triage area so they can better control their emergency department flow. Individuals stationed here will typically use a mobile device so they can use the scanning capabilities.</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ID" sz="1050">
                <a:solidFill>
                  <a:schemeClr val="dk1"/>
                </a:solidFill>
              </a:rPr>
              <a:t>It is important to consider your connectivity in this location. In addition to ensuring they have WiFi coverage, many hospitals will also ensure they have access to cellular enabled devices in this location.</a:t>
            </a:r>
            <a:endParaRPr sz="1050">
              <a:solidFill>
                <a:schemeClr val="dk1"/>
              </a:solidFill>
            </a:endParaRPr>
          </a:p>
        </p:txBody>
      </p:sp>
      <p:sp>
        <p:nvSpPr>
          <p:cNvPr id="29" name="Google Shape;29;g2f0e8cfd64d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 name="Shape 33"/>
        <p:cNvGrpSpPr/>
        <p:nvPr/>
      </p:nvGrpSpPr>
      <p:grpSpPr>
        <a:xfrm>
          <a:off x="0" y="0"/>
          <a:ext cx="0" cy="0"/>
          <a:chOff x="0" y="0"/>
          <a:chExt cx="0" cy="0"/>
        </a:xfrm>
      </p:grpSpPr>
      <p:sp>
        <p:nvSpPr>
          <p:cNvPr id="34" name="Google Shape;34;g2f0e8cfd64d_0_5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chemeClr val="dk1"/>
                </a:solidFill>
              </a:rPr>
              <a:t>To better manage noise, most people in this location will silence their alerts related to the incident. </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p:txBody>
      </p:sp>
      <p:sp>
        <p:nvSpPr>
          <p:cNvPr id="35" name="Google Shape;35;g2f0e8cfd64d_0_5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g2f0e8cfd64d_0_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chemeClr val="dk1"/>
                </a:solidFill>
              </a:rPr>
              <a:t>Upon a patient’s arrival, scan the US Statewide Wristband, </a:t>
            </a:r>
            <a:endParaRPr sz="1050">
              <a:solidFill>
                <a:schemeClr val="dk1"/>
              </a:solidFill>
            </a:endParaRPr>
          </a:p>
        </p:txBody>
      </p:sp>
      <p:sp>
        <p:nvSpPr>
          <p:cNvPr id="42" name="Google Shape;42;g2f0e8cfd64d_0_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f0e8cfd64d_0_1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chemeClr val="dk1"/>
                </a:solidFill>
              </a:rPr>
              <a:t>which opens that individual’s patient channel.</a:t>
            </a:r>
            <a:endParaRPr sz="1050">
              <a:solidFill>
                <a:schemeClr val="dk1"/>
              </a:solidFill>
            </a:endParaRPr>
          </a:p>
        </p:txBody>
      </p:sp>
      <p:sp>
        <p:nvSpPr>
          <p:cNvPr id="52" name="Google Shape;52;g2f0e8cfd64d_0_1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2f0e8cfd64d_0_2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chemeClr val="dk1"/>
                </a:solidFill>
              </a:rPr>
              <a:t>Scroll to the bottom, and set ED Arrival Time.</a:t>
            </a:r>
            <a:endParaRPr sz="1050">
              <a:solidFill>
                <a:schemeClr val="dk1"/>
              </a:solidFill>
            </a:endParaRPr>
          </a:p>
        </p:txBody>
      </p:sp>
      <p:sp>
        <p:nvSpPr>
          <p:cNvPr id="61" name="Google Shape;61;g2f0e8cfd64d_0_2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2f0e8cfd64d_0_5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chemeClr val="dk1"/>
                </a:solidFill>
              </a:rPr>
              <a:t>This task only takes a couple of seconds, and is the only required interaction for a regional Patient Movement System as it moves the patient to At Destination status on the Incident Summary.</a:t>
            </a:r>
            <a:endParaRPr sz="1050">
              <a:solidFill>
                <a:schemeClr val="dk1"/>
              </a:solidFill>
            </a:endParaRPr>
          </a:p>
        </p:txBody>
      </p:sp>
      <p:sp>
        <p:nvSpPr>
          <p:cNvPr id="73" name="Google Shape;73;g2f0e8cfd64d_0_5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f0e8cfd64d_0_2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To optimize your department further, there are additional optional functionalities available.</a:t>
            </a:r>
            <a:r>
              <a:rPr lang="en-ID" sz="1050">
                <a:solidFill>
                  <a:schemeClr val="dk1"/>
                </a:solidFill>
              </a:rPr>
              <a:t>  </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You can re-triage the patient and update their condition if appropriate.</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rgbClr val="0E0E0E"/>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endParaRPr>
          </a:p>
        </p:txBody>
      </p:sp>
      <p:sp>
        <p:nvSpPr>
          <p:cNvPr id="87" name="Google Shape;87;g2f0e8cfd64d_0_2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f0e8cfd64d_0_3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ID" sz="1050">
                <a:solidFill>
                  <a:srgbClr val="0E0E0E"/>
                </a:solidFill>
              </a:rPr>
              <a:t>If the patient was pre-assigned a room, you can view this information and direct medics accordingly. You also have the ability to add or edit room assignments as appropriate.</a:t>
            </a:r>
            <a:endParaRPr sz="1050">
              <a:solidFill>
                <a:schemeClr val="dk1"/>
              </a:solidFill>
            </a:endParaRPr>
          </a:p>
        </p:txBody>
      </p:sp>
      <p:sp>
        <p:nvSpPr>
          <p:cNvPr id="100" name="Google Shape;100;g2f0e8cfd64d_0_3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8" name="Shape 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nvSpPr>
        <p:spPr>
          <a:xfrm>
            <a:off x="0" y="6607039"/>
            <a:ext cx="12192000" cy="246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0" i="0" lang="en-ID" sz="1000" u="none" cap="none" strike="noStrike">
                <a:solidFill>
                  <a:srgbClr val="676767"/>
                </a:solidFill>
                <a:latin typeface="Calibri"/>
                <a:ea typeface="Calibri"/>
                <a:cs typeface="Calibri"/>
                <a:sym typeface="Calibri"/>
              </a:rPr>
              <a:t>© 2024 Pulsara. Confidential and proprietary. For information and training purposes only. Unauthorized use or distribution is prohibited</a:t>
            </a:r>
            <a:endParaRPr b="0" i="0" sz="1400" u="none" cap="none" strike="noStrike">
              <a:solidFill>
                <a:srgbClr val="000000"/>
              </a:solidFill>
              <a:latin typeface="Arial"/>
              <a:ea typeface="Arial"/>
              <a:cs typeface="Arial"/>
              <a:sym typeface="Arial"/>
            </a:endParaRPr>
          </a:p>
        </p:txBody>
      </p:sp>
      <p:pic>
        <p:nvPicPr>
          <p:cNvPr id="7" name="Google Shape;7;p1"/>
          <p:cNvPicPr preferRelativeResize="0"/>
          <p:nvPr/>
        </p:nvPicPr>
        <p:blipFill rotWithShape="1">
          <a:blip r:embed="rId1">
            <a:alphaModFix/>
          </a:blip>
          <a:srcRect b="0" l="0" r="0" t="0"/>
          <a:stretch/>
        </p:blipFill>
        <p:spPr>
          <a:xfrm>
            <a:off x="10507713" y="458006"/>
            <a:ext cx="1277206" cy="33707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jpg"/><Relationship Id="rId4" Type="http://schemas.openxmlformats.org/officeDocument/2006/relationships/image" Target="../media/image6.png"/><Relationship Id="rId9" Type="http://schemas.openxmlformats.org/officeDocument/2006/relationships/image" Target="../media/image5.png"/><Relationship Id="rId5" Type="http://schemas.openxmlformats.org/officeDocument/2006/relationships/image" Target="../media/image8.jpg"/><Relationship Id="rId6" Type="http://schemas.openxmlformats.org/officeDocument/2006/relationships/image" Target="../media/image7.png"/><Relationship Id="rId7" Type="http://schemas.openxmlformats.org/officeDocument/2006/relationships/image" Target="../media/image3.png"/><Relationship Id="rId8"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9.jp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8.jpg"/><Relationship Id="rId5"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8.jpg"/><Relationship Id="rId5" Type="http://schemas.openxmlformats.org/officeDocument/2006/relationships/image" Target="../media/image7.png"/><Relationship Id="rId6"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6.png"/><Relationship Id="rId5" Type="http://schemas.openxmlformats.org/officeDocument/2006/relationships/image" Target="../media/image8.jpg"/><Relationship Id="rId6" Type="http://schemas.openxmlformats.org/officeDocument/2006/relationships/image" Target="../media/image7.png"/><Relationship Id="rId7"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8.jpg"/><Relationship Id="rId5" Type="http://schemas.openxmlformats.org/officeDocument/2006/relationships/image" Target="../media/image7.png"/><Relationship Id="rId6" Type="http://schemas.openxmlformats.org/officeDocument/2006/relationships/image" Target="../media/image3.png"/><Relationship Id="rId7"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8.jpg"/><Relationship Id="rId5" Type="http://schemas.openxmlformats.org/officeDocument/2006/relationships/image" Target="../media/image7.png"/><Relationship Id="rId6" Type="http://schemas.openxmlformats.org/officeDocument/2006/relationships/image" Target="../media/image1.png"/><Relationship Id="rId7" Type="http://schemas.openxmlformats.org/officeDocument/2006/relationships/image" Target="../media/image5.png"/><Relationship Id="rId8"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 name="Shape 12"/>
        <p:cNvGrpSpPr/>
        <p:nvPr/>
      </p:nvGrpSpPr>
      <p:grpSpPr>
        <a:xfrm>
          <a:off x="0" y="0"/>
          <a:ext cx="0" cy="0"/>
          <a:chOff x="0" y="0"/>
          <a:chExt cx="0" cy="0"/>
        </a:xfrm>
      </p:grpSpPr>
      <p:sp>
        <p:nvSpPr>
          <p:cNvPr id="13" name="Google Shape;13;p3"/>
          <p:cNvSpPr txBox="1"/>
          <p:nvPr/>
        </p:nvSpPr>
        <p:spPr>
          <a:xfrm>
            <a:off x="290850" y="302650"/>
            <a:ext cx="101421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Receiving Patients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
        <p:nvSpPr>
          <p:cNvPr id="14" name="Google Shape;14;p3"/>
          <p:cNvSpPr txBox="1"/>
          <p:nvPr/>
        </p:nvSpPr>
        <p:spPr>
          <a:xfrm>
            <a:off x="889916" y="1120093"/>
            <a:ext cx="4710900" cy="4679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Scan Wristband</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Finds and Opens Patient Channel</a:t>
            </a:r>
            <a:endParaRPr b="0" i="0" sz="15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Prompts to Create Patient Channel if not in system</a:t>
            </a:r>
            <a:endParaRPr b="0" i="0" sz="1500" u="none" cap="none" strike="noStrike">
              <a:solidFill>
                <a:srgbClr val="676767"/>
              </a:solidFill>
              <a:latin typeface="Roboto"/>
              <a:ea typeface="Roboto"/>
              <a:cs typeface="Roboto"/>
              <a:sym typeface="Roboto"/>
            </a:endParaRPr>
          </a:p>
          <a:p>
            <a:pPr indent="0" lvl="0" marL="0" rtl="0" algn="l">
              <a:spcBef>
                <a:spcPts val="0"/>
              </a:spcBef>
              <a:spcAft>
                <a:spcPts val="0"/>
              </a:spcAft>
              <a:buNone/>
            </a:pPr>
            <a:r>
              <a:rPr b="1" lang="en-ID" sz="2200">
                <a:solidFill>
                  <a:srgbClr val="515151"/>
                </a:solidFill>
                <a:latin typeface="Roboto"/>
                <a:ea typeface="Roboto"/>
                <a:cs typeface="Roboto"/>
                <a:sym typeface="Roboto"/>
              </a:rPr>
              <a:t>Set ED Arrival Time</a:t>
            </a:r>
            <a:endParaRPr sz="1200"/>
          </a:p>
          <a:p>
            <a:pPr indent="-323850" lvl="0" marL="45720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Scroll to bottom and Set </a:t>
            </a:r>
            <a:r>
              <a:rPr b="1" i="1" lang="en-ID" sz="1500">
                <a:solidFill>
                  <a:srgbClr val="676767"/>
                </a:solidFill>
                <a:latin typeface="Roboto"/>
                <a:ea typeface="Roboto"/>
                <a:cs typeface="Roboto"/>
                <a:sym typeface="Roboto"/>
              </a:rPr>
              <a:t>ED Arrival Time</a:t>
            </a:r>
            <a:endParaRPr b="1" i="1" sz="1500"/>
          </a:p>
          <a:p>
            <a:pPr indent="-323850" lvl="0" marL="45720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Moves Patient to </a:t>
            </a:r>
            <a:r>
              <a:rPr b="1" i="1" lang="en-ID" sz="1500">
                <a:solidFill>
                  <a:srgbClr val="676767"/>
                </a:solidFill>
                <a:latin typeface="Roboto"/>
                <a:ea typeface="Roboto"/>
                <a:cs typeface="Roboto"/>
                <a:sym typeface="Roboto"/>
              </a:rPr>
              <a:t>At Destination</a:t>
            </a:r>
            <a:r>
              <a:rPr lang="en-ID" sz="1500">
                <a:solidFill>
                  <a:srgbClr val="676767"/>
                </a:solidFill>
                <a:latin typeface="Roboto"/>
                <a:ea typeface="Roboto"/>
                <a:cs typeface="Roboto"/>
                <a:sym typeface="Roboto"/>
              </a:rPr>
              <a:t> Status</a:t>
            </a:r>
            <a:endParaRPr sz="1500"/>
          </a:p>
          <a:p>
            <a:pPr indent="0" lvl="0" marL="0" rtl="0" algn="l">
              <a:spcBef>
                <a:spcPts val="0"/>
              </a:spcBef>
              <a:spcAft>
                <a:spcPts val="0"/>
              </a:spcAft>
              <a:buNone/>
            </a:pPr>
            <a:r>
              <a:t/>
            </a:r>
            <a:endParaRPr b="1" sz="2200">
              <a:solidFill>
                <a:srgbClr val="515151"/>
              </a:solidFill>
              <a:latin typeface="Roboto"/>
              <a:ea typeface="Roboto"/>
              <a:cs typeface="Roboto"/>
              <a:sym typeface="Roboto"/>
            </a:endParaRPr>
          </a:p>
          <a:p>
            <a:pPr indent="0" lvl="0" marL="0" rtl="0" algn="l">
              <a:spcBef>
                <a:spcPts val="0"/>
              </a:spcBef>
              <a:spcAft>
                <a:spcPts val="0"/>
              </a:spcAft>
              <a:buNone/>
            </a:pPr>
            <a:r>
              <a:rPr b="1" lang="en-ID" sz="2500">
                <a:solidFill>
                  <a:schemeClr val="accent1"/>
                </a:solidFill>
                <a:latin typeface="Roboto"/>
                <a:ea typeface="Roboto"/>
                <a:cs typeface="Roboto"/>
                <a:sym typeface="Roboto"/>
              </a:rPr>
              <a:t>Options</a:t>
            </a:r>
            <a:endParaRPr b="1" sz="2500">
              <a:solidFill>
                <a:schemeClr val="accent1"/>
              </a:solidFill>
              <a:latin typeface="Roboto"/>
              <a:ea typeface="Roboto"/>
              <a:cs typeface="Roboto"/>
              <a:sym typeface="Roboto"/>
            </a:endParaRPr>
          </a:p>
          <a:p>
            <a:pPr indent="0" lvl="0" marL="0" rtl="0" algn="l">
              <a:spcBef>
                <a:spcPts val="0"/>
              </a:spcBef>
              <a:spcAft>
                <a:spcPts val="0"/>
              </a:spcAft>
              <a:buNone/>
            </a:pPr>
            <a:r>
              <a:rPr b="1" lang="en-ID" sz="2200">
                <a:solidFill>
                  <a:srgbClr val="515151"/>
                </a:solidFill>
                <a:latin typeface="Roboto"/>
                <a:ea typeface="Roboto"/>
                <a:cs typeface="Roboto"/>
                <a:sym typeface="Roboto"/>
              </a:rPr>
              <a:t>Re-Triage and Change Condition</a:t>
            </a:r>
            <a:endParaRPr b="1" sz="2200">
              <a:solidFill>
                <a:srgbClr val="515151"/>
              </a:solidFill>
              <a:latin typeface="Roboto"/>
              <a:ea typeface="Roboto"/>
              <a:cs typeface="Roboto"/>
              <a:sym typeface="Roboto"/>
            </a:endParaRPr>
          </a:p>
          <a:p>
            <a:pPr indent="0" lvl="0" marL="0" rtl="0" algn="l">
              <a:spcBef>
                <a:spcPts val="0"/>
              </a:spcBef>
              <a:spcAft>
                <a:spcPts val="0"/>
              </a:spcAft>
              <a:buNone/>
            </a:pPr>
            <a:r>
              <a:t/>
            </a:r>
            <a:endParaRPr b="1" sz="2200">
              <a:solidFill>
                <a:srgbClr val="515151"/>
              </a:solidFill>
              <a:latin typeface="Roboto"/>
              <a:ea typeface="Roboto"/>
              <a:cs typeface="Roboto"/>
              <a:sym typeface="Roboto"/>
            </a:endParaRPr>
          </a:p>
          <a:p>
            <a:pPr indent="0" lvl="0" marL="0" rtl="0" algn="l">
              <a:spcBef>
                <a:spcPts val="0"/>
              </a:spcBef>
              <a:spcAft>
                <a:spcPts val="0"/>
              </a:spcAft>
              <a:buNone/>
            </a:pPr>
            <a:r>
              <a:rPr b="1" lang="en-ID" sz="2200">
                <a:solidFill>
                  <a:srgbClr val="515151"/>
                </a:solidFill>
                <a:latin typeface="Roboto"/>
                <a:ea typeface="Roboto"/>
                <a:cs typeface="Roboto"/>
                <a:sym typeface="Roboto"/>
              </a:rPr>
              <a:t>Room Assignment</a:t>
            </a:r>
            <a:endParaRPr b="1" sz="2200">
              <a:solidFill>
                <a:srgbClr val="515151"/>
              </a:solidFill>
              <a:latin typeface="Roboto"/>
              <a:ea typeface="Roboto"/>
              <a:cs typeface="Roboto"/>
              <a:sym typeface="Roboto"/>
            </a:endParaRPr>
          </a:p>
          <a:p>
            <a:pPr indent="-323850" lvl="0" marL="45720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Visible if already assigned</a:t>
            </a:r>
            <a:endParaRPr sz="1500"/>
          </a:p>
          <a:p>
            <a:pPr indent="-323850" lvl="0" marL="45720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Able to </a:t>
            </a:r>
            <a:r>
              <a:rPr b="1" i="1" lang="en-ID" sz="1500">
                <a:solidFill>
                  <a:srgbClr val="676767"/>
                </a:solidFill>
                <a:latin typeface="Roboto"/>
                <a:ea typeface="Roboto"/>
                <a:cs typeface="Roboto"/>
                <a:sym typeface="Roboto"/>
              </a:rPr>
              <a:t>Add</a:t>
            </a:r>
            <a:r>
              <a:rPr b="1" lang="en-ID" sz="1500">
                <a:solidFill>
                  <a:srgbClr val="676767"/>
                </a:solidFill>
                <a:latin typeface="Roboto"/>
                <a:ea typeface="Roboto"/>
                <a:cs typeface="Roboto"/>
                <a:sym typeface="Roboto"/>
              </a:rPr>
              <a:t> / </a:t>
            </a:r>
            <a:r>
              <a:rPr b="1" i="1" lang="en-ID" sz="1500">
                <a:solidFill>
                  <a:srgbClr val="676767"/>
                </a:solidFill>
                <a:latin typeface="Roboto"/>
                <a:ea typeface="Roboto"/>
                <a:cs typeface="Roboto"/>
                <a:sym typeface="Roboto"/>
              </a:rPr>
              <a:t>Edit</a:t>
            </a:r>
            <a:endParaRPr b="1" i="1" sz="1500"/>
          </a:p>
          <a:p>
            <a:pPr indent="0" lvl="0" marL="0" marR="0" rtl="0" algn="l">
              <a:lnSpc>
                <a:spcPct val="120000"/>
              </a:lnSpc>
              <a:spcBef>
                <a:spcPts val="0"/>
              </a:spcBef>
              <a:spcAft>
                <a:spcPts val="0"/>
              </a:spcAft>
              <a:buNone/>
            </a:pPr>
            <a:r>
              <a:t/>
            </a:r>
            <a:endParaRPr sz="1500">
              <a:solidFill>
                <a:srgbClr val="676767"/>
              </a:solidFill>
              <a:latin typeface="Roboto"/>
              <a:ea typeface="Roboto"/>
              <a:cs typeface="Roboto"/>
              <a:sym typeface="Roboto"/>
            </a:endParaRPr>
          </a:p>
        </p:txBody>
      </p:sp>
      <p:pic>
        <p:nvPicPr>
          <p:cNvPr id="15" name="Google Shape;15;p3"/>
          <p:cNvPicPr preferRelativeResize="0"/>
          <p:nvPr/>
        </p:nvPicPr>
        <p:blipFill rotWithShape="1">
          <a:blip r:embed="rId3">
            <a:alphaModFix/>
          </a:blip>
          <a:srcRect b="0" l="0" r="0" t="5132"/>
          <a:stretch/>
        </p:blipFill>
        <p:spPr>
          <a:xfrm>
            <a:off x="6326525" y="1369928"/>
            <a:ext cx="2492400" cy="5118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6" name="Google Shape;16;p3"/>
          <p:cNvPicPr preferRelativeResize="0"/>
          <p:nvPr/>
        </p:nvPicPr>
        <p:blipFill rotWithShape="1">
          <a:blip r:embed="rId4">
            <a:alphaModFix/>
          </a:blip>
          <a:srcRect b="15054" l="0" r="0" t="43496"/>
          <a:stretch/>
        </p:blipFill>
        <p:spPr>
          <a:xfrm>
            <a:off x="9052300" y="4240774"/>
            <a:ext cx="2492400" cy="2236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7" name="Google Shape;17;p3"/>
          <p:cNvPicPr preferRelativeResize="0"/>
          <p:nvPr/>
        </p:nvPicPr>
        <p:blipFill rotWithShape="1">
          <a:blip r:embed="rId5">
            <a:alphaModFix/>
          </a:blip>
          <a:srcRect b="34782" l="0" r="0" t="10121"/>
          <a:stretch/>
        </p:blipFill>
        <p:spPr>
          <a:xfrm>
            <a:off x="9052300" y="1157312"/>
            <a:ext cx="2492400" cy="29727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8" name="Google Shape;18;p3"/>
          <p:cNvPicPr preferRelativeResize="0"/>
          <p:nvPr/>
        </p:nvPicPr>
        <p:blipFill rotWithShape="1">
          <a:blip r:embed="rId6">
            <a:alphaModFix/>
          </a:blip>
          <a:srcRect b="0" l="0" r="0" t="0"/>
          <a:stretch/>
        </p:blipFill>
        <p:spPr>
          <a:xfrm>
            <a:off x="535886" y="2306544"/>
            <a:ext cx="353886" cy="353886"/>
          </a:xfrm>
          <a:prstGeom prst="rect">
            <a:avLst/>
          </a:prstGeom>
          <a:noFill/>
          <a:ln>
            <a:noFill/>
          </a:ln>
          <a:effectLst>
            <a:outerShdw blurRad="50800" rotWithShape="0" algn="tl" dir="2700000" dist="38100">
              <a:srgbClr val="000000">
                <a:alpha val="40000"/>
              </a:srgbClr>
            </a:outerShdw>
          </a:effectLst>
        </p:spPr>
      </p:pic>
      <p:pic>
        <p:nvPicPr>
          <p:cNvPr id="19" name="Google Shape;19;p3"/>
          <p:cNvPicPr preferRelativeResize="0"/>
          <p:nvPr/>
        </p:nvPicPr>
        <p:blipFill rotWithShape="1">
          <a:blip r:embed="rId7">
            <a:alphaModFix/>
          </a:blip>
          <a:srcRect b="0" l="0" r="0" t="0"/>
          <a:stretch/>
        </p:blipFill>
        <p:spPr>
          <a:xfrm>
            <a:off x="11620510" y="1678409"/>
            <a:ext cx="353886" cy="353886"/>
          </a:xfrm>
          <a:prstGeom prst="rect">
            <a:avLst/>
          </a:prstGeom>
          <a:noFill/>
          <a:ln>
            <a:noFill/>
          </a:ln>
          <a:effectLst>
            <a:outerShdw blurRad="50800" rotWithShape="0" algn="tl" dir="2700000" dist="38100">
              <a:srgbClr val="000000">
                <a:alpha val="40000"/>
              </a:srgbClr>
            </a:outerShdw>
          </a:effectLst>
        </p:spPr>
      </p:pic>
      <p:pic>
        <p:nvPicPr>
          <p:cNvPr id="20" name="Google Shape;20;p3"/>
          <p:cNvPicPr preferRelativeResize="0"/>
          <p:nvPr/>
        </p:nvPicPr>
        <p:blipFill rotWithShape="1">
          <a:blip r:embed="rId8">
            <a:alphaModFix/>
          </a:blip>
          <a:srcRect b="0" l="0" r="0" t="0"/>
          <a:stretch/>
        </p:blipFill>
        <p:spPr>
          <a:xfrm>
            <a:off x="11116533" y="3464181"/>
            <a:ext cx="353886" cy="353886"/>
          </a:xfrm>
          <a:prstGeom prst="rect">
            <a:avLst/>
          </a:prstGeom>
          <a:noFill/>
          <a:ln>
            <a:noFill/>
          </a:ln>
          <a:effectLst>
            <a:outerShdw blurRad="50800" rotWithShape="0" algn="tl" dir="2700000" dist="38100">
              <a:srgbClr val="000000">
                <a:alpha val="40000"/>
              </a:srgbClr>
            </a:outerShdw>
          </a:effectLst>
        </p:spPr>
      </p:pic>
      <p:pic>
        <p:nvPicPr>
          <p:cNvPr id="21" name="Google Shape;21;p3"/>
          <p:cNvPicPr preferRelativeResize="0"/>
          <p:nvPr/>
        </p:nvPicPr>
        <p:blipFill rotWithShape="1">
          <a:blip r:embed="rId9">
            <a:alphaModFix/>
          </a:blip>
          <a:srcRect b="0" l="0" r="0" t="0"/>
          <a:stretch/>
        </p:blipFill>
        <p:spPr>
          <a:xfrm>
            <a:off x="535718" y="1157294"/>
            <a:ext cx="354196" cy="354196"/>
          </a:xfrm>
          <a:prstGeom prst="rect">
            <a:avLst/>
          </a:prstGeom>
          <a:noFill/>
          <a:ln>
            <a:noFill/>
          </a:ln>
          <a:effectLst>
            <a:outerShdw blurRad="50800" rotWithShape="0" algn="tl" dir="2700000" dist="38100">
              <a:srgbClr val="000000">
                <a:alpha val="40000"/>
              </a:srgbClr>
            </a:outerShdw>
          </a:effectLst>
        </p:spPr>
      </p:pic>
      <p:pic>
        <p:nvPicPr>
          <p:cNvPr id="22" name="Google Shape;22;p3"/>
          <p:cNvPicPr preferRelativeResize="0"/>
          <p:nvPr/>
        </p:nvPicPr>
        <p:blipFill rotWithShape="1">
          <a:blip r:embed="rId9">
            <a:alphaModFix/>
          </a:blip>
          <a:srcRect b="0" l="0" r="0" t="0"/>
          <a:stretch/>
        </p:blipFill>
        <p:spPr>
          <a:xfrm>
            <a:off x="7582768" y="5436419"/>
            <a:ext cx="354196" cy="354196"/>
          </a:xfrm>
          <a:prstGeom prst="rect">
            <a:avLst/>
          </a:prstGeom>
          <a:noFill/>
          <a:ln>
            <a:noFill/>
          </a:ln>
          <a:effectLst>
            <a:outerShdw blurRad="50800" rotWithShape="0" algn="tl" dir="2700000" dist="38100">
              <a:srgbClr val="000000">
                <a:alpha val="40000"/>
              </a:srgbClr>
            </a:outerShdw>
          </a:effectLst>
        </p:spPr>
      </p:pic>
      <p:pic>
        <p:nvPicPr>
          <p:cNvPr id="23" name="Google Shape;23;p3"/>
          <p:cNvPicPr preferRelativeResize="0"/>
          <p:nvPr/>
        </p:nvPicPr>
        <p:blipFill rotWithShape="1">
          <a:blip r:embed="rId6">
            <a:alphaModFix/>
          </a:blip>
          <a:srcRect b="0" l="0" r="0" t="0"/>
          <a:stretch/>
        </p:blipFill>
        <p:spPr>
          <a:xfrm>
            <a:off x="11620510" y="4492419"/>
            <a:ext cx="353886" cy="353886"/>
          </a:xfrm>
          <a:prstGeom prst="rect">
            <a:avLst/>
          </a:prstGeom>
          <a:noFill/>
          <a:ln>
            <a:noFill/>
          </a:ln>
          <a:effectLst>
            <a:outerShdw blurRad="50800" rotWithShape="0" algn="tl" dir="2700000" dist="38100">
              <a:srgbClr val="000000">
                <a:alpha val="40000"/>
              </a:srgbClr>
            </a:outerShdw>
          </a:effectLst>
        </p:spPr>
      </p:pic>
      <p:pic>
        <p:nvPicPr>
          <p:cNvPr id="24" name="Google Shape;24;p3"/>
          <p:cNvPicPr preferRelativeResize="0"/>
          <p:nvPr/>
        </p:nvPicPr>
        <p:blipFill rotWithShape="1">
          <a:blip r:embed="rId7">
            <a:alphaModFix/>
          </a:blip>
          <a:srcRect b="0" l="0" r="0" t="0"/>
          <a:stretch/>
        </p:blipFill>
        <p:spPr>
          <a:xfrm>
            <a:off x="535886" y="3905917"/>
            <a:ext cx="353886" cy="353886"/>
          </a:xfrm>
          <a:prstGeom prst="rect">
            <a:avLst/>
          </a:prstGeom>
          <a:noFill/>
          <a:ln>
            <a:noFill/>
          </a:ln>
          <a:effectLst>
            <a:outerShdw blurRad="50800" rotWithShape="0" algn="tl" dir="2700000" dist="38100">
              <a:srgbClr val="000000">
                <a:alpha val="40000"/>
              </a:srgbClr>
            </a:outerShdw>
          </a:effectLst>
        </p:spPr>
      </p:pic>
      <p:pic>
        <p:nvPicPr>
          <p:cNvPr id="25" name="Google Shape;25;p3"/>
          <p:cNvPicPr preferRelativeResize="0"/>
          <p:nvPr/>
        </p:nvPicPr>
        <p:blipFill rotWithShape="1">
          <a:blip r:embed="rId8">
            <a:alphaModFix/>
          </a:blip>
          <a:srcRect b="0" l="0" r="0" t="0"/>
          <a:stretch/>
        </p:blipFill>
        <p:spPr>
          <a:xfrm>
            <a:off x="535886" y="4569511"/>
            <a:ext cx="353886" cy="353886"/>
          </a:xfrm>
          <a:prstGeom prst="rect">
            <a:avLst/>
          </a:prstGeom>
          <a:noFill/>
          <a:ln>
            <a:noFill/>
          </a:ln>
          <a:effectLst>
            <a:outerShdw blurRad="50800" rotWithShape="0" algn="tl" dir="2700000" dist="38100">
              <a:srgbClr val="000000">
                <a:alpha val="40000"/>
              </a:srgbClr>
            </a:outerShdw>
          </a:effectLst>
        </p:spPr>
      </p:pic>
      <p:sp>
        <p:nvSpPr>
          <p:cNvPr id="26" name="Google Shape;26;p3"/>
          <p:cNvSpPr/>
          <p:nvPr/>
        </p:nvSpPr>
        <p:spPr>
          <a:xfrm>
            <a:off x="9149475" y="3530425"/>
            <a:ext cx="1842000" cy="2094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 name="Shape 30"/>
        <p:cNvGrpSpPr/>
        <p:nvPr/>
      </p:nvGrpSpPr>
      <p:grpSpPr>
        <a:xfrm>
          <a:off x="0" y="0"/>
          <a:ext cx="0" cy="0"/>
          <a:chOff x="0" y="0"/>
          <a:chExt cx="0" cy="0"/>
        </a:xfrm>
      </p:grpSpPr>
      <p:pic>
        <p:nvPicPr>
          <p:cNvPr id="31" name="Google Shape;31;p4"/>
          <p:cNvPicPr preferRelativeResize="0"/>
          <p:nvPr/>
        </p:nvPicPr>
        <p:blipFill rotWithShape="1">
          <a:blip r:embed="rId3">
            <a:alphaModFix/>
          </a:blip>
          <a:srcRect b="0" l="0" r="0" t="5132"/>
          <a:stretch/>
        </p:blipFill>
        <p:spPr>
          <a:xfrm>
            <a:off x="6326525" y="1369928"/>
            <a:ext cx="2492400" cy="5118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32" name="Google Shape;32;p4"/>
          <p:cNvSpPr txBox="1"/>
          <p:nvPr/>
        </p:nvSpPr>
        <p:spPr>
          <a:xfrm>
            <a:off x="290850" y="302650"/>
            <a:ext cx="101421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Receiving Patients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3">
            <a:alphaModFix/>
          </a:blip>
          <a:srcRect b="0" l="0" r="0" t="5132"/>
          <a:stretch/>
        </p:blipFill>
        <p:spPr>
          <a:xfrm>
            <a:off x="6326525" y="1369928"/>
            <a:ext cx="2492400" cy="5118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sp>
        <p:nvSpPr>
          <p:cNvPr id="38" name="Google Shape;38;p5"/>
          <p:cNvSpPr/>
          <p:nvPr/>
        </p:nvSpPr>
        <p:spPr>
          <a:xfrm>
            <a:off x="8412321" y="1401625"/>
            <a:ext cx="354000" cy="2742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 name="Google Shape;39;p5"/>
          <p:cNvSpPr txBox="1"/>
          <p:nvPr/>
        </p:nvSpPr>
        <p:spPr>
          <a:xfrm>
            <a:off x="290850" y="302650"/>
            <a:ext cx="101421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Receiving Patients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 name="Shape 43"/>
        <p:cNvGrpSpPr/>
        <p:nvPr/>
      </p:nvGrpSpPr>
      <p:grpSpPr>
        <a:xfrm>
          <a:off x="0" y="0"/>
          <a:ext cx="0" cy="0"/>
          <a:chOff x="0" y="0"/>
          <a:chExt cx="0" cy="0"/>
        </a:xfrm>
      </p:grpSpPr>
      <p:sp>
        <p:nvSpPr>
          <p:cNvPr id="44" name="Google Shape;44;p6"/>
          <p:cNvSpPr txBox="1"/>
          <p:nvPr/>
        </p:nvSpPr>
        <p:spPr>
          <a:xfrm>
            <a:off x="889916" y="1120093"/>
            <a:ext cx="4710900" cy="661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Scan Wristband</a:t>
            </a:r>
            <a:endParaRPr b="1" i="1" sz="1500"/>
          </a:p>
          <a:p>
            <a:pPr indent="0" lvl="0" marL="0" marR="0" rtl="0" algn="l">
              <a:lnSpc>
                <a:spcPct val="120000"/>
              </a:lnSpc>
              <a:spcBef>
                <a:spcPts val="0"/>
              </a:spcBef>
              <a:spcAft>
                <a:spcPts val="0"/>
              </a:spcAft>
              <a:buNone/>
            </a:pPr>
            <a:r>
              <a:t/>
            </a:r>
            <a:endParaRPr sz="1500">
              <a:solidFill>
                <a:srgbClr val="676767"/>
              </a:solidFill>
              <a:latin typeface="Roboto"/>
              <a:ea typeface="Roboto"/>
              <a:cs typeface="Roboto"/>
              <a:sym typeface="Roboto"/>
            </a:endParaRPr>
          </a:p>
        </p:txBody>
      </p:sp>
      <p:pic>
        <p:nvPicPr>
          <p:cNvPr id="45" name="Google Shape;45;p6"/>
          <p:cNvPicPr preferRelativeResize="0"/>
          <p:nvPr/>
        </p:nvPicPr>
        <p:blipFill rotWithShape="1">
          <a:blip r:embed="rId3">
            <a:alphaModFix/>
          </a:blip>
          <a:srcRect b="0" l="0" r="0" t="5132"/>
          <a:stretch/>
        </p:blipFill>
        <p:spPr>
          <a:xfrm>
            <a:off x="6326525" y="1369928"/>
            <a:ext cx="2492400" cy="5118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46" name="Google Shape;46;p6"/>
          <p:cNvPicPr preferRelativeResize="0"/>
          <p:nvPr/>
        </p:nvPicPr>
        <p:blipFill rotWithShape="1">
          <a:blip r:embed="rId4">
            <a:alphaModFix/>
          </a:blip>
          <a:srcRect b="0" l="0" r="0" t="0"/>
          <a:stretch/>
        </p:blipFill>
        <p:spPr>
          <a:xfrm>
            <a:off x="535718" y="1157294"/>
            <a:ext cx="354196" cy="354196"/>
          </a:xfrm>
          <a:prstGeom prst="rect">
            <a:avLst/>
          </a:prstGeom>
          <a:noFill/>
          <a:ln>
            <a:noFill/>
          </a:ln>
          <a:effectLst>
            <a:outerShdw blurRad="50800" rotWithShape="0" algn="tl" dir="2700000" dist="38100">
              <a:srgbClr val="000000">
                <a:alpha val="40000"/>
              </a:srgbClr>
            </a:outerShdw>
          </a:effectLst>
        </p:spPr>
      </p:pic>
      <p:pic>
        <p:nvPicPr>
          <p:cNvPr id="47" name="Google Shape;47;p6"/>
          <p:cNvPicPr preferRelativeResize="0"/>
          <p:nvPr/>
        </p:nvPicPr>
        <p:blipFill rotWithShape="1">
          <a:blip r:embed="rId4">
            <a:alphaModFix/>
          </a:blip>
          <a:srcRect b="0" l="0" r="0" t="0"/>
          <a:stretch/>
        </p:blipFill>
        <p:spPr>
          <a:xfrm>
            <a:off x="7582768" y="5436419"/>
            <a:ext cx="354196" cy="354196"/>
          </a:xfrm>
          <a:prstGeom prst="rect">
            <a:avLst/>
          </a:prstGeom>
          <a:noFill/>
          <a:ln>
            <a:noFill/>
          </a:ln>
          <a:effectLst>
            <a:outerShdw blurRad="50800" rotWithShape="0" algn="tl" dir="2700000" dist="38100">
              <a:srgbClr val="000000">
                <a:alpha val="40000"/>
              </a:srgbClr>
            </a:outerShdw>
          </a:effectLst>
        </p:spPr>
      </p:pic>
      <p:sp>
        <p:nvSpPr>
          <p:cNvPr id="48" name="Google Shape;48;p6"/>
          <p:cNvSpPr/>
          <p:nvPr/>
        </p:nvSpPr>
        <p:spPr>
          <a:xfrm>
            <a:off x="7986825" y="5443850"/>
            <a:ext cx="719700" cy="3693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 name="Google Shape;49;p6"/>
          <p:cNvSpPr txBox="1"/>
          <p:nvPr/>
        </p:nvSpPr>
        <p:spPr>
          <a:xfrm>
            <a:off x="290850" y="302650"/>
            <a:ext cx="101421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Receiving Patients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7"/>
          <p:cNvSpPr txBox="1"/>
          <p:nvPr/>
        </p:nvSpPr>
        <p:spPr>
          <a:xfrm>
            <a:off x="889916" y="1120093"/>
            <a:ext cx="4710900" cy="1493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Scan Wristband</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Finds and Opens Patient Channel</a:t>
            </a:r>
            <a:endParaRPr b="0" i="0" sz="15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Prompts to Create Patient Channel if not in system</a:t>
            </a:r>
            <a:endParaRPr b="0" i="0" sz="1500" u="none" cap="none" strike="noStrike">
              <a:solidFill>
                <a:srgbClr val="676767"/>
              </a:solidFill>
              <a:latin typeface="Roboto"/>
              <a:ea typeface="Roboto"/>
              <a:cs typeface="Roboto"/>
              <a:sym typeface="Roboto"/>
            </a:endParaRPr>
          </a:p>
          <a:p>
            <a:pPr indent="0" lvl="0" marL="0" rtl="0" algn="l">
              <a:spcBef>
                <a:spcPts val="0"/>
              </a:spcBef>
              <a:spcAft>
                <a:spcPts val="0"/>
              </a:spcAft>
              <a:buNone/>
            </a:pPr>
            <a:r>
              <a:t/>
            </a:r>
            <a:endParaRPr sz="1500">
              <a:solidFill>
                <a:srgbClr val="676767"/>
              </a:solidFill>
              <a:latin typeface="Roboto"/>
              <a:ea typeface="Roboto"/>
              <a:cs typeface="Roboto"/>
              <a:sym typeface="Roboto"/>
            </a:endParaRPr>
          </a:p>
        </p:txBody>
      </p:sp>
      <p:pic>
        <p:nvPicPr>
          <p:cNvPr id="55" name="Google Shape;55;p7"/>
          <p:cNvPicPr preferRelativeResize="0"/>
          <p:nvPr/>
        </p:nvPicPr>
        <p:blipFill rotWithShape="1">
          <a:blip r:embed="rId3">
            <a:alphaModFix/>
          </a:blip>
          <a:srcRect b="15054" l="0" r="0" t="43496"/>
          <a:stretch/>
        </p:blipFill>
        <p:spPr>
          <a:xfrm>
            <a:off x="9052300" y="4240774"/>
            <a:ext cx="2492400" cy="2236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56" name="Google Shape;56;p7"/>
          <p:cNvPicPr preferRelativeResize="0"/>
          <p:nvPr/>
        </p:nvPicPr>
        <p:blipFill rotWithShape="1">
          <a:blip r:embed="rId4">
            <a:alphaModFix/>
          </a:blip>
          <a:srcRect b="34782" l="0" r="0" t="10121"/>
          <a:stretch/>
        </p:blipFill>
        <p:spPr>
          <a:xfrm>
            <a:off x="9052300" y="1157312"/>
            <a:ext cx="2492400" cy="29727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57" name="Google Shape;57;p7"/>
          <p:cNvPicPr preferRelativeResize="0"/>
          <p:nvPr/>
        </p:nvPicPr>
        <p:blipFill rotWithShape="1">
          <a:blip r:embed="rId5">
            <a:alphaModFix/>
          </a:blip>
          <a:srcRect b="0" l="0" r="0" t="0"/>
          <a:stretch/>
        </p:blipFill>
        <p:spPr>
          <a:xfrm>
            <a:off x="535718" y="1157294"/>
            <a:ext cx="354196" cy="354196"/>
          </a:xfrm>
          <a:prstGeom prst="rect">
            <a:avLst/>
          </a:prstGeom>
          <a:noFill/>
          <a:ln>
            <a:noFill/>
          </a:ln>
          <a:effectLst>
            <a:outerShdw blurRad="50800" rotWithShape="0" algn="tl" dir="2700000" dist="38100">
              <a:srgbClr val="000000">
                <a:alpha val="40000"/>
              </a:srgbClr>
            </a:outerShdw>
          </a:effectLst>
        </p:spPr>
      </p:pic>
      <p:sp>
        <p:nvSpPr>
          <p:cNvPr id="58" name="Google Shape;58;p7"/>
          <p:cNvSpPr txBox="1"/>
          <p:nvPr/>
        </p:nvSpPr>
        <p:spPr>
          <a:xfrm>
            <a:off x="290850" y="302650"/>
            <a:ext cx="101421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Receiving Patients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8"/>
          <p:cNvSpPr txBox="1"/>
          <p:nvPr/>
        </p:nvSpPr>
        <p:spPr>
          <a:xfrm>
            <a:off x="889916" y="1120093"/>
            <a:ext cx="4710900" cy="1831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Scan Wristband</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Finds and Opens Patient Channel</a:t>
            </a:r>
            <a:endParaRPr b="0" i="0" sz="15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Prompts to Create Patient Channel if not in system</a:t>
            </a:r>
            <a:endParaRPr b="0" i="0" sz="1500" u="none" cap="none" strike="noStrike">
              <a:solidFill>
                <a:srgbClr val="676767"/>
              </a:solidFill>
              <a:latin typeface="Roboto"/>
              <a:ea typeface="Roboto"/>
              <a:cs typeface="Roboto"/>
              <a:sym typeface="Roboto"/>
            </a:endParaRPr>
          </a:p>
          <a:p>
            <a:pPr indent="0" lvl="0" marL="0" rtl="0" algn="l">
              <a:spcBef>
                <a:spcPts val="0"/>
              </a:spcBef>
              <a:spcAft>
                <a:spcPts val="0"/>
              </a:spcAft>
              <a:buNone/>
            </a:pPr>
            <a:r>
              <a:rPr b="1" lang="en-ID" sz="2200">
                <a:solidFill>
                  <a:srgbClr val="515151"/>
                </a:solidFill>
                <a:latin typeface="Roboto"/>
                <a:ea typeface="Roboto"/>
                <a:cs typeface="Roboto"/>
                <a:sym typeface="Roboto"/>
              </a:rPr>
              <a:t>Set ED Arrival Time</a:t>
            </a:r>
            <a:endParaRPr sz="1200"/>
          </a:p>
          <a:p>
            <a:pPr indent="-323850" lvl="0" marL="45720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Scroll to bottom and Set </a:t>
            </a:r>
            <a:r>
              <a:rPr b="1" i="1" lang="en-ID" sz="1500">
                <a:solidFill>
                  <a:srgbClr val="676767"/>
                </a:solidFill>
                <a:latin typeface="Roboto"/>
                <a:ea typeface="Roboto"/>
                <a:cs typeface="Roboto"/>
                <a:sym typeface="Roboto"/>
              </a:rPr>
              <a:t>ED Arrival Time</a:t>
            </a:r>
            <a:endParaRPr sz="1500">
              <a:solidFill>
                <a:srgbClr val="676767"/>
              </a:solidFill>
              <a:latin typeface="Roboto"/>
              <a:ea typeface="Roboto"/>
              <a:cs typeface="Roboto"/>
              <a:sym typeface="Roboto"/>
            </a:endParaRPr>
          </a:p>
        </p:txBody>
      </p:sp>
      <p:pic>
        <p:nvPicPr>
          <p:cNvPr id="64" name="Google Shape;64;p8"/>
          <p:cNvPicPr preferRelativeResize="0"/>
          <p:nvPr/>
        </p:nvPicPr>
        <p:blipFill rotWithShape="1">
          <a:blip r:embed="rId3">
            <a:alphaModFix/>
          </a:blip>
          <a:srcRect b="15054" l="0" r="0" t="43496"/>
          <a:stretch/>
        </p:blipFill>
        <p:spPr>
          <a:xfrm>
            <a:off x="9052300" y="4240774"/>
            <a:ext cx="2492400" cy="2236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65" name="Google Shape;65;p8"/>
          <p:cNvPicPr preferRelativeResize="0"/>
          <p:nvPr/>
        </p:nvPicPr>
        <p:blipFill rotWithShape="1">
          <a:blip r:embed="rId4">
            <a:alphaModFix/>
          </a:blip>
          <a:srcRect b="34782" l="0" r="0" t="10121"/>
          <a:stretch/>
        </p:blipFill>
        <p:spPr>
          <a:xfrm>
            <a:off x="9052300" y="1157312"/>
            <a:ext cx="2492400" cy="29727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66" name="Google Shape;66;p8"/>
          <p:cNvPicPr preferRelativeResize="0"/>
          <p:nvPr/>
        </p:nvPicPr>
        <p:blipFill rotWithShape="1">
          <a:blip r:embed="rId5">
            <a:alphaModFix/>
          </a:blip>
          <a:srcRect b="0" l="0" r="0" t="0"/>
          <a:stretch/>
        </p:blipFill>
        <p:spPr>
          <a:xfrm>
            <a:off x="535886" y="2306544"/>
            <a:ext cx="353886" cy="353886"/>
          </a:xfrm>
          <a:prstGeom prst="rect">
            <a:avLst/>
          </a:prstGeom>
          <a:noFill/>
          <a:ln>
            <a:noFill/>
          </a:ln>
          <a:effectLst>
            <a:outerShdw blurRad="50800" rotWithShape="0" algn="tl" dir="2700000" dist="38100">
              <a:srgbClr val="000000">
                <a:alpha val="40000"/>
              </a:srgbClr>
            </a:outerShdw>
          </a:effectLst>
        </p:spPr>
      </p:pic>
      <p:pic>
        <p:nvPicPr>
          <p:cNvPr id="67" name="Google Shape;67;p8"/>
          <p:cNvPicPr preferRelativeResize="0"/>
          <p:nvPr/>
        </p:nvPicPr>
        <p:blipFill rotWithShape="1">
          <a:blip r:embed="rId6">
            <a:alphaModFix/>
          </a:blip>
          <a:srcRect b="0" l="0" r="0" t="0"/>
          <a:stretch/>
        </p:blipFill>
        <p:spPr>
          <a:xfrm>
            <a:off x="535718" y="1157294"/>
            <a:ext cx="354196" cy="354196"/>
          </a:xfrm>
          <a:prstGeom prst="rect">
            <a:avLst/>
          </a:prstGeom>
          <a:noFill/>
          <a:ln>
            <a:noFill/>
          </a:ln>
          <a:effectLst>
            <a:outerShdw blurRad="50800" rotWithShape="0" algn="tl" dir="2700000" dist="38100">
              <a:srgbClr val="000000">
                <a:alpha val="40000"/>
              </a:srgbClr>
            </a:outerShdw>
          </a:effectLst>
        </p:spPr>
      </p:pic>
      <p:pic>
        <p:nvPicPr>
          <p:cNvPr id="68" name="Google Shape;68;p8"/>
          <p:cNvPicPr preferRelativeResize="0"/>
          <p:nvPr/>
        </p:nvPicPr>
        <p:blipFill rotWithShape="1">
          <a:blip r:embed="rId5">
            <a:alphaModFix/>
          </a:blip>
          <a:srcRect b="0" l="0" r="0" t="0"/>
          <a:stretch/>
        </p:blipFill>
        <p:spPr>
          <a:xfrm>
            <a:off x="11620510" y="4492419"/>
            <a:ext cx="353886" cy="353886"/>
          </a:xfrm>
          <a:prstGeom prst="rect">
            <a:avLst/>
          </a:prstGeom>
          <a:noFill/>
          <a:ln>
            <a:noFill/>
          </a:ln>
          <a:effectLst>
            <a:outerShdw blurRad="50800" rotWithShape="0" algn="tl" dir="2700000" dist="38100">
              <a:srgbClr val="000000">
                <a:alpha val="40000"/>
              </a:srgbClr>
            </a:outerShdw>
          </a:effectLst>
        </p:spPr>
      </p:pic>
      <p:sp>
        <p:nvSpPr>
          <p:cNvPr id="69" name="Google Shape;69;p8"/>
          <p:cNvSpPr/>
          <p:nvPr/>
        </p:nvSpPr>
        <p:spPr>
          <a:xfrm>
            <a:off x="10740050" y="4544775"/>
            <a:ext cx="719700" cy="2232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0" name="Google Shape;70;p8"/>
          <p:cNvSpPr txBox="1"/>
          <p:nvPr/>
        </p:nvSpPr>
        <p:spPr>
          <a:xfrm>
            <a:off x="290850" y="302650"/>
            <a:ext cx="101421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Receiving Patients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9"/>
          <p:cNvSpPr txBox="1"/>
          <p:nvPr/>
        </p:nvSpPr>
        <p:spPr>
          <a:xfrm>
            <a:off x="889916" y="1120093"/>
            <a:ext cx="4710900" cy="210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Scan Wristband</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Finds and Opens Patient Channel</a:t>
            </a:r>
            <a:endParaRPr b="0" i="0" sz="15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Prompts to Create Patient Channel if not in system</a:t>
            </a:r>
            <a:endParaRPr b="0" i="0" sz="1500" u="none" cap="none" strike="noStrike">
              <a:solidFill>
                <a:srgbClr val="676767"/>
              </a:solidFill>
              <a:latin typeface="Roboto"/>
              <a:ea typeface="Roboto"/>
              <a:cs typeface="Roboto"/>
              <a:sym typeface="Roboto"/>
            </a:endParaRPr>
          </a:p>
          <a:p>
            <a:pPr indent="0" lvl="0" marL="0" rtl="0" algn="l">
              <a:spcBef>
                <a:spcPts val="0"/>
              </a:spcBef>
              <a:spcAft>
                <a:spcPts val="0"/>
              </a:spcAft>
              <a:buNone/>
            </a:pPr>
            <a:r>
              <a:rPr b="1" lang="en-ID" sz="2200">
                <a:solidFill>
                  <a:srgbClr val="515151"/>
                </a:solidFill>
                <a:latin typeface="Roboto"/>
                <a:ea typeface="Roboto"/>
                <a:cs typeface="Roboto"/>
                <a:sym typeface="Roboto"/>
              </a:rPr>
              <a:t>Set ED Arrival Time</a:t>
            </a:r>
            <a:endParaRPr sz="1200"/>
          </a:p>
          <a:p>
            <a:pPr indent="-323850" lvl="0" marL="45720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Scroll to bottom and Set </a:t>
            </a:r>
            <a:r>
              <a:rPr b="1" i="1" lang="en-ID" sz="1500">
                <a:solidFill>
                  <a:srgbClr val="676767"/>
                </a:solidFill>
                <a:latin typeface="Roboto"/>
                <a:ea typeface="Roboto"/>
                <a:cs typeface="Roboto"/>
                <a:sym typeface="Roboto"/>
              </a:rPr>
              <a:t>ED Arrival Time</a:t>
            </a:r>
            <a:endParaRPr b="1" i="1" sz="1500"/>
          </a:p>
          <a:p>
            <a:pPr indent="-323850" lvl="0" marL="45720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Moves Patient to </a:t>
            </a:r>
            <a:r>
              <a:rPr b="1" i="1" lang="en-ID" sz="1500">
                <a:solidFill>
                  <a:srgbClr val="676767"/>
                </a:solidFill>
                <a:latin typeface="Roboto"/>
                <a:ea typeface="Roboto"/>
                <a:cs typeface="Roboto"/>
                <a:sym typeface="Roboto"/>
              </a:rPr>
              <a:t>At Destination</a:t>
            </a:r>
            <a:r>
              <a:rPr lang="en-ID" sz="1500">
                <a:solidFill>
                  <a:srgbClr val="676767"/>
                </a:solidFill>
                <a:latin typeface="Roboto"/>
                <a:ea typeface="Roboto"/>
                <a:cs typeface="Roboto"/>
                <a:sym typeface="Roboto"/>
              </a:rPr>
              <a:t> Status</a:t>
            </a:r>
            <a:endParaRPr sz="1500">
              <a:solidFill>
                <a:srgbClr val="676767"/>
              </a:solidFill>
              <a:latin typeface="Roboto"/>
              <a:ea typeface="Roboto"/>
              <a:cs typeface="Roboto"/>
              <a:sym typeface="Roboto"/>
            </a:endParaRPr>
          </a:p>
        </p:txBody>
      </p:sp>
      <p:pic>
        <p:nvPicPr>
          <p:cNvPr id="76" name="Google Shape;76;p9"/>
          <p:cNvPicPr preferRelativeResize="0"/>
          <p:nvPr/>
        </p:nvPicPr>
        <p:blipFill rotWithShape="1">
          <a:blip r:embed="rId3">
            <a:alphaModFix/>
          </a:blip>
          <a:srcRect b="2570" l="0" r="0" t="62828"/>
          <a:stretch/>
        </p:blipFill>
        <p:spPr>
          <a:xfrm>
            <a:off x="6326525" y="4621775"/>
            <a:ext cx="2492400" cy="18669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77" name="Google Shape;77;p9"/>
          <p:cNvPicPr preferRelativeResize="0"/>
          <p:nvPr/>
        </p:nvPicPr>
        <p:blipFill rotWithShape="1">
          <a:blip r:embed="rId4">
            <a:alphaModFix/>
          </a:blip>
          <a:srcRect b="15054" l="0" r="0" t="43496"/>
          <a:stretch/>
        </p:blipFill>
        <p:spPr>
          <a:xfrm>
            <a:off x="9052300" y="4240774"/>
            <a:ext cx="2492400" cy="2236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78" name="Google Shape;78;p9"/>
          <p:cNvPicPr preferRelativeResize="0"/>
          <p:nvPr/>
        </p:nvPicPr>
        <p:blipFill rotWithShape="1">
          <a:blip r:embed="rId5">
            <a:alphaModFix/>
          </a:blip>
          <a:srcRect b="34782" l="0" r="0" t="10121"/>
          <a:stretch/>
        </p:blipFill>
        <p:spPr>
          <a:xfrm>
            <a:off x="9052300" y="1157312"/>
            <a:ext cx="2492400" cy="29727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79" name="Google Shape;79;p9"/>
          <p:cNvPicPr preferRelativeResize="0"/>
          <p:nvPr/>
        </p:nvPicPr>
        <p:blipFill rotWithShape="1">
          <a:blip r:embed="rId6">
            <a:alphaModFix/>
          </a:blip>
          <a:srcRect b="0" l="0" r="0" t="0"/>
          <a:stretch/>
        </p:blipFill>
        <p:spPr>
          <a:xfrm>
            <a:off x="535886" y="2306544"/>
            <a:ext cx="353886" cy="353886"/>
          </a:xfrm>
          <a:prstGeom prst="rect">
            <a:avLst/>
          </a:prstGeom>
          <a:noFill/>
          <a:ln>
            <a:noFill/>
          </a:ln>
          <a:effectLst>
            <a:outerShdw blurRad="50800" rotWithShape="0" algn="tl" dir="2700000" dist="38100">
              <a:srgbClr val="000000">
                <a:alpha val="40000"/>
              </a:srgbClr>
            </a:outerShdw>
          </a:effectLst>
        </p:spPr>
      </p:pic>
      <p:pic>
        <p:nvPicPr>
          <p:cNvPr id="80" name="Google Shape;80;p9"/>
          <p:cNvPicPr preferRelativeResize="0"/>
          <p:nvPr/>
        </p:nvPicPr>
        <p:blipFill rotWithShape="1">
          <a:blip r:embed="rId7">
            <a:alphaModFix/>
          </a:blip>
          <a:srcRect b="0" l="0" r="0" t="0"/>
          <a:stretch/>
        </p:blipFill>
        <p:spPr>
          <a:xfrm>
            <a:off x="535718" y="1157294"/>
            <a:ext cx="354196" cy="354196"/>
          </a:xfrm>
          <a:prstGeom prst="rect">
            <a:avLst/>
          </a:prstGeom>
          <a:noFill/>
          <a:ln>
            <a:noFill/>
          </a:ln>
          <a:effectLst>
            <a:outerShdw blurRad="50800" rotWithShape="0" algn="tl" dir="2700000" dist="38100">
              <a:srgbClr val="000000">
                <a:alpha val="40000"/>
              </a:srgbClr>
            </a:outerShdw>
          </a:effectLst>
        </p:spPr>
      </p:pic>
      <p:pic>
        <p:nvPicPr>
          <p:cNvPr id="81" name="Google Shape;81;p9"/>
          <p:cNvPicPr preferRelativeResize="0"/>
          <p:nvPr/>
        </p:nvPicPr>
        <p:blipFill rotWithShape="1">
          <a:blip r:embed="rId6">
            <a:alphaModFix/>
          </a:blip>
          <a:srcRect b="0" l="0" r="0" t="0"/>
          <a:stretch/>
        </p:blipFill>
        <p:spPr>
          <a:xfrm>
            <a:off x="11620510" y="4492419"/>
            <a:ext cx="353886" cy="353886"/>
          </a:xfrm>
          <a:prstGeom prst="rect">
            <a:avLst/>
          </a:prstGeom>
          <a:noFill/>
          <a:ln>
            <a:noFill/>
          </a:ln>
          <a:effectLst>
            <a:outerShdw blurRad="50800" rotWithShape="0" algn="tl" dir="2700000" dist="38100">
              <a:srgbClr val="000000">
                <a:alpha val="40000"/>
              </a:srgbClr>
            </a:outerShdw>
          </a:effectLst>
        </p:spPr>
      </p:pic>
      <p:sp>
        <p:nvSpPr>
          <p:cNvPr id="82" name="Google Shape;82;p9"/>
          <p:cNvSpPr/>
          <p:nvPr/>
        </p:nvSpPr>
        <p:spPr>
          <a:xfrm>
            <a:off x="10740050" y="4544775"/>
            <a:ext cx="719700" cy="2232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 name="Google Shape;83;p9"/>
          <p:cNvSpPr/>
          <p:nvPr/>
        </p:nvSpPr>
        <p:spPr>
          <a:xfrm>
            <a:off x="7769925" y="5738475"/>
            <a:ext cx="469500" cy="2472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4" name="Google Shape;84;p9"/>
          <p:cNvSpPr txBox="1"/>
          <p:nvPr/>
        </p:nvSpPr>
        <p:spPr>
          <a:xfrm>
            <a:off x="290850" y="302650"/>
            <a:ext cx="101421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Receiving Patients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0"/>
          <p:cNvSpPr txBox="1"/>
          <p:nvPr/>
        </p:nvSpPr>
        <p:spPr>
          <a:xfrm>
            <a:off x="889916" y="1120093"/>
            <a:ext cx="4710900" cy="3724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Scan Wristband</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Finds and Opens Patient Channel</a:t>
            </a:r>
            <a:endParaRPr b="0" i="0" sz="15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Prompts to Create Patient Channel if not in system</a:t>
            </a:r>
            <a:endParaRPr b="0" i="0" sz="1500" u="none" cap="none" strike="noStrike">
              <a:solidFill>
                <a:srgbClr val="676767"/>
              </a:solidFill>
              <a:latin typeface="Roboto"/>
              <a:ea typeface="Roboto"/>
              <a:cs typeface="Roboto"/>
              <a:sym typeface="Roboto"/>
            </a:endParaRPr>
          </a:p>
          <a:p>
            <a:pPr indent="0" lvl="0" marL="0" rtl="0" algn="l">
              <a:spcBef>
                <a:spcPts val="0"/>
              </a:spcBef>
              <a:spcAft>
                <a:spcPts val="0"/>
              </a:spcAft>
              <a:buNone/>
            </a:pPr>
            <a:r>
              <a:rPr b="1" lang="en-ID" sz="2200">
                <a:solidFill>
                  <a:srgbClr val="515151"/>
                </a:solidFill>
                <a:latin typeface="Roboto"/>
                <a:ea typeface="Roboto"/>
                <a:cs typeface="Roboto"/>
                <a:sym typeface="Roboto"/>
              </a:rPr>
              <a:t>Set ED Arrival Time</a:t>
            </a:r>
            <a:endParaRPr sz="1200"/>
          </a:p>
          <a:p>
            <a:pPr indent="-323850" lvl="0" marL="45720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Scroll to bottom and Set </a:t>
            </a:r>
            <a:r>
              <a:rPr b="1" i="1" lang="en-ID" sz="1500">
                <a:solidFill>
                  <a:srgbClr val="676767"/>
                </a:solidFill>
                <a:latin typeface="Roboto"/>
                <a:ea typeface="Roboto"/>
                <a:cs typeface="Roboto"/>
                <a:sym typeface="Roboto"/>
              </a:rPr>
              <a:t>ED Arrival Time</a:t>
            </a:r>
            <a:endParaRPr b="1" i="1" sz="1500"/>
          </a:p>
          <a:p>
            <a:pPr indent="-323850" lvl="0" marL="45720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Moves Patient to </a:t>
            </a:r>
            <a:r>
              <a:rPr b="1" i="1" lang="en-ID" sz="1500">
                <a:solidFill>
                  <a:srgbClr val="676767"/>
                </a:solidFill>
                <a:latin typeface="Roboto"/>
                <a:ea typeface="Roboto"/>
                <a:cs typeface="Roboto"/>
                <a:sym typeface="Roboto"/>
              </a:rPr>
              <a:t>At Destination</a:t>
            </a:r>
            <a:r>
              <a:rPr lang="en-ID" sz="1500">
                <a:solidFill>
                  <a:srgbClr val="676767"/>
                </a:solidFill>
                <a:latin typeface="Roboto"/>
                <a:ea typeface="Roboto"/>
                <a:cs typeface="Roboto"/>
                <a:sym typeface="Roboto"/>
              </a:rPr>
              <a:t> Status</a:t>
            </a:r>
            <a:endParaRPr sz="1500"/>
          </a:p>
          <a:p>
            <a:pPr indent="0" lvl="0" marL="0" rtl="0" algn="l">
              <a:spcBef>
                <a:spcPts val="0"/>
              </a:spcBef>
              <a:spcAft>
                <a:spcPts val="0"/>
              </a:spcAft>
              <a:buNone/>
            </a:pPr>
            <a:r>
              <a:t/>
            </a:r>
            <a:endParaRPr b="1" sz="2200">
              <a:solidFill>
                <a:srgbClr val="515151"/>
              </a:solidFill>
              <a:latin typeface="Roboto"/>
              <a:ea typeface="Roboto"/>
              <a:cs typeface="Roboto"/>
              <a:sym typeface="Roboto"/>
            </a:endParaRPr>
          </a:p>
          <a:p>
            <a:pPr indent="0" lvl="0" marL="0" rtl="0" algn="l">
              <a:spcBef>
                <a:spcPts val="0"/>
              </a:spcBef>
              <a:spcAft>
                <a:spcPts val="0"/>
              </a:spcAft>
              <a:buNone/>
            </a:pPr>
            <a:r>
              <a:rPr b="1" lang="en-ID" sz="2500">
                <a:solidFill>
                  <a:schemeClr val="accent1"/>
                </a:solidFill>
                <a:latin typeface="Roboto"/>
                <a:ea typeface="Roboto"/>
                <a:cs typeface="Roboto"/>
                <a:sym typeface="Roboto"/>
              </a:rPr>
              <a:t>Options</a:t>
            </a:r>
            <a:endParaRPr b="1" sz="2500">
              <a:solidFill>
                <a:schemeClr val="accent1"/>
              </a:solidFill>
              <a:latin typeface="Roboto"/>
              <a:ea typeface="Roboto"/>
              <a:cs typeface="Roboto"/>
              <a:sym typeface="Roboto"/>
            </a:endParaRPr>
          </a:p>
          <a:p>
            <a:pPr indent="0" lvl="0" marL="0" rtl="0" algn="l">
              <a:spcBef>
                <a:spcPts val="0"/>
              </a:spcBef>
              <a:spcAft>
                <a:spcPts val="0"/>
              </a:spcAft>
              <a:buNone/>
            </a:pPr>
            <a:r>
              <a:rPr b="1" lang="en-ID" sz="2200">
                <a:solidFill>
                  <a:srgbClr val="515151"/>
                </a:solidFill>
                <a:latin typeface="Roboto"/>
                <a:ea typeface="Roboto"/>
                <a:cs typeface="Roboto"/>
                <a:sym typeface="Roboto"/>
              </a:rPr>
              <a:t>Re-Triage and Change Condition</a:t>
            </a:r>
            <a:endParaRPr b="1" sz="2200">
              <a:solidFill>
                <a:srgbClr val="515151"/>
              </a:solidFill>
              <a:latin typeface="Roboto"/>
              <a:ea typeface="Roboto"/>
              <a:cs typeface="Roboto"/>
              <a:sym typeface="Roboto"/>
            </a:endParaRPr>
          </a:p>
          <a:p>
            <a:pPr indent="0" lvl="0" marL="0" rtl="0" algn="l">
              <a:lnSpc>
                <a:spcPct val="120000"/>
              </a:lnSpc>
              <a:spcBef>
                <a:spcPts val="0"/>
              </a:spcBef>
              <a:spcAft>
                <a:spcPts val="0"/>
              </a:spcAft>
              <a:buNone/>
            </a:pPr>
            <a:r>
              <a:t/>
            </a:r>
            <a:endParaRPr b="1" i="1" sz="1500"/>
          </a:p>
          <a:p>
            <a:pPr indent="0" lvl="0" marL="0" marR="0" rtl="0" algn="l">
              <a:lnSpc>
                <a:spcPct val="120000"/>
              </a:lnSpc>
              <a:spcBef>
                <a:spcPts val="0"/>
              </a:spcBef>
              <a:spcAft>
                <a:spcPts val="0"/>
              </a:spcAft>
              <a:buNone/>
            </a:pPr>
            <a:r>
              <a:t/>
            </a:r>
            <a:endParaRPr sz="1500">
              <a:solidFill>
                <a:srgbClr val="676767"/>
              </a:solidFill>
              <a:latin typeface="Roboto"/>
              <a:ea typeface="Roboto"/>
              <a:cs typeface="Roboto"/>
              <a:sym typeface="Roboto"/>
            </a:endParaRPr>
          </a:p>
        </p:txBody>
      </p:sp>
      <p:pic>
        <p:nvPicPr>
          <p:cNvPr id="90" name="Google Shape;90;p10"/>
          <p:cNvPicPr preferRelativeResize="0"/>
          <p:nvPr/>
        </p:nvPicPr>
        <p:blipFill rotWithShape="1">
          <a:blip r:embed="rId3">
            <a:alphaModFix/>
          </a:blip>
          <a:srcRect b="15054" l="0" r="0" t="43496"/>
          <a:stretch/>
        </p:blipFill>
        <p:spPr>
          <a:xfrm>
            <a:off x="9052300" y="4240774"/>
            <a:ext cx="2492400" cy="2236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91" name="Google Shape;91;p10"/>
          <p:cNvPicPr preferRelativeResize="0"/>
          <p:nvPr/>
        </p:nvPicPr>
        <p:blipFill rotWithShape="1">
          <a:blip r:embed="rId4">
            <a:alphaModFix/>
          </a:blip>
          <a:srcRect b="34782" l="0" r="0" t="10121"/>
          <a:stretch/>
        </p:blipFill>
        <p:spPr>
          <a:xfrm>
            <a:off x="9052300" y="1157312"/>
            <a:ext cx="2492400" cy="29727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92" name="Google Shape;92;p10"/>
          <p:cNvPicPr preferRelativeResize="0"/>
          <p:nvPr/>
        </p:nvPicPr>
        <p:blipFill rotWithShape="1">
          <a:blip r:embed="rId5">
            <a:alphaModFix/>
          </a:blip>
          <a:srcRect b="0" l="0" r="0" t="0"/>
          <a:stretch/>
        </p:blipFill>
        <p:spPr>
          <a:xfrm>
            <a:off x="535886" y="2306544"/>
            <a:ext cx="353886" cy="353886"/>
          </a:xfrm>
          <a:prstGeom prst="rect">
            <a:avLst/>
          </a:prstGeom>
          <a:noFill/>
          <a:ln>
            <a:noFill/>
          </a:ln>
          <a:effectLst>
            <a:outerShdw blurRad="50800" rotWithShape="0" algn="tl" dir="2700000" dist="38100">
              <a:srgbClr val="000000">
                <a:alpha val="40000"/>
              </a:srgbClr>
            </a:outerShdw>
          </a:effectLst>
        </p:spPr>
      </p:pic>
      <p:pic>
        <p:nvPicPr>
          <p:cNvPr id="93" name="Google Shape;93;p10"/>
          <p:cNvPicPr preferRelativeResize="0"/>
          <p:nvPr/>
        </p:nvPicPr>
        <p:blipFill rotWithShape="1">
          <a:blip r:embed="rId6">
            <a:alphaModFix/>
          </a:blip>
          <a:srcRect b="0" l="0" r="0" t="0"/>
          <a:stretch/>
        </p:blipFill>
        <p:spPr>
          <a:xfrm>
            <a:off x="11620510" y="1678409"/>
            <a:ext cx="353886" cy="353886"/>
          </a:xfrm>
          <a:prstGeom prst="rect">
            <a:avLst/>
          </a:prstGeom>
          <a:noFill/>
          <a:ln>
            <a:noFill/>
          </a:ln>
          <a:effectLst>
            <a:outerShdw blurRad="50800" rotWithShape="0" algn="tl" dir="2700000" dist="38100">
              <a:srgbClr val="000000">
                <a:alpha val="40000"/>
              </a:srgbClr>
            </a:outerShdw>
          </a:effectLst>
        </p:spPr>
      </p:pic>
      <p:pic>
        <p:nvPicPr>
          <p:cNvPr id="94" name="Google Shape;94;p10"/>
          <p:cNvPicPr preferRelativeResize="0"/>
          <p:nvPr/>
        </p:nvPicPr>
        <p:blipFill rotWithShape="1">
          <a:blip r:embed="rId7">
            <a:alphaModFix/>
          </a:blip>
          <a:srcRect b="0" l="0" r="0" t="0"/>
          <a:stretch/>
        </p:blipFill>
        <p:spPr>
          <a:xfrm>
            <a:off x="535718" y="1157294"/>
            <a:ext cx="354196" cy="354196"/>
          </a:xfrm>
          <a:prstGeom prst="rect">
            <a:avLst/>
          </a:prstGeom>
          <a:noFill/>
          <a:ln>
            <a:noFill/>
          </a:ln>
          <a:effectLst>
            <a:outerShdw blurRad="50800" rotWithShape="0" algn="tl" dir="2700000" dist="38100">
              <a:srgbClr val="000000">
                <a:alpha val="40000"/>
              </a:srgbClr>
            </a:outerShdw>
          </a:effectLst>
        </p:spPr>
      </p:pic>
      <p:sp>
        <p:nvSpPr>
          <p:cNvPr id="95" name="Google Shape;95;p10"/>
          <p:cNvSpPr/>
          <p:nvPr/>
        </p:nvSpPr>
        <p:spPr>
          <a:xfrm>
            <a:off x="9067400" y="1537175"/>
            <a:ext cx="2492400" cy="4575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96" name="Google Shape;96;p10"/>
          <p:cNvPicPr preferRelativeResize="0"/>
          <p:nvPr/>
        </p:nvPicPr>
        <p:blipFill rotWithShape="1">
          <a:blip r:embed="rId6">
            <a:alphaModFix/>
          </a:blip>
          <a:srcRect b="0" l="0" r="0" t="0"/>
          <a:stretch/>
        </p:blipFill>
        <p:spPr>
          <a:xfrm>
            <a:off x="535886" y="3905917"/>
            <a:ext cx="353886" cy="353886"/>
          </a:xfrm>
          <a:prstGeom prst="rect">
            <a:avLst/>
          </a:prstGeom>
          <a:noFill/>
          <a:ln>
            <a:noFill/>
          </a:ln>
          <a:effectLst>
            <a:outerShdw blurRad="50800" rotWithShape="0" algn="tl" dir="2700000" dist="38100">
              <a:srgbClr val="000000">
                <a:alpha val="40000"/>
              </a:srgbClr>
            </a:outerShdw>
          </a:effectLst>
        </p:spPr>
      </p:pic>
      <p:sp>
        <p:nvSpPr>
          <p:cNvPr id="97" name="Google Shape;97;p10"/>
          <p:cNvSpPr txBox="1"/>
          <p:nvPr/>
        </p:nvSpPr>
        <p:spPr>
          <a:xfrm>
            <a:off x="290850" y="302650"/>
            <a:ext cx="101421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Receiving Patients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1"/>
          <p:cNvSpPr txBox="1"/>
          <p:nvPr/>
        </p:nvSpPr>
        <p:spPr>
          <a:xfrm>
            <a:off x="889916" y="1120093"/>
            <a:ext cx="4710900" cy="4679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1" lang="en-ID" sz="2200">
                <a:solidFill>
                  <a:srgbClr val="515151"/>
                </a:solidFill>
                <a:latin typeface="Roboto"/>
                <a:ea typeface="Roboto"/>
                <a:cs typeface="Roboto"/>
                <a:sym typeface="Roboto"/>
              </a:rPr>
              <a:t>Scan Wristband</a:t>
            </a:r>
            <a:endParaRPr b="0" i="0" sz="12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Finds and Opens Patient Channel</a:t>
            </a:r>
            <a:endParaRPr b="0" i="0" sz="1500" u="none" cap="none" strike="noStrike">
              <a:solidFill>
                <a:srgbClr val="000000"/>
              </a:solidFill>
              <a:latin typeface="Arial"/>
              <a:ea typeface="Arial"/>
              <a:cs typeface="Arial"/>
              <a:sym typeface="Arial"/>
            </a:endParaRPr>
          </a:p>
          <a:p>
            <a:pPr indent="-279400" lvl="0" marL="285750" marR="0" rtl="0" algn="l">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Prompts to Create Patient Channel if not in system</a:t>
            </a:r>
            <a:endParaRPr b="0" i="0" sz="1500" u="none" cap="none" strike="noStrike">
              <a:solidFill>
                <a:srgbClr val="676767"/>
              </a:solidFill>
              <a:latin typeface="Roboto"/>
              <a:ea typeface="Roboto"/>
              <a:cs typeface="Roboto"/>
              <a:sym typeface="Roboto"/>
            </a:endParaRPr>
          </a:p>
          <a:p>
            <a:pPr indent="0" lvl="0" marL="0" rtl="0" algn="l">
              <a:spcBef>
                <a:spcPts val="0"/>
              </a:spcBef>
              <a:spcAft>
                <a:spcPts val="0"/>
              </a:spcAft>
              <a:buNone/>
            </a:pPr>
            <a:r>
              <a:rPr b="1" lang="en-ID" sz="2200">
                <a:solidFill>
                  <a:srgbClr val="515151"/>
                </a:solidFill>
                <a:latin typeface="Roboto"/>
                <a:ea typeface="Roboto"/>
                <a:cs typeface="Roboto"/>
                <a:sym typeface="Roboto"/>
              </a:rPr>
              <a:t>Set ED Arrival Time</a:t>
            </a:r>
            <a:endParaRPr sz="1200"/>
          </a:p>
          <a:p>
            <a:pPr indent="-323850" lvl="0" marL="45720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Scroll to bottom and Set </a:t>
            </a:r>
            <a:r>
              <a:rPr b="1" i="1" lang="en-ID" sz="1500">
                <a:solidFill>
                  <a:srgbClr val="676767"/>
                </a:solidFill>
                <a:latin typeface="Roboto"/>
                <a:ea typeface="Roboto"/>
                <a:cs typeface="Roboto"/>
                <a:sym typeface="Roboto"/>
              </a:rPr>
              <a:t>ED Arrival Time</a:t>
            </a:r>
            <a:endParaRPr b="1" i="1" sz="1500"/>
          </a:p>
          <a:p>
            <a:pPr indent="-323850" lvl="0" marL="45720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Moves Patient to </a:t>
            </a:r>
            <a:r>
              <a:rPr b="1" i="1" lang="en-ID" sz="1500">
                <a:solidFill>
                  <a:srgbClr val="676767"/>
                </a:solidFill>
                <a:latin typeface="Roboto"/>
                <a:ea typeface="Roboto"/>
                <a:cs typeface="Roboto"/>
                <a:sym typeface="Roboto"/>
              </a:rPr>
              <a:t>At Destination</a:t>
            </a:r>
            <a:r>
              <a:rPr lang="en-ID" sz="1500">
                <a:solidFill>
                  <a:srgbClr val="676767"/>
                </a:solidFill>
                <a:latin typeface="Roboto"/>
                <a:ea typeface="Roboto"/>
                <a:cs typeface="Roboto"/>
                <a:sym typeface="Roboto"/>
              </a:rPr>
              <a:t> Status</a:t>
            </a:r>
            <a:endParaRPr sz="1500"/>
          </a:p>
          <a:p>
            <a:pPr indent="0" lvl="0" marL="0" rtl="0" algn="l">
              <a:spcBef>
                <a:spcPts val="0"/>
              </a:spcBef>
              <a:spcAft>
                <a:spcPts val="0"/>
              </a:spcAft>
              <a:buNone/>
            </a:pPr>
            <a:r>
              <a:t/>
            </a:r>
            <a:endParaRPr b="1" sz="2200">
              <a:solidFill>
                <a:srgbClr val="515151"/>
              </a:solidFill>
              <a:latin typeface="Roboto"/>
              <a:ea typeface="Roboto"/>
              <a:cs typeface="Roboto"/>
              <a:sym typeface="Roboto"/>
            </a:endParaRPr>
          </a:p>
          <a:p>
            <a:pPr indent="0" lvl="0" marL="0" rtl="0" algn="l">
              <a:spcBef>
                <a:spcPts val="0"/>
              </a:spcBef>
              <a:spcAft>
                <a:spcPts val="0"/>
              </a:spcAft>
              <a:buNone/>
            </a:pPr>
            <a:r>
              <a:rPr b="1" lang="en-ID" sz="2500">
                <a:solidFill>
                  <a:schemeClr val="accent1"/>
                </a:solidFill>
                <a:latin typeface="Roboto"/>
                <a:ea typeface="Roboto"/>
                <a:cs typeface="Roboto"/>
                <a:sym typeface="Roboto"/>
              </a:rPr>
              <a:t>Options</a:t>
            </a:r>
            <a:endParaRPr b="1" sz="2500">
              <a:solidFill>
                <a:schemeClr val="accent1"/>
              </a:solidFill>
              <a:latin typeface="Roboto"/>
              <a:ea typeface="Roboto"/>
              <a:cs typeface="Roboto"/>
              <a:sym typeface="Roboto"/>
            </a:endParaRPr>
          </a:p>
          <a:p>
            <a:pPr indent="0" lvl="0" marL="0" rtl="0" algn="l">
              <a:spcBef>
                <a:spcPts val="0"/>
              </a:spcBef>
              <a:spcAft>
                <a:spcPts val="0"/>
              </a:spcAft>
              <a:buNone/>
            </a:pPr>
            <a:r>
              <a:rPr b="1" lang="en-ID" sz="2200">
                <a:solidFill>
                  <a:srgbClr val="515151"/>
                </a:solidFill>
                <a:latin typeface="Roboto"/>
                <a:ea typeface="Roboto"/>
                <a:cs typeface="Roboto"/>
                <a:sym typeface="Roboto"/>
              </a:rPr>
              <a:t>Re-Triage and Change Condition</a:t>
            </a:r>
            <a:endParaRPr b="1" sz="2200">
              <a:solidFill>
                <a:srgbClr val="515151"/>
              </a:solidFill>
              <a:latin typeface="Roboto"/>
              <a:ea typeface="Roboto"/>
              <a:cs typeface="Roboto"/>
              <a:sym typeface="Roboto"/>
            </a:endParaRPr>
          </a:p>
          <a:p>
            <a:pPr indent="0" lvl="0" marL="0" rtl="0" algn="l">
              <a:spcBef>
                <a:spcPts val="0"/>
              </a:spcBef>
              <a:spcAft>
                <a:spcPts val="0"/>
              </a:spcAft>
              <a:buNone/>
            </a:pPr>
            <a:r>
              <a:t/>
            </a:r>
            <a:endParaRPr b="1" sz="2200">
              <a:solidFill>
                <a:srgbClr val="515151"/>
              </a:solidFill>
              <a:latin typeface="Roboto"/>
              <a:ea typeface="Roboto"/>
              <a:cs typeface="Roboto"/>
              <a:sym typeface="Roboto"/>
            </a:endParaRPr>
          </a:p>
          <a:p>
            <a:pPr indent="0" lvl="0" marL="0" rtl="0" algn="l">
              <a:spcBef>
                <a:spcPts val="0"/>
              </a:spcBef>
              <a:spcAft>
                <a:spcPts val="0"/>
              </a:spcAft>
              <a:buNone/>
            </a:pPr>
            <a:r>
              <a:rPr b="1" lang="en-ID" sz="2200">
                <a:solidFill>
                  <a:srgbClr val="515151"/>
                </a:solidFill>
                <a:latin typeface="Roboto"/>
                <a:ea typeface="Roboto"/>
                <a:cs typeface="Roboto"/>
                <a:sym typeface="Roboto"/>
              </a:rPr>
              <a:t>Room Assignment</a:t>
            </a:r>
            <a:endParaRPr b="1" sz="2200">
              <a:solidFill>
                <a:srgbClr val="515151"/>
              </a:solidFill>
              <a:latin typeface="Roboto"/>
              <a:ea typeface="Roboto"/>
              <a:cs typeface="Roboto"/>
              <a:sym typeface="Roboto"/>
            </a:endParaRPr>
          </a:p>
          <a:p>
            <a:pPr indent="-323850" lvl="0" marL="45720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Visible if already assigned</a:t>
            </a:r>
            <a:endParaRPr sz="1500"/>
          </a:p>
          <a:p>
            <a:pPr indent="-323850" lvl="0" marL="457200" rtl="0" algn="l">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Able to </a:t>
            </a:r>
            <a:r>
              <a:rPr b="1" i="1" lang="en-ID" sz="1500">
                <a:solidFill>
                  <a:srgbClr val="676767"/>
                </a:solidFill>
                <a:latin typeface="Roboto"/>
                <a:ea typeface="Roboto"/>
                <a:cs typeface="Roboto"/>
                <a:sym typeface="Roboto"/>
              </a:rPr>
              <a:t>Add</a:t>
            </a:r>
            <a:r>
              <a:rPr b="1" lang="en-ID" sz="1500">
                <a:solidFill>
                  <a:srgbClr val="676767"/>
                </a:solidFill>
                <a:latin typeface="Roboto"/>
                <a:ea typeface="Roboto"/>
                <a:cs typeface="Roboto"/>
                <a:sym typeface="Roboto"/>
              </a:rPr>
              <a:t> / </a:t>
            </a:r>
            <a:r>
              <a:rPr b="1" i="1" lang="en-ID" sz="1500">
                <a:solidFill>
                  <a:srgbClr val="676767"/>
                </a:solidFill>
                <a:latin typeface="Roboto"/>
                <a:ea typeface="Roboto"/>
                <a:cs typeface="Roboto"/>
                <a:sym typeface="Roboto"/>
              </a:rPr>
              <a:t>Edit</a:t>
            </a:r>
            <a:endParaRPr b="1" i="1" sz="1500"/>
          </a:p>
          <a:p>
            <a:pPr indent="0" lvl="0" marL="0" marR="0" rtl="0" algn="l">
              <a:lnSpc>
                <a:spcPct val="120000"/>
              </a:lnSpc>
              <a:spcBef>
                <a:spcPts val="0"/>
              </a:spcBef>
              <a:spcAft>
                <a:spcPts val="0"/>
              </a:spcAft>
              <a:buNone/>
            </a:pPr>
            <a:r>
              <a:t/>
            </a:r>
            <a:endParaRPr sz="1500">
              <a:solidFill>
                <a:srgbClr val="676767"/>
              </a:solidFill>
              <a:latin typeface="Roboto"/>
              <a:ea typeface="Roboto"/>
              <a:cs typeface="Roboto"/>
              <a:sym typeface="Roboto"/>
            </a:endParaRPr>
          </a:p>
        </p:txBody>
      </p:sp>
      <p:pic>
        <p:nvPicPr>
          <p:cNvPr id="103" name="Google Shape;103;p11"/>
          <p:cNvPicPr preferRelativeResize="0"/>
          <p:nvPr/>
        </p:nvPicPr>
        <p:blipFill rotWithShape="1">
          <a:blip r:embed="rId3">
            <a:alphaModFix/>
          </a:blip>
          <a:srcRect b="15054" l="0" r="0" t="43496"/>
          <a:stretch/>
        </p:blipFill>
        <p:spPr>
          <a:xfrm>
            <a:off x="9052300" y="4240774"/>
            <a:ext cx="2492400" cy="22362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04" name="Google Shape;104;p11"/>
          <p:cNvPicPr preferRelativeResize="0"/>
          <p:nvPr/>
        </p:nvPicPr>
        <p:blipFill rotWithShape="1">
          <a:blip r:embed="rId4">
            <a:alphaModFix/>
          </a:blip>
          <a:srcRect b="34782" l="0" r="0" t="10121"/>
          <a:stretch/>
        </p:blipFill>
        <p:spPr>
          <a:xfrm>
            <a:off x="9052300" y="1157312"/>
            <a:ext cx="2492400" cy="2972700"/>
          </a:xfrm>
          <a:prstGeom prst="roundRect">
            <a:avLst>
              <a:gd fmla="val 3143" name="adj"/>
            </a:avLst>
          </a:prstGeom>
          <a:noFill/>
          <a:ln cap="flat" cmpd="sng" w="22225">
            <a:solidFill>
              <a:schemeClr val="lt1"/>
            </a:solidFill>
            <a:prstDash val="solid"/>
            <a:round/>
            <a:headEnd len="sm" w="sm" type="none"/>
            <a:tailEnd len="sm" w="sm" type="none"/>
          </a:ln>
          <a:effectLst>
            <a:outerShdw blurRad="190500" rotWithShape="0" algn="tl" dir="2700000" dist="88900">
              <a:srgbClr val="000000">
                <a:alpha val="20000"/>
              </a:srgbClr>
            </a:outerShdw>
          </a:effectLst>
        </p:spPr>
      </p:pic>
      <p:pic>
        <p:nvPicPr>
          <p:cNvPr id="105" name="Google Shape;105;p11"/>
          <p:cNvPicPr preferRelativeResize="0"/>
          <p:nvPr/>
        </p:nvPicPr>
        <p:blipFill rotWithShape="1">
          <a:blip r:embed="rId5">
            <a:alphaModFix/>
          </a:blip>
          <a:srcRect b="0" l="0" r="0" t="0"/>
          <a:stretch/>
        </p:blipFill>
        <p:spPr>
          <a:xfrm>
            <a:off x="535886" y="2306544"/>
            <a:ext cx="353886" cy="353886"/>
          </a:xfrm>
          <a:prstGeom prst="rect">
            <a:avLst/>
          </a:prstGeom>
          <a:noFill/>
          <a:ln>
            <a:noFill/>
          </a:ln>
          <a:effectLst>
            <a:outerShdw blurRad="50800" rotWithShape="0" algn="tl" dir="2700000" dist="38100">
              <a:srgbClr val="000000">
                <a:alpha val="40000"/>
              </a:srgbClr>
            </a:outerShdw>
          </a:effectLst>
        </p:spPr>
      </p:pic>
      <p:pic>
        <p:nvPicPr>
          <p:cNvPr id="106" name="Google Shape;106;p11"/>
          <p:cNvPicPr preferRelativeResize="0"/>
          <p:nvPr/>
        </p:nvPicPr>
        <p:blipFill rotWithShape="1">
          <a:blip r:embed="rId6">
            <a:alphaModFix/>
          </a:blip>
          <a:srcRect b="0" l="0" r="0" t="0"/>
          <a:stretch/>
        </p:blipFill>
        <p:spPr>
          <a:xfrm>
            <a:off x="11116533" y="3464181"/>
            <a:ext cx="353886" cy="353886"/>
          </a:xfrm>
          <a:prstGeom prst="rect">
            <a:avLst/>
          </a:prstGeom>
          <a:noFill/>
          <a:ln>
            <a:noFill/>
          </a:ln>
          <a:effectLst>
            <a:outerShdw blurRad="50800" rotWithShape="0" algn="tl" dir="2700000" dist="38100">
              <a:srgbClr val="000000">
                <a:alpha val="40000"/>
              </a:srgbClr>
            </a:outerShdw>
          </a:effectLst>
        </p:spPr>
      </p:pic>
      <p:pic>
        <p:nvPicPr>
          <p:cNvPr id="107" name="Google Shape;107;p11"/>
          <p:cNvPicPr preferRelativeResize="0"/>
          <p:nvPr/>
        </p:nvPicPr>
        <p:blipFill rotWithShape="1">
          <a:blip r:embed="rId7">
            <a:alphaModFix/>
          </a:blip>
          <a:srcRect b="0" l="0" r="0" t="0"/>
          <a:stretch/>
        </p:blipFill>
        <p:spPr>
          <a:xfrm>
            <a:off x="535718" y="1157294"/>
            <a:ext cx="354196" cy="354196"/>
          </a:xfrm>
          <a:prstGeom prst="rect">
            <a:avLst/>
          </a:prstGeom>
          <a:noFill/>
          <a:ln>
            <a:noFill/>
          </a:ln>
          <a:effectLst>
            <a:outerShdw blurRad="50800" rotWithShape="0" algn="tl" dir="2700000" dist="38100">
              <a:srgbClr val="000000">
                <a:alpha val="40000"/>
              </a:srgbClr>
            </a:outerShdw>
          </a:effectLst>
        </p:spPr>
      </p:pic>
      <p:sp>
        <p:nvSpPr>
          <p:cNvPr id="108" name="Google Shape;108;p11"/>
          <p:cNvSpPr/>
          <p:nvPr/>
        </p:nvSpPr>
        <p:spPr>
          <a:xfrm>
            <a:off x="9149475" y="3530425"/>
            <a:ext cx="1842000" cy="2094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9" name="Google Shape;109;p11"/>
          <p:cNvSpPr/>
          <p:nvPr/>
        </p:nvSpPr>
        <p:spPr>
          <a:xfrm>
            <a:off x="10945625" y="2068525"/>
            <a:ext cx="524700" cy="274200"/>
          </a:xfrm>
          <a:prstGeom prst="rect">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10" name="Google Shape;110;p11"/>
          <p:cNvPicPr preferRelativeResize="0"/>
          <p:nvPr/>
        </p:nvPicPr>
        <p:blipFill rotWithShape="1">
          <a:blip r:embed="rId8">
            <a:alphaModFix/>
          </a:blip>
          <a:srcRect b="0" l="0" r="0" t="0"/>
          <a:stretch/>
        </p:blipFill>
        <p:spPr>
          <a:xfrm>
            <a:off x="535886" y="3905917"/>
            <a:ext cx="353886" cy="353886"/>
          </a:xfrm>
          <a:prstGeom prst="rect">
            <a:avLst/>
          </a:prstGeom>
          <a:noFill/>
          <a:ln>
            <a:noFill/>
          </a:ln>
          <a:effectLst>
            <a:outerShdw blurRad="50800" rotWithShape="0" algn="tl" dir="2700000" dist="38100">
              <a:srgbClr val="000000">
                <a:alpha val="40000"/>
              </a:srgbClr>
            </a:outerShdw>
          </a:effectLst>
        </p:spPr>
      </p:pic>
      <p:pic>
        <p:nvPicPr>
          <p:cNvPr id="111" name="Google Shape;111;p11"/>
          <p:cNvPicPr preferRelativeResize="0"/>
          <p:nvPr/>
        </p:nvPicPr>
        <p:blipFill rotWithShape="1">
          <a:blip r:embed="rId6">
            <a:alphaModFix/>
          </a:blip>
          <a:srcRect b="0" l="0" r="0" t="0"/>
          <a:stretch/>
        </p:blipFill>
        <p:spPr>
          <a:xfrm>
            <a:off x="535886" y="4569511"/>
            <a:ext cx="353886" cy="353886"/>
          </a:xfrm>
          <a:prstGeom prst="rect">
            <a:avLst/>
          </a:prstGeom>
          <a:noFill/>
          <a:ln>
            <a:noFill/>
          </a:ln>
          <a:effectLst>
            <a:outerShdw blurRad="50800" rotWithShape="0" algn="tl" dir="2700000" dist="38100">
              <a:srgbClr val="000000">
                <a:alpha val="40000"/>
              </a:srgbClr>
            </a:outerShdw>
          </a:effectLst>
        </p:spPr>
      </p:pic>
      <p:sp>
        <p:nvSpPr>
          <p:cNvPr id="112" name="Google Shape;112;p11"/>
          <p:cNvSpPr txBox="1"/>
          <p:nvPr/>
        </p:nvSpPr>
        <p:spPr>
          <a:xfrm>
            <a:off x="290850" y="302650"/>
            <a:ext cx="101421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ID" sz="3200" u="none" cap="none" strike="noStrike">
                <a:solidFill>
                  <a:schemeClr val="accent1"/>
                </a:solidFill>
                <a:latin typeface="Roboto"/>
                <a:ea typeface="Roboto"/>
                <a:cs typeface="Roboto"/>
                <a:sym typeface="Roboto"/>
              </a:rPr>
              <a:t>INCIDENTS | </a:t>
            </a:r>
            <a:r>
              <a:rPr b="1" lang="en-ID" sz="3200">
                <a:solidFill>
                  <a:srgbClr val="0E0E0E"/>
                </a:solidFill>
                <a:latin typeface="Roboto"/>
                <a:ea typeface="Roboto"/>
                <a:cs typeface="Roboto"/>
                <a:sym typeface="Roboto"/>
              </a:rPr>
              <a:t>Receiving Patients During an Incident</a:t>
            </a:r>
            <a:r>
              <a:rPr b="1" i="0" lang="en-ID" sz="3200" u="none" cap="none" strike="noStrike">
                <a:solidFill>
                  <a:srgbClr val="0E0E0E"/>
                </a:solidFill>
                <a:latin typeface="Roboto"/>
                <a:ea typeface="Roboto"/>
                <a:cs typeface="Roboto"/>
                <a:sym typeface="Roboto"/>
              </a:rPr>
              <a:t> </a:t>
            </a:r>
            <a:endParaRPr b="1" i="0" sz="3200" u="none" cap="none" strike="noStrike">
              <a:solidFill>
                <a:srgbClr val="0E0E0E"/>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4">
      <a:dk1>
        <a:srgbClr val="333333"/>
      </a:dk1>
      <a:lt1>
        <a:srgbClr val="FFFFFF"/>
      </a:lt1>
      <a:dk2>
        <a:srgbClr val="44546A"/>
      </a:dk2>
      <a:lt2>
        <a:srgbClr val="E7E6E6"/>
      </a:lt2>
      <a:accent1>
        <a:srgbClr val="B12028"/>
      </a:accent1>
      <a:accent2>
        <a:srgbClr val="5E5E5E"/>
      </a:accent2>
      <a:accent3>
        <a:srgbClr val="8A8A8A"/>
      </a:accent3>
      <a:accent4>
        <a:srgbClr val="B12028"/>
      </a:accent4>
      <a:accent5>
        <a:srgbClr val="FBE5E8"/>
      </a:accent5>
      <a:accent6>
        <a:srgbClr val="8A8A8A"/>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