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Lst>
  <p:notesMasterIdLst>
    <p:notesMasterId r:id="rId14"/>
  </p:notesMasterIdLst>
  <p:sldIdLst>
    <p:sldId id="259" r:id="rId2"/>
    <p:sldId id="3100" r:id="rId3"/>
    <p:sldId id="4576" r:id="rId4"/>
    <p:sldId id="4568" r:id="rId5"/>
    <p:sldId id="4569" r:id="rId6"/>
    <p:sldId id="4570" r:id="rId7"/>
    <p:sldId id="315" r:id="rId8"/>
    <p:sldId id="4606" r:id="rId9"/>
    <p:sldId id="4557" r:id="rId10"/>
    <p:sldId id="4558" r:id="rId11"/>
    <p:sldId id="4559" r:id="rId12"/>
    <p:sldId id="4581" r:id="rId13"/>
  </p:sldIdLst>
  <p:sldSz cx="24387175" cy="13716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pos="193" userDrawn="1">
          <p15:clr>
            <a:srgbClr val="A4A3A4"/>
          </p15:clr>
        </p15:guide>
        <p15:guide id="2" pos="4129" userDrawn="1">
          <p15:clr>
            <a:srgbClr val="A4A3A4"/>
          </p15:clr>
        </p15:guide>
        <p15:guide id="3" orient="horz" pos="2448" userDrawn="1">
          <p15:clr>
            <a:srgbClr val="A4A3A4"/>
          </p15:clr>
        </p15:guide>
        <p15:guide id="4" orient="horz" pos="2616" userDrawn="1">
          <p15:clr>
            <a:srgbClr val="A4A3A4"/>
          </p15:clr>
        </p15:guide>
        <p15:guide id="5" pos="73" userDrawn="1">
          <p15:clr>
            <a:srgbClr val="A4A3A4"/>
          </p15:clr>
        </p15:guide>
        <p15:guide id="6" pos="4249" userDrawn="1">
          <p15:clr>
            <a:srgbClr val="A4A3A4"/>
          </p15:clr>
        </p15:guide>
        <p15:guide id="7" orient="horz" pos="72"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32D7620-D18E-2720-E75C-12A5AFE9EFF3}" name="Kinsie Clarkson" initials="KC" userId="S::mckinsie.clarkson@pulsara.com::53580e26-1d0f-4b8d-b1f1-270206177f63" providerId="AD"/>
  <p188:author id="{3D082A4A-5585-6AA9-4201-6214A5B70DC1}" name="Michele M. Miller" initials="MMM" userId="Michele M. Miller" providerId="None"/>
  <p188:author id="{30D11F9B-4371-CA26-61DD-BEC1A17C09C7}" name="James Woodson" initials="JW" userId="S::james@pulsara.com::21188c0e-0b11-4d31-a199-be73e0fc9ae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C3CC"/>
    <a:srgbClr val="61E8FA"/>
    <a:srgbClr val="54C8D6"/>
    <a:srgbClr val="05B9BF"/>
    <a:srgbClr val="FFA200"/>
    <a:srgbClr val="0391EC"/>
    <a:srgbClr val="FFFFDD"/>
    <a:srgbClr val="D6EBEE"/>
    <a:srgbClr val="92D050"/>
    <a:srgbClr val="A7D5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680"/>
    <p:restoredTop sz="82440"/>
  </p:normalViewPr>
  <p:slideViewPr>
    <p:cSldViewPr snapToGrid="0">
      <p:cViewPr varScale="1">
        <p:scale>
          <a:sx n="112" d="100"/>
          <a:sy n="112" d="100"/>
        </p:scale>
        <p:origin x="2512" y="216"/>
      </p:cViewPr>
      <p:guideLst/>
    </p:cSldViewPr>
  </p:slideViewPr>
  <p:outlineViewPr>
    <p:cViewPr>
      <p:scale>
        <a:sx n="33" d="100"/>
        <a:sy n="33" d="100"/>
      </p:scale>
      <p:origin x="0" y="0"/>
    </p:cViewPr>
  </p:outlineViewPr>
  <p:notesTextViewPr>
    <p:cViewPr>
      <p:scale>
        <a:sx n="75" d="100"/>
        <a:sy n="75" d="100"/>
      </p:scale>
      <p:origin x="0" y="0"/>
    </p:cViewPr>
  </p:notesTextViewPr>
  <p:sorterViewPr>
    <p:cViewPr>
      <p:scale>
        <a:sx n="80" d="100"/>
        <a:sy n="80" d="100"/>
      </p:scale>
      <p:origin x="0" y="0"/>
    </p:cViewPr>
  </p:sorterViewPr>
  <p:notesViewPr>
    <p:cSldViewPr snapToGrid="0">
      <p:cViewPr varScale="1">
        <p:scale>
          <a:sx n="210" d="100"/>
          <a:sy n="210" d="100"/>
        </p:scale>
        <p:origin x="7064" y="176"/>
      </p:cViewPr>
      <p:guideLst>
        <p:guide pos="193"/>
        <p:guide pos="4129"/>
        <p:guide orient="horz" pos="2448"/>
        <p:guide orient="horz" pos="2616"/>
        <p:guide pos="73"/>
        <p:guide pos="4249"/>
        <p:guide orient="horz" pos="7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0" y="-15240"/>
            <a:ext cx="6854613" cy="3855720"/>
          </a:xfrm>
          <a:prstGeom prst="rect">
            <a:avLst/>
          </a:prstGeom>
          <a:noFill/>
          <a:ln w="12700">
            <a:solidFill>
              <a:schemeClr val="bg1"/>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306388" y="4152899"/>
            <a:ext cx="6248400" cy="3499757"/>
          </a:xfrm>
          <a:prstGeom prst="rect">
            <a:avLst/>
          </a:prstGeom>
        </p:spPr>
        <p:txBody>
          <a:bodyPr vert="horz" lIns="91440" tIns="45720" rIns="91440" bIns="45720" rtlCol="0"/>
          <a:lstStyle/>
          <a:p>
            <a:pPr lvl="0"/>
            <a:r>
              <a:rPr lang="en-US" dirty="0"/>
              <a:t>Click to edit Master text styles</a:t>
            </a:r>
          </a:p>
        </p:txBody>
      </p:sp>
      <p:sp>
        <p:nvSpPr>
          <p:cNvPr id="2" name="Slide Number Placeholder 1">
            <a:extLst>
              <a:ext uri="{FF2B5EF4-FFF2-40B4-BE49-F238E27FC236}">
                <a16:creationId xmlns:a16="http://schemas.microsoft.com/office/drawing/2014/main" id="{06C42D08-8FEA-2B62-1D51-5FE5751E1A35}"/>
              </a:ext>
            </a:extLst>
          </p:cNvPr>
          <p:cNvSpPr>
            <a:spLocks noGrp="1"/>
          </p:cNvSpPr>
          <p:nvPr>
            <p:ph type="sldNum" sz="quarter" idx="5"/>
          </p:nvPr>
        </p:nvSpPr>
        <p:spPr>
          <a:xfrm>
            <a:off x="15997" y="8685213"/>
            <a:ext cx="6838615" cy="458787"/>
          </a:xfrm>
          <a:prstGeom prst="rect">
            <a:avLst/>
          </a:prstGeom>
        </p:spPr>
        <p:txBody>
          <a:bodyPr vert="horz" lIns="91440" tIns="45720" rIns="91440" bIns="45720" rtlCol="0" anchor="b"/>
          <a:lstStyle>
            <a:lvl1pPr algn="ctr">
              <a:defRPr sz="1200" b="0" i="0">
                <a:latin typeface="Calibri Light" panose="020F0302020204030204" pitchFamily="34" charset="0"/>
                <a:cs typeface="Calibri Light" panose="020F0302020204030204" pitchFamily="34" charset="0"/>
              </a:defRPr>
            </a:lvl1pPr>
          </a:lstStyle>
          <a:p>
            <a:fld id="{1A29FED2-704B-8F40-A666-2337C5800A5F}" type="slidenum">
              <a:rPr lang="en-US" smtClean="0"/>
              <a:pPr/>
              <a:t>‹#›</a:t>
            </a:fld>
            <a:endParaRPr lang="en-US"/>
          </a:p>
        </p:txBody>
      </p:sp>
    </p:spTree>
    <p:extLst>
      <p:ext uri="{BB962C8B-B14F-4D97-AF65-F5344CB8AC3E}">
        <p14:creationId xmlns:p14="http://schemas.microsoft.com/office/powerpoint/2010/main" val="1670026411"/>
      </p:ext>
    </p:extLst>
  </p:cSld>
  <p:clrMap bg1="lt1" tx1="dk1" bg2="lt2" tx2="dk2" accent1="accent1" accent2="accent2" accent3="accent3" accent4="accent4" accent5="accent5" accent6="accent6" hlink="hlink" folHlink="folHlink"/>
  <p:notesStyle>
    <a:lvl1pPr marL="0"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1pPr>
    <a:lvl2pPr marL="914446"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2pPr>
    <a:lvl3pPr marL="1828891"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3pPr>
    <a:lvl4pPr marL="2743337"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4pPr>
    <a:lvl5pPr marL="3657783" algn="l" defTabSz="1828891" rtl="0" eaLnBrk="1" latinLnBrk="0" hangingPunct="1">
      <a:defRPr sz="1200" b="0" i="0" kern="1200">
        <a:solidFill>
          <a:schemeClr val="tx1"/>
        </a:solidFill>
        <a:latin typeface="Calibri Light" panose="020F0302020204030204" pitchFamily="34" charset="0"/>
        <a:ea typeface="+mn-ea"/>
        <a:cs typeface="Calibri Light" panose="020F0302020204030204" pitchFamily="34" charset="0"/>
      </a:defRPr>
    </a:lvl5pPr>
    <a:lvl6pPr marL="4572229" algn="l" defTabSz="1828891" rtl="0" eaLnBrk="1" latinLnBrk="0" hangingPunct="1">
      <a:defRPr sz="2400" kern="1200">
        <a:solidFill>
          <a:schemeClr val="tx1"/>
        </a:solidFill>
        <a:latin typeface="+mn-lt"/>
        <a:ea typeface="+mn-ea"/>
        <a:cs typeface="+mn-cs"/>
      </a:defRPr>
    </a:lvl6pPr>
    <a:lvl7pPr marL="5486674" algn="l" defTabSz="1828891" rtl="0" eaLnBrk="1" latinLnBrk="0" hangingPunct="1">
      <a:defRPr sz="2400" kern="1200">
        <a:solidFill>
          <a:schemeClr val="tx1"/>
        </a:solidFill>
        <a:latin typeface="+mn-lt"/>
        <a:ea typeface="+mn-ea"/>
        <a:cs typeface="+mn-cs"/>
      </a:defRPr>
    </a:lvl7pPr>
    <a:lvl8pPr marL="6401120" algn="l" defTabSz="1828891" rtl="0" eaLnBrk="1" latinLnBrk="0" hangingPunct="1">
      <a:defRPr sz="2400" kern="1200">
        <a:solidFill>
          <a:schemeClr val="tx1"/>
        </a:solidFill>
        <a:latin typeface="+mn-lt"/>
        <a:ea typeface="+mn-ea"/>
        <a:cs typeface="+mn-cs"/>
      </a:defRPr>
    </a:lvl8pPr>
    <a:lvl9pPr marL="7315566" algn="l" defTabSz="1828891" rtl="0" eaLnBrk="1" latinLnBrk="0" hangingPunct="1">
      <a:defRPr sz="24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616" userDrawn="1">
          <p15:clr>
            <a:srgbClr val="F26B43"/>
          </p15:clr>
        </p15:guide>
        <p15:guide id="2" pos="193" userDrawn="1">
          <p15:clr>
            <a:srgbClr val="F26B43"/>
          </p15:clr>
        </p15:guide>
        <p15:guide id="3" pos="4129"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8528232797_4_77:notes"/>
          <p:cNvSpPr>
            <a:spLocks noGrp="1" noRot="1" noChangeAspect="1"/>
          </p:cNvSpPr>
          <p:nvPr>
            <p:ph type="sldImg" idx="2"/>
          </p:nvPr>
        </p:nvSpPr>
        <p:spPr>
          <a:xfrm>
            <a:off x="95250" y="114300"/>
            <a:ext cx="6665913" cy="3749675"/>
          </a:xfrm>
          <a:custGeom>
            <a:avLst/>
            <a:gdLst/>
            <a:ahLst/>
            <a:cxnLst/>
            <a:rect l="l" t="t" r="r" b="b"/>
            <a:pathLst>
              <a:path w="120000" h="120000" extrusionOk="0">
                <a:moveTo>
                  <a:pt x="0" y="0"/>
                </a:moveTo>
                <a:lnTo>
                  <a:pt x="120000" y="0"/>
                </a:lnTo>
                <a:lnTo>
                  <a:pt x="120000" y="120000"/>
                </a:lnTo>
                <a:lnTo>
                  <a:pt x="0" y="120000"/>
                </a:lnTo>
                <a:close/>
              </a:path>
            </a:pathLst>
          </a:custGeom>
          <a:noFill/>
          <a:ln w="12700">
            <a:solidFill>
              <a:schemeClr val="bg1"/>
            </a:solidFill>
          </a:ln>
          <a:effectLst>
            <a:outerShdw blurRad="50800" dist="25400" dir="2700000" algn="tl" rotWithShape="0">
              <a:prstClr val="black">
                <a:alpha val="22000"/>
              </a:prstClr>
            </a:outerShdw>
          </a:effectLst>
        </p:spPr>
      </p:sp>
      <p:sp>
        <p:nvSpPr>
          <p:cNvPr id="97" name="Google Shape;97;g28528232797_4_77:notes"/>
          <p:cNvSpPr txBox="1">
            <a:spLocks noGrp="1"/>
          </p:cNvSpPr>
          <p:nvPr>
            <p:ph type="sldNum" idx="12"/>
          </p:nvPr>
        </p:nvSpPr>
        <p:spPr>
          <a:xfrm>
            <a:off x="-1587" y="8856617"/>
            <a:ext cx="6858000" cy="287296"/>
          </a:xfrm>
          <a:prstGeom prst="rect">
            <a:avLst/>
          </a:prstGeom>
          <a:noFill/>
          <a:ln>
            <a:noFill/>
          </a:ln>
        </p:spPr>
        <p:txBody>
          <a:bodyPr spcFirstLastPara="1" wrap="square" lIns="91425" tIns="45700" rIns="91425" bIns="45700" anchor="b" anchorCtr="0">
            <a:noAutofit/>
          </a:bodyPr>
          <a:lstStyle/>
          <a:p>
            <a:pPr marL="0" lvl="0" indent="0" algn="ctr" rtl="0">
              <a:spcBef>
                <a:spcPts val="0"/>
              </a:spcBef>
              <a:spcAft>
                <a:spcPts val="0"/>
              </a:spcAft>
              <a:buNone/>
            </a:pPr>
            <a:fld id="{00000000-1234-1234-1234-123412341234}" type="slidenum">
              <a:rPr lang="en-US"/>
              <a:pPr marL="0" lvl="0" indent="0" algn="ctr" rtl="0">
                <a:spcBef>
                  <a:spcPts val="0"/>
                </a:spcBef>
                <a:spcAft>
                  <a:spcPts val="0"/>
                </a:spcAft>
                <a:buNone/>
              </a:pPr>
              <a:t>1</a:t>
            </a:fld>
            <a:endParaRPr dirty="0"/>
          </a:p>
        </p:txBody>
      </p:sp>
      <p:sp>
        <p:nvSpPr>
          <p:cNvPr id="3" name="Notes Placeholder 2">
            <a:extLst>
              <a:ext uri="{FF2B5EF4-FFF2-40B4-BE49-F238E27FC236}">
                <a16:creationId xmlns:a16="http://schemas.microsoft.com/office/drawing/2014/main" id="{C9EDC05A-1EEC-85C4-AB71-EEEF983B1E11}"/>
              </a:ext>
            </a:extLst>
          </p:cNvPr>
          <p:cNvSpPr>
            <a:spLocks noGrp="1"/>
          </p:cNvSpPr>
          <p:nvPr>
            <p:ph type="body" sz="quarter" idx="3"/>
          </p:nvPr>
        </p:nvSpPr>
        <p:spPr>
          <a:xfrm>
            <a:off x="306388" y="4152899"/>
            <a:ext cx="6248400" cy="3499757"/>
          </a:xfrm>
          <a:noFill/>
          <a:ln>
            <a:noFill/>
          </a:ln>
        </p:spPr>
        <p:txBody>
          <a:bodyPr spcFirstLastPara="1" vert="horz" wrap="square" lIns="91425" tIns="45700" rIns="91425" bIns="45700" rtlCol="0" anchor="t" anchorCtr="0">
            <a:noAutofit/>
          </a:bodyPr>
          <a:lstStyle/>
          <a:p>
            <a:r>
              <a:rPr lang="en-US" dirty="0">
                <a:solidFill>
                  <a:schemeClr val="tx1">
                    <a:lumMod val="75000"/>
                    <a:lumOff val="25000"/>
                  </a:schemeClr>
                </a:solidFill>
              </a:rPr>
              <a:t>Pulsara is The communication and logistics platform used in your region that unites distributed teams and fragmented technologies during dynamic events.  The most common events are Patient Movement Events.  This video will highlight how Pulsara is used in Transfer Operations.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5:notes"/>
          <p:cNvSpPr>
            <a:spLocks noGrp="1" noRot="1" noChangeAspect="1"/>
          </p:cNvSpPr>
          <p:nvPr>
            <p:ph type="sldImg" idx="2"/>
          </p:nvPr>
        </p:nvSpPr>
        <p:spPr>
          <a:xfrm>
            <a:off x="111125" y="114300"/>
            <a:ext cx="6632575" cy="3730625"/>
          </a:xfrm>
          <a:custGeom>
            <a:avLst/>
            <a:gdLst/>
            <a:ahLst/>
            <a:cxnLst/>
            <a:rect l="l" t="t" r="r" b="b"/>
            <a:pathLst>
              <a:path w="120000" h="120000" extrusionOk="0">
                <a:moveTo>
                  <a:pt x="0" y="0"/>
                </a:moveTo>
                <a:lnTo>
                  <a:pt x="120000" y="0"/>
                </a:lnTo>
                <a:lnTo>
                  <a:pt x="120000" y="120000"/>
                </a:lnTo>
                <a:lnTo>
                  <a:pt x="0" y="120000"/>
                </a:lnTo>
                <a:close/>
              </a:path>
            </a:pathLst>
          </a:custGeom>
          <a:noFill/>
          <a:ln w="12700">
            <a:solidFill>
              <a:schemeClr val="bg1"/>
            </a:solidFill>
          </a:ln>
          <a:effectLst>
            <a:outerShdw blurRad="50800" dist="25400" dir="2700000" algn="tl" rotWithShape="0">
              <a:prstClr val="black">
                <a:alpha val="22000"/>
              </a:prstClr>
            </a:outerShdw>
          </a:effectLst>
        </p:spPr>
      </p:sp>
      <p:sp>
        <p:nvSpPr>
          <p:cNvPr id="104" name="Google Shape;104;p5:notes"/>
          <p:cNvSpPr txBox="1">
            <a:spLocks noGrp="1"/>
          </p:cNvSpPr>
          <p:nvPr>
            <p:ph type="body" idx="1"/>
          </p:nvPr>
        </p:nvSpPr>
        <p:spPr>
          <a:xfrm>
            <a:off x="306388" y="4152900"/>
            <a:ext cx="6248400" cy="1986643"/>
          </a:xfrm>
          <a:prstGeom prst="rect">
            <a:avLst/>
          </a:prstGeom>
          <a:noFill/>
          <a:ln>
            <a:noFill/>
          </a:ln>
        </p:spPr>
        <p:txBody>
          <a:bodyPr spcFirstLastPara="1" vert="horz" wrap="square" lIns="91425" tIns="45700" rIns="91425" bIns="45700" rtlCol="0" anchor="t" anchorCtr="0">
            <a:noAutofit/>
          </a:bodyPr>
          <a:lstStyle/>
          <a:p>
            <a:r>
              <a:rPr lang="en-US" dirty="0">
                <a:solidFill>
                  <a:schemeClr val="tx1">
                    <a:lumMod val="75000"/>
                    <a:lumOff val="25000"/>
                  </a:schemeClr>
                </a:solidFill>
              </a:rPr>
              <a:t>Coordinating patient movement across organizations involves managing multiple communication channels, including radio reports, phone calls, alerting tools, messaging systems, and intermediaries like transfer centers.</a:t>
            </a:r>
          </a:p>
          <a:p>
            <a:endParaRPr lang="en-US" dirty="0">
              <a:solidFill>
                <a:schemeClr val="tx1">
                  <a:lumMod val="75000"/>
                  <a:lumOff val="25000"/>
                </a:schemeClr>
              </a:solidFill>
            </a:endParaRPr>
          </a:p>
          <a:p>
            <a:r>
              <a:rPr lang="en-US" dirty="0">
                <a:solidFill>
                  <a:schemeClr val="tx1">
                    <a:lumMod val="75000"/>
                    <a:lumOff val="25000"/>
                  </a:schemeClr>
                </a:solidFill>
              </a:rPr>
              <a:t>The red lines in the diagram illustrate these complex communication paths. Many Transfer Center Operations are integrated into larger Command or Access Centers, where they face highly inefficient workflows during time-sensitive emergencies like STEMI, stroke, and trauma. In these scenarios, care teams are often spread across multiple departments and organizations, adding to the challenge.</a:t>
            </a:r>
          </a:p>
          <a:p>
            <a:endParaRPr lang="en-US" dirty="0">
              <a:solidFill>
                <a:schemeClr val="tx1">
                  <a:lumMod val="75000"/>
                  <a:lumOff val="25000"/>
                </a:schemeClr>
              </a:solidFill>
            </a:endParaRPr>
          </a:p>
          <a:p>
            <a:r>
              <a:rPr lang="en-US" dirty="0">
                <a:solidFill>
                  <a:schemeClr val="tx1">
                    <a:lumMod val="75000"/>
                    <a:lumOff val="25000"/>
                  </a:schemeClr>
                </a:solidFill>
              </a:rPr>
              <a:t>Even for routine inter-facility transfers, Transfer Center Agents primarily rely on multiple phone calls to coordinate communication among individuals at the referring hospital, the interfacility transport agency, and the receiving hospital.</a:t>
            </a:r>
          </a:p>
          <a:p>
            <a:endParaRPr lang="en-US" dirty="0">
              <a:solidFill>
                <a:schemeClr val="tx1">
                  <a:lumMod val="75000"/>
                  <a:lumOff val="25000"/>
                </a:schemeClr>
              </a:solidFill>
            </a:endParaRPr>
          </a:p>
          <a:p>
            <a:endParaRPr lang="en-US" dirty="0">
              <a:solidFill>
                <a:schemeClr val="tx1">
                  <a:lumMod val="75000"/>
                  <a:lumOff val="25000"/>
                </a:schemeClr>
              </a:solidFill>
            </a:endParaRPr>
          </a:p>
        </p:txBody>
      </p:sp>
      <p:sp>
        <p:nvSpPr>
          <p:cNvPr id="105" name="Google Shape;105;p5:notes"/>
          <p:cNvSpPr txBox="1">
            <a:spLocks noGrp="1"/>
          </p:cNvSpPr>
          <p:nvPr>
            <p:ph type="sldNum" idx="12"/>
          </p:nvPr>
        </p:nvSpPr>
        <p:spPr>
          <a:xfrm>
            <a:off x="0" y="8685213"/>
            <a:ext cx="6856413" cy="458700"/>
          </a:xfrm>
          <a:prstGeom prst="rect">
            <a:avLst/>
          </a:prstGeom>
          <a:noFill/>
          <a:ln>
            <a:noFill/>
          </a:ln>
        </p:spPr>
        <p:txBody>
          <a:bodyPr spcFirstLastPara="1" vert="horz" wrap="square" lIns="91425" tIns="45700" rIns="91425" bIns="45700" rtlCol="0" anchor="b" anchorCtr="0">
            <a:noAutofit/>
          </a:bodyPr>
          <a:lstStyle/>
          <a:p>
            <a:fld id="{00000000-1234-1234-1234-123412341234}" type="slidenum">
              <a:rPr lang="en-US">
                <a:sym typeface="Arial"/>
              </a:rPr>
              <a:pPr/>
              <a:t>2</a:t>
            </a:fld>
            <a:endParaRPr dirty="0">
              <a:sym typeface="Arial"/>
            </a:endParaRPr>
          </a:p>
        </p:txBody>
      </p:sp>
    </p:spTree>
    <p:extLst>
      <p:ext uri="{BB962C8B-B14F-4D97-AF65-F5344CB8AC3E}">
        <p14:creationId xmlns:p14="http://schemas.microsoft.com/office/powerpoint/2010/main" val="158530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41B91-A72D-E34A-FF9A-9BBCA64F8D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F09B5-00D5-E9C4-94A2-234BA9DA71C6}"/>
              </a:ext>
            </a:extLst>
          </p:cNvPr>
          <p:cNvSpPr>
            <a:spLocks noGrp="1" noRot="1" noChangeAspect="1"/>
          </p:cNvSpPr>
          <p:nvPr>
            <p:ph type="sldImg"/>
          </p:nvPr>
        </p:nvSpPr>
        <p:spPr>
          <a:xfrm>
            <a:off x="111125" y="114300"/>
            <a:ext cx="6632575" cy="3730625"/>
          </a:xfrm>
          <a:noFill/>
          <a:ln w="1270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398B2062-D641-4FC9-2E6A-234F63D6EA5D}"/>
              </a:ext>
            </a:extLst>
          </p:cNvPr>
          <p:cNvSpPr>
            <a:spLocks noGrp="1"/>
          </p:cNvSpPr>
          <p:nvPr>
            <p:ph type="body" idx="1"/>
          </p:nvPr>
        </p:nvSpPr>
        <p:spPr>
          <a:xfrm>
            <a:off x="306388" y="4152899"/>
            <a:ext cx="6248400" cy="3499757"/>
          </a:xfrm>
          <a:noFill/>
          <a:ln>
            <a:noFill/>
          </a:ln>
        </p:spPr>
        <p:txBody>
          <a:bodyPr spcFirstLastPara="1" vert="horz" wrap="square" lIns="91425" tIns="45700" rIns="91425" bIns="45700" rtlCol="0" anchor="t" anchorCtr="0">
            <a:noAutofit/>
          </a:bodyPr>
          <a:lstStyle/>
          <a:p>
            <a:r>
              <a:rPr lang="en-US" dirty="0">
                <a:solidFill>
                  <a:schemeClr val="tx1">
                    <a:lumMod val="75000"/>
                    <a:lumOff val="25000"/>
                  </a:schemeClr>
                </a:solidFill>
              </a:rPr>
              <a:t>These are just a few of the common issues that arise, affecting patient safety, outcomes, treatment times, efficiency, and overall costs.</a:t>
            </a:r>
          </a:p>
        </p:txBody>
      </p:sp>
      <p:sp>
        <p:nvSpPr>
          <p:cNvPr id="4" name="Slide Number Placeholder 3">
            <a:extLst>
              <a:ext uri="{FF2B5EF4-FFF2-40B4-BE49-F238E27FC236}">
                <a16:creationId xmlns:a16="http://schemas.microsoft.com/office/drawing/2014/main" id="{83A4B5DE-EA25-3A88-5086-39044D50D754}"/>
              </a:ext>
            </a:extLst>
          </p:cNvPr>
          <p:cNvSpPr>
            <a:spLocks noGrp="1"/>
          </p:cNvSpPr>
          <p:nvPr>
            <p:ph type="sldNum" sz="quarter" idx="5"/>
          </p:nvPr>
        </p:nvSpPr>
        <p:spPr>
          <a:xfrm>
            <a:off x="0" y="8685213"/>
            <a:ext cx="6856413" cy="458787"/>
          </a:xfrm>
          <a:prstGeom prst="rect">
            <a:avLst/>
          </a:prstGeom>
          <a:noFill/>
          <a:ln>
            <a:noFill/>
          </a:ln>
        </p:spPr>
        <p:txBody>
          <a:bodyPr spcFirstLastPara="1" wrap="square" lIns="91425" tIns="45700" rIns="91425" bIns="45700" anchor="b" anchorCtr="0">
            <a:noAutofit/>
          </a:bodyPr>
          <a:lstStyle/>
          <a:p>
            <a:pPr algn="ctr"/>
            <a:fld id="{76ADBB74-3F42-8A4E-BB9A-385F404577B7}" type="slidenum">
              <a:rPr lang="en-US"/>
              <a:pPr algn="ctr"/>
              <a:t>3</a:t>
            </a:fld>
            <a:endParaRPr lang="en-US" dirty="0"/>
          </a:p>
        </p:txBody>
      </p:sp>
    </p:spTree>
    <p:extLst>
      <p:ext uri="{BB962C8B-B14F-4D97-AF65-F5344CB8AC3E}">
        <p14:creationId xmlns:p14="http://schemas.microsoft.com/office/powerpoint/2010/main" val="18249027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888" y="134938"/>
            <a:ext cx="6632575" cy="3730625"/>
          </a:xfrm>
          <a:noFill/>
          <a:ln w="12700">
            <a:solidFill>
              <a:schemeClr val="bg1"/>
            </a:solidFill>
          </a:ln>
          <a:effectLst>
            <a:outerShdw blurRad="50800" dist="25400" dir="2700000" algn="tl" rotWithShape="0">
              <a:prstClr val="black">
                <a:alpha val="22000"/>
              </a:prstClr>
            </a:outerShdw>
          </a:effectLst>
        </p:spPr>
      </p:sp>
      <p:sp>
        <p:nvSpPr>
          <p:cNvPr id="3" name="Notes Placeholder 2"/>
          <p:cNvSpPr>
            <a:spLocks noGrp="1"/>
          </p:cNvSpPr>
          <p:nvPr>
            <p:ph type="body" idx="1"/>
          </p:nvPr>
        </p:nvSpPr>
        <p:spPr>
          <a:noFill/>
          <a:ln>
            <a:noFill/>
          </a:ln>
        </p:spPr>
        <p:txBody>
          <a:bodyPr spcFirstLastPara="1" vert="horz" wrap="square" lIns="91425" tIns="45700" rIns="91425" bIns="45700" rtlCol="0" anchor="t" anchorCtr="0">
            <a:noAutofit/>
          </a:bodyPr>
          <a:lstStyle/>
          <a:p>
            <a:r>
              <a:rPr lang="en-US" dirty="0">
                <a:solidFill>
                  <a:schemeClr val="tx1">
                    <a:lumMod val="75000"/>
                    <a:lumOff val="25000"/>
                  </a:schemeClr>
                </a:solidFill>
              </a:rPr>
              <a:t>Imagine trying to coordinate a group dinner with eight friends, relying primarily on phone calls. In today’s world, we wouldn’t even consider doing that in our personal lives. Yet, that’s exactly what we ask our Transfer Center Agents to do every day, which is why they can relate to the challenges and frustrations you see on this slide.</a:t>
            </a:r>
          </a:p>
        </p:txBody>
      </p:sp>
      <p:sp>
        <p:nvSpPr>
          <p:cNvPr id="4" name="Slide Number Placeholder 3"/>
          <p:cNvSpPr>
            <a:spLocks noGrp="1"/>
          </p:cNvSpPr>
          <p:nvPr>
            <p:ph type="sldNum" sz="quarter" idx="5"/>
          </p:nvPr>
        </p:nvSpPr>
        <p:spPr/>
        <p:txBody>
          <a:bodyPr/>
          <a:lstStyle/>
          <a:p>
            <a:fld id="{76ADBB74-3F42-8A4E-BB9A-385F404577B7}" type="slidenum">
              <a:rPr lang="en-US" smtClean="0"/>
              <a:pPr/>
              <a:t>4</a:t>
            </a:fld>
            <a:endParaRPr lang="en-US"/>
          </a:p>
        </p:txBody>
      </p:sp>
    </p:spTree>
    <p:extLst>
      <p:ext uri="{BB962C8B-B14F-4D97-AF65-F5344CB8AC3E}">
        <p14:creationId xmlns:p14="http://schemas.microsoft.com/office/powerpoint/2010/main" val="3650100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888" y="114300"/>
            <a:ext cx="6632575" cy="3730625"/>
          </a:xfrm>
          <a:noFill/>
          <a:ln w="12700">
            <a:solidFill>
              <a:schemeClr val="bg1"/>
            </a:solidFill>
          </a:ln>
          <a:effectLst>
            <a:outerShdw blurRad="50800" dist="25400" dir="2700000" algn="tl" rotWithShape="0">
              <a:prstClr val="black">
                <a:alpha val="22000"/>
              </a:prstClr>
            </a:outerShdw>
          </a:effectLst>
        </p:spPr>
      </p:sp>
      <p:sp>
        <p:nvSpPr>
          <p:cNvPr id="3" name="Notes Placeholder 2"/>
          <p:cNvSpPr>
            <a:spLocks noGrp="1"/>
          </p:cNvSpPr>
          <p:nvPr>
            <p:ph type="body" idx="1"/>
          </p:nvPr>
        </p:nvSpPr>
        <p:spPr>
          <a:noFill/>
          <a:ln>
            <a:noFill/>
          </a:ln>
        </p:spPr>
        <p:txBody>
          <a:bodyPr spcFirstLastPara="1" vert="horz" wrap="square" lIns="91425" tIns="45700" rIns="91425" bIns="45700" rtlCol="0" anchor="t" anchorCtr="0">
            <a:noAutofit/>
          </a:bodyPr>
          <a:lstStyle/>
          <a:p>
            <a:r>
              <a:rPr lang="en-US" dirty="0">
                <a:solidFill>
                  <a:schemeClr val="tx1">
                    <a:lumMod val="75000"/>
                    <a:lumOff val="25000"/>
                  </a:schemeClr>
                </a:solidFill>
              </a:rPr>
              <a:t>The “telephone game” can be especially frustrating for frontline clinicians and staff at both the referring and receiving facilities.</a:t>
            </a:r>
          </a:p>
        </p:txBody>
      </p:sp>
      <p:sp>
        <p:nvSpPr>
          <p:cNvPr id="4" name="Slide Number Placeholder 3"/>
          <p:cNvSpPr>
            <a:spLocks noGrp="1"/>
          </p:cNvSpPr>
          <p:nvPr>
            <p:ph type="sldNum" sz="quarter" idx="5"/>
          </p:nvPr>
        </p:nvSpPr>
        <p:spPr/>
        <p:txBody>
          <a:bodyPr/>
          <a:lstStyle/>
          <a:p>
            <a:fld id="{76ADBB74-3F42-8A4E-BB9A-385F404577B7}" type="slidenum">
              <a:rPr lang="en-US" smtClean="0"/>
              <a:pPr/>
              <a:t>5</a:t>
            </a:fld>
            <a:endParaRPr lang="en-US"/>
          </a:p>
        </p:txBody>
      </p:sp>
    </p:spTree>
    <p:extLst>
      <p:ext uri="{BB962C8B-B14F-4D97-AF65-F5344CB8AC3E}">
        <p14:creationId xmlns:p14="http://schemas.microsoft.com/office/powerpoint/2010/main" val="33971525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888" y="114300"/>
            <a:ext cx="6632575" cy="3730625"/>
          </a:xfrm>
          <a:noFill/>
          <a:ln w="12700">
            <a:solidFill>
              <a:schemeClr val="bg1"/>
            </a:solidFill>
          </a:ln>
          <a:effectLst>
            <a:outerShdw blurRad="50800" dist="25400" dir="2700000" algn="tl" rotWithShape="0">
              <a:prstClr val="black">
                <a:alpha val="22000"/>
              </a:prstClr>
            </a:outerShdw>
          </a:effectLst>
        </p:spPr>
      </p:sp>
      <p:sp>
        <p:nvSpPr>
          <p:cNvPr id="3" name="Notes Placeholder 2"/>
          <p:cNvSpPr>
            <a:spLocks noGrp="1"/>
          </p:cNvSpPr>
          <p:nvPr>
            <p:ph type="body" idx="1"/>
          </p:nvPr>
        </p:nvSpPr>
        <p:spPr>
          <a:noFill/>
          <a:ln>
            <a:noFill/>
          </a:ln>
        </p:spPr>
        <p:txBody>
          <a:bodyPr spcFirstLastPara="1" vert="horz" wrap="square" lIns="91425" tIns="45700" rIns="91425" bIns="45700" rtlCol="0" anchor="t" anchorCtr="0">
            <a:noAutofit/>
          </a:bodyPr>
          <a:lstStyle/>
          <a:p>
            <a:r>
              <a:rPr lang="en-US" dirty="0">
                <a:solidFill>
                  <a:schemeClr val="tx1">
                    <a:lumMod val="75000"/>
                    <a:lumOff val="25000"/>
                  </a:schemeClr>
                </a:solidFill>
              </a:rPr>
              <a:t>Even primary inter-facility transport agencies face challenges stemming from outdated communication technology.</a:t>
            </a:r>
          </a:p>
        </p:txBody>
      </p:sp>
      <p:sp>
        <p:nvSpPr>
          <p:cNvPr id="4" name="Slide Number Placeholder 3"/>
          <p:cNvSpPr>
            <a:spLocks noGrp="1"/>
          </p:cNvSpPr>
          <p:nvPr>
            <p:ph type="sldNum" sz="quarter" idx="5"/>
          </p:nvPr>
        </p:nvSpPr>
        <p:spPr>
          <a:noFill/>
          <a:ln>
            <a:noFill/>
          </a:ln>
        </p:spPr>
        <p:txBody>
          <a:bodyPr spcFirstLastPara="1" vert="horz" wrap="square" lIns="91425" tIns="45700" rIns="91425" bIns="45700" rtlCol="0" anchor="b" anchorCtr="0">
            <a:noAutofit/>
          </a:bodyPr>
          <a:lstStyle/>
          <a:p>
            <a:fld id="{76ADBB74-3F42-8A4E-BB9A-385F404577B7}" type="slidenum">
              <a:rPr lang="en-US"/>
              <a:pPr/>
              <a:t>6</a:t>
            </a:fld>
            <a:endParaRPr lang="en-US"/>
          </a:p>
        </p:txBody>
      </p:sp>
    </p:spTree>
    <p:extLst>
      <p:ext uri="{BB962C8B-B14F-4D97-AF65-F5344CB8AC3E}">
        <p14:creationId xmlns:p14="http://schemas.microsoft.com/office/powerpoint/2010/main" val="3159731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6:notes"/>
          <p:cNvSpPr>
            <a:spLocks noGrp="1" noRot="1" noChangeAspect="1"/>
          </p:cNvSpPr>
          <p:nvPr>
            <p:ph type="sldImg" idx="2"/>
          </p:nvPr>
        </p:nvSpPr>
        <p:spPr>
          <a:xfrm>
            <a:off x="115888" y="114300"/>
            <a:ext cx="6630987" cy="3730625"/>
          </a:xfrm>
          <a:custGeom>
            <a:avLst/>
            <a:gdLst/>
            <a:ahLst/>
            <a:cxnLst/>
            <a:rect l="l" t="t" r="r" b="b"/>
            <a:pathLst>
              <a:path w="120000" h="120000" extrusionOk="0">
                <a:moveTo>
                  <a:pt x="0" y="0"/>
                </a:moveTo>
                <a:lnTo>
                  <a:pt x="120000" y="0"/>
                </a:lnTo>
                <a:lnTo>
                  <a:pt x="120000" y="120000"/>
                </a:lnTo>
                <a:lnTo>
                  <a:pt x="0" y="120000"/>
                </a:lnTo>
                <a:close/>
              </a:path>
            </a:pathLst>
          </a:custGeom>
          <a:noFill/>
          <a:ln w="12700">
            <a:solidFill>
              <a:schemeClr val="bg1"/>
            </a:solidFill>
          </a:ln>
          <a:effectLst>
            <a:outerShdw blurRad="50800" dist="25400" dir="2700000" algn="tl" rotWithShape="0">
              <a:prstClr val="black">
                <a:alpha val="22000"/>
              </a:prstClr>
            </a:outerShdw>
          </a:effectLst>
        </p:spPr>
      </p:sp>
      <p:sp>
        <p:nvSpPr>
          <p:cNvPr id="162" name="Google Shape;162;p6:notes"/>
          <p:cNvSpPr txBox="1">
            <a:spLocks noGrp="1"/>
          </p:cNvSpPr>
          <p:nvPr>
            <p:ph type="body" idx="1"/>
          </p:nvPr>
        </p:nvSpPr>
        <p:spPr>
          <a:xfrm>
            <a:off x="306388" y="4129238"/>
            <a:ext cx="6248400" cy="3458336"/>
          </a:xfrm>
          <a:prstGeom prst="rect">
            <a:avLst/>
          </a:prstGeom>
          <a:noFill/>
          <a:ln>
            <a:noFill/>
          </a:ln>
        </p:spPr>
        <p:txBody>
          <a:bodyPr spcFirstLastPara="1" vert="horz" wrap="square" lIns="91425" tIns="45700" rIns="91425" bIns="45700" rtlCol="0" anchor="t" anchorCtr="0">
            <a:noAutofit/>
          </a:bodyPr>
          <a:lstStyle/>
          <a:p>
            <a:r>
              <a:rPr lang="en-US" dirty="0" err="1">
                <a:solidFill>
                  <a:schemeClr val="tx1">
                    <a:lumMod val="75000"/>
                    <a:lumOff val="25000"/>
                  </a:schemeClr>
                </a:solidFill>
              </a:rPr>
              <a:t>Pulsara’s</a:t>
            </a:r>
            <a:r>
              <a:rPr lang="en-US" dirty="0">
                <a:solidFill>
                  <a:schemeClr val="tx1">
                    <a:lumMod val="75000"/>
                    <a:lumOff val="25000"/>
                  </a:schemeClr>
                </a:solidFill>
              </a:rPr>
              <a:t> Patient Movement System offers a HIPAA-compliant solution for streamlining communication and logistics across organizations. Think of it as a HIPAA Compliant secure group chat that integrates public safety and healthcare teams. </a:t>
            </a:r>
          </a:p>
          <a:p>
            <a:endParaRPr lang="en-US" dirty="0">
              <a:solidFill>
                <a:schemeClr val="tx1">
                  <a:lumMod val="75000"/>
                  <a:lumOff val="25000"/>
                </a:schemeClr>
              </a:solidFill>
            </a:endParaRPr>
          </a:p>
          <a:p>
            <a:r>
              <a:rPr lang="en-US" dirty="0">
                <a:solidFill>
                  <a:schemeClr val="tx1">
                    <a:lumMod val="75000"/>
                    <a:lumOff val="25000"/>
                  </a:schemeClr>
                </a:solidFill>
              </a:rPr>
              <a:t>You simply create a dedicated communication channel for each patient encounter, build the care team, and begin communication.  </a:t>
            </a:r>
          </a:p>
          <a:p>
            <a:endParaRPr lang="en-US" dirty="0">
              <a:solidFill>
                <a:schemeClr val="tx1">
                  <a:lumMod val="75000"/>
                  <a:lumOff val="25000"/>
                </a:schemeClr>
              </a:solidFill>
            </a:endParaRPr>
          </a:p>
          <a:p>
            <a:r>
              <a:rPr lang="en-US" dirty="0">
                <a:solidFill>
                  <a:schemeClr val="tx1">
                    <a:lumMod val="75000"/>
                    <a:lumOff val="25000"/>
                  </a:schemeClr>
                </a:solidFill>
              </a:rPr>
              <a:t>The Pulsara API also allows you to move data into and out of the channel.</a:t>
            </a:r>
          </a:p>
          <a:p>
            <a:endParaRPr lang="en-US" dirty="0">
              <a:solidFill>
                <a:schemeClr val="tx1">
                  <a:lumMod val="75000"/>
                  <a:lumOff val="25000"/>
                </a:schemeClr>
              </a:solidFill>
            </a:endParaRPr>
          </a:p>
          <a:p>
            <a:r>
              <a:rPr lang="en-US" dirty="0">
                <a:solidFill>
                  <a:schemeClr val="tx1">
                    <a:lumMod val="75000"/>
                    <a:lumOff val="25000"/>
                  </a:schemeClr>
                </a:solidFill>
              </a:rPr>
              <a:t>Regions use Pulsara daily for EMS-to-ED communications.  Many regions and states also adopt the Patient Movement System for large-scale situations like mass casualty incidents, mass evacuations, load balancing initiatives, and more. </a:t>
            </a:r>
          </a:p>
          <a:p>
            <a:r>
              <a:rPr lang="en-US" dirty="0">
                <a:solidFill>
                  <a:schemeClr val="tx1">
                    <a:lumMod val="75000"/>
                    <a:lumOff val="25000"/>
                  </a:schemeClr>
                </a:solidFill>
              </a:rPr>
              <a:t> </a:t>
            </a:r>
            <a:br>
              <a:rPr lang="en-US" dirty="0">
                <a:solidFill>
                  <a:schemeClr val="tx1">
                    <a:lumMod val="75000"/>
                    <a:lumOff val="25000"/>
                  </a:schemeClr>
                </a:solidFill>
              </a:rPr>
            </a:br>
            <a:r>
              <a:rPr lang="en-US" dirty="0">
                <a:solidFill>
                  <a:schemeClr val="tx1">
                    <a:lumMod val="75000"/>
                    <a:lumOff val="25000"/>
                  </a:schemeClr>
                </a:solidFill>
              </a:rPr>
              <a:t>Hospitals can enhance their capabilities with Pulsara </a:t>
            </a:r>
            <a:r>
              <a:rPr lang="en-US" b="1" dirty="0">
                <a:solidFill>
                  <a:schemeClr val="tx1">
                    <a:lumMod val="75000"/>
                    <a:lumOff val="25000"/>
                  </a:schemeClr>
                </a:solidFill>
              </a:rPr>
              <a:t>TRANSFER OPS </a:t>
            </a:r>
            <a:r>
              <a:rPr lang="en-US" dirty="0">
                <a:solidFill>
                  <a:schemeClr val="tx1">
                    <a:lumMod val="75000"/>
                    <a:lumOff val="25000"/>
                  </a:schemeClr>
                </a:solidFill>
              </a:rPr>
              <a:t>or Pulsara </a:t>
            </a:r>
            <a:r>
              <a:rPr lang="en-US" b="1" dirty="0">
                <a:solidFill>
                  <a:schemeClr val="tx1">
                    <a:lumMod val="75000"/>
                    <a:lumOff val="25000"/>
                  </a:schemeClr>
                </a:solidFill>
              </a:rPr>
              <a:t>UNITED</a:t>
            </a:r>
            <a:r>
              <a:rPr lang="en-US" dirty="0">
                <a:solidFill>
                  <a:schemeClr val="tx1">
                    <a:lumMod val="75000"/>
                    <a:lumOff val="25000"/>
                  </a:schemeClr>
                </a:solidFill>
              </a:rPr>
              <a:t>, which allows Transfer Centers the ability to receive inter-facility consult and transfer requests and even add specialists or downstream care teams to the patient channel.  </a:t>
            </a:r>
          </a:p>
          <a:p>
            <a:br>
              <a:rPr lang="en-US" dirty="0">
                <a:solidFill>
                  <a:schemeClr val="tx1">
                    <a:lumMod val="75000"/>
                    <a:lumOff val="25000"/>
                  </a:schemeClr>
                </a:solidFill>
              </a:rPr>
            </a:br>
            <a:br>
              <a:rPr lang="en-US" dirty="0">
                <a:solidFill>
                  <a:schemeClr val="tx1">
                    <a:lumMod val="75000"/>
                    <a:lumOff val="25000"/>
                  </a:schemeClr>
                </a:solidFill>
              </a:rPr>
            </a:br>
            <a:endParaRPr lang="en-US" dirty="0">
              <a:solidFill>
                <a:schemeClr val="tx1">
                  <a:lumMod val="75000"/>
                  <a:lumOff val="25000"/>
                </a:schemeClr>
              </a:solidFill>
            </a:endParaRPr>
          </a:p>
        </p:txBody>
      </p:sp>
      <p:sp>
        <p:nvSpPr>
          <p:cNvPr id="163" name="Google Shape;163;p6:notes"/>
          <p:cNvSpPr txBox="1">
            <a:spLocks noGrp="1"/>
          </p:cNvSpPr>
          <p:nvPr>
            <p:ph type="sldNum" idx="12"/>
          </p:nvPr>
        </p:nvSpPr>
        <p:spPr>
          <a:xfrm>
            <a:off x="0" y="8685213"/>
            <a:ext cx="6856413" cy="458700"/>
          </a:xfrm>
          <a:prstGeom prst="rect">
            <a:avLst/>
          </a:prstGeom>
          <a:noFill/>
          <a:ln>
            <a:noFill/>
          </a:ln>
        </p:spPr>
        <p:txBody>
          <a:bodyPr spcFirstLastPara="1" vert="horz" wrap="square" lIns="91425" tIns="45700" rIns="91425" bIns="45700" rtlCol="0" anchor="b" anchorCtr="0">
            <a:noAutofit/>
          </a:bodyPr>
          <a:lstStyle/>
          <a:p>
            <a:fld id="{00000000-1234-1234-1234-123412341234}" type="slidenum">
              <a:rPr lang="en-US">
                <a:sym typeface="Arial"/>
              </a:rPr>
              <a:pPr/>
              <a:t>7</a:t>
            </a:fld>
            <a:endParaRPr dirty="0">
              <a:sym typeface="Arial"/>
            </a:endParaRPr>
          </a:p>
        </p:txBody>
      </p:sp>
    </p:spTree>
    <p:extLst>
      <p:ext uri="{BB962C8B-B14F-4D97-AF65-F5344CB8AC3E}">
        <p14:creationId xmlns:p14="http://schemas.microsoft.com/office/powerpoint/2010/main" val="963568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51A723B0-1E6D-2CC3-5996-6489020FF988}"/>
            </a:ext>
          </a:extLst>
        </p:cNvPr>
        <p:cNvGrpSpPr/>
        <p:nvPr/>
      </p:nvGrpSpPr>
      <p:grpSpPr>
        <a:xfrm>
          <a:off x="0" y="0"/>
          <a:ext cx="0" cy="0"/>
          <a:chOff x="0" y="0"/>
          <a:chExt cx="0" cy="0"/>
        </a:xfrm>
      </p:grpSpPr>
      <p:sp>
        <p:nvSpPr>
          <p:cNvPr id="123" name="Google Shape;123;g317930a8f5d_0_0:notes">
            <a:extLst>
              <a:ext uri="{FF2B5EF4-FFF2-40B4-BE49-F238E27FC236}">
                <a16:creationId xmlns:a16="http://schemas.microsoft.com/office/drawing/2014/main" id="{FF6797E4-F613-FCB3-C474-BEDF33015AE3}"/>
              </a:ext>
            </a:extLst>
          </p:cNvPr>
          <p:cNvSpPr>
            <a:spLocks noGrp="1" noRot="1" noChangeAspect="1"/>
          </p:cNvSpPr>
          <p:nvPr>
            <p:ph type="sldImg" idx="2"/>
          </p:nvPr>
        </p:nvSpPr>
        <p:spPr>
          <a:xfrm>
            <a:off x="115888" y="114300"/>
            <a:ext cx="6629400" cy="3729038"/>
          </a:xfrm>
          <a:custGeom>
            <a:avLst/>
            <a:gdLst/>
            <a:ahLst/>
            <a:cxnLst/>
            <a:rect l="l" t="t" r="r" b="b"/>
            <a:pathLst>
              <a:path w="120000" h="120000" extrusionOk="0">
                <a:moveTo>
                  <a:pt x="0" y="0"/>
                </a:moveTo>
                <a:lnTo>
                  <a:pt x="120000" y="0"/>
                </a:lnTo>
                <a:lnTo>
                  <a:pt x="120000" y="120000"/>
                </a:lnTo>
                <a:lnTo>
                  <a:pt x="0" y="120000"/>
                </a:lnTo>
                <a:close/>
              </a:path>
            </a:pathLst>
          </a:custGeom>
          <a:noFill/>
          <a:ln w="12700">
            <a:solidFill>
              <a:schemeClr val="bg1"/>
            </a:solidFill>
          </a:ln>
          <a:effectLst>
            <a:outerShdw blurRad="50800" dist="25400" dir="2700000" algn="tl" rotWithShape="0">
              <a:prstClr val="black">
                <a:alpha val="22000"/>
              </a:prstClr>
            </a:outerShdw>
          </a:effectLst>
        </p:spPr>
      </p:sp>
      <p:sp>
        <p:nvSpPr>
          <p:cNvPr id="124" name="Google Shape;124;g317930a8f5d_0_0:notes">
            <a:extLst>
              <a:ext uri="{FF2B5EF4-FFF2-40B4-BE49-F238E27FC236}">
                <a16:creationId xmlns:a16="http://schemas.microsoft.com/office/drawing/2014/main" id="{CF9D5A15-2F3D-C82E-A610-CF2CED736C6C}"/>
              </a:ext>
            </a:extLst>
          </p:cNvPr>
          <p:cNvSpPr txBox="1">
            <a:spLocks noGrp="1"/>
          </p:cNvSpPr>
          <p:nvPr>
            <p:ph type="body" idx="1"/>
          </p:nvPr>
        </p:nvSpPr>
        <p:spPr>
          <a:xfrm>
            <a:off x="306388" y="4152900"/>
            <a:ext cx="6248400" cy="3848250"/>
          </a:xfrm>
          <a:prstGeom prst="rect">
            <a:avLst/>
          </a:prstGeom>
          <a:noFill/>
          <a:ln>
            <a:noFill/>
          </a:ln>
        </p:spPr>
        <p:txBody>
          <a:bodyPr spcFirstLastPara="1" vert="horz" wrap="square" lIns="91425" tIns="45700" rIns="91425" bIns="45700" rtlCol="0" anchor="t" anchorCtr="0">
            <a:noAutofit/>
          </a:bodyPr>
          <a:lstStyle/>
          <a:p>
            <a:r>
              <a:rPr lang="en-US" sz="1200" b="0" dirty="0">
                <a:solidFill>
                  <a:schemeClr val="tx1">
                    <a:lumMod val="75000"/>
                    <a:lumOff val="25000"/>
                  </a:schemeClr>
                </a:solidFill>
                <a:latin typeface="Calibri Light" panose="020F0302020204030204" pitchFamily="34" charset="0"/>
                <a:cs typeface="Calibri Light" panose="020F0302020204030204" pitchFamily="34" charset="0"/>
              </a:rPr>
              <a:t>All U.S. hospitals can join the Pulsara network for free with the Pulsara </a:t>
            </a:r>
            <a:r>
              <a:rPr lang="en-US" sz="1200" b="1" dirty="0">
                <a:solidFill>
                  <a:schemeClr val="tx1">
                    <a:lumMod val="75000"/>
                    <a:lumOff val="25000"/>
                  </a:schemeClr>
                </a:solidFill>
                <a:latin typeface="Calibri Light" panose="020F0302020204030204" pitchFamily="34" charset="0"/>
                <a:cs typeface="Calibri Light" panose="020F0302020204030204" pitchFamily="34" charset="0"/>
              </a:rPr>
              <a:t>ONE</a:t>
            </a:r>
            <a:r>
              <a:rPr lang="en-US" sz="1200" b="0" dirty="0">
                <a:solidFill>
                  <a:schemeClr val="tx1">
                    <a:lumMod val="75000"/>
                    <a:lumOff val="25000"/>
                  </a:schemeClr>
                </a:solidFill>
                <a:latin typeface="Calibri Light" panose="020F0302020204030204" pitchFamily="34" charset="0"/>
                <a:cs typeface="Calibri Light" panose="020F0302020204030204" pitchFamily="34" charset="0"/>
              </a:rPr>
              <a:t> package. This allows them to receive EMS traffic and create patient channels for consults or transfer requests. That means any referral hospital in your region can use Pulsara to refer patients to you, make live video calls, and access the platform—at no cost.</a:t>
            </a:r>
          </a:p>
          <a:p>
            <a:br>
              <a:rPr lang="en-US" sz="1200" b="0" dirty="0">
                <a:latin typeface="Calibri Light" panose="020F0302020204030204" pitchFamily="34" charset="0"/>
                <a:cs typeface="Calibri Light" panose="020F0302020204030204" pitchFamily="34" charset="0"/>
              </a:rPr>
            </a:br>
            <a:r>
              <a:rPr lang="en-US" sz="1200" b="0" dirty="0">
                <a:solidFill>
                  <a:schemeClr val="tx1">
                    <a:lumMod val="75000"/>
                    <a:lumOff val="25000"/>
                  </a:schemeClr>
                </a:solidFill>
                <a:latin typeface="Calibri Light" panose="020F0302020204030204" pitchFamily="34" charset="0"/>
                <a:cs typeface="Calibri Light" panose="020F0302020204030204" pitchFamily="34" charset="0"/>
              </a:rPr>
              <a:t>If your region uses Pulsara </a:t>
            </a:r>
            <a:r>
              <a:rPr lang="en-US" sz="1200" b="1" dirty="0">
                <a:solidFill>
                  <a:schemeClr val="tx1">
                    <a:lumMod val="75000"/>
                    <a:lumOff val="25000"/>
                  </a:schemeClr>
                </a:solidFill>
                <a:latin typeface="Calibri Light" panose="020F0302020204030204" pitchFamily="34" charset="0"/>
                <a:cs typeface="Calibri Light" panose="020F0302020204030204" pitchFamily="34" charset="0"/>
              </a:rPr>
              <a:t>MED OPS</a:t>
            </a:r>
            <a:r>
              <a:rPr lang="en-US" sz="1200" b="0" dirty="0">
                <a:solidFill>
                  <a:schemeClr val="tx1">
                    <a:lumMod val="75000"/>
                    <a:lumOff val="25000"/>
                  </a:schemeClr>
                </a:solidFill>
                <a:latin typeface="Calibri Light" panose="020F0302020204030204" pitchFamily="34" charset="0"/>
                <a:cs typeface="Calibri Light" panose="020F0302020204030204" pitchFamily="34" charset="0"/>
              </a:rPr>
              <a:t>, your Transfer Center can also receive inter-facility requests through Pulsara, fully integrated with your existing workflows, and again, at no additional cost.</a:t>
            </a:r>
          </a:p>
          <a:p>
            <a:endParaRPr lang="en-US" sz="1200" b="0" dirty="0">
              <a:latin typeface="Calibri Light" panose="020F0302020204030204" pitchFamily="34" charset="0"/>
              <a:cs typeface="Calibri Light" panose="020F0302020204030204" pitchFamily="34" charset="0"/>
            </a:endParaRPr>
          </a:p>
          <a:p>
            <a:r>
              <a:rPr lang="en-US" sz="1200" b="0" dirty="0">
                <a:solidFill>
                  <a:schemeClr val="tx1">
                    <a:lumMod val="75000"/>
                    <a:lumOff val="25000"/>
                  </a:schemeClr>
                </a:solidFill>
                <a:latin typeface="Calibri Light" panose="020F0302020204030204" pitchFamily="34" charset="0"/>
                <a:ea typeface="Roboto"/>
                <a:cs typeface="Calibri Light" panose="020F0302020204030204" pitchFamily="34" charset="0"/>
              </a:rPr>
              <a:t>For expanded capabilities, optional upgrades are available. Pulsara </a:t>
            </a:r>
            <a:r>
              <a:rPr lang="en-US" sz="1200" b="1" dirty="0">
                <a:solidFill>
                  <a:schemeClr val="tx1">
                    <a:lumMod val="75000"/>
                    <a:lumOff val="25000"/>
                  </a:schemeClr>
                </a:solidFill>
                <a:latin typeface="Calibri Light" panose="020F0302020204030204" pitchFamily="34" charset="0"/>
                <a:ea typeface="Roboto"/>
                <a:cs typeface="Calibri Light" panose="020F0302020204030204" pitchFamily="34" charset="0"/>
              </a:rPr>
              <a:t>TRANSFER OPS </a:t>
            </a:r>
            <a:r>
              <a:rPr lang="en-US" sz="1200" b="0" dirty="0">
                <a:solidFill>
                  <a:schemeClr val="tx1">
                    <a:lumMod val="75000"/>
                    <a:lumOff val="25000"/>
                  </a:schemeClr>
                </a:solidFill>
                <a:latin typeface="Calibri Light" panose="020F0302020204030204" pitchFamily="34" charset="0"/>
                <a:ea typeface="Roboto"/>
                <a:cs typeface="Calibri Light" panose="020F0302020204030204" pitchFamily="34" charset="0"/>
              </a:rPr>
              <a:t>lets you include physician consultants in inter-facility requests. With Pulsara </a:t>
            </a:r>
            <a:r>
              <a:rPr lang="en-US" sz="1200" b="1" dirty="0">
                <a:solidFill>
                  <a:schemeClr val="tx1">
                    <a:lumMod val="75000"/>
                    <a:lumOff val="25000"/>
                  </a:schemeClr>
                </a:solidFill>
                <a:latin typeface="Calibri Light" panose="020F0302020204030204" pitchFamily="34" charset="0"/>
                <a:ea typeface="Roboto"/>
                <a:cs typeface="Calibri Light" panose="020F0302020204030204" pitchFamily="34" charset="0"/>
              </a:rPr>
              <a:t>SELECT</a:t>
            </a:r>
            <a:r>
              <a:rPr lang="en-US" sz="1200" b="0" dirty="0">
                <a:solidFill>
                  <a:schemeClr val="tx1">
                    <a:lumMod val="75000"/>
                    <a:lumOff val="25000"/>
                  </a:schemeClr>
                </a:solidFill>
                <a:latin typeface="Calibri Light" panose="020F0302020204030204" pitchFamily="34" charset="0"/>
                <a:ea typeface="Roboto"/>
                <a:cs typeface="Calibri Light" panose="020F0302020204030204" pitchFamily="34" charset="0"/>
              </a:rPr>
              <a:t>, you can involve downstream care teams like STEMI, Stroke, or Trauma for one or two patient types. These can be bundled or purchased separately. </a:t>
            </a:r>
          </a:p>
          <a:p>
            <a:endParaRPr lang="en-US" sz="1200" b="0" dirty="0">
              <a:solidFill>
                <a:schemeClr val="tx1">
                  <a:lumMod val="75000"/>
                  <a:lumOff val="25000"/>
                </a:schemeClr>
              </a:solidFill>
              <a:latin typeface="Calibri Light" panose="020F0302020204030204" pitchFamily="34" charset="0"/>
              <a:ea typeface="Roboto"/>
              <a:cs typeface="Calibri Light" panose="020F0302020204030204" pitchFamily="34" charset="0"/>
            </a:endParaRPr>
          </a:p>
          <a:p>
            <a:r>
              <a:rPr lang="en-US" sz="1200" b="0" dirty="0">
                <a:solidFill>
                  <a:schemeClr val="tx1">
                    <a:lumMod val="75000"/>
                    <a:lumOff val="25000"/>
                  </a:schemeClr>
                </a:solidFill>
                <a:latin typeface="Calibri Light" panose="020F0302020204030204" pitchFamily="34" charset="0"/>
                <a:ea typeface="Roboto"/>
                <a:cs typeface="Calibri Light" panose="020F0302020204030204" pitchFamily="34" charset="0"/>
              </a:rPr>
              <a:t>Or, upgrade to Pulsara </a:t>
            </a:r>
            <a:r>
              <a:rPr lang="en-US" sz="1200" b="1" dirty="0">
                <a:solidFill>
                  <a:schemeClr val="tx1">
                    <a:lumMod val="75000"/>
                    <a:lumOff val="25000"/>
                  </a:schemeClr>
                </a:solidFill>
                <a:latin typeface="Calibri Light" panose="020F0302020204030204" pitchFamily="34" charset="0"/>
                <a:ea typeface="Roboto"/>
                <a:cs typeface="Calibri Light" panose="020F0302020204030204" pitchFamily="34" charset="0"/>
              </a:rPr>
              <a:t>UNITED</a:t>
            </a:r>
            <a:r>
              <a:rPr lang="en-US" sz="1200" b="0" dirty="0">
                <a:solidFill>
                  <a:schemeClr val="tx1">
                    <a:lumMod val="75000"/>
                    <a:lumOff val="25000"/>
                  </a:schemeClr>
                </a:solidFill>
                <a:latin typeface="Calibri Light" panose="020F0302020204030204" pitchFamily="34" charset="0"/>
                <a:ea typeface="Roboto"/>
                <a:cs typeface="Calibri Light" panose="020F0302020204030204" pitchFamily="34" charset="0"/>
              </a:rPr>
              <a:t> for full transfer functionality across all patient types.</a:t>
            </a:r>
          </a:p>
        </p:txBody>
      </p:sp>
      <p:sp>
        <p:nvSpPr>
          <p:cNvPr id="125" name="Google Shape;125;g317930a8f5d_0_0:notes">
            <a:extLst>
              <a:ext uri="{FF2B5EF4-FFF2-40B4-BE49-F238E27FC236}">
                <a16:creationId xmlns:a16="http://schemas.microsoft.com/office/drawing/2014/main" id="{43887082-EEB6-368A-9D57-DBFA281445A7}"/>
              </a:ext>
            </a:extLst>
          </p:cNvPr>
          <p:cNvSpPr txBox="1">
            <a:spLocks noGrp="1"/>
          </p:cNvSpPr>
          <p:nvPr>
            <p:ph type="sldNum" idx="12"/>
          </p:nvPr>
        </p:nvSpPr>
        <p:spPr>
          <a:xfrm>
            <a:off x="0" y="8685213"/>
            <a:ext cx="6856413" cy="458700"/>
          </a:xfrm>
          <a:prstGeom prst="rect">
            <a:avLst/>
          </a:prstGeom>
          <a:noFill/>
          <a:ln>
            <a:noFill/>
          </a:ln>
        </p:spPr>
        <p:txBody>
          <a:bodyPr spcFirstLastPara="1" vert="horz" wrap="square" lIns="91425" tIns="45700" rIns="91425" bIns="45700" rtlCol="0" anchor="b" anchorCtr="0">
            <a:noAutofit/>
          </a:bodyPr>
          <a:lstStyle/>
          <a:p>
            <a:fld id="{00000000-1234-1234-1234-123412341234}" type="slidenum">
              <a:rPr lang="en-US"/>
              <a:pPr/>
              <a:t>8</a:t>
            </a:fld>
            <a:endParaRPr/>
          </a:p>
        </p:txBody>
      </p:sp>
    </p:spTree>
    <p:extLst>
      <p:ext uri="{BB962C8B-B14F-4D97-AF65-F5344CB8AC3E}">
        <p14:creationId xmlns:p14="http://schemas.microsoft.com/office/powerpoint/2010/main" val="6051270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5FAFFA-4CBA-D62B-C0E7-E52CAF8AAE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5A793C-8C5F-E032-B5EC-28F0B14F1810}"/>
              </a:ext>
            </a:extLst>
          </p:cNvPr>
          <p:cNvSpPr>
            <a:spLocks noGrp="1" noRot="1" noChangeAspect="1"/>
          </p:cNvSpPr>
          <p:nvPr>
            <p:ph type="sldImg"/>
          </p:nvPr>
        </p:nvSpPr>
        <p:spPr>
          <a:xfrm>
            <a:off x="112713" y="114300"/>
            <a:ext cx="6632575" cy="3730625"/>
          </a:xfrm>
          <a:noFill/>
          <a:ln w="1270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54EBE7AB-35A1-BC0B-81FF-98A0F811A6F7}"/>
              </a:ext>
            </a:extLst>
          </p:cNvPr>
          <p:cNvSpPr>
            <a:spLocks noGrp="1"/>
          </p:cNvSpPr>
          <p:nvPr>
            <p:ph type="body" idx="1"/>
          </p:nvPr>
        </p:nvSpPr>
        <p:spPr>
          <a:noFill/>
          <a:ln>
            <a:noFill/>
          </a:ln>
        </p:spPr>
        <p:txBody>
          <a:bodyPr spcFirstLastPara="1" vert="horz" wrap="square" lIns="91425" tIns="45700" rIns="91425" bIns="45700" rtlCol="0" anchor="t" anchorCtr="0">
            <a:noAutofit/>
          </a:bodyPr>
          <a:lstStyle/>
          <a:p>
            <a:r>
              <a:rPr lang="en-US" dirty="0">
                <a:solidFill>
                  <a:schemeClr val="tx1">
                    <a:lumMod val="75000"/>
                    <a:lumOff val="25000"/>
                  </a:schemeClr>
                </a:solidFill>
              </a:rPr>
              <a:t>Configuring Pulsara Alerting to fit specific workflows is straightforward. You simply decide WHO is alerted and WHEN they need to receive their alert.</a:t>
            </a:r>
          </a:p>
          <a:p>
            <a:br>
              <a:rPr lang="en-US" dirty="0">
                <a:solidFill>
                  <a:schemeClr val="tx1">
                    <a:lumMod val="75000"/>
                    <a:lumOff val="25000"/>
                  </a:schemeClr>
                </a:solidFill>
              </a:rPr>
            </a:br>
            <a:r>
              <a:rPr lang="en-US" dirty="0">
                <a:solidFill>
                  <a:schemeClr val="tx1">
                    <a:lumMod val="75000"/>
                    <a:lumOff val="25000"/>
                  </a:schemeClr>
                </a:solidFill>
              </a:rPr>
              <a:t>Alerting is based on teams—like transfer center, trauma team, trauma surgeon, or House Supervisor teams—and can even be configured for different specialty groups. </a:t>
            </a:r>
          </a:p>
          <a:p>
            <a:br>
              <a:rPr lang="en-US" dirty="0">
                <a:solidFill>
                  <a:schemeClr val="tx1">
                    <a:lumMod val="75000"/>
                    <a:lumOff val="25000"/>
                  </a:schemeClr>
                </a:solidFill>
              </a:rPr>
            </a:br>
            <a:r>
              <a:rPr lang="en-US" dirty="0">
                <a:solidFill>
                  <a:schemeClr val="tx1">
                    <a:lumMod val="75000"/>
                    <a:lumOff val="25000"/>
                  </a:schemeClr>
                </a:solidFill>
              </a:rPr>
              <a:t>If you’re on call, you receive alerts for new patients; if you’re off call, you don’t. </a:t>
            </a:r>
          </a:p>
          <a:p>
            <a:endParaRPr lang="en-US" dirty="0">
              <a:solidFill>
                <a:schemeClr val="tx1">
                  <a:lumMod val="75000"/>
                  <a:lumOff val="25000"/>
                </a:schemeClr>
              </a:solidFill>
            </a:endParaRPr>
          </a:p>
          <a:p>
            <a:r>
              <a:rPr lang="en-US" dirty="0">
                <a:solidFill>
                  <a:schemeClr val="tx1">
                    <a:lumMod val="75000"/>
                    <a:lumOff val="25000"/>
                  </a:schemeClr>
                </a:solidFill>
              </a:rPr>
              <a:t>WHEN teams are alerted is automatically triggered by workflow, but you can also manually add teams or individuals as needed.</a:t>
            </a:r>
          </a:p>
          <a:p>
            <a:endParaRPr lang="en-US" dirty="0">
              <a:solidFill>
                <a:schemeClr val="tx1">
                  <a:lumMod val="75000"/>
                  <a:lumOff val="25000"/>
                </a:schemeClr>
              </a:solidFill>
            </a:endParaRPr>
          </a:p>
        </p:txBody>
      </p:sp>
      <p:sp>
        <p:nvSpPr>
          <p:cNvPr id="4" name="Slide Number Placeholder 3">
            <a:extLst>
              <a:ext uri="{FF2B5EF4-FFF2-40B4-BE49-F238E27FC236}">
                <a16:creationId xmlns:a16="http://schemas.microsoft.com/office/drawing/2014/main" id="{C44611E0-6FC7-3620-66EB-938FDEC079F2}"/>
              </a:ext>
            </a:extLst>
          </p:cNvPr>
          <p:cNvSpPr>
            <a:spLocks noGrp="1"/>
          </p:cNvSpPr>
          <p:nvPr>
            <p:ph type="sldNum" sz="quarter" idx="5"/>
          </p:nvPr>
        </p:nvSpPr>
        <p:spPr>
          <a:noFill/>
          <a:ln>
            <a:noFill/>
          </a:ln>
        </p:spPr>
        <p:txBody>
          <a:bodyPr spcFirstLastPara="1" vert="horz" wrap="square" lIns="91425" tIns="45700" rIns="91425" bIns="45700" rtlCol="0" anchor="b" anchorCtr="0">
            <a:noAutofit/>
          </a:bodyPr>
          <a:lstStyle/>
          <a:p>
            <a:fld id="{76ADBB74-3F42-8A4E-BB9A-385F404577B7}" type="slidenum">
              <a:rPr lang="en-US"/>
              <a:pPr/>
              <a:t>9</a:t>
            </a:fld>
            <a:endParaRPr lang="en-US"/>
          </a:p>
        </p:txBody>
      </p:sp>
    </p:spTree>
    <p:extLst>
      <p:ext uri="{BB962C8B-B14F-4D97-AF65-F5344CB8AC3E}">
        <p14:creationId xmlns:p14="http://schemas.microsoft.com/office/powerpoint/2010/main" val="37914582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2713" y="114300"/>
            <a:ext cx="6632575" cy="3730625"/>
          </a:xfrm>
          <a:noFill/>
          <a:ln w="12700">
            <a:solidFill>
              <a:schemeClr val="bg1"/>
            </a:solidFill>
          </a:ln>
          <a:effectLst>
            <a:outerShdw blurRad="50800" dist="25400" dir="2700000" algn="tl" rotWithShape="0">
              <a:prstClr val="black">
                <a:alpha val="22000"/>
              </a:prstClr>
            </a:outerShdw>
          </a:effectLst>
        </p:spPr>
      </p:sp>
      <p:sp>
        <p:nvSpPr>
          <p:cNvPr id="3" name="Notes Placeholder 2"/>
          <p:cNvSpPr>
            <a:spLocks noGrp="1"/>
          </p:cNvSpPr>
          <p:nvPr>
            <p:ph type="body" idx="1"/>
          </p:nvPr>
        </p:nvSpPr>
        <p:spPr>
          <a:noFill/>
          <a:ln>
            <a:noFill/>
          </a:ln>
        </p:spPr>
        <p:txBody>
          <a:bodyPr spcFirstLastPara="1" vert="horz" wrap="square" lIns="91425" tIns="45700" rIns="91425" bIns="45700" rtlCol="0" anchor="t" anchorCtr="0">
            <a:noAutofit/>
          </a:bodyPr>
          <a:lstStyle/>
          <a:p>
            <a:r>
              <a:rPr lang="en-US" dirty="0">
                <a:solidFill>
                  <a:schemeClr val="tx1">
                    <a:lumMod val="75000"/>
                    <a:lumOff val="25000"/>
                  </a:schemeClr>
                </a:solidFill>
              </a:rPr>
              <a:t>For instance, a hospital can alert both the Transfer Center and On-Call Cardiologist immediately when the request is made or only alert the Transfer Center who can add the On-Call Cardiologist if appropriate.</a:t>
            </a:r>
          </a:p>
        </p:txBody>
      </p:sp>
      <p:sp>
        <p:nvSpPr>
          <p:cNvPr id="4" name="Slide Number Placeholder 3"/>
          <p:cNvSpPr>
            <a:spLocks noGrp="1"/>
          </p:cNvSpPr>
          <p:nvPr>
            <p:ph type="sldNum" sz="quarter" idx="5"/>
          </p:nvPr>
        </p:nvSpPr>
        <p:spPr>
          <a:noFill/>
          <a:ln>
            <a:noFill/>
          </a:ln>
        </p:spPr>
        <p:txBody>
          <a:bodyPr spcFirstLastPara="1" vert="horz" wrap="square" lIns="91425" tIns="45700" rIns="91425" bIns="45700" rtlCol="0" anchor="b" anchorCtr="0">
            <a:noAutofit/>
          </a:bodyPr>
          <a:lstStyle/>
          <a:p>
            <a:fld id="{76ADBB74-3F42-8A4E-BB9A-385F404577B7}" type="slidenum">
              <a:rPr lang="en-US"/>
              <a:pPr/>
              <a:t>10</a:t>
            </a:fld>
            <a:endParaRPr lang="en-US"/>
          </a:p>
        </p:txBody>
      </p:sp>
    </p:spTree>
    <p:extLst>
      <p:ext uri="{BB962C8B-B14F-4D97-AF65-F5344CB8AC3E}">
        <p14:creationId xmlns:p14="http://schemas.microsoft.com/office/powerpoint/2010/main" val="38169328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A9CCA-CA58-9E47-73CD-81FC06D2F5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97B216-0E2B-B164-4DE7-7F1CB0C243FE}"/>
              </a:ext>
            </a:extLst>
          </p:cNvPr>
          <p:cNvSpPr>
            <a:spLocks noGrp="1" noRot="1" noChangeAspect="1"/>
          </p:cNvSpPr>
          <p:nvPr>
            <p:ph type="sldImg"/>
          </p:nvPr>
        </p:nvSpPr>
        <p:spPr>
          <a:xfrm>
            <a:off x="112713" y="93663"/>
            <a:ext cx="6632575" cy="3730625"/>
          </a:xfrm>
          <a:noFill/>
          <a:ln w="12700">
            <a:solidFill>
              <a:schemeClr val="bg1"/>
            </a:solidFill>
          </a:ln>
          <a:effectLst>
            <a:outerShdw blurRad="50800" dist="25400" dir="2700000" algn="tl" rotWithShape="0">
              <a:prstClr val="black">
                <a:alpha val="22000"/>
              </a:prstClr>
            </a:outerShdw>
          </a:effectLst>
        </p:spPr>
      </p:sp>
      <p:sp>
        <p:nvSpPr>
          <p:cNvPr id="3" name="Notes Placeholder 2">
            <a:extLst>
              <a:ext uri="{FF2B5EF4-FFF2-40B4-BE49-F238E27FC236}">
                <a16:creationId xmlns:a16="http://schemas.microsoft.com/office/drawing/2014/main" id="{B136A24C-4B82-4012-EDC2-BAD18E73EC46}"/>
              </a:ext>
            </a:extLst>
          </p:cNvPr>
          <p:cNvSpPr>
            <a:spLocks noGrp="1"/>
          </p:cNvSpPr>
          <p:nvPr>
            <p:ph type="body" idx="1"/>
          </p:nvPr>
        </p:nvSpPr>
        <p:spPr>
          <a:noFill/>
          <a:ln>
            <a:noFill/>
          </a:ln>
        </p:spPr>
        <p:txBody>
          <a:bodyPr spcFirstLastPara="1" vert="horz" wrap="square" lIns="91425" tIns="45700" rIns="91425" bIns="45700" rtlCol="0" anchor="t" anchorCtr="0">
            <a:noAutofit/>
          </a:bodyPr>
          <a:lstStyle/>
          <a:p>
            <a:r>
              <a:rPr lang="en-US" dirty="0">
                <a:solidFill>
                  <a:schemeClr val="tx1">
                    <a:lumMod val="75000"/>
                    <a:lumOff val="25000"/>
                  </a:schemeClr>
                </a:solidFill>
              </a:rPr>
              <a:t>Managing call status is straightforward for care team members. The easiest approach is to integrate call status with your calendar for automatic updates. Alternatively, individuals can manually toggle their status or schedule upcoming on-call or off-call times. Administrators also have the flexibility to adjust call statuses as needed.</a:t>
            </a:r>
          </a:p>
          <a:p>
            <a:br>
              <a:rPr lang="en-US" dirty="0">
                <a:solidFill>
                  <a:schemeClr val="tx1">
                    <a:lumMod val="75000"/>
                    <a:lumOff val="25000"/>
                  </a:schemeClr>
                </a:solidFill>
              </a:rPr>
            </a:br>
            <a:r>
              <a:rPr lang="en-US" dirty="0">
                <a:solidFill>
                  <a:schemeClr val="tx1">
                    <a:lumMod val="75000"/>
                    <a:lumOff val="25000"/>
                  </a:schemeClr>
                </a:solidFill>
              </a:rPr>
              <a:t>Additionally, a Transfer Center Agent can reference another source for call status and manually add any individual to a patient channel, regardless of their current call status in Pulsara.</a:t>
            </a:r>
          </a:p>
          <a:p>
            <a:endParaRPr lang="en-US" dirty="0">
              <a:solidFill>
                <a:schemeClr val="tx1">
                  <a:lumMod val="75000"/>
                  <a:lumOff val="25000"/>
                </a:schemeClr>
              </a:solidFill>
            </a:endParaRPr>
          </a:p>
          <a:p>
            <a:r>
              <a:rPr lang="en-US" dirty="0">
                <a:solidFill>
                  <a:schemeClr val="tx1">
                    <a:lumMod val="75000"/>
                    <a:lumOff val="25000"/>
                  </a:schemeClr>
                </a:solidFill>
              </a:rPr>
              <a:t>Each patient channel includes a Team Screen that displays all organizations involved, along with every individual and their role at each organization assigned to the case. Transfer Agents can also see when each individual has acknowledged their alerts, ensuring clear and efficient communication.</a:t>
            </a:r>
          </a:p>
        </p:txBody>
      </p:sp>
      <p:sp>
        <p:nvSpPr>
          <p:cNvPr id="4" name="Slide Number Placeholder 3">
            <a:extLst>
              <a:ext uri="{FF2B5EF4-FFF2-40B4-BE49-F238E27FC236}">
                <a16:creationId xmlns:a16="http://schemas.microsoft.com/office/drawing/2014/main" id="{056F1B27-88AC-1EA3-D245-57B3C7A80090}"/>
              </a:ext>
            </a:extLst>
          </p:cNvPr>
          <p:cNvSpPr>
            <a:spLocks noGrp="1"/>
          </p:cNvSpPr>
          <p:nvPr>
            <p:ph type="sldNum" sz="quarter" idx="5"/>
          </p:nvPr>
        </p:nvSpPr>
        <p:spPr>
          <a:noFill/>
          <a:ln>
            <a:noFill/>
          </a:ln>
        </p:spPr>
        <p:txBody>
          <a:bodyPr spcFirstLastPara="1" vert="horz" wrap="square" lIns="91425" tIns="45700" rIns="91425" bIns="45700" rtlCol="0" anchor="b" anchorCtr="0">
            <a:noAutofit/>
          </a:bodyPr>
          <a:lstStyle/>
          <a:p>
            <a:fld id="{76ADBB74-3F42-8A4E-BB9A-385F404577B7}" type="slidenum">
              <a:rPr lang="en-US"/>
              <a:pPr/>
              <a:t>11</a:t>
            </a:fld>
            <a:endParaRPr lang="en-US" dirty="0"/>
          </a:p>
        </p:txBody>
      </p:sp>
    </p:spTree>
    <p:extLst>
      <p:ext uri="{BB962C8B-B14F-4D97-AF65-F5344CB8AC3E}">
        <p14:creationId xmlns:p14="http://schemas.microsoft.com/office/powerpoint/2010/main" val="37316147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a:extLst>
            <a:ext uri="{FF2B5EF4-FFF2-40B4-BE49-F238E27FC236}">
              <a16:creationId xmlns:a16="http://schemas.microsoft.com/office/drawing/2014/main" id="{5D03BA6F-8E89-C2D5-001F-ED5331EBC4A8}"/>
            </a:ext>
          </a:extLst>
        </p:cNvPr>
        <p:cNvGrpSpPr/>
        <p:nvPr/>
      </p:nvGrpSpPr>
      <p:grpSpPr>
        <a:xfrm>
          <a:off x="0" y="0"/>
          <a:ext cx="0" cy="0"/>
          <a:chOff x="0" y="0"/>
          <a:chExt cx="0" cy="0"/>
        </a:xfrm>
      </p:grpSpPr>
      <p:sp>
        <p:nvSpPr>
          <p:cNvPr id="117" name="Google Shape;117;g3192e3d6486_0_54:notes">
            <a:extLst>
              <a:ext uri="{FF2B5EF4-FFF2-40B4-BE49-F238E27FC236}">
                <a16:creationId xmlns:a16="http://schemas.microsoft.com/office/drawing/2014/main" id="{0B0AC80D-DD67-C069-B20F-AF994D605B76}"/>
              </a:ext>
            </a:extLst>
          </p:cNvPr>
          <p:cNvSpPr>
            <a:spLocks noGrp="1" noRot="1" noChangeAspect="1"/>
          </p:cNvSpPr>
          <p:nvPr>
            <p:ph type="sldImg" idx="2"/>
          </p:nvPr>
        </p:nvSpPr>
        <p:spPr>
          <a:xfrm>
            <a:off x="115888" y="114300"/>
            <a:ext cx="6632575" cy="3730625"/>
          </a:xfrm>
          <a:custGeom>
            <a:avLst/>
            <a:gdLst/>
            <a:ahLst/>
            <a:cxnLst/>
            <a:rect l="l" t="t" r="r" b="b"/>
            <a:pathLst>
              <a:path w="120000" h="120000" extrusionOk="0">
                <a:moveTo>
                  <a:pt x="0" y="0"/>
                </a:moveTo>
                <a:lnTo>
                  <a:pt x="120000" y="0"/>
                </a:lnTo>
                <a:lnTo>
                  <a:pt x="120000" y="120000"/>
                </a:lnTo>
                <a:lnTo>
                  <a:pt x="0" y="120000"/>
                </a:lnTo>
                <a:close/>
              </a:path>
            </a:pathLst>
          </a:custGeom>
          <a:noFill/>
          <a:ln w="12700">
            <a:solidFill>
              <a:schemeClr val="bg1"/>
            </a:solidFill>
          </a:ln>
          <a:effectLst>
            <a:outerShdw blurRad="50800" dist="25400" dir="2700000" algn="tl" rotWithShape="0">
              <a:prstClr val="black">
                <a:alpha val="22000"/>
              </a:prstClr>
            </a:outerShdw>
          </a:effectLst>
        </p:spPr>
      </p:sp>
      <p:sp>
        <p:nvSpPr>
          <p:cNvPr id="118" name="Google Shape;118;g3192e3d6486_0_54:notes">
            <a:extLst>
              <a:ext uri="{FF2B5EF4-FFF2-40B4-BE49-F238E27FC236}">
                <a16:creationId xmlns:a16="http://schemas.microsoft.com/office/drawing/2014/main" id="{260053D3-1A0D-0AFE-2FBF-CBD313572E4C}"/>
              </a:ext>
            </a:extLst>
          </p:cNvPr>
          <p:cNvSpPr txBox="1">
            <a:spLocks noGrp="1"/>
          </p:cNvSpPr>
          <p:nvPr>
            <p:ph type="body" idx="1"/>
          </p:nvPr>
        </p:nvSpPr>
        <p:spPr>
          <a:xfrm>
            <a:off x="306388" y="4152900"/>
            <a:ext cx="6248400" cy="3600600"/>
          </a:xfrm>
          <a:prstGeom prst="rect">
            <a:avLst/>
          </a:prstGeom>
          <a:noFill/>
          <a:ln>
            <a:noFill/>
          </a:ln>
        </p:spPr>
        <p:txBody>
          <a:bodyPr spcFirstLastPara="1" vert="horz" wrap="square" lIns="91425" tIns="45700" rIns="91425" bIns="45700" rtlCol="0" anchor="t" anchorCtr="0">
            <a:noAutofit/>
          </a:bodyPr>
          <a:lstStyle/>
          <a:p>
            <a:r>
              <a:rPr lang="en-US" dirty="0">
                <a:solidFill>
                  <a:schemeClr val="tx1">
                    <a:lumMod val="75000"/>
                    <a:lumOff val="25000"/>
                  </a:schemeClr>
                </a:solidFill>
              </a:rPr>
              <a:t>Uniting care teams on a dedicated communication channel has been studied for over a decade. Research shows that Pulsara improves treatment times, care team satisfaction, and hospital economics.</a:t>
            </a:r>
          </a:p>
          <a:p>
            <a:endParaRPr dirty="0">
              <a:solidFill>
                <a:schemeClr val="tx1">
                  <a:lumMod val="75000"/>
                  <a:lumOff val="25000"/>
                </a:schemeClr>
              </a:solidFill>
            </a:endParaRPr>
          </a:p>
        </p:txBody>
      </p:sp>
      <p:sp>
        <p:nvSpPr>
          <p:cNvPr id="119" name="Google Shape;119;g3192e3d6486_0_54:notes">
            <a:extLst>
              <a:ext uri="{FF2B5EF4-FFF2-40B4-BE49-F238E27FC236}">
                <a16:creationId xmlns:a16="http://schemas.microsoft.com/office/drawing/2014/main" id="{6954BFFC-7E8A-CBFD-D955-13A350748AD3}"/>
              </a:ext>
            </a:extLst>
          </p:cNvPr>
          <p:cNvSpPr txBox="1">
            <a:spLocks noGrp="1"/>
          </p:cNvSpPr>
          <p:nvPr>
            <p:ph type="sldNum" idx="12"/>
          </p:nvPr>
        </p:nvSpPr>
        <p:spPr>
          <a:xfrm>
            <a:off x="0" y="8685213"/>
            <a:ext cx="6856413" cy="458700"/>
          </a:xfrm>
          <a:prstGeom prst="rect">
            <a:avLst/>
          </a:prstGeom>
          <a:noFill/>
          <a:ln>
            <a:noFill/>
          </a:ln>
        </p:spPr>
        <p:txBody>
          <a:bodyPr spcFirstLastPara="1" vert="horz" wrap="square" lIns="91425" tIns="45700" rIns="91425" bIns="45700" rtlCol="0" anchor="b" anchorCtr="0">
            <a:noAutofit/>
          </a:bodyPr>
          <a:lstStyle/>
          <a:p>
            <a:fld id="{00000000-1234-1234-1234-123412341234}" type="slidenum">
              <a:rPr lang="en"/>
              <a:pPr/>
              <a:t>12</a:t>
            </a:fld>
            <a:endParaRPr dirty="0"/>
          </a:p>
        </p:txBody>
      </p:sp>
    </p:spTree>
    <p:extLst>
      <p:ext uri="{BB962C8B-B14F-4D97-AF65-F5344CB8AC3E}">
        <p14:creationId xmlns:p14="http://schemas.microsoft.com/office/powerpoint/2010/main" val="33452276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White with Logo &amp; Title, No Text Box">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AA70FFF-B7E8-BB6F-5763-06FFC7126D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31339" y="525496"/>
            <a:ext cx="2378919" cy="537175"/>
          </a:xfrm>
          <a:prstGeom prst="rect">
            <a:avLst/>
          </a:prstGeom>
        </p:spPr>
      </p:pic>
      <p:sp>
        <p:nvSpPr>
          <p:cNvPr id="4" name="Title 3">
            <a:extLst>
              <a:ext uri="{FF2B5EF4-FFF2-40B4-BE49-F238E27FC236}">
                <a16:creationId xmlns:a16="http://schemas.microsoft.com/office/drawing/2014/main" id="{EF9720D6-A13A-AA00-8849-8EAFFD080BD5}"/>
              </a:ext>
            </a:extLst>
          </p:cNvPr>
          <p:cNvSpPr>
            <a:spLocks noGrp="1"/>
          </p:cNvSpPr>
          <p:nvPr>
            <p:ph type="title"/>
          </p:nvPr>
        </p:nvSpPr>
        <p:spPr>
          <a:xfrm>
            <a:off x="592138" y="688063"/>
            <a:ext cx="23202900" cy="995882"/>
          </a:xfrm>
        </p:spPr>
        <p:txBody>
          <a:bodyPr/>
          <a:lstStyle>
            <a:lvl1pPr algn="ctr">
              <a:defRPr sz="8000"/>
            </a:lvl1pPr>
          </a:lstStyle>
          <a:p>
            <a:r>
              <a:rPr lang="en-US"/>
              <a:t>Click to edit Master title style</a:t>
            </a:r>
          </a:p>
        </p:txBody>
      </p:sp>
    </p:spTree>
    <p:extLst>
      <p:ext uri="{BB962C8B-B14F-4D97-AF65-F5344CB8AC3E}">
        <p14:creationId xmlns:p14="http://schemas.microsoft.com/office/powerpoint/2010/main" val="16042262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with Logo &amp; No Placeholders">
    <p:bg>
      <p:bgRef idx="1001">
        <a:schemeClr val="bg1"/>
      </p:bgRef>
    </p:bg>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BAA70FFF-B7E8-BB6F-5763-06FFC7126DE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31339" y="525496"/>
            <a:ext cx="2378919" cy="537175"/>
          </a:xfrm>
          <a:prstGeom prst="rect">
            <a:avLst/>
          </a:prstGeom>
        </p:spPr>
      </p:pic>
    </p:spTree>
    <p:extLst>
      <p:ext uri="{BB962C8B-B14F-4D97-AF65-F5344CB8AC3E}">
        <p14:creationId xmlns:p14="http://schemas.microsoft.com/office/powerpoint/2010/main" val="95085032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Left Side Image, No Subheadin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BFC8152D-A966-FDAE-DD97-C84FBE6CA4CF}"/>
              </a:ext>
            </a:extLst>
          </p:cNvPr>
          <p:cNvSpPr>
            <a:spLocks noGrp="1"/>
          </p:cNvSpPr>
          <p:nvPr>
            <p:ph type="pic" sz="quarter" idx="10"/>
          </p:nvPr>
        </p:nvSpPr>
        <p:spPr>
          <a:xfrm>
            <a:off x="0" y="0"/>
            <a:ext cx="10726738" cy="13716000"/>
          </a:xfrm>
          <a:prstGeom prst="rect">
            <a:avLst/>
          </a:prstGeom>
          <a:solidFill>
            <a:schemeClr val="tx1">
              <a:lumMod val="85000"/>
              <a:lumOff val="15000"/>
            </a:schemeClr>
          </a:solidFill>
        </p:spPr>
        <p:txBody>
          <a:bodyPr/>
          <a:lstStyle>
            <a:lvl1pPr marL="0" indent="0">
              <a:buNone/>
              <a:defRPr b="0" i="0">
                <a:solidFill>
                  <a:schemeClr val="bg1">
                    <a:lumMod val="95000"/>
                  </a:schemeClr>
                </a:solidFill>
                <a:latin typeface="Calibri Light" panose="020F0302020204030204" pitchFamily="34" charset="0"/>
                <a:cs typeface="Calibri Light" panose="020F0302020204030204" pitchFamily="34" charset="0"/>
              </a:defRPr>
            </a:lvl1pPr>
          </a:lstStyle>
          <a:p>
            <a:endParaRPr lang="en-US" dirty="0"/>
          </a:p>
        </p:txBody>
      </p:sp>
      <p:pic>
        <p:nvPicPr>
          <p:cNvPr id="10" name="Graphic 9">
            <a:extLst>
              <a:ext uri="{FF2B5EF4-FFF2-40B4-BE49-F238E27FC236}">
                <a16:creationId xmlns:a16="http://schemas.microsoft.com/office/drawing/2014/main" id="{3F960BEA-AABA-5C5C-0024-3B6C0C12B3C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1431339" y="525496"/>
            <a:ext cx="2378919" cy="537175"/>
          </a:xfrm>
          <a:prstGeom prst="rect">
            <a:avLst/>
          </a:prstGeom>
        </p:spPr>
      </p:pic>
      <p:sp>
        <p:nvSpPr>
          <p:cNvPr id="3" name="Title 2">
            <a:extLst>
              <a:ext uri="{FF2B5EF4-FFF2-40B4-BE49-F238E27FC236}">
                <a16:creationId xmlns:a16="http://schemas.microsoft.com/office/drawing/2014/main" id="{A7321645-9455-110B-1E75-011E41349BA3}"/>
              </a:ext>
            </a:extLst>
          </p:cNvPr>
          <p:cNvSpPr>
            <a:spLocks noGrp="1"/>
          </p:cNvSpPr>
          <p:nvPr>
            <p:ph type="title"/>
          </p:nvPr>
        </p:nvSpPr>
        <p:spPr>
          <a:xfrm>
            <a:off x="11018520" y="1403989"/>
            <a:ext cx="12757468" cy="995882"/>
          </a:xfrm>
        </p:spPr>
        <p:txBody>
          <a:bodyPr/>
          <a:lstStyle/>
          <a:p>
            <a:r>
              <a:rPr lang="en-US" dirty="0"/>
              <a:t>Click to edit Master title style</a:t>
            </a:r>
          </a:p>
        </p:txBody>
      </p:sp>
      <p:sp>
        <p:nvSpPr>
          <p:cNvPr id="2" name="Text Placeholder 4">
            <a:extLst>
              <a:ext uri="{FF2B5EF4-FFF2-40B4-BE49-F238E27FC236}">
                <a16:creationId xmlns:a16="http://schemas.microsoft.com/office/drawing/2014/main" id="{CC8B5C93-6D49-454C-DA56-EE543F4C8C02}"/>
              </a:ext>
            </a:extLst>
          </p:cNvPr>
          <p:cNvSpPr>
            <a:spLocks noGrp="1"/>
          </p:cNvSpPr>
          <p:nvPr>
            <p:ph type="body" sz="quarter" idx="11"/>
          </p:nvPr>
        </p:nvSpPr>
        <p:spPr>
          <a:xfrm>
            <a:off x="11018838" y="2400264"/>
            <a:ext cx="12757150" cy="10972766"/>
          </a:xfrm>
          <a:prstGeom prst="rect">
            <a:avLst/>
          </a:prstGeom>
        </p:spPr>
        <p:txBody>
          <a:bodyPr/>
          <a:lstStyle>
            <a:lvl1pPr marL="0" indent="0">
              <a:lnSpc>
                <a:spcPct val="90000"/>
              </a:lnSpc>
              <a:spcBef>
                <a:spcPts val="1500"/>
              </a:spcBef>
              <a:spcAft>
                <a:spcPts val="1200"/>
              </a:spcAft>
              <a:buFont typeface="Arial" panose="020B0604020202020204" pitchFamily="34" charset="0"/>
              <a:buNone/>
              <a:defRPr sz="3200" b="0" i="0">
                <a:latin typeface="Calibri Light" panose="020F0302020204030204" pitchFamily="34" charset="0"/>
                <a:cs typeface="Calibri Light" panose="020F0302020204030204" pitchFamily="34" charset="0"/>
              </a:defRPr>
            </a:lvl1pPr>
            <a:lvl2pPr marL="871538" indent="-3492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2pPr>
            <a:lvl3pPr marL="1393825" indent="-3492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3pPr>
            <a:lvl4pPr marL="1841500" indent="-2984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4pPr>
            <a:lvl5pPr marL="2290763" indent="-323850">
              <a:lnSpc>
                <a:spcPct val="90000"/>
              </a:lnSpc>
              <a:spcAft>
                <a:spcPts val="1200"/>
              </a:spcAft>
              <a:buFont typeface="System Font Regular"/>
              <a:buChar char="-"/>
              <a:tabLst/>
              <a:defRPr sz="3200" b="0" i="0">
                <a:latin typeface="Calibri Light" panose="020F0302020204030204" pitchFamily="34" charset="0"/>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585548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Video Displays - Customize Center Text">
    <p:spTree>
      <p:nvGrpSpPr>
        <p:cNvPr id="1" name=""/>
        <p:cNvGrpSpPr/>
        <p:nvPr/>
      </p:nvGrpSpPr>
      <p:grpSpPr>
        <a:xfrm>
          <a:off x="0" y="0"/>
          <a:ext cx="0" cy="0"/>
          <a:chOff x="0" y="0"/>
          <a:chExt cx="0" cy="0"/>
        </a:xfrm>
      </p:grpSpPr>
      <p:grpSp>
        <p:nvGrpSpPr>
          <p:cNvPr id="3" name="Center Text">
            <a:extLst>
              <a:ext uri="{FF2B5EF4-FFF2-40B4-BE49-F238E27FC236}">
                <a16:creationId xmlns:a16="http://schemas.microsoft.com/office/drawing/2014/main" id="{ED8BB84D-A18E-0631-4064-CA8E50C38D73}"/>
              </a:ext>
            </a:extLst>
          </p:cNvPr>
          <p:cNvGrpSpPr>
            <a:grpSpLocks/>
          </p:cNvGrpSpPr>
          <p:nvPr userDrawn="1"/>
        </p:nvGrpSpPr>
        <p:grpSpPr>
          <a:xfrm>
            <a:off x="8816060" y="6050888"/>
            <a:ext cx="6755054" cy="2632989"/>
            <a:chOff x="8812333" y="6050888"/>
            <a:chExt cx="6755054" cy="2632989"/>
          </a:xfrm>
        </p:grpSpPr>
        <p:sp>
          <p:nvSpPr>
            <p:cNvPr id="4" name="TextBox 3">
              <a:extLst>
                <a:ext uri="{FF2B5EF4-FFF2-40B4-BE49-F238E27FC236}">
                  <a16:creationId xmlns:a16="http://schemas.microsoft.com/office/drawing/2014/main" id="{7D218CEF-40F8-550B-170F-A9E96F515236}"/>
                </a:ext>
              </a:extLst>
            </p:cNvPr>
            <p:cNvSpPr txBox="1">
              <a:spLocks/>
            </p:cNvSpPr>
            <p:nvPr userDrawn="1"/>
          </p:nvSpPr>
          <p:spPr>
            <a:xfrm>
              <a:off x="8812333" y="7602675"/>
              <a:ext cx="6755054" cy="1081202"/>
            </a:xfrm>
            <a:prstGeom prst="rect">
              <a:avLst/>
            </a:prstGeom>
            <a:noFill/>
          </p:spPr>
          <p:txBody>
            <a:bodyPr wrap="none" lIns="0" tIns="0" rIns="0" bIns="0" rtlCol="0" anchor="ctr" anchorCtr="0">
              <a:noAutofit/>
            </a:bodyPr>
            <a:lstStyle/>
            <a:p>
              <a:pPr algn="ctr"/>
              <a:r>
                <a:rPr lang="en-US" sz="96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OF EVENT</a:t>
              </a:r>
            </a:p>
          </p:txBody>
        </p:sp>
        <p:sp>
          <p:nvSpPr>
            <p:cNvPr id="5" name="TextBox 4">
              <a:extLst>
                <a:ext uri="{FF2B5EF4-FFF2-40B4-BE49-F238E27FC236}">
                  <a16:creationId xmlns:a16="http://schemas.microsoft.com/office/drawing/2014/main" id="{7B4BBDA2-E087-2215-13A3-C256E60C88CD}"/>
                </a:ext>
              </a:extLst>
            </p:cNvPr>
            <p:cNvSpPr txBox="1">
              <a:spLocks/>
            </p:cNvSpPr>
            <p:nvPr userDrawn="1"/>
          </p:nvSpPr>
          <p:spPr>
            <a:xfrm>
              <a:off x="8812333" y="6619975"/>
              <a:ext cx="6755054" cy="1081202"/>
            </a:xfrm>
            <a:prstGeom prst="rect">
              <a:avLst/>
            </a:prstGeom>
            <a:noFill/>
          </p:spPr>
          <p:txBody>
            <a:bodyPr wrap="none" lIns="0" tIns="0" rIns="0" bIns="0" rtlCol="0" anchor="ctr" anchorCtr="0">
              <a:noAutofit/>
            </a:bodyPr>
            <a:lstStyle/>
            <a:p>
              <a:pPr algn="ctr"/>
              <a:r>
                <a:rPr lang="en-US" sz="715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REGARDLESS</a:t>
              </a:r>
            </a:p>
          </p:txBody>
        </p:sp>
        <p:sp>
          <p:nvSpPr>
            <p:cNvPr id="6" name="TextBox 5">
              <a:extLst>
                <a:ext uri="{FF2B5EF4-FFF2-40B4-BE49-F238E27FC236}">
                  <a16:creationId xmlns:a16="http://schemas.microsoft.com/office/drawing/2014/main" id="{1A8A7413-999E-F1A5-A35C-A99B0D0E11CA}"/>
                </a:ext>
              </a:extLst>
            </p:cNvPr>
            <p:cNvSpPr txBox="1">
              <a:spLocks/>
            </p:cNvSpPr>
            <p:nvPr userDrawn="1"/>
          </p:nvSpPr>
          <p:spPr>
            <a:xfrm>
              <a:off x="8812333" y="6050888"/>
              <a:ext cx="6755054" cy="667589"/>
            </a:xfrm>
            <a:prstGeom prst="rect">
              <a:avLst/>
            </a:prstGeom>
            <a:noFill/>
          </p:spPr>
          <p:txBody>
            <a:bodyPr wrap="none" lIns="0" tIns="0" rIns="0" bIns="0" rtlCol="0" anchor="ctr" anchorCtr="0">
              <a:normAutofit/>
            </a:bodyPr>
            <a:lstStyle/>
            <a:p>
              <a:pPr algn="ctr"/>
              <a:r>
                <a:rPr lang="en-US" sz="4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SAME TOO</a:t>
              </a:r>
              <a:r>
                <a:rPr lang="en-US" sz="4000" b="1" i="0" spc="30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L</a:t>
              </a:r>
              <a:r>
                <a:rPr lang="en-US" sz="4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 EVERY</a:t>
              </a:r>
              <a:r>
                <a:rPr lang="en-US" sz="4000" b="1" i="0" spc="-30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 </a:t>
              </a:r>
              <a:r>
                <a:rPr lang="en-US" sz="4000" b="1" i="0" spc="-150">
                  <a:solidFill>
                    <a:schemeClr val="bg1"/>
                  </a:solidFill>
                  <a:effectLst>
                    <a:innerShdw blurRad="94581" dist="50800" dir="13500000">
                      <a:prstClr val="black">
                        <a:alpha val="30568"/>
                      </a:prstClr>
                    </a:innerShdw>
                  </a:effectLst>
                  <a:latin typeface="Arial Black" panose="020B0604020202020204" pitchFamily="34" charset="0"/>
                  <a:cs typeface="Arial Black" panose="020B0604020202020204" pitchFamily="34" charset="0"/>
                </a:rPr>
                <a:t>DAY.</a:t>
              </a:r>
            </a:p>
          </p:txBody>
        </p:sp>
      </p:grpSp>
      <p:pic>
        <p:nvPicPr>
          <p:cNvPr id="7" name="bkgd">
            <a:extLst>
              <a:ext uri="{FF2B5EF4-FFF2-40B4-BE49-F238E27FC236}">
                <a16:creationId xmlns:a16="http://schemas.microsoft.com/office/drawing/2014/main" id="{52781CBC-F81D-1AB7-05EF-9A1CBF35458A}"/>
              </a:ext>
            </a:extLst>
          </p:cNvPr>
          <p:cNvPicPr>
            <a:picLocks noChangeAspect="1"/>
          </p:cNvPicPr>
          <p:nvPr userDrawn="1"/>
        </p:nvPicPr>
        <p:blipFill rotWithShape="1">
          <a:blip r:embed="rId2"/>
          <a:srcRect r="1759"/>
          <a:stretch/>
        </p:blipFill>
        <p:spPr>
          <a:xfrm>
            <a:off x="0" y="0"/>
            <a:ext cx="24387175" cy="13716000"/>
          </a:xfrm>
          <a:prstGeom prst="rect">
            <a:avLst/>
          </a:prstGeom>
        </p:spPr>
      </p:pic>
      <p:sp>
        <p:nvSpPr>
          <p:cNvPr id="8" name="darkened">
            <a:extLst>
              <a:ext uri="{FF2B5EF4-FFF2-40B4-BE49-F238E27FC236}">
                <a16:creationId xmlns:a16="http://schemas.microsoft.com/office/drawing/2014/main" id="{1C3C4091-DEA9-10B1-AD94-CCF19DE1B028}"/>
              </a:ext>
            </a:extLst>
          </p:cNvPr>
          <p:cNvSpPr>
            <a:spLocks/>
          </p:cNvSpPr>
          <p:nvPr userDrawn="1"/>
        </p:nvSpPr>
        <p:spPr>
          <a:xfrm>
            <a:off x="8370277" y="5064369"/>
            <a:ext cx="7666892" cy="4407877"/>
          </a:xfrm>
          <a:prstGeom prst="rect">
            <a:avLst/>
          </a:prstGeom>
          <a:solidFill>
            <a:schemeClr val="tx1">
              <a:alpha val="3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i="0" dirty="0">
              <a:latin typeface="Arial" panose="020B0604020202020204" pitchFamily="34" charset="0"/>
            </a:endParaRPr>
          </a:p>
        </p:txBody>
      </p:sp>
      <p:pic>
        <p:nvPicPr>
          <p:cNvPr id="9" name="displays">
            <a:extLst>
              <a:ext uri="{FF2B5EF4-FFF2-40B4-BE49-F238E27FC236}">
                <a16:creationId xmlns:a16="http://schemas.microsoft.com/office/drawing/2014/main" id="{0662A75F-F29B-687A-D9D9-043707A8824E}"/>
              </a:ext>
            </a:extLst>
          </p:cNvPr>
          <p:cNvPicPr>
            <a:picLocks noChangeAspect="1"/>
          </p:cNvPicPr>
          <p:nvPr userDrawn="1"/>
        </p:nvPicPr>
        <p:blipFill rotWithShape="1">
          <a:blip r:embed="rId3"/>
          <a:srcRect l="485" r="780" b="16509"/>
          <a:stretch/>
        </p:blipFill>
        <p:spPr>
          <a:xfrm>
            <a:off x="344488" y="180976"/>
            <a:ext cx="23698200" cy="13273416"/>
          </a:xfrm>
          <a:prstGeom prst="rect">
            <a:avLst/>
          </a:prstGeom>
          <a:effectLst>
            <a:outerShdw blurRad="1093712" dist="345508" dir="3600000" algn="tl" rotWithShape="0">
              <a:prstClr val="black">
                <a:alpha val="84113"/>
              </a:prstClr>
            </a:outerShdw>
          </a:effectLst>
        </p:spPr>
      </p:pic>
      <p:grpSp>
        <p:nvGrpSpPr>
          <p:cNvPr id="10" name="logo soc">
            <a:extLst>
              <a:ext uri="{FF2B5EF4-FFF2-40B4-BE49-F238E27FC236}">
                <a16:creationId xmlns:a16="http://schemas.microsoft.com/office/drawing/2014/main" id="{39E8D598-0CDD-7D3A-9A8A-2B3AEF28435B}"/>
              </a:ext>
            </a:extLst>
          </p:cNvPr>
          <p:cNvGrpSpPr>
            <a:grpSpLocks/>
          </p:cNvGrpSpPr>
          <p:nvPr userDrawn="1"/>
        </p:nvGrpSpPr>
        <p:grpSpPr>
          <a:xfrm>
            <a:off x="9018632" y="890985"/>
            <a:ext cx="6349911" cy="1579645"/>
            <a:chOff x="9017089" y="676698"/>
            <a:chExt cx="6349911" cy="1579645"/>
          </a:xfrm>
        </p:grpSpPr>
        <p:pic>
          <p:nvPicPr>
            <p:cNvPr id="11" name="Graphic 10">
              <a:extLst>
                <a:ext uri="{FF2B5EF4-FFF2-40B4-BE49-F238E27FC236}">
                  <a16:creationId xmlns:a16="http://schemas.microsoft.com/office/drawing/2014/main" id="{CCF1F098-1505-E93B-CF36-D34969DE555B}"/>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017089" y="676698"/>
              <a:ext cx="6349911" cy="1411092"/>
            </a:xfrm>
            <a:prstGeom prst="rect">
              <a:avLst/>
            </a:prstGeom>
          </p:spPr>
        </p:pic>
        <p:sp>
          <p:nvSpPr>
            <p:cNvPr id="12" name="TextBox 11">
              <a:extLst>
                <a:ext uri="{FF2B5EF4-FFF2-40B4-BE49-F238E27FC236}">
                  <a16:creationId xmlns:a16="http://schemas.microsoft.com/office/drawing/2014/main" id="{2E242BBF-22C8-6CFE-373A-F299F1FEC546}"/>
                </a:ext>
              </a:extLst>
            </p:cNvPr>
            <p:cNvSpPr txBox="1">
              <a:spLocks/>
            </p:cNvSpPr>
            <p:nvPr userDrawn="1"/>
          </p:nvSpPr>
          <p:spPr>
            <a:xfrm>
              <a:off x="10812584" y="1856233"/>
              <a:ext cx="4343400" cy="400110"/>
            </a:xfrm>
            <a:prstGeom prst="rect">
              <a:avLst/>
            </a:prstGeom>
            <a:noFill/>
          </p:spPr>
          <p:txBody>
            <a:bodyPr wrap="square" rtlCol="0">
              <a:spAutoFit/>
            </a:bodyPr>
            <a:lstStyle/>
            <a:p>
              <a:pPr algn="r"/>
              <a:r>
                <a:rPr lang="en-US" sz="2000" b="0" i="0" dirty="0">
                  <a:solidFill>
                    <a:srgbClr val="FFFCA3"/>
                  </a:solidFill>
                  <a:latin typeface="Arial" panose="020B0604020202020204" pitchFamily="34" charset="0"/>
                </a:rPr>
                <a:t>SYSTEMS OF CARE THAT SCALE</a:t>
              </a:r>
            </a:p>
          </p:txBody>
        </p:sp>
      </p:grpSp>
      <p:pic>
        <p:nvPicPr>
          <p:cNvPr id="13" name="its about people">
            <a:extLst>
              <a:ext uri="{FF2B5EF4-FFF2-40B4-BE49-F238E27FC236}">
                <a16:creationId xmlns:a16="http://schemas.microsoft.com/office/drawing/2014/main" id="{6EE9665C-46A5-A845-7E35-5792EC29790B}"/>
              </a:ext>
            </a:extLst>
          </p:cNvPr>
          <p:cNvPicPr>
            <a:picLocks noChangeAspect="1"/>
          </p:cNvPicPr>
          <p:nvPr userDrawn="1"/>
        </p:nvPicPr>
        <p:blipFill>
          <a:blip r:embed="rId6"/>
          <a:stretch>
            <a:fillRect/>
          </a:stretch>
        </p:blipFill>
        <p:spPr>
          <a:xfrm>
            <a:off x="11500340" y="4026965"/>
            <a:ext cx="1663867" cy="643362"/>
          </a:xfrm>
          <a:prstGeom prst="rect">
            <a:avLst/>
          </a:prstGeom>
        </p:spPr>
      </p:pic>
    </p:spTree>
    <p:extLst>
      <p:ext uri="{BB962C8B-B14F-4D97-AF65-F5344CB8AC3E}">
        <p14:creationId xmlns:p14="http://schemas.microsoft.com/office/powerpoint/2010/main" val="2546075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Left Side Image">
  <p:cSld name="Left Side Image">
    <p:spTree>
      <p:nvGrpSpPr>
        <p:cNvPr id="1" name="Shape 65"/>
        <p:cNvGrpSpPr/>
        <p:nvPr/>
      </p:nvGrpSpPr>
      <p:grpSpPr>
        <a:xfrm>
          <a:off x="0" y="0"/>
          <a:ext cx="0" cy="0"/>
          <a:chOff x="0" y="0"/>
          <a:chExt cx="0" cy="0"/>
        </a:xfrm>
      </p:grpSpPr>
      <p:sp>
        <p:nvSpPr>
          <p:cNvPr id="66" name="Google Shape;66;p17"/>
          <p:cNvSpPr>
            <a:spLocks noGrp="1"/>
          </p:cNvSpPr>
          <p:nvPr>
            <p:ph type="pic" idx="2"/>
          </p:nvPr>
        </p:nvSpPr>
        <p:spPr>
          <a:xfrm>
            <a:off x="-3" y="0"/>
            <a:ext cx="10727797" cy="13716000"/>
          </a:xfrm>
          <a:prstGeom prst="rect">
            <a:avLst/>
          </a:prstGeom>
          <a:solidFill>
            <a:srgbClr val="343434"/>
          </a:solidFill>
          <a:ln>
            <a:noFill/>
          </a:ln>
        </p:spPr>
      </p:sp>
      <p:sp>
        <p:nvSpPr>
          <p:cNvPr id="67" name="Google Shape;67;p17"/>
          <p:cNvSpPr txBox="1">
            <a:spLocks noGrp="1"/>
          </p:cNvSpPr>
          <p:nvPr>
            <p:ph type="body" idx="1"/>
          </p:nvPr>
        </p:nvSpPr>
        <p:spPr>
          <a:xfrm>
            <a:off x="10972799" y="2743200"/>
            <a:ext cx="12741659" cy="10553600"/>
          </a:xfrm>
          <a:prstGeom prst="rect">
            <a:avLst/>
          </a:prstGeom>
          <a:noFill/>
          <a:ln>
            <a:noFill/>
          </a:ln>
        </p:spPr>
        <p:txBody>
          <a:bodyPr spcFirstLastPara="1" wrap="square" lIns="0" tIns="0" rIns="0" bIns="0" anchor="t" anchorCtr="0">
            <a:noAutofit/>
          </a:bodyPr>
          <a:lstStyle>
            <a:lvl1pPr marL="1219215" lvl="0" indent="-609608" algn="l">
              <a:lnSpc>
                <a:spcPct val="100000"/>
              </a:lnSpc>
              <a:spcBef>
                <a:spcPts val="0"/>
              </a:spcBef>
              <a:spcAft>
                <a:spcPts val="0"/>
              </a:spcAft>
              <a:buSzPts val="1100"/>
              <a:buFont typeface="Roboto"/>
              <a:buNone/>
              <a:defRPr i="0" u="none" strike="noStrike" cap="none">
                <a:latin typeface="Roboto"/>
                <a:ea typeface="Roboto"/>
                <a:cs typeface="Roboto"/>
                <a:sym typeface="Roboto"/>
              </a:defRPr>
            </a:lvl1pPr>
            <a:lvl2pPr marL="2438430" lvl="1" indent="-795877" algn="l">
              <a:lnSpc>
                <a:spcPct val="100000"/>
              </a:lnSpc>
              <a:spcBef>
                <a:spcPts val="1067"/>
              </a:spcBef>
              <a:spcAft>
                <a:spcPts val="0"/>
              </a:spcAft>
              <a:buSzPts val="1100"/>
              <a:buFont typeface="Roboto Medium"/>
              <a:buChar char="•"/>
              <a:defRPr sz="2933"/>
            </a:lvl2pPr>
            <a:lvl3pPr marL="3657646" lvl="2" indent="-778943" algn="l">
              <a:lnSpc>
                <a:spcPct val="100000"/>
              </a:lnSpc>
              <a:spcBef>
                <a:spcPts val="1067"/>
              </a:spcBef>
              <a:spcAft>
                <a:spcPts val="0"/>
              </a:spcAft>
              <a:buSzPts val="1000"/>
              <a:buChar char="•"/>
              <a:defRPr/>
            </a:lvl3pPr>
            <a:lvl4pPr marL="4876861" lvl="3" indent="-778943" algn="l">
              <a:lnSpc>
                <a:spcPct val="100000"/>
              </a:lnSpc>
              <a:spcBef>
                <a:spcPts val="1067"/>
              </a:spcBef>
              <a:spcAft>
                <a:spcPts val="0"/>
              </a:spcAft>
              <a:buSzPts val="1000"/>
              <a:buChar char="•"/>
              <a:defRPr sz="2667"/>
            </a:lvl4pPr>
            <a:lvl5pPr marL="6096076" lvl="4" indent="-778943" algn="l">
              <a:lnSpc>
                <a:spcPct val="100000"/>
              </a:lnSpc>
              <a:spcBef>
                <a:spcPts val="1067"/>
              </a:spcBef>
              <a:spcAft>
                <a:spcPts val="0"/>
              </a:spcAft>
              <a:buSzPts val="1000"/>
              <a:buChar char="•"/>
              <a:defRPr/>
            </a:lvl5pPr>
            <a:lvl6pPr marL="7315291" lvl="5" indent="-728142" algn="l">
              <a:lnSpc>
                <a:spcPct val="100000"/>
              </a:lnSpc>
              <a:spcBef>
                <a:spcPts val="1067"/>
              </a:spcBef>
              <a:spcAft>
                <a:spcPts val="0"/>
              </a:spcAft>
              <a:buClr>
                <a:schemeClr val="dk1"/>
              </a:buClr>
              <a:buSzPts val="700"/>
              <a:buChar char="•"/>
              <a:defRPr/>
            </a:lvl6pPr>
            <a:lvl7pPr marL="8534507" lvl="6" indent="-728142" algn="l">
              <a:lnSpc>
                <a:spcPct val="100000"/>
              </a:lnSpc>
              <a:spcBef>
                <a:spcPts val="1067"/>
              </a:spcBef>
              <a:spcAft>
                <a:spcPts val="0"/>
              </a:spcAft>
              <a:buClr>
                <a:schemeClr val="dk1"/>
              </a:buClr>
              <a:buSzPts val="700"/>
              <a:buChar char="•"/>
              <a:defRPr/>
            </a:lvl7pPr>
            <a:lvl8pPr marL="9753722" lvl="7" indent="-728142" algn="l">
              <a:lnSpc>
                <a:spcPct val="100000"/>
              </a:lnSpc>
              <a:spcBef>
                <a:spcPts val="1067"/>
              </a:spcBef>
              <a:spcAft>
                <a:spcPts val="0"/>
              </a:spcAft>
              <a:buClr>
                <a:schemeClr val="dk1"/>
              </a:buClr>
              <a:buSzPts val="700"/>
              <a:buChar char="•"/>
              <a:defRPr/>
            </a:lvl8pPr>
            <a:lvl9pPr marL="10972937" lvl="8" indent="-728142" algn="l">
              <a:lnSpc>
                <a:spcPct val="100000"/>
              </a:lnSpc>
              <a:spcBef>
                <a:spcPts val="1067"/>
              </a:spcBef>
              <a:spcAft>
                <a:spcPts val="1067"/>
              </a:spcAft>
              <a:buClr>
                <a:schemeClr val="dk1"/>
              </a:buClr>
              <a:buSzPts val="700"/>
              <a:buChar char="•"/>
              <a:defRPr/>
            </a:lvl9pPr>
          </a:lstStyle>
          <a:p>
            <a:endParaRPr/>
          </a:p>
        </p:txBody>
      </p:sp>
      <p:sp>
        <p:nvSpPr>
          <p:cNvPr id="68" name="Google Shape;68;p17"/>
          <p:cNvSpPr txBox="1">
            <a:spLocks noGrp="1"/>
          </p:cNvSpPr>
          <p:nvPr>
            <p:ph type="subTitle" idx="3"/>
          </p:nvPr>
        </p:nvSpPr>
        <p:spPr>
          <a:xfrm>
            <a:off x="10950575" y="1143000"/>
            <a:ext cx="12741659" cy="3048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accent4"/>
              </a:buClr>
              <a:buSzPts val="900"/>
              <a:buNone/>
              <a:defRPr sz="2667" b="1" i="0">
                <a:solidFill>
                  <a:srgbClr val="B12028"/>
                </a:solidFill>
                <a:latin typeface="Arial"/>
                <a:ea typeface="Arial"/>
                <a:cs typeface="Arial"/>
                <a:sym typeface="Arial"/>
              </a:defRPr>
            </a:lvl1pPr>
            <a:lvl2pPr lvl="1" algn="l">
              <a:lnSpc>
                <a:spcPct val="90000"/>
              </a:lnSpc>
              <a:spcBef>
                <a:spcPts val="1067"/>
              </a:spcBef>
              <a:spcAft>
                <a:spcPts val="0"/>
              </a:spcAft>
              <a:buSzPts val="1000"/>
              <a:buNone/>
              <a:defRPr/>
            </a:lvl2pPr>
            <a:lvl3pPr lvl="2" algn="l">
              <a:lnSpc>
                <a:spcPct val="90000"/>
              </a:lnSpc>
              <a:spcBef>
                <a:spcPts val="1067"/>
              </a:spcBef>
              <a:spcAft>
                <a:spcPts val="0"/>
              </a:spcAft>
              <a:buSzPts val="1000"/>
              <a:buNone/>
              <a:defRPr/>
            </a:lvl3pPr>
            <a:lvl4pPr lvl="3" algn="l">
              <a:lnSpc>
                <a:spcPct val="90000"/>
              </a:lnSpc>
              <a:spcBef>
                <a:spcPts val="1067"/>
              </a:spcBef>
              <a:spcAft>
                <a:spcPts val="0"/>
              </a:spcAft>
              <a:buSzPts val="900"/>
              <a:buNone/>
              <a:defRPr/>
            </a:lvl4pPr>
            <a:lvl5pPr lvl="4" algn="l">
              <a:lnSpc>
                <a:spcPct val="90000"/>
              </a:lnSpc>
              <a:spcBef>
                <a:spcPts val="1067"/>
              </a:spcBef>
              <a:spcAft>
                <a:spcPts val="0"/>
              </a:spcAft>
              <a:buSzPts val="900"/>
              <a:buNone/>
              <a:defRPr/>
            </a:lvl5pPr>
            <a:lvl6pPr lvl="5" algn="l">
              <a:lnSpc>
                <a:spcPct val="90000"/>
              </a:lnSpc>
              <a:spcBef>
                <a:spcPts val="1067"/>
              </a:spcBef>
              <a:spcAft>
                <a:spcPts val="0"/>
              </a:spcAft>
              <a:buClr>
                <a:schemeClr val="dk1"/>
              </a:buClr>
              <a:buSzPts val="900"/>
              <a:buNone/>
              <a:defRPr/>
            </a:lvl6pPr>
            <a:lvl7pPr lvl="6" algn="l">
              <a:lnSpc>
                <a:spcPct val="90000"/>
              </a:lnSpc>
              <a:spcBef>
                <a:spcPts val="1067"/>
              </a:spcBef>
              <a:spcAft>
                <a:spcPts val="0"/>
              </a:spcAft>
              <a:buClr>
                <a:schemeClr val="dk1"/>
              </a:buClr>
              <a:buSzPts val="900"/>
              <a:buNone/>
              <a:defRPr/>
            </a:lvl7pPr>
            <a:lvl8pPr lvl="7" algn="l">
              <a:lnSpc>
                <a:spcPct val="90000"/>
              </a:lnSpc>
              <a:spcBef>
                <a:spcPts val="1067"/>
              </a:spcBef>
              <a:spcAft>
                <a:spcPts val="0"/>
              </a:spcAft>
              <a:buClr>
                <a:schemeClr val="dk1"/>
              </a:buClr>
              <a:buSzPts val="900"/>
              <a:buNone/>
              <a:defRPr/>
            </a:lvl8pPr>
            <a:lvl9pPr lvl="8" algn="l">
              <a:lnSpc>
                <a:spcPct val="90000"/>
              </a:lnSpc>
              <a:spcBef>
                <a:spcPts val="1067"/>
              </a:spcBef>
              <a:spcAft>
                <a:spcPts val="1067"/>
              </a:spcAft>
              <a:buClr>
                <a:schemeClr val="dk1"/>
              </a:buClr>
              <a:buSzPts val="900"/>
              <a:buNone/>
              <a:defRPr/>
            </a:lvl9pPr>
          </a:lstStyle>
          <a:p>
            <a:endParaRPr/>
          </a:p>
        </p:txBody>
      </p:sp>
      <p:sp>
        <p:nvSpPr>
          <p:cNvPr id="69" name="Google Shape;69;p17"/>
          <p:cNvSpPr txBox="1">
            <a:spLocks noGrp="1"/>
          </p:cNvSpPr>
          <p:nvPr>
            <p:ph type="title"/>
          </p:nvPr>
        </p:nvSpPr>
        <p:spPr>
          <a:xfrm>
            <a:off x="10950575" y="1708299"/>
            <a:ext cx="12741659" cy="4952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dk1"/>
              </a:buClr>
              <a:buSzPts val="1900"/>
              <a:buFont typeface="Arial"/>
              <a:buNone/>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a:endParaRPr/>
          </a:p>
        </p:txBody>
      </p:sp>
      <p:pic>
        <p:nvPicPr>
          <p:cNvPr id="70" name="Google Shape;70;p17"/>
          <p:cNvPicPr preferRelativeResize="0"/>
          <p:nvPr/>
        </p:nvPicPr>
        <p:blipFill rotWithShape="1">
          <a:blip r:embed="rId2">
            <a:alphaModFix/>
          </a:blip>
          <a:srcRect/>
          <a:stretch/>
        </p:blipFill>
        <p:spPr>
          <a:xfrm>
            <a:off x="22048993" y="419101"/>
            <a:ext cx="1719643" cy="388256"/>
          </a:xfrm>
          <a:prstGeom prst="rect">
            <a:avLst/>
          </a:prstGeom>
          <a:noFill/>
          <a:ln>
            <a:noFill/>
          </a:ln>
        </p:spPr>
      </p:pic>
    </p:spTree>
    <p:extLst>
      <p:ext uri="{BB962C8B-B14F-4D97-AF65-F5344CB8AC3E}">
        <p14:creationId xmlns:p14="http://schemas.microsoft.com/office/powerpoint/2010/main" val="788953840"/>
      </p:ext>
    </p:extLst>
  </p:cSld>
  <p:clrMapOvr>
    <a:masterClrMapping/>
  </p:clrMapOvr>
  <p:extLst>
    <p:ext uri="{DCECCB84-F9BA-43D5-87BE-67443E8EF086}">
      <p15:sldGuideLst xmlns:p15="http://schemas.microsoft.com/office/powerpoint/2012/main">
        <p15:guide id="1" orient="horz" pos="279">
          <p15:clr>
            <a:srgbClr val="FBAE40"/>
          </p15:clr>
        </p15:guide>
        <p15:guide id="2" orient="horz" pos="729">
          <p15:clr>
            <a:srgbClr val="FBAE40"/>
          </p15:clr>
        </p15:guide>
        <p15:guide id="3" orient="horz" pos="521">
          <p15:clr>
            <a:srgbClr val="FBAE40"/>
          </p15:clr>
        </p15:guide>
        <p15:guide id="4" orient="horz" pos="405">
          <p15:clr>
            <a:srgbClr val="FBAE40"/>
          </p15:clr>
        </p15:guide>
        <p15:guide id="5" orient="horz" pos="342">
          <p15:clr>
            <a:srgbClr val="FBAE40"/>
          </p15:clr>
        </p15:guide>
        <p15:guide id="6" orient="horz" pos="675">
          <p15:clr>
            <a:srgbClr val="FBAE40"/>
          </p15:clr>
        </p15:guide>
        <p15:guide id="7" pos="2592">
          <p15:clr>
            <a:srgbClr val="E46962"/>
          </p15:clr>
        </p15:guide>
        <p15:guide id="8" pos="2689">
          <p15:clr>
            <a:srgbClr val="E46962"/>
          </p15:clr>
        </p15:guide>
        <p15:guide id="9" pos="2534">
          <p15:clr>
            <a:srgbClr val="E46962"/>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656AEB-DEE6-42E5-CC01-DCEF66D5473E}"/>
              </a:ext>
            </a:extLst>
          </p:cNvPr>
          <p:cNvSpPr>
            <a:spLocks noGrp="1"/>
          </p:cNvSpPr>
          <p:nvPr>
            <p:ph type="title"/>
          </p:nvPr>
        </p:nvSpPr>
        <p:spPr>
          <a:xfrm>
            <a:off x="573088" y="688063"/>
            <a:ext cx="23202900" cy="995882"/>
          </a:xfrm>
          <a:prstGeom prst="rect">
            <a:avLst/>
          </a:prstGeom>
        </p:spPr>
        <p:txBody>
          <a:bodyPr vert="horz" wrap="none" lIns="0" tIns="0" rIns="0" bIns="0" rtlCol="0" anchor="t" anchorCtr="0">
            <a:noAutofit/>
          </a:bodyPr>
          <a:lstStyle/>
          <a:p>
            <a:r>
              <a:rPr lang="en-US" dirty="0"/>
              <a:t>Click to edit Master title style</a:t>
            </a:r>
          </a:p>
        </p:txBody>
      </p:sp>
      <p:sp>
        <p:nvSpPr>
          <p:cNvPr id="6" name="Text Placeholder 4" hidden="1">
            <a:extLst>
              <a:ext uri="{FF2B5EF4-FFF2-40B4-BE49-F238E27FC236}">
                <a16:creationId xmlns:a16="http://schemas.microsoft.com/office/drawing/2014/main" id="{4750F0DF-B457-7D48-8F1D-49F2F83B2F2C}"/>
              </a:ext>
            </a:extLst>
          </p:cNvPr>
          <p:cNvSpPr txBox="1">
            <a:spLocks/>
          </p:cNvSpPr>
          <p:nvPr userDrawn="1"/>
        </p:nvSpPr>
        <p:spPr>
          <a:xfrm>
            <a:off x="573088" y="1683946"/>
            <a:ext cx="23202900" cy="11343992"/>
          </a:xfrm>
          <a:prstGeom prst="rect">
            <a:avLst/>
          </a:prstGeom>
        </p:spPr>
        <p:txBody>
          <a:bodyPr/>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871538" indent="-349250" algn="l" defTabSz="1828800" rtl="0" eaLnBrk="1" latinLnBrk="0" hangingPunct="1">
              <a:lnSpc>
                <a:spcPct val="90000"/>
              </a:lnSpc>
              <a:spcBef>
                <a:spcPts val="600"/>
              </a:spcBef>
              <a:buClr>
                <a:srgbClr val="212121"/>
              </a:buClr>
              <a:buFont typeface="Arial" panose="020B0604020202020204" pitchFamily="34" charset="0"/>
              <a:buChar char="•"/>
              <a:tabLst/>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1393825" indent="-349250" algn="l" defTabSz="1828800" rtl="0" eaLnBrk="1" latinLnBrk="0" hangingPunct="1">
              <a:lnSpc>
                <a:spcPct val="90000"/>
              </a:lnSpc>
              <a:spcBef>
                <a:spcPts val="600"/>
              </a:spcBef>
              <a:buClr>
                <a:srgbClr val="212121"/>
              </a:buClr>
              <a:buFont typeface="System Font Regular"/>
              <a:buChar char="-"/>
              <a:tabLst/>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1841500" indent="-298450" algn="l" defTabSz="1828800" rtl="0" eaLnBrk="1" latinLnBrk="0" hangingPunct="1">
              <a:lnSpc>
                <a:spcPct val="90000"/>
              </a:lnSpc>
              <a:spcBef>
                <a:spcPts val="600"/>
              </a:spcBef>
              <a:buClr>
                <a:srgbClr val="212121"/>
              </a:buClr>
              <a:buFont typeface="System Font Regular"/>
              <a:buChar char="+"/>
              <a:tabLst/>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2290763" indent="-323850" algn="l" defTabSz="1828800" rtl="0" eaLnBrk="1" latinLnBrk="0" hangingPunct="1">
              <a:lnSpc>
                <a:spcPct val="90000"/>
              </a:lnSpc>
              <a:spcBef>
                <a:spcPts val="1000"/>
              </a:spcBef>
              <a:buFont typeface="System Font Regular"/>
              <a:buChar char="-"/>
              <a:tabLst/>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b="0" i="0" dirty="0">
                <a:latin typeface="Calibri Light" panose="020F0302020204030204" pitchFamily="34" charset="0"/>
                <a:cs typeface="Calibri Light" panose="020F0302020204030204" pitchFamily="34" charset="0"/>
              </a:rPr>
              <a:t>Click to edit Master text styles</a:t>
            </a:r>
          </a:p>
          <a:p>
            <a:pPr lvl="1"/>
            <a:r>
              <a:rPr lang="en-US" b="0" i="0" dirty="0">
                <a:latin typeface="Calibri Light" panose="020F0302020204030204" pitchFamily="34" charset="0"/>
                <a:cs typeface="Calibri Light" panose="020F0302020204030204" pitchFamily="34" charset="0"/>
              </a:rPr>
              <a:t>Second level</a:t>
            </a:r>
          </a:p>
          <a:p>
            <a:pPr lvl="2"/>
            <a:r>
              <a:rPr lang="en-US" b="0" i="0" dirty="0">
                <a:latin typeface="Calibri Light" panose="020F0302020204030204" pitchFamily="34" charset="0"/>
                <a:cs typeface="Calibri Light" panose="020F0302020204030204" pitchFamily="34" charset="0"/>
              </a:rPr>
              <a:t>Third level</a:t>
            </a:r>
          </a:p>
          <a:p>
            <a:pPr lvl="3"/>
            <a:r>
              <a:rPr lang="en-US" b="0" i="0" dirty="0">
                <a:latin typeface="Calibri Light" panose="020F0302020204030204" pitchFamily="34" charset="0"/>
                <a:cs typeface="Calibri Light" panose="020F0302020204030204" pitchFamily="34" charset="0"/>
              </a:rPr>
              <a:t>Fourth level</a:t>
            </a:r>
          </a:p>
          <a:p>
            <a:pPr lvl="4"/>
            <a:r>
              <a:rPr lang="en-US" b="0" i="0" dirty="0">
                <a:latin typeface="Calibri Light" panose="020F0302020204030204" pitchFamily="34" charset="0"/>
                <a:cs typeface="Calibri Light" panose="020F0302020204030204" pitchFamily="34" charset="0"/>
              </a:rPr>
              <a:t>Fifth level</a:t>
            </a:r>
          </a:p>
        </p:txBody>
      </p:sp>
    </p:spTree>
    <p:extLst>
      <p:ext uri="{BB962C8B-B14F-4D97-AF65-F5344CB8AC3E}">
        <p14:creationId xmlns:p14="http://schemas.microsoft.com/office/powerpoint/2010/main" val="3597006612"/>
      </p:ext>
    </p:extLst>
  </p:cSld>
  <p:clrMap bg1="lt1" tx1="dk1" bg2="lt2" tx2="dk2" accent1="accent1" accent2="accent2" accent3="accent3" accent4="accent4" accent5="accent5" accent6="accent6" hlink="hlink" folHlink="folHlink"/>
  <p:sldLayoutIdLst>
    <p:sldLayoutId id="2147483697" r:id="rId1"/>
    <p:sldLayoutId id="2147483699" r:id="rId2"/>
    <p:sldLayoutId id="2147483698" r:id="rId3"/>
    <p:sldLayoutId id="2147483700" r:id="rId4"/>
    <p:sldLayoutId id="2147483701" r:id="rId5"/>
  </p:sldLayoutIdLst>
  <p:txStyles>
    <p:title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p:titleStyle>
    <p:body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768" userDrawn="1">
          <p15:clr>
            <a:srgbClr val="F26B43"/>
          </p15:clr>
        </p15:guide>
        <p15:guide id="2" pos="361" userDrawn="1">
          <p15:clr>
            <a:srgbClr val="F26B43"/>
          </p15:clr>
        </p15:guide>
        <p15:guide id="3" orient="horz" pos="480" userDrawn="1">
          <p15:clr>
            <a:srgbClr val="F26B43"/>
          </p15:clr>
        </p15:guide>
        <p15:guide id="4" pos="14977" userDrawn="1">
          <p15:clr>
            <a:srgbClr val="F26B43"/>
          </p15:clr>
        </p15:guide>
        <p15:guide id="5" orient="horz" pos="8304"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sv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8.sv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18.sv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8.sv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3.png"/><Relationship Id="rId7"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5.png"/><Relationship Id="rId11" Type="http://schemas.microsoft.com/office/2007/relationships/hdphoto" Target="../media/hdphoto2.wdp"/><Relationship Id="rId5" Type="http://schemas.openxmlformats.org/officeDocument/2006/relationships/image" Target="../media/image24.png"/><Relationship Id="rId10" Type="http://schemas.openxmlformats.org/officeDocument/2006/relationships/image" Target="../media/image29.png"/><Relationship Id="rId4" Type="http://schemas.microsoft.com/office/2007/relationships/hdphoto" Target="../media/hdphoto1.wdp"/><Relationship Id="rId9" Type="http://schemas.openxmlformats.org/officeDocument/2006/relationships/image" Target="../media/image28.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grpSp>
        <p:nvGrpSpPr>
          <p:cNvPr id="9" name="center text">
            <a:extLst>
              <a:ext uri="{FF2B5EF4-FFF2-40B4-BE49-F238E27FC236}">
                <a16:creationId xmlns:a16="http://schemas.microsoft.com/office/drawing/2014/main" id="{D51C6158-3E9D-F4F7-EF6A-174CAB9EFB24}"/>
              </a:ext>
            </a:extLst>
          </p:cNvPr>
          <p:cNvGrpSpPr/>
          <p:nvPr/>
        </p:nvGrpSpPr>
        <p:grpSpPr>
          <a:xfrm>
            <a:off x="8183801" y="5785900"/>
            <a:ext cx="8161099" cy="2758878"/>
            <a:chOff x="8183801" y="5481100"/>
            <a:chExt cx="8161099" cy="2758878"/>
          </a:xfrm>
        </p:grpSpPr>
        <p:sp>
          <p:nvSpPr>
            <p:cNvPr id="2" name="TITLE">
              <a:extLst>
                <a:ext uri="{FF2B5EF4-FFF2-40B4-BE49-F238E27FC236}">
                  <a16:creationId xmlns:a16="http://schemas.microsoft.com/office/drawing/2014/main" id="{D8A4A0A1-BBF6-CBB1-A321-3C1547DD397F}"/>
                </a:ext>
              </a:extLst>
            </p:cNvPr>
            <p:cNvSpPr/>
            <p:nvPr/>
          </p:nvSpPr>
          <p:spPr>
            <a:xfrm>
              <a:off x="8183801" y="5784233"/>
              <a:ext cx="8161099" cy="1517544"/>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9600" b="1" dirty="0">
                  <a:solidFill>
                    <a:schemeClr val="lt2"/>
                  </a:solidFill>
                  <a:latin typeface="Arial Black" panose="020B0604020202020204" pitchFamily="34" charset="0"/>
                  <a:ea typeface="Roboto Black" panose="02000000000000000000" pitchFamily="2" charset="0"/>
                  <a:cs typeface="Arial Black" panose="020B0604020202020204" pitchFamily="34" charset="0"/>
                  <a:sym typeface="Arial Black"/>
                </a:rPr>
                <a:t>EVERY DAY</a:t>
              </a:r>
            </a:p>
          </p:txBody>
        </p:sp>
        <p:sp>
          <p:nvSpPr>
            <p:cNvPr id="5" name="TextBox 4">
              <a:extLst>
                <a:ext uri="{FF2B5EF4-FFF2-40B4-BE49-F238E27FC236}">
                  <a16:creationId xmlns:a16="http://schemas.microsoft.com/office/drawing/2014/main" id="{47F75292-1602-ACFD-B28C-82BB670DB5A4}"/>
                </a:ext>
              </a:extLst>
            </p:cNvPr>
            <p:cNvSpPr txBox="1"/>
            <p:nvPr/>
          </p:nvSpPr>
          <p:spPr>
            <a:xfrm>
              <a:off x="8267748" y="6962705"/>
              <a:ext cx="7916171" cy="1277273"/>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700" b="1" u="none" strike="noStrike" kern="1200" cap="none" spc="-110" normalizeH="0" noProof="0" dirty="0">
                  <a:ln>
                    <a:noFill/>
                  </a:ln>
                  <a:solidFill>
                    <a:srgbClr val="FFFFFF"/>
                  </a:solidFill>
                  <a:effectLst/>
                  <a:uLnTx/>
                  <a:uFillTx/>
                  <a:latin typeface="Arial Black" panose="020B0604020202020204" pitchFamily="34" charset="0"/>
                  <a:ea typeface="Roboto Black" panose="02000000000000000000" pitchFamily="2" charset="0"/>
                  <a:cs typeface="Arial Black" panose="020B0604020202020204" pitchFamily="34" charset="0"/>
                  <a:sym typeface="Arial Black"/>
                </a:rPr>
                <a:t>EVERY EVENT</a:t>
              </a:r>
            </a:p>
          </p:txBody>
        </p:sp>
        <p:sp>
          <p:nvSpPr>
            <p:cNvPr id="8" name="TextBox 7">
              <a:extLst>
                <a:ext uri="{FF2B5EF4-FFF2-40B4-BE49-F238E27FC236}">
                  <a16:creationId xmlns:a16="http://schemas.microsoft.com/office/drawing/2014/main" id="{247973E5-D006-4716-0A02-F6D57759F98F}"/>
                </a:ext>
              </a:extLst>
            </p:cNvPr>
            <p:cNvSpPr txBox="1"/>
            <p:nvPr/>
          </p:nvSpPr>
          <p:spPr>
            <a:xfrm>
              <a:off x="8514312" y="5481100"/>
              <a:ext cx="7553099" cy="600164"/>
            </a:xfrm>
            <a:prstGeom prst="rect">
              <a:avLst/>
            </a:prstGeom>
            <a:noFill/>
          </p:spPr>
          <p:txBody>
            <a:bodyPr wrap="square" lIns="0" r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u="none" strike="noStrike" kern="1200" cap="none" spc="50" normalizeH="0" noProof="0" dirty="0">
                  <a:ln>
                    <a:noFill/>
                  </a:ln>
                  <a:solidFill>
                    <a:srgbClr val="FFFFFF"/>
                  </a:solidFill>
                  <a:effectLst/>
                  <a:uLnTx/>
                  <a:uFillTx/>
                  <a:latin typeface="+mj-lt"/>
                  <a:ea typeface="Roboto Medium" panose="02000000000000000000" pitchFamily="2" charset="0"/>
                  <a:cs typeface="Calibri" panose="020F0502020204030204" pitchFamily="34" charset="0"/>
                  <a:sym typeface="Arial Black"/>
                </a:rPr>
                <a:t>SAME PATIENT MOVEMENT SYSTEM</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grpSp>
        <p:nvGrpSpPr>
          <p:cNvPr id="112" name="communication channels NUMEROUS">
            <a:extLst>
              <a:ext uri="{FF2B5EF4-FFF2-40B4-BE49-F238E27FC236}">
                <a16:creationId xmlns:a16="http://schemas.microsoft.com/office/drawing/2014/main" id="{250B3C01-EEB4-8D24-2D1C-21B8126B2910}"/>
              </a:ext>
            </a:extLst>
          </p:cNvPr>
          <p:cNvGrpSpPr/>
          <p:nvPr/>
        </p:nvGrpSpPr>
        <p:grpSpPr>
          <a:xfrm>
            <a:off x="1587" y="11276215"/>
            <a:ext cx="24384000" cy="1275216"/>
            <a:chOff x="0" y="5777955"/>
            <a:chExt cx="12192000" cy="637608"/>
          </a:xfrm>
        </p:grpSpPr>
        <p:sp>
          <p:nvSpPr>
            <p:cNvPr id="113" name="Rectangle 112">
              <a:extLst>
                <a:ext uri="{FF2B5EF4-FFF2-40B4-BE49-F238E27FC236}">
                  <a16:creationId xmlns:a16="http://schemas.microsoft.com/office/drawing/2014/main" id="{6816E493-9108-0E5B-18E7-4C340F3A84F6}"/>
                </a:ext>
              </a:extLst>
            </p:cNvPr>
            <p:cNvSpPr/>
            <p:nvPr/>
          </p:nvSpPr>
          <p:spPr>
            <a:xfrm>
              <a:off x="0" y="5777956"/>
              <a:ext cx="12192000" cy="637607"/>
            </a:xfrm>
            <a:prstGeom prst="rect">
              <a:avLst/>
            </a:prstGeom>
            <a:solidFill>
              <a:schemeClr val="bg1"/>
            </a:solidFill>
            <a:ln>
              <a:no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endParaRPr kumimoji="0" lang="en-US" sz="974" u="none" strike="noStrike" kern="0" cap="none" spc="0" normalizeH="0" baseline="0" noProof="0" dirty="0">
                <a:ln>
                  <a:noFill/>
                </a:ln>
                <a:solidFill>
                  <a:prstClr val="black"/>
                </a:solidFill>
                <a:effectLst/>
                <a:uLnTx/>
                <a:uFillTx/>
                <a:latin typeface="Calibri Light" panose="020F0302020204030204" pitchFamily="34" charset="0"/>
                <a:ea typeface="+mn-ea"/>
                <a:cs typeface="+mn-cs"/>
                <a:sym typeface="Arial"/>
              </a:endParaRPr>
            </a:p>
          </p:txBody>
        </p:sp>
        <p:sp>
          <p:nvSpPr>
            <p:cNvPr id="114" name="Rectangle 113">
              <a:extLst>
                <a:ext uri="{FF2B5EF4-FFF2-40B4-BE49-F238E27FC236}">
                  <a16:creationId xmlns:a16="http://schemas.microsoft.com/office/drawing/2014/main" id="{E04EA425-6AA5-D08C-9140-8985BC72C542}"/>
                </a:ext>
              </a:extLst>
            </p:cNvPr>
            <p:cNvSpPr/>
            <p:nvPr/>
          </p:nvSpPr>
          <p:spPr>
            <a:xfrm>
              <a:off x="0" y="5777955"/>
              <a:ext cx="12192000" cy="620619"/>
            </a:xfrm>
            <a:prstGeom prst="rect">
              <a:avLst/>
            </a:prstGeom>
          </p:spPr>
          <p:txBody>
            <a:bodyPr wrap="square">
              <a:spAutoFit/>
            </a:bodyPr>
            <a:lstStyle/>
            <a:p>
              <a:pPr marL="0" marR="0" lvl="0" indent="0" algn="ctr" defTabSz="1828800" rtl="0" eaLnBrk="1" fontAlgn="auto" latinLnBrk="0" hangingPunct="1">
                <a:lnSpc>
                  <a:spcPct val="100000"/>
                </a:lnSpc>
                <a:spcBef>
                  <a:spcPts val="0"/>
                </a:spcBef>
                <a:spcAft>
                  <a:spcPts val="0"/>
                </a:spcAft>
                <a:buClr>
                  <a:srgbClr val="000000"/>
                </a:buClr>
                <a:buSzTx/>
                <a:buFont typeface="Arial"/>
                <a:buNone/>
                <a:tabLst/>
                <a:defRPr/>
              </a:pPr>
              <a:r>
                <a:rPr kumimoji="0" lang="en-US" sz="7466" b="1" u="none" strike="noStrike" kern="0" cap="none" spc="0" normalizeH="0" baseline="0" noProof="0" dirty="0">
                  <a:ln>
                    <a:noFill/>
                  </a:ln>
                  <a:solidFill>
                    <a:srgbClr val="C00000"/>
                  </a:solidFill>
                  <a:effectLst/>
                  <a:uLnTx/>
                  <a:uFillTx/>
                  <a:latin typeface="Arial Black" panose="020B0604020202020204" pitchFamily="34" charset="0"/>
                  <a:cs typeface="Arial Black" panose="020B0604020202020204" pitchFamily="34" charset="0"/>
                  <a:sym typeface="Arial"/>
                </a:rPr>
                <a:t>COMMUNICATION CHANNELS:  </a:t>
              </a:r>
              <a:r>
                <a:rPr kumimoji="0" lang="en-US" sz="7466" b="1" u="none" strike="noStrike" kern="0" cap="none" spc="0" normalizeH="0" baseline="0" noProof="0" dirty="0">
                  <a:ln>
                    <a:noFill/>
                  </a:ln>
                  <a:solidFill>
                    <a:sysClr val="windowText" lastClr="000000"/>
                  </a:solidFill>
                  <a:effectLst/>
                  <a:uLnTx/>
                  <a:uFillTx/>
                  <a:latin typeface="Arial Black" panose="020B0604020202020204" pitchFamily="34" charset="0"/>
                  <a:cs typeface="Arial Black" panose="020B0604020202020204" pitchFamily="34" charset="0"/>
                  <a:sym typeface="Arial"/>
                </a:rPr>
                <a:t>Numerous</a:t>
              </a:r>
            </a:p>
          </p:txBody>
        </p:sp>
      </p:grpSp>
      <p:grpSp>
        <p:nvGrpSpPr>
          <p:cNvPr id="115" name="!!GRAY LINE">
            <a:extLst>
              <a:ext uri="{FF2B5EF4-FFF2-40B4-BE49-F238E27FC236}">
                <a16:creationId xmlns:a16="http://schemas.microsoft.com/office/drawing/2014/main" id="{04299205-F9A7-131B-8C1D-C2319CEA5451}"/>
              </a:ext>
            </a:extLst>
          </p:cNvPr>
          <p:cNvGrpSpPr/>
          <p:nvPr/>
        </p:nvGrpSpPr>
        <p:grpSpPr>
          <a:xfrm>
            <a:off x="-1" y="8162903"/>
            <a:ext cx="24347451" cy="1021589"/>
            <a:chOff x="-1" y="7188510"/>
            <a:chExt cx="24347451" cy="1021589"/>
          </a:xfrm>
        </p:grpSpPr>
        <p:sp>
          <p:nvSpPr>
            <p:cNvPr id="116" name="red-line-with-grid">
              <a:extLst>
                <a:ext uri="{FF2B5EF4-FFF2-40B4-BE49-F238E27FC236}">
                  <a16:creationId xmlns:a16="http://schemas.microsoft.com/office/drawing/2014/main" id="{6E603E6E-0AEA-E2DD-AC92-8451B66AC085}"/>
                </a:ext>
              </a:extLst>
            </p:cNvPr>
            <p:cNvSpPr/>
            <p:nvPr/>
          </p:nvSpPr>
          <p:spPr>
            <a:xfrm>
              <a:off x="-1" y="7490730"/>
              <a:ext cx="23954283" cy="417151"/>
            </a:xfrm>
            <a:prstGeom prst="rect">
              <a:avLst/>
            </a:prstGeom>
            <a:solidFill>
              <a:srgbClr val="A7AAB4"/>
            </a:solidFill>
            <a:ln>
              <a:noFill/>
            </a:ln>
            <a:effectLst>
              <a:outerShdw blurRad="299500" dist="330694" dir="3600000" sx="98000" sy="98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17" name="Triangle 116">
              <a:extLst>
                <a:ext uri="{FF2B5EF4-FFF2-40B4-BE49-F238E27FC236}">
                  <a16:creationId xmlns:a16="http://schemas.microsoft.com/office/drawing/2014/main" id="{6EC22179-71F0-4705-B3D3-44E4D40B0B78}"/>
                </a:ext>
              </a:extLst>
            </p:cNvPr>
            <p:cNvSpPr/>
            <p:nvPr/>
          </p:nvSpPr>
          <p:spPr>
            <a:xfrm rot="5400000">
              <a:off x="23396315" y="7258965"/>
              <a:ext cx="1021589" cy="880680"/>
            </a:xfrm>
            <a:prstGeom prst="triangle">
              <a:avLst/>
            </a:prstGeom>
            <a:solidFill>
              <a:srgbClr val="A7AAB4"/>
            </a:solidFill>
            <a:ln>
              <a:noFill/>
            </a:ln>
            <a:effectLst>
              <a:outerShdw blurRad="299500" dist="330694" dir="3600000" sx="98000" sy="98000" algn="tl" rotWithShape="0">
                <a:prstClr val="black">
                  <a:alpha val="1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sp>
        <p:nvSpPr>
          <p:cNvPr id="118" name="subtitle">
            <a:extLst>
              <a:ext uri="{FF2B5EF4-FFF2-40B4-BE49-F238E27FC236}">
                <a16:creationId xmlns:a16="http://schemas.microsoft.com/office/drawing/2014/main" id="{87E27D6E-6BB8-7E10-8359-6E6AEF6D0C2A}"/>
              </a:ext>
            </a:extLst>
          </p:cNvPr>
          <p:cNvSpPr/>
          <p:nvPr/>
        </p:nvSpPr>
        <p:spPr>
          <a:xfrm>
            <a:off x="3858569" y="9226155"/>
            <a:ext cx="17776020" cy="913199"/>
          </a:xfrm>
          <a:prstGeom prst="rect">
            <a:avLst/>
          </a:prstGeom>
        </p:spPr>
        <p:txBody>
          <a:bodyPr wrap="none">
            <a:spAutoFit/>
          </a:bodyPr>
          <a:lstStyle/>
          <a:p>
            <a:pPr marL="0" marR="0" lvl="0" indent="0" algn="l" defTabSz="1828800" rtl="0" eaLnBrk="1" fontAlgn="auto" latinLnBrk="0" hangingPunct="1">
              <a:lnSpc>
                <a:spcPct val="100000"/>
              </a:lnSpc>
              <a:spcBef>
                <a:spcPts val="0"/>
              </a:spcBef>
              <a:spcAft>
                <a:spcPts val="0"/>
              </a:spcAft>
              <a:buClr>
                <a:srgbClr val="000000"/>
              </a:buClr>
              <a:buSzTx/>
              <a:buFont typeface="Arial"/>
              <a:buNone/>
              <a:tabLst/>
              <a:defRPr/>
            </a:pPr>
            <a:r>
              <a:rPr kumimoji="0" lang="en-US" sz="5334" u="none" strike="noStrike" kern="0" cap="none" spc="0" normalizeH="0" baseline="0" noProof="0" dirty="0">
                <a:ln>
                  <a:noFill/>
                </a:ln>
                <a:solidFill>
                  <a:srgbClr val="111111">
                    <a:lumMod val="75000"/>
                    <a:lumOff val="25000"/>
                  </a:srgbClr>
                </a:solidFill>
                <a:effectLst/>
                <a:uLnTx/>
                <a:uFillTx/>
                <a:latin typeface="Calibri Light" panose="020F0302020204030204" pitchFamily="34" charset="0"/>
                <a:cs typeface="Calibri Light" panose="020F0302020204030204" pitchFamily="34" charset="0"/>
                <a:sym typeface="Arial"/>
              </a:rPr>
              <a:t>Each </a:t>
            </a:r>
            <a:r>
              <a:rPr kumimoji="0" lang="en-US" sz="5334" u="none" strike="noStrike" kern="0" cap="none" spc="0" normalizeH="0" baseline="0" noProof="0" dirty="0">
                <a:ln>
                  <a:noFill/>
                </a:ln>
                <a:solidFill>
                  <a:srgbClr val="C00000"/>
                </a:solidFill>
                <a:effectLst/>
                <a:uLnTx/>
                <a:uFillTx/>
                <a:latin typeface="Calibri Light" panose="020F0302020204030204" pitchFamily="34" charset="0"/>
                <a:cs typeface="Calibri Light" panose="020F0302020204030204" pitchFamily="34" charset="0"/>
                <a:sym typeface="Arial"/>
              </a:rPr>
              <a:t>Red</a:t>
            </a:r>
            <a:r>
              <a:rPr kumimoji="0" lang="en-US" sz="5334" u="none" strike="noStrike" kern="0" cap="none" spc="0" normalizeH="0" baseline="0" noProof="0" dirty="0">
                <a:ln>
                  <a:noFill/>
                </a:ln>
                <a:solidFill>
                  <a:prstClr val="black">
                    <a:lumMod val="85000"/>
                    <a:lumOff val="15000"/>
                  </a:prstClr>
                </a:solidFill>
                <a:effectLst/>
                <a:uLnTx/>
                <a:uFillTx/>
                <a:latin typeface="Calibri Light" panose="020F0302020204030204" pitchFamily="34" charset="0"/>
                <a:cs typeface="Calibri Light" panose="020F0302020204030204" pitchFamily="34" charset="0"/>
                <a:sym typeface="Arial"/>
              </a:rPr>
              <a:t> </a:t>
            </a:r>
            <a:r>
              <a:rPr kumimoji="0" lang="en-US" sz="5334" u="none" strike="noStrike" kern="0" cap="none" spc="0" normalizeH="0" baseline="0" noProof="0" dirty="0">
                <a:ln>
                  <a:noFill/>
                </a:ln>
                <a:solidFill>
                  <a:srgbClr val="111111">
                    <a:lumMod val="75000"/>
                    <a:lumOff val="25000"/>
                  </a:srgbClr>
                </a:solidFill>
                <a:effectLst/>
                <a:uLnTx/>
                <a:uFillTx/>
                <a:latin typeface="Calibri Light" panose="020F0302020204030204" pitchFamily="34" charset="0"/>
                <a:cs typeface="Calibri Light" panose="020F0302020204030204" pitchFamily="34" charset="0"/>
                <a:sym typeface="Arial"/>
              </a:rPr>
              <a:t>Arrow Represents a Separate Communication Channel</a:t>
            </a:r>
          </a:p>
        </p:txBody>
      </p:sp>
      <p:pic>
        <p:nvPicPr>
          <p:cNvPr id="119" name="!!SILO GRAY HOSPITAL1">
            <a:extLst>
              <a:ext uri="{FF2B5EF4-FFF2-40B4-BE49-F238E27FC236}">
                <a16:creationId xmlns:a16="http://schemas.microsoft.com/office/drawing/2014/main" id="{C5F542BF-C8A1-5D92-2C1B-1E850653A4CD}"/>
              </a:ext>
            </a:extLst>
          </p:cNvPr>
          <p:cNvPicPr/>
          <p:nvPr/>
        </p:nvPicPr>
        <p:blipFill>
          <a:blip r:embed="rId3" cstate="screen">
            <a:extLst>
              <a:ext uri="{28A0092B-C50C-407E-A947-70E740481C1C}">
                <a14:useLocalDpi xmlns:a14="http://schemas.microsoft.com/office/drawing/2010/main"/>
              </a:ext>
            </a:extLst>
          </a:blip>
          <a:srcRect/>
          <a:stretch/>
        </p:blipFill>
        <p:spPr>
          <a:xfrm>
            <a:off x="10383002" y="3589092"/>
            <a:ext cx="2607737" cy="5240401"/>
          </a:xfrm>
          <a:prstGeom prst="rect">
            <a:avLst/>
          </a:prstGeom>
        </p:spPr>
      </p:pic>
      <p:pic>
        <p:nvPicPr>
          <p:cNvPr id="120" name="!!SILO GRAY AMB1">
            <a:extLst>
              <a:ext uri="{FF2B5EF4-FFF2-40B4-BE49-F238E27FC236}">
                <a16:creationId xmlns:a16="http://schemas.microsoft.com/office/drawing/2014/main" id="{5B20EC55-BC14-68EB-3A27-28A4C9AC7631}"/>
              </a:ext>
            </a:extLst>
          </p:cNvPr>
          <p:cNvPicPr/>
          <p:nvPr/>
        </p:nvPicPr>
        <p:blipFill>
          <a:blip r:embed="rId4" cstate="screen">
            <a:extLst>
              <a:ext uri="{28A0092B-C50C-407E-A947-70E740481C1C}">
                <a14:useLocalDpi xmlns:a14="http://schemas.microsoft.com/office/drawing/2010/main"/>
              </a:ext>
            </a:extLst>
          </a:blip>
          <a:srcRect/>
          <a:stretch/>
        </p:blipFill>
        <p:spPr>
          <a:xfrm>
            <a:off x="5765673" y="3592943"/>
            <a:ext cx="2607737" cy="5236550"/>
          </a:xfrm>
          <a:prstGeom prst="rect">
            <a:avLst/>
          </a:prstGeom>
        </p:spPr>
      </p:pic>
      <p:pic>
        <p:nvPicPr>
          <p:cNvPr id="121" name="!!SILO GRAY TRANSFER HOSP">
            <a:extLst>
              <a:ext uri="{FF2B5EF4-FFF2-40B4-BE49-F238E27FC236}">
                <a16:creationId xmlns:a16="http://schemas.microsoft.com/office/drawing/2014/main" id="{C5C0D5DA-3143-6BB6-1363-2C274B4A229A}"/>
              </a:ext>
            </a:extLst>
          </p:cNvPr>
          <p:cNvPicPr/>
          <p:nvPr/>
        </p:nvPicPr>
        <p:blipFill>
          <a:blip r:embed="rId5" cstate="screen">
            <a:extLst>
              <a:ext uri="{28A0092B-C50C-407E-A947-70E740481C1C}">
                <a14:useLocalDpi xmlns:a14="http://schemas.microsoft.com/office/drawing/2010/main"/>
              </a:ext>
            </a:extLst>
          </a:blip>
          <a:srcRect/>
          <a:stretch/>
        </p:blipFill>
        <p:spPr>
          <a:xfrm>
            <a:off x="19084859" y="2213898"/>
            <a:ext cx="2860741" cy="6615595"/>
          </a:xfrm>
          <a:prstGeom prst="rect">
            <a:avLst/>
          </a:prstGeom>
        </p:spPr>
      </p:pic>
      <p:pic>
        <p:nvPicPr>
          <p:cNvPr id="122" name="!!SILO GRAY AMB2">
            <a:extLst>
              <a:ext uri="{FF2B5EF4-FFF2-40B4-BE49-F238E27FC236}">
                <a16:creationId xmlns:a16="http://schemas.microsoft.com/office/drawing/2014/main" id="{A4BBB83F-1400-8684-4EFF-DDBB1A429B21}"/>
              </a:ext>
            </a:extLst>
          </p:cNvPr>
          <p:cNvPicPr/>
          <p:nvPr/>
        </p:nvPicPr>
        <p:blipFill>
          <a:blip r:embed="rId6" cstate="screen">
            <a:extLst>
              <a:ext uri="{28A0092B-C50C-407E-A947-70E740481C1C}">
                <a14:useLocalDpi xmlns:a14="http://schemas.microsoft.com/office/drawing/2010/main"/>
              </a:ext>
            </a:extLst>
          </a:blip>
          <a:srcRect/>
          <a:stretch/>
        </p:blipFill>
        <p:spPr>
          <a:xfrm>
            <a:off x="14989960" y="3618164"/>
            <a:ext cx="2354560" cy="5211329"/>
          </a:xfrm>
          <a:prstGeom prst="rect">
            <a:avLst/>
          </a:prstGeom>
        </p:spPr>
      </p:pic>
      <p:pic>
        <p:nvPicPr>
          <p:cNvPr id="123" name="ems logo">
            <a:extLst>
              <a:ext uri="{FF2B5EF4-FFF2-40B4-BE49-F238E27FC236}">
                <a16:creationId xmlns:a16="http://schemas.microsoft.com/office/drawing/2014/main" id="{F046E982-5174-4C87-A91C-CF935C4012BF}"/>
              </a:ext>
            </a:extLst>
          </p:cNvPr>
          <p:cNvPicPr>
            <a:picLocks noChangeAspect="1"/>
          </p:cNvPicPr>
          <p:nvPr/>
        </p:nvPicPr>
        <p:blipFill>
          <a:blip r:embed="rId7" cstate="screen">
            <a:alphaModFix/>
            <a:grayscl/>
            <a:extLst>
              <a:ext uri="{28A0092B-C50C-407E-A947-70E740481C1C}">
                <a14:useLocalDpi xmlns:a14="http://schemas.microsoft.com/office/drawing/2010/main"/>
              </a:ext>
            </a:extLst>
          </a:blip>
          <a:srcRect/>
          <a:stretch/>
        </p:blipFill>
        <p:spPr>
          <a:xfrm>
            <a:off x="6908818" y="3753304"/>
            <a:ext cx="439899" cy="431520"/>
          </a:xfrm>
          <a:prstGeom prst="rect">
            <a:avLst/>
          </a:prstGeom>
          <a:effectLst>
            <a:outerShdw blurRad="50800" dist="38100" dir="2700000" algn="tl" rotWithShape="0">
              <a:prstClr val="black">
                <a:alpha val="40000"/>
              </a:prstClr>
            </a:outerShdw>
          </a:effectLst>
        </p:spPr>
      </p:pic>
      <p:pic>
        <p:nvPicPr>
          <p:cNvPr id="124" name="hosp logo">
            <a:extLst>
              <a:ext uri="{FF2B5EF4-FFF2-40B4-BE49-F238E27FC236}">
                <a16:creationId xmlns:a16="http://schemas.microsoft.com/office/drawing/2014/main" id="{7D9105AF-33C4-222D-AD24-A4E4EF1E0829}"/>
              </a:ext>
            </a:extLst>
          </p:cNvPr>
          <p:cNvPicPr/>
          <p:nvPr/>
        </p:nvPicPr>
        <p:blipFill>
          <a:blip r:embed="rId8" cstate="screen">
            <a:alphaModFix/>
            <a:grayscl/>
            <a:extLst>
              <a:ext uri="{28A0092B-C50C-407E-A947-70E740481C1C}">
                <a14:useLocalDpi xmlns:a14="http://schemas.microsoft.com/office/drawing/2010/main"/>
              </a:ext>
            </a:extLst>
          </a:blip>
          <a:srcRect/>
          <a:stretch/>
        </p:blipFill>
        <p:spPr>
          <a:xfrm>
            <a:off x="11439409" y="3778210"/>
            <a:ext cx="316565" cy="409673"/>
          </a:xfrm>
          <a:prstGeom prst="rect">
            <a:avLst/>
          </a:prstGeom>
          <a:effectLst>
            <a:outerShdw blurRad="50800" dist="38100" dir="2700000" algn="tl" rotWithShape="0">
              <a:prstClr val="black">
                <a:alpha val="40000"/>
              </a:prstClr>
            </a:outerShdw>
          </a:effectLst>
        </p:spPr>
      </p:pic>
      <p:grpSp>
        <p:nvGrpSpPr>
          <p:cNvPr id="125" name="silo first responder">
            <a:extLst>
              <a:ext uri="{FF2B5EF4-FFF2-40B4-BE49-F238E27FC236}">
                <a16:creationId xmlns:a16="http://schemas.microsoft.com/office/drawing/2014/main" id="{F11E6670-3DB9-2654-1CD9-527312DD91B0}"/>
              </a:ext>
            </a:extLst>
          </p:cNvPr>
          <p:cNvGrpSpPr/>
          <p:nvPr/>
        </p:nvGrpSpPr>
        <p:grpSpPr>
          <a:xfrm>
            <a:off x="1502717" y="3636826"/>
            <a:ext cx="2427883" cy="5192667"/>
            <a:chOff x="1502717" y="3636826"/>
            <a:chExt cx="2427883" cy="5192667"/>
          </a:xfrm>
        </p:grpSpPr>
        <p:pic>
          <p:nvPicPr>
            <p:cNvPr id="126" name="!!SILO GRAY FIRST RESPOND">
              <a:extLst>
                <a:ext uri="{FF2B5EF4-FFF2-40B4-BE49-F238E27FC236}">
                  <a16:creationId xmlns:a16="http://schemas.microsoft.com/office/drawing/2014/main" id="{B1A1BE0D-84DE-6083-1290-D78B1C3085B4}"/>
                </a:ext>
              </a:extLst>
            </p:cNvPr>
            <p:cNvPicPr/>
            <p:nvPr/>
          </p:nvPicPr>
          <p:blipFill>
            <a:blip r:embed="rId9" cstate="screen">
              <a:extLst>
                <a:ext uri="{28A0092B-C50C-407E-A947-70E740481C1C}">
                  <a14:useLocalDpi xmlns:a14="http://schemas.microsoft.com/office/drawing/2010/main"/>
                </a:ext>
              </a:extLst>
            </a:blip>
            <a:srcRect/>
            <a:stretch/>
          </p:blipFill>
          <p:spPr>
            <a:xfrm>
              <a:off x="1502717" y="3636826"/>
              <a:ext cx="2427883" cy="5192667"/>
            </a:xfrm>
            <a:prstGeom prst="rect">
              <a:avLst/>
            </a:prstGeom>
            <a:effectLst/>
          </p:spPr>
        </p:pic>
        <p:pic>
          <p:nvPicPr>
            <p:cNvPr id="127" name="ems logo">
              <a:extLst>
                <a:ext uri="{FF2B5EF4-FFF2-40B4-BE49-F238E27FC236}">
                  <a16:creationId xmlns:a16="http://schemas.microsoft.com/office/drawing/2014/main" id="{4F88542F-35E8-2FFD-B5A0-A2FF04538DAB}"/>
                </a:ext>
              </a:extLst>
            </p:cNvPr>
            <p:cNvPicPr/>
            <p:nvPr/>
          </p:nvPicPr>
          <p:blipFill>
            <a:blip r:embed="rId10" cstate="screen">
              <a:alphaModFix/>
              <a:grayscl/>
              <a:extLst>
                <a:ext uri="{28A0092B-C50C-407E-A947-70E740481C1C}">
                  <a14:useLocalDpi xmlns:a14="http://schemas.microsoft.com/office/drawing/2010/main"/>
                </a:ext>
              </a:extLst>
            </a:blip>
            <a:srcRect/>
            <a:stretch/>
          </p:blipFill>
          <p:spPr>
            <a:xfrm>
              <a:off x="2331377" y="3791724"/>
              <a:ext cx="657805" cy="415402"/>
            </a:xfrm>
            <a:prstGeom prst="rect">
              <a:avLst/>
            </a:prstGeom>
            <a:effectLst>
              <a:outerShdw blurRad="50800" dist="38100" dir="2700000" algn="tl" rotWithShape="0">
                <a:prstClr val="black">
                  <a:alpha val="40000"/>
                </a:prstClr>
              </a:outerShdw>
            </a:effectLst>
          </p:spPr>
        </p:pic>
      </p:grpSp>
      <p:pic>
        <p:nvPicPr>
          <p:cNvPr id="128" name="ems logo">
            <a:extLst>
              <a:ext uri="{FF2B5EF4-FFF2-40B4-BE49-F238E27FC236}">
                <a16:creationId xmlns:a16="http://schemas.microsoft.com/office/drawing/2014/main" id="{968D5CE3-252B-E7B1-4B2B-802A815E85A8}"/>
              </a:ext>
            </a:extLst>
          </p:cNvPr>
          <p:cNvPicPr/>
          <p:nvPr/>
        </p:nvPicPr>
        <p:blipFill>
          <a:blip r:embed="rId11" cstate="screen">
            <a:alphaModFix/>
            <a:grayscl/>
            <a:extLst>
              <a:ext uri="{28A0092B-C50C-407E-A947-70E740481C1C}">
                <a14:useLocalDpi xmlns:a14="http://schemas.microsoft.com/office/drawing/2010/main"/>
              </a:ext>
            </a:extLst>
          </a:blip>
          <a:srcRect/>
          <a:stretch/>
        </p:blipFill>
        <p:spPr>
          <a:xfrm>
            <a:off x="20530267" y="2362570"/>
            <a:ext cx="446440" cy="431520"/>
          </a:xfrm>
          <a:prstGeom prst="rect">
            <a:avLst/>
          </a:prstGeom>
          <a:effectLst>
            <a:outerShdw blurRad="50800" dist="38100" dir="2700000" algn="tl" rotWithShape="0">
              <a:prstClr val="black">
                <a:alpha val="40000"/>
              </a:prstClr>
            </a:outerShdw>
          </a:effectLst>
        </p:spPr>
      </p:pic>
      <p:pic>
        <p:nvPicPr>
          <p:cNvPr id="129" name="ems logo">
            <a:extLst>
              <a:ext uri="{FF2B5EF4-FFF2-40B4-BE49-F238E27FC236}">
                <a16:creationId xmlns:a16="http://schemas.microsoft.com/office/drawing/2014/main" id="{089397A7-032C-C92E-F5E1-37A00EE0006D}"/>
              </a:ext>
            </a:extLst>
          </p:cNvPr>
          <p:cNvPicPr/>
          <p:nvPr/>
        </p:nvPicPr>
        <p:blipFill>
          <a:blip r:embed="rId7" cstate="screen">
            <a:alphaModFix/>
            <a:grayscl/>
            <a:extLst>
              <a:ext uri="{28A0092B-C50C-407E-A947-70E740481C1C}">
                <a14:useLocalDpi xmlns:a14="http://schemas.microsoft.com/office/drawing/2010/main"/>
              </a:ext>
            </a:extLst>
          </a:blip>
          <a:srcRect/>
          <a:stretch/>
        </p:blipFill>
        <p:spPr>
          <a:xfrm>
            <a:off x="15994485" y="3770239"/>
            <a:ext cx="439899" cy="431520"/>
          </a:xfrm>
          <a:prstGeom prst="rect">
            <a:avLst/>
          </a:prstGeom>
          <a:effectLst>
            <a:outerShdw blurRad="50800" dist="38100" dir="2700000" algn="tl" rotWithShape="0">
              <a:prstClr val="black">
                <a:alpha val="40000"/>
              </a:prstClr>
            </a:outerShdw>
          </a:effectLst>
        </p:spPr>
      </p:pic>
      <p:pic>
        <p:nvPicPr>
          <p:cNvPr id="130" name="hosp logo">
            <a:extLst>
              <a:ext uri="{FF2B5EF4-FFF2-40B4-BE49-F238E27FC236}">
                <a16:creationId xmlns:a16="http://schemas.microsoft.com/office/drawing/2014/main" id="{C413D731-F8D8-A25A-EE36-D5EF4056E0BA}"/>
              </a:ext>
            </a:extLst>
          </p:cNvPr>
          <p:cNvPicPr/>
          <p:nvPr/>
        </p:nvPicPr>
        <p:blipFill>
          <a:blip r:embed="rId8" cstate="screen">
            <a:alphaModFix/>
            <a:grayscl/>
            <a:extLst>
              <a:ext uri="{28A0092B-C50C-407E-A947-70E740481C1C}">
                <a14:useLocalDpi xmlns:a14="http://schemas.microsoft.com/office/drawing/2010/main"/>
              </a:ext>
            </a:extLst>
          </a:blip>
          <a:srcRect/>
          <a:stretch/>
        </p:blipFill>
        <p:spPr>
          <a:xfrm>
            <a:off x="20143049" y="2360723"/>
            <a:ext cx="316565" cy="409673"/>
          </a:xfrm>
          <a:prstGeom prst="rect">
            <a:avLst/>
          </a:prstGeom>
          <a:effectLst>
            <a:outerShdw blurRad="50800" dist="38100" dir="2700000" algn="tl" rotWithShape="0">
              <a:prstClr val="black">
                <a:alpha val="40000"/>
              </a:prstClr>
            </a:outerShdw>
          </a:effectLst>
        </p:spPr>
      </p:pic>
      <p:sp>
        <p:nvSpPr>
          <p:cNvPr id="131" name="line 1">
            <a:extLst>
              <a:ext uri="{FF2B5EF4-FFF2-40B4-BE49-F238E27FC236}">
                <a16:creationId xmlns:a16="http://schemas.microsoft.com/office/drawing/2014/main" id="{2EA98689-579C-F033-8155-FA45919AE15B}"/>
              </a:ext>
            </a:extLst>
          </p:cNvPr>
          <p:cNvSpPr>
            <a:spLocks/>
          </p:cNvSpPr>
          <p:nvPr/>
        </p:nvSpPr>
        <p:spPr>
          <a:xfrm rot="20437057" flipH="1">
            <a:off x="3829602" y="4465216"/>
            <a:ext cx="2062221" cy="1037291"/>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3469497 w 3469497"/>
              <a:gd name="connsiteY0" fmla="*/ 125439 h 730983"/>
              <a:gd name="connsiteX1" fmla="*/ 0 w 3469497"/>
              <a:gd name="connsiteY1" fmla="*/ 730983 h 730983"/>
              <a:gd name="connsiteX0" fmla="*/ 3469497 w 3469497"/>
              <a:gd name="connsiteY0" fmla="*/ 588205 h 1193749"/>
              <a:gd name="connsiteX1" fmla="*/ 0 w 3469497"/>
              <a:gd name="connsiteY1" fmla="*/ 1193749 h 1193749"/>
              <a:gd name="connsiteX0" fmla="*/ 4216472 w 4216472"/>
              <a:gd name="connsiteY0" fmla="*/ 681813 h 1122599"/>
              <a:gd name="connsiteX1" fmla="*/ 0 w 4216472"/>
              <a:gd name="connsiteY1" fmla="*/ 1122599 h 1122599"/>
              <a:gd name="connsiteX0" fmla="*/ 4216472 w 4216472"/>
              <a:gd name="connsiteY0" fmla="*/ 744963 h 1185749"/>
              <a:gd name="connsiteX1" fmla="*/ 0 w 4216472"/>
              <a:gd name="connsiteY1" fmla="*/ 1185749 h 1185749"/>
              <a:gd name="connsiteX0" fmla="*/ 4290214 w 4290214"/>
              <a:gd name="connsiteY0" fmla="*/ 299185 h 1690888"/>
              <a:gd name="connsiteX1" fmla="*/ 0 w 4290214"/>
              <a:gd name="connsiteY1" fmla="*/ 1690888 h 1690888"/>
              <a:gd name="connsiteX0" fmla="*/ 4290214 w 4290214"/>
              <a:gd name="connsiteY0" fmla="*/ 448093 h 1839796"/>
              <a:gd name="connsiteX1" fmla="*/ 0 w 4290214"/>
              <a:gd name="connsiteY1" fmla="*/ 1839796 h 1839796"/>
              <a:gd name="connsiteX0" fmla="*/ 4290214 w 4290214"/>
              <a:gd name="connsiteY0" fmla="*/ 586642 h 1978345"/>
              <a:gd name="connsiteX1" fmla="*/ 0 w 4290214"/>
              <a:gd name="connsiteY1" fmla="*/ 1978345 h 1978345"/>
              <a:gd name="connsiteX0" fmla="*/ 4290214 w 4290214"/>
              <a:gd name="connsiteY0" fmla="*/ 877139 h 2268842"/>
              <a:gd name="connsiteX1" fmla="*/ 0 w 4290214"/>
              <a:gd name="connsiteY1" fmla="*/ 2268842 h 2268842"/>
              <a:gd name="connsiteX0" fmla="*/ 4290214 w 4290214"/>
              <a:gd name="connsiteY0" fmla="*/ 865688 h 2257391"/>
              <a:gd name="connsiteX1" fmla="*/ 0 w 4290214"/>
              <a:gd name="connsiteY1" fmla="*/ 2257391 h 2257391"/>
              <a:gd name="connsiteX0" fmla="*/ 4290214 w 4290214"/>
              <a:gd name="connsiteY0" fmla="*/ 451745 h 1843448"/>
              <a:gd name="connsiteX1" fmla="*/ 0 w 4290214"/>
              <a:gd name="connsiteY1" fmla="*/ 1843448 h 1843448"/>
              <a:gd name="connsiteX0" fmla="*/ 4290214 w 4290214"/>
              <a:gd name="connsiteY0" fmla="*/ 778043 h 2169746"/>
              <a:gd name="connsiteX1" fmla="*/ 0 w 4290214"/>
              <a:gd name="connsiteY1" fmla="*/ 2169746 h 2169746"/>
              <a:gd name="connsiteX0" fmla="*/ 4216472 w 4216472"/>
              <a:gd name="connsiteY0" fmla="*/ 735274 h 2277916"/>
              <a:gd name="connsiteX1" fmla="*/ 0 w 4216472"/>
              <a:gd name="connsiteY1" fmla="*/ 2277916 h 2277916"/>
              <a:gd name="connsiteX0" fmla="*/ 4216472 w 4216472"/>
              <a:gd name="connsiteY0" fmla="*/ 634711 h 2177353"/>
              <a:gd name="connsiteX1" fmla="*/ 0 w 4216472"/>
              <a:gd name="connsiteY1" fmla="*/ 2177353 h 2177353"/>
              <a:gd name="connsiteX0" fmla="*/ 4233178 w 4233178"/>
              <a:gd name="connsiteY0" fmla="*/ 421290 h 1963932"/>
              <a:gd name="connsiteX1" fmla="*/ 16706 w 4233178"/>
              <a:gd name="connsiteY1" fmla="*/ 1963932 h 1963932"/>
              <a:gd name="connsiteX0" fmla="*/ 4259654 w 4259654"/>
              <a:gd name="connsiteY0" fmla="*/ 431312 h 1906491"/>
              <a:gd name="connsiteX1" fmla="*/ 16510 w 4259654"/>
              <a:gd name="connsiteY1" fmla="*/ 1906491 h 1906491"/>
            </a:gdLst>
            <a:ahLst/>
            <a:cxnLst>
              <a:cxn ang="0">
                <a:pos x="connsiteX0" y="connsiteY0"/>
              </a:cxn>
              <a:cxn ang="0">
                <a:pos x="connsiteX1" y="connsiteY1"/>
              </a:cxn>
            </a:cxnLst>
            <a:rect l="l" t="t" r="r" b="b"/>
            <a:pathLst>
              <a:path w="4259654" h="1906491">
                <a:moveTo>
                  <a:pt x="4259654" y="431312"/>
                </a:moveTo>
                <a:cubicBezTo>
                  <a:pt x="1828024" y="-813164"/>
                  <a:pt x="-204711" y="934389"/>
                  <a:pt x="16510" y="1906491"/>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2" name="line 2">
            <a:extLst>
              <a:ext uri="{FF2B5EF4-FFF2-40B4-BE49-F238E27FC236}">
                <a16:creationId xmlns:a16="http://schemas.microsoft.com/office/drawing/2014/main" id="{8391F589-0071-C1A0-6277-4BBD4E00603D}"/>
              </a:ext>
            </a:extLst>
          </p:cNvPr>
          <p:cNvSpPr>
            <a:spLocks/>
          </p:cNvSpPr>
          <p:nvPr/>
        </p:nvSpPr>
        <p:spPr>
          <a:xfrm flipH="1">
            <a:off x="6051965" y="5145101"/>
            <a:ext cx="468464" cy="1125548"/>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234232 w 234232"/>
              <a:gd name="connsiteY0" fmla="*/ 0 h 575959"/>
              <a:gd name="connsiteX1" fmla="*/ 30071 w 234232"/>
              <a:gd name="connsiteY1" fmla="*/ 575959 h 575959"/>
            </a:gdLst>
            <a:ahLst/>
            <a:cxnLst>
              <a:cxn ang="0">
                <a:pos x="connsiteX0" y="connsiteY0"/>
              </a:cxn>
              <a:cxn ang="0">
                <a:pos x="connsiteX1" y="connsiteY1"/>
              </a:cxn>
            </a:cxnLst>
            <a:rect l="l" t="t" r="r" b="b"/>
            <a:pathLst>
              <a:path w="234232" h="575959">
                <a:moveTo>
                  <a:pt x="234232" y="0"/>
                </a:moveTo>
                <a:cubicBezTo>
                  <a:pt x="-112318" y="99541"/>
                  <a:pt x="27379" y="457645"/>
                  <a:pt x="30071" y="575959"/>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3" name="line 3">
            <a:extLst>
              <a:ext uri="{FF2B5EF4-FFF2-40B4-BE49-F238E27FC236}">
                <a16:creationId xmlns:a16="http://schemas.microsoft.com/office/drawing/2014/main" id="{01F8F5AC-2FE3-B73B-5C15-1E288D50253D}"/>
              </a:ext>
            </a:extLst>
          </p:cNvPr>
          <p:cNvSpPr>
            <a:spLocks/>
          </p:cNvSpPr>
          <p:nvPr/>
        </p:nvSpPr>
        <p:spPr>
          <a:xfrm flipH="1">
            <a:off x="6047961" y="5145178"/>
            <a:ext cx="757214" cy="787384"/>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378607 w 378607"/>
              <a:gd name="connsiteY0" fmla="*/ 0 h 402916"/>
              <a:gd name="connsiteX1" fmla="*/ 134 w 378607"/>
              <a:gd name="connsiteY1" fmla="*/ 402916 h 402916"/>
            </a:gdLst>
            <a:ahLst/>
            <a:cxnLst>
              <a:cxn ang="0">
                <a:pos x="connsiteX0" y="connsiteY0"/>
              </a:cxn>
              <a:cxn ang="0">
                <a:pos x="connsiteX1" y="connsiteY1"/>
              </a:cxn>
            </a:cxnLst>
            <a:rect l="l" t="t" r="r" b="b"/>
            <a:pathLst>
              <a:path w="378607" h="402916">
                <a:moveTo>
                  <a:pt x="378607" y="0"/>
                </a:moveTo>
                <a:cubicBezTo>
                  <a:pt x="32057" y="99541"/>
                  <a:pt x="-2558" y="284602"/>
                  <a:pt x="134" y="402916"/>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4" name="line 4">
            <a:extLst>
              <a:ext uri="{FF2B5EF4-FFF2-40B4-BE49-F238E27FC236}">
                <a16:creationId xmlns:a16="http://schemas.microsoft.com/office/drawing/2014/main" id="{1AB920A9-3A20-1D42-F7EB-B57FB083B60D}"/>
              </a:ext>
            </a:extLst>
          </p:cNvPr>
          <p:cNvSpPr>
            <a:spLocks/>
          </p:cNvSpPr>
          <p:nvPr/>
        </p:nvSpPr>
        <p:spPr>
          <a:xfrm flipH="1">
            <a:off x="8259916" y="3733641"/>
            <a:ext cx="2257134" cy="509593"/>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Lst>
            <a:ahLst/>
            <a:cxnLst>
              <a:cxn ang="0">
                <a:pos x="connsiteX0" y="connsiteY0"/>
              </a:cxn>
              <a:cxn ang="0">
                <a:pos x="connsiteX1" y="connsiteY1"/>
              </a:cxn>
            </a:cxnLst>
            <a:rect l="l" t="t" r="r" b="b"/>
            <a:pathLst>
              <a:path w="1067587" h="260056">
                <a:moveTo>
                  <a:pt x="1067587" y="260056"/>
                </a:moveTo>
                <a:cubicBezTo>
                  <a:pt x="509002" y="-169347"/>
                  <a:pt x="325299" y="8933"/>
                  <a:pt x="0" y="252701"/>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5" name="line 5">
            <a:extLst>
              <a:ext uri="{FF2B5EF4-FFF2-40B4-BE49-F238E27FC236}">
                <a16:creationId xmlns:a16="http://schemas.microsoft.com/office/drawing/2014/main" id="{6F0B1BB6-1998-E268-4C9C-09AE5B7405CA}"/>
              </a:ext>
            </a:extLst>
          </p:cNvPr>
          <p:cNvSpPr>
            <a:spLocks/>
          </p:cNvSpPr>
          <p:nvPr/>
        </p:nvSpPr>
        <p:spPr>
          <a:xfrm flipH="1">
            <a:off x="8259916" y="4107320"/>
            <a:ext cx="2257134" cy="509593"/>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Lst>
            <a:ahLst/>
            <a:cxnLst>
              <a:cxn ang="0">
                <a:pos x="connsiteX0" y="connsiteY0"/>
              </a:cxn>
              <a:cxn ang="0">
                <a:pos x="connsiteX1" y="connsiteY1"/>
              </a:cxn>
            </a:cxnLst>
            <a:rect l="l" t="t" r="r" b="b"/>
            <a:pathLst>
              <a:path w="1067587" h="260056">
                <a:moveTo>
                  <a:pt x="1067587" y="260056"/>
                </a:moveTo>
                <a:cubicBezTo>
                  <a:pt x="509002" y="-169347"/>
                  <a:pt x="325299" y="8933"/>
                  <a:pt x="0" y="252701"/>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6" name="line 6">
            <a:extLst>
              <a:ext uri="{FF2B5EF4-FFF2-40B4-BE49-F238E27FC236}">
                <a16:creationId xmlns:a16="http://schemas.microsoft.com/office/drawing/2014/main" id="{420306BC-3920-1C97-EB04-84C4CC94FE24}"/>
              </a:ext>
            </a:extLst>
          </p:cNvPr>
          <p:cNvSpPr>
            <a:spLocks/>
          </p:cNvSpPr>
          <p:nvPr/>
        </p:nvSpPr>
        <p:spPr>
          <a:xfrm flipH="1">
            <a:off x="8259916" y="4391842"/>
            <a:ext cx="2257134" cy="509593"/>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Lst>
            <a:ahLst/>
            <a:cxnLst>
              <a:cxn ang="0">
                <a:pos x="connsiteX0" y="connsiteY0"/>
              </a:cxn>
              <a:cxn ang="0">
                <a:pos x="connsiteX1" y="connsiteY1"/>
              </a:cxn>
            </a:cxnLst>
            <a:rect l="l" t="t" r="r" b="b"/>
            <a:pathLst>
              <a:path w="1067587" h="260056">
                <a:moveTo>
                  <a:pt x="1067587" y="260056"/>
                </a:moveTo>
                <a:cubicBezTo>
                  <a:pt x="509002" y="-169347"/>
                  <a:pt x="325299" y="8933"/>
                  <a:pt x="0" y="252701"/>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7" name="line 7a">
            <a:extLst>
              <a:ext uri="{FF2B5EF4-FFF2-40B4-BE49-F238E27FC236}">
                <a16:creationId xmlns:a16="http://schemas.microsoft.com/office/drawing/2014/main" id="{CFF77A08-6FDA-BE77-5691-1335F2243D85}"/>
              </a:ext>
            </a:extLst>
          </p:cNvPr>
          <p:cNvSpPr>
            <a:spLocks/>
          </p:cNvSpPr>
          <p:nvPr/>
        </p:nvSpPr>
        <p:spPr>
          <a:xfrm rot="21077298" flipH="1">
            <a:off x="10660309" y="4596645"/>
            <a:ext cx="710976" cy="1064759"/>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358767 w 358767"/>
              <a:gd name="connsiteY0" fmla="*/ 59476 h 406144"/>
              <a:gd name="connsiteX1" fmla="*/ 32340 w 358767"/>
              <a:gd name="connsiteY1" fmla="*/ 406144 h 406144"/>
              <a:gd name="connsiteX0" fmla="*/ 328313 w 328313"/>
              <a:gd name="connsiteY0" fmla="*/ 23149 h 369817"/>
              <a:gd name="connsiteX1" fmla="*/ 1886 w 328313"/>
              <a:gd name="connsiteY1" fmla="*/ 369817 h 369817"/>
              <a:gd name="connsiteX0" fmla="*/ 317195 w 317195"/>
              <a:gd name="connsiteY0" fmla="*/ 18962 h 440514"/>
              <a:gd name="connsiteX1" fmla="*/ 1980 w 317195"/>
              <a:gd name="connsiteY1" fmla="*/ 440514 h 440514"/>
              <a:gd name="connsiteX0" fmla="*/ 319845 w 319845"/>
              <a:gd name="connsiteY0" fmla="*/ 17238 h 479784"/>
              <a:gd name="connsiteX1" fmla="*/ 1957 w 319845"/>
              <a:gd name="connsiteY1" fmla="*/ 479784 h 479784"/>
              <a:gd name="connsiteX0" fmla="*/ 309731 w 309731"/>
              <a:gd name="connsiteY0" fmla="*/ 14154 h 574283"/>
              <a:gd name="connsiteX1" fmla="*/ 2049 w 309731"/>
              <a:gd name="connsiteY1" fmla="*/ 574283 h 574283"/>
              <a:gd name="connsiteX0" fmla="*/ 309421 w 309421"/>
              <a:gd name="connsiteY0" fmla="*/ 0 h 560129"/>
              <a:gd name="connsiteX1" fmla="*/ 1739 w 309421"/>
              <a:gd name="connsiteY1" fmla="*/ 560129 h 560129"/>
              <a:gd name="connsiteX0" fmla="*/ 355488 w 355488"/>
              <a:gd name="connsiteY0" fmla="*/ 0 h 544854"/>
              <a:gd name="connsiteX1" fmla="*/ 1468 w 355488"/>
              <a:gd name="connsiteY1" fmla="*/ 544854 h 544854"/>
            </a:gdLst>
            <a:ahLst/>
            <a:cxnLst>
              <a:cxn ang="0">
                <a:pos x="connsiteX0" y="connsiteY0"/>
              </a:cxn>
              <a:cxn ang="0">
                <a:pos x="connsiteX1" y="connsiteY1"/>
              </a:cxn>
            </a:cxnLst>
            <a:rect l="l" t="t" r="r" b="b"/>
            <a:pathLst>
              <a:path w="355488" h="544854">
                <a:moveTo>
                  <a:pt x="355488" y="0"/>
                </a:moveTo>
                <a:cubicBezTo>
                  <a:pt x="256884" y="190890"/>
                  <a:pt x="-22650" y="345038"/>
                  <a:pt x="1468" y="544854"/>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8" name="line 7b">
            <a:extLst>
              <a:ext uri="{FF2B5EF4-FFF2-40B4-BE49-F238E27FC236}">
                <a16:creationId xmlns:a16="http://schemas.microsoft.com/office/drawing/2014/main" id="{D8BC5D98-2846-75EB-C1A2-9117A465F1FA}"/>
              </a:ext>
            </a:extLst>
          </p:cNvPr>
          <p:cNvSpPr>
            <a:spLocks/>
          </p:cNvSpPr>
          <p:nvPr/>
        </p:nvSpPr>
        <p:spPr>
          <a:xfrm rot="21077298" flipH="1">
            <a:off x="10685734" y="4243154"/>
            <a:ext cx="926164" cy="1203318"/>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358767 w 358767"/>
              <a:gd name="connsiteY0" fmla="*/ 59476 h 406144"/>
              <a:gd name="connsiteX1" fmla="*/ 32340 w 358767"/>
              <a:gd name="connsiteY1" fmla="*/ 406144 h 406144"/>
              <a:gd name="connsiteX0" fmla="*/ 328313 w 328313"/>
              <a:gd name="connsiteY0" fmla="*/ 23149 h 369817"/>
              <a:gd name="connsiteX1" fmla="*/ 1886 w 328313"/>
              <a:gd name="connsiteY1" fmla="*/ 369817 h 369817"/>
              <a:gd name="connsiteX0" fmla="*/ 541056 w 541056"/>
              <a:gd name="connsiteY0" fmla="*/ 21886 h 388233"/>
              <a:gd name="connsiteX1" fmla="*/ 984 w 541056"/>
              <a:gd name="connsiteY1" fmla="*/ 388233 h 388233"/>
              <a:gd name="connsiteX0" fmla="*/ 541725 w 541725"/>
              <a:gd name="connsiteY0" fmla="*/ 0 h 366347"/>
              <a:gd name="connsiteX1" fmla="*/ 1653 w 541725"/>
              <a:gd name="connsiteY1" fmla="*/ 366347 h 366347"/>
              <a:gd name="connsiteX0" fmla="*/ 540072 w 540072"/>
              <a:gd name="connsiteY0" fmla="*/ 0 h 366347"/>
              <a:gd name="connsiteX1" fmla="*/ 0 w 540072"/>
              <a:gd name="connsiteY1" fmla="*/ 366347 h 366347"/>
              <a:gd name="connsiteX0" fmla="*/ 509908 w 509908"/>
              <a:gd name="connsiteY0" fmla="*/ 0 h 303009"/>
              <a:gd name="connsiteX1" fmla="*/ 0 w 509908"/>
              <a:gd name="connsiteY1" fmla="*/ 303009 h 303009"/>
              <a:gd name="connsiteX0" fmla="*/ 481167 w 481167"/>
              <a:gd name="connsiteY0" fmla="*/ 0 h 406702"/>
              <a:gd name="connsiteX1" fmla="*/ 0 w 481167"/>
              <a:gd name="connsiteY1" fmla="*/ 406702 h 406702"/>
              <a:gd name="connsiteX0" fmla="*/ 469295 w 469295"/>
              <a:gd name="connsiteY0" fmla="*/ 0 h 485990"/>
              <a:gd name="connsiteX1" fmla="*/ 0 w 469295"/>
              <a:gd name="connsiteY1" fmla="*/ 485990 h 485990"/>
              <a:gd name="connsiteX0" fmla="*/ 469295 w 469295"/>
              <a:gd name="connsiteY0" fmla="*/ 0 h 485990"/>
              <a:gd name="connsiteX1" fmla="*/ 0 w 469295"/>
              <a:gd name="connsiteY1" fmla="*/ 485990 h 485990"/>
              <a:gd name="connsiteX0" fmla="*/ 469330 w 469330"/>
              <a:gd name="connsiteY0" fmla="*/ 0 h 544604"/>
              <a:gd name="connsiteX1" fmla="*/ 0 w 469330"/>
              <a:gd name="connsiteY1" fmla="*/ 544604 h 544604"/>
              <a:gd name="connsiteX0" fmla="*/ 463082 w 463082"/>
              <a:gd name="connsiteY0" fmla="*/ 0 h 615757"/>
              <a:gd name="connsiteX1" fmla="*/ 0 w 463082"/>
              <a:gd name="connsiteY1" fmla="*/ 615757 h 615757"/>
              <a:gd name="connsiteX0" fmla="*/ 463082 w 463082"/>
              <a:gd name="connsiteY0" fmla="*/ 0 h 615757"/>
              <a:gd name="connsiteX1" fmla="*/ 0 w 463082"/>
              <a:gd name="connsiteY1" fmla="*/ 615757 h 615757"/>
            </a:gdLst>
            <a:ahLst/>
            <a:cxnLst>
              <a:cxn ang="0">
                <a:pos x="connsiteX0" y="connsiteY0"/>
              </a:cxn>
              <a:cxn ang="0">
                <a:pos x="connsiteX1" y="connsiteY1"/>
              </a:cxn>
            </a:cxnLst>
            <a:rect l="l" t="t" r="r" b="b"/>
            <a:pathLst>
              <a:path w="463082" h="615757">
                <a:moveTo>
                  <a:pt x="463082" y="0"/>
                </a:moveTo>
                <a:cubicBezTo>
                  <a:pt x="359985" y="468956"/>
                  <a:pt x="234393" y="212596"/>
                  <a:pt x="0" y="615757"/>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39" name="line 7c">
            <a:extLst>
              <a:ext uri="{FF2B5EF4-FFF2-40B4-BE49-F238E27FC236}">
                <a16:creationId xmlns:a16="http://schemas.microsoft.com/office/drawing/2014/main" id="{779F9E65-4E26-7794-91D3-E1950737AE16}"/>
              </a:ext>
            </a:extLst>
          </p:cNvPr>
          <p:cNvSpPr>
            <a:spLocks/>
          </p:cNvSpPr>
          <p:nvPr/>
        </p:nvSpPr>
        <p:spPr>
          <a:xfrm rot="21077298" flipH="1">
            <a:off x="10665403" y="4897620"/>
            <a:ext cx="401710" cy="994167"/>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182984 w 182984"/>
              <a:gd name="connsiteY0" fmla="*/ 0 h 521589"/>
              <a:gd name="connsiteX1" fmla="*/ 89430 w 182984"/>
              <a:gd name="connsiteY1" fmla="*/ 521589 h 521589"/>
              <a:gd name="connsiteX0" fmla="*/ 193249 w 193249"/>
              <a:gd name="connsiteY0" fmla="*/ 0 h 521589"/>
              <a:gd name="connsiteX1" fmla="*/ 99695 w 193249"/>
              <a:gd name="connsiteY1" fmla="*/ 521589 h 521589"/>
              <a:gd name="connsiteX0" fmla="*/ 215163 w 215163"/>
              <a:gd name="connsiteY0" fmla="*/ 0 h 521589"/>
              <a:gd name="connsiteX1" fmla="*/ 121609 w 215163"/>
              <a:gd name="connsiteY1" fmla="*/ 521589 h 521589"/>
              <a:gd name="connsiteX0" fmla="*/ 200855 w 200855"/>
              <a:gd name="connsiteY0" fmla="*/ 0 h 508730"/>
              <a:gd name="connsiteX1" fmla="*/ 131806 w 200855"/>
              <a:gd name="connsiteY1" fmla="*/ 508730 h 508730"/>
            </a:gdLst>
            <a:ahLst/>
            <a:cxnLst>
              <a:cxn ang="0">
                <a:pos x="connsiteX0" y="connsiteY0"/>
              </a:cxn>
              <a:cxn ang="0">
                <a:pos x="connsiteX1" y="connsiteY1"/>
              </a:cxn>
            </a:cxnLst>
            <a:rect l="l" t="t" r="r" b="b"/>
            <a:pathLst>
              <a:path w="200855" h="508730">
                <a:moveTo>
                  <a:pt x="200855" y="0"/>
                </a:moveTo>
                <a:cubicBezTo>
                  <a:pt x="-51306" y="106771"/>
                  <a:pt x="-56444" y="154304"/>
                  <a:pt x="131806" y="508730"/>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0" name="line 8">
            <a:extLst>
              <a:ext uri="{FF2B5EF4-FFF2-40B4-BE49-F238E27FC236}">
                <a16:creationId xmlns:a16="http://schemas.microsoft.com/office/drawing/2014/main" id="{B7CBEC52-CF36-1DD9-ECFD-A6DAF21201A8}"/>
              </a:ext>
            </a:extLst>
          </p:cNvPr>
          <p:cNvSpPr>
            <a:spLocks/>
          </p:cNvSpPr>
          <p:nvPr/>
        </p:nvSpPr>
        <p:spPr>
          <a:xfrm flipH="1">
            <a:off x="12069443" y="5507177"/>
            <a:ext cx="589166" cy="738786"/>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930854 w 930854"/>
              <a:gd name="connsiteY0" fmla="*/ 164874 h 496428"/>
              <a:gd name="connsiteX1" fmla="*/ 0 w 930854"/>
              <a:gd name="connsiteY1" fmla="*/ 496428 h 496428"/>
              <a:gd name="connsiteX0" fmla="*/ 962068 w 962068"/>
              <a:gd name="connsiteY0" fmla="*/ 188899 h 520453"/>
              <a:gd name="connsiteX1" fmla="*/ 31214 w 962068"/>
              <a:gd name="connsiteY1" fmla="*/ 520453 h 520453"/>
              <a:gd name="connsiteX0" fmla="*/ 403572 w 403572"/>
              <a:gd name="connsiteY0" fmla="*/ 186885 h 527185"/>
              <a:gd name="connsiteX1" fmla="*/ 145699 w 403572"/>
              <a:gd name="connsiteY1" fmla="*/ 527185 h 527185"/>
              <a:gd name="connsiteX0" fmla="*/ 304779 w 304779"/>
              <a:gd name="connsiteY0" fmla="*/ 35083 h 375383"/>
              <a:gd name="connsiteX1" fmla="*/ 46906 w 304779"/>
              <a:gd name="connsiteY1" fmla="*/ 375383 h 375383"/>
              <a:gd name="connsiteX0" fmla="*/ 304186 w 304186"/>
              <a:gd name="connsiteY0" fmla="*/ 28538 h 368838"/>
              <a:gd name="connsiteX1" fmla="*/ 46313 w 304186"/>
              <a:gd name="connsiteY1" fmla="*/ 368838 h 368838"/>
              <a:gd name="connsiteX0" fmla="*/ 294583 w 294583"/>
              <a:gd name="connsiteY0" fmla="*/ 26815 h 378048"/>
              <a:gd name="connsiteX1" fmla="*/ 47392 w 294583"/>
              <a:gd name="connsiteY1" fmla="*/ 378048 h 378048"/>
            </a:gdLst>
            <a:ahLst/>
            <a:cxnLst>
              <a:cxn ang="0">
                <a:pos x="connsiteX0" y="connsiteY0"/>
              </a:cxn>
              <a:cxn ang="0">
                <a:pos x="connsiteX1" y="connsiteY1"/>
              </a:cxn>
            </a:cxnLst>
            <a:rect l="l" t="t" r="r" b="b"/>
            <a:pathLst>
              <a:path w="294583" h="378048">
                <a:moveTo>
                  <a:pt x="294583" y="26815"/>
                </a:moveTo>
                <a:cubicBezTo>
                  <a:pt x="206018" y="-41815"/>
                  <a:pt x="-120829" y="3089"/>
                  <a:pt x="47392" y="378048"/>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1" name="line 9">
            <a:extLst>
              <a:ext uri="{FF2B5EF4-FFF2-40B4-BE49-F238E27FC236}">
                <a16:creationId xmlns:a16="http://schemas.microsoft.com/office/drawing/2014/main" id="{6E77030A-DAA5-B199-AD2C-9BF11682BC07}"/>
              </a:ext>
            </a:extLst>
          </p:cNvPr>
          <p:cNvSpPr>
            <a:spLocks/>
          </p:cNvSpPr>
          <p:nvPr/>
        </p:nvSpPr>
        <p:spPr>
          <a:xfrm flipH="1">
            <a:off x="11326652" y="6025032"/>
            <a:ext cx="858644" cy="888979"/>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448017 w 448017"/>
              <a:gd name="connsiteY0" fmla="*/ 172522 h 464718"/>
              <a:gd name="connsiteX1" fmla="*/ 0 w 448017"/>
              <a:gd name="connsiteY1" fmla="*/ 464718 h 464718"/>
              <a:gd name="connsiteX0" fmla="*/ 448017 w 448017"/>
              <a:gd name="connsiteY0" fmla="*/ 155260 h 447456"/>
              <a:gd name="connsiteX1" fmla="*/ 0 w 448017"/>
              <a:gd name="connsiteY1" fmla="*/ 447456 h 447456"/>
              <a:gd name="connsiteX0" fmla="*/ 448017 w 448017"/>
              <a:gd name="connsiteY0" fmla="*/ 0 h 292196"/>
              <a:gd name="connsiteX1" fmla="*/ 0 w 448017"/>
              <a:gd name="connsiteY1" fmla="*/ 292196 h 292196"/>
              <a:gd name="connsiteX0" fmla="*/ 394606 w 394606"/>
              <a:gd name="connsiteY0" fmla="*/ 0 h 375283"/>
              <a:gd name="connsiteX1" fmla="*/ 0 w 394606"/>
              <a:gd name="connsiteY1" fmla="*/ 375283 h 375283"/>
              <a:gd name="connsiteX0" fmla="*/ 394606 w 403050"/>
              <a:gd name="connsiteY0" fmla="*/ 0 h 375283"/>
              <a:gd name="connsiteX1" fmla="*/ 0 w 403050"/>
              <a:gd name="connsiteY1" fmla="*/ 375283 h 375283"/>
              <a:gd name="connsiteX0" fmla="*/ 420244 w 428215"/>
              <a:gd name="connsiteY0" fmla="*/ 0 h 362164"/>
              <a:gd name="connsiteX1" fmla="*/ 0 w 428215"/>
              <a:gd name="connsiteY1" fmla="*/ 362164 h 362164"/>
              <a:gd name="connsiteX0" fmla="*/ 420244 w 429322"/>
              <a:gd name="connsiteY0" fmla="*/ 0 h 362164"/>
              <a:gd name="connsiteX1" fmla="*/ 0 w 429322"/>
              <a:gd name="connsiteY1" fmla="*/ 362164 h 362164"/>
            </a:gdLst>
            <a:ahLst/>
            <a:cxnLst>
              <a:cxn ang="0">
                <a:pos x="connsiteX0" y="connsiteY0"/>
              </a:cxn>
              <a:cxn ang="0">
                <a:pos x="connsiteX1" y="connsiteY1"/>
              </a:cxn>
            </a:cxnLst>
            <a:rect l="l" t="t" r="r" b="b"/>
            <a:pathLst>
              <a:path w="429322" h="362164">
                <a:moveTo>
                  <a:pt x="420244" y="0"/>
                </a:moveTo>
                <a:cubicBezTo>
                  <a:pt x="489775" y="268092"/>
                  <a:pt x="141565" y="35309"/>
                  <a:pt x="0" y="362164"/>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2" name="line 10">
            <a:extLst>
              <a:ext uri="{FF2B5EF4-FFF2-40B4-BE49-F238E27FC236}">
                <a16:creationId xmlns:a16="http://schemas.microsoft.com/office/drawing/2014/main" id="{9EEA4E3E-6074-0EE8-EC7A-FB4008049A5C}"/>
              </a:ext>
            </a:extLst>
          </p:cNvPr>
          <p:cNvSpPr>
            <a:spLocks/>
          </p:cNvSpPr>
          <p:nvPr/>
        </p:nvSpPr>
        <p:spPr>
          <a:xfrm>
            <a:off x="11295579" y="5987423"/>
            <a:ext cx="846118" cy="1017789"/>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448017 w 448017"/>
              <a:gd name="connsiteY0" fmla="*/ 172522 h 464718"/>
              <a:gd name="connsiteX1" fmla="*/ 0 w 448017"/>
              <a:gd name="connsiteY1" fmla="*/ 464718 h 464718"/>
              <a:gd name="connsiteX0" fmla="*/ 448017 w 448017"/>
              <a:gd name="connsiteY0" fmla="*/ 155260 h 447456"/>
              <a:gd name="connsiteX1" fmla="*/ 0 w 448017"/>
              <a:gd name="connsiteY1" fmla="*/ 447456 h 447456"/>
              <a:gd name="connsiteX0" fmla="*/ 448017 w 448017"/>
              <a:gd name="connsiteY0" fmla="*/ 0 h 292196"/>
              <a:gd name="connsiteX1" fmla="*/ 0 w 448017"/>
              <a:gd name="connsiteY1" fmla="*/ 292196 h 292196"/>
              <a:gd name="connsiteX0" fmla="*/ 394606 w 394606"/>
              <a:gd name="connsiteY0" fmla="*/ 0 h 375283"/>
              <a:gd name="connsiteX1" fmla="*/ 0 w 394606"/>
              <a:gd name="connsiteY1" fmla="*/ 375283 h 375283"/>
              <a:gd name="connsiteX0" fmla="*/ 394606 w 403050"/>
              <a:gd name="connsiteY0" fmla="*/ 0 h 375283"/>
              <a:gd name="connsiteX1" fmla="*/ 0 w 403050"/>
              <a:gd name="connsiteY1" fmla="*/ 375283 h 375283"/>
              <a:gd name="connsiteX0" fmla="*/ 420244 w 428215"/>
              <a:gd name="connsiteY0" fmla="*/ 0 h 362164"/>
              <a:gd name="connsiteX1" fmla="*/ 0 w 428215"/>
              <a:gd name="connsiteY1" fmla="*/ 362164 h 362164"/>
              <a:gd name="connsiteX0" fmla="*/ 420244 w 429322"/>
              <a:gd name="connsiteY0" fmla="*/ 0 h 362164"/>
              <a:gd name="connsiteX1" fmla="*/ 0 w 429322"/>
              <a:gd name="connsiteY1" fmla="*/ 362164 h 362164"/>
              <a:gd name="connsiteX0" fmla="*/ 490747 w 498475"/>
              <a:gd name="connsiteY0" fmla="*/ 0 h 384029"/>
              <a:gd name="connsiteX1" fmla="*/ 0 w 498475"/>
              <a:gd name="connsiteY1" fmla="*/ 384029 h 384029"/>
              <a:gd name="connsiteX0" fmla="*/ 503566 w 511091"/>
              <a:gd name="connsiteY0" fmla="*/ 0 h 412453"/>
              <a:gd name="connsiteX1" fmla="*/ 0 w 511091"/>
              <a:gd name="connsiteY1" fmla="*/ 412453 h 412453"/>
              <a:gd name="connsiteX0" fmla="*/ 413835 w 423059"/>
              <a:gd name="connsiteY0" fmla="*/ 0 h 414640"/>
              <a:gd name="connsiteX1" fmla="*/ 0 w 423059"/>
              <a:gd name="connsiteY1" fmla="*/ 414640 h 414640"/>
            </a:gdLst>
            <a:ahLst/>
            <a:cxnLst>
              <a:cxn ang="0">
                <a:pos x="connsiteX0" y="connsiteY0"/>
              </a:cxn>
              <a:cxn ang="0">
                <a:pos x="connsiteX1" y="connsiteY1"/>
              </a:cxn>
            </a:cxnLst>
            <a:rect l="l" t="t" r="r" b="b"/>
            <a:pathLst>
              <a:path w="423059" h="414640">
                <a:moveTo>
                  <a:pt x="413835" y="0"/>
                </a:moveTo>
                <a:cubicBezTo>
                  <a:pt x="483366" y="268092"/>
                  <a:pt x="141565" y="87785"/>
                  <a:pt x="0" y="414640"/>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3" name="line 11">
            <a:extLst>
              <a:ext uri="{FF2B5EF4-FFF2-40B4-BE49-F238E27FC236}">
                <a16:creationId xmlns:a16="http://schemas.microsoft.com/office/drawing/2014/main" id="{5BD25129-5853-CB9D-59F7-22971ED66780}"/>
              </a:ext>
            </a:extLst>
          </p:cNvPr>
          <p:cNvSpPr>
            <a:spLocks/>
          </p:cNvSpPr>
          <p:nvPr/>
        </p:nvSpPr>
        <p:spPr>
          <a:xfrm>
            <a:off x="10533558" y="7176548"/>
            <a:ext cx="731308" cy="749140"/>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378607 w 378607"/>
              <a:gd name="connsiteY0" fmla="*/ 0 h 402916"/>
              <a:gd name="connsiteX1" fmla="*/ 134 w 378607"/>
              <a:gd name="connsiteY1" fmla="*/ 402916 h 402916"/>
              <a:gd name="connsiteX0" fmla="*/ 457569 w 457569"/>
              <a:gd name="connsiteY0" fmla="*/ 0 h 131790"/>
              <a:gd name="connsiteX1" fmla="*/ 47 w 457569"/>
              <a:gd name="connsiteY1" fmla="*/ 131790 h 131790"/>
              <a:gd name="connsiteX0" fmla="*/ 489605 w 489605"/>
              <a:gd name="connsiteY0" fmla="*/ 56910 h 81617"/>
              <a:gd name="connsiteX1" fmla="*/ 36 w 489605"/>
              <a:gd name="connsiteY1" fmla="*/ 33458 h 81617"/>
              <a:gd name="connsiteX0" fmla="*/ 489569 w 489569"/>
              <a:gd name="connsiteY0" fmla="*/ 179349 h 192072"/>
              <a:gd name="connsiteX1" fmla="*/ 0 w 489569"/>
              <a:gd name="connsiteY1" fmla="*/ 155897 h 192072"/>
              <a:gd name="connsiteX0" fmla="*/ 489569 w 489569"/>
              <a:gd name="connsiteY0" fmla="*/ 156686 h 212907"/>
              <a:gd name="connsiteX1" fmla="*/ 0 w 489569"/>
              <a:gd name="connsiteY1" fmla="*/ 133234 h 212907"/>
              <a:gd name="connsiteX0" fmla="*/ 378473 w 378473"/>
              <a:gd name="connsiteY0" fmla="*/ 345653 h 390015"/>
              <a:gd name="connsiteX1" fmla="*/ 0 w 378473"/>
              <a:gd name="connsiteY1" fmla="*/ 107924 h 390015"/>
              <a:gd name="connsiteX0" fmla="*/ 378473 w 378473"/>
              <a:gd name="connsiteY0" fmla="*/ 275876 h 330531"/>
              <a:gd name="connsiteX1" fmla="*/ 0 w 378473"/>
              <a:gd name="connsiteY1" fmla="*/ 38147 h 330531"/>
              <a:gd name="connsiteX0" fmla="*/ 365654 w 365654"/>
              <a:gd name="connsiteY0" fmla="*/ 332301 h 383346"/>
              <a:gd name="connsiteX1" fmla="*/ 0 w 365654"/>
              <a:gd name="connsiteY1" fmla="*/ 35537 h 383346"/>
            </a:gdLst>
            <a:ahLst/>
            <a:cxnLst>
              <a:cxn ang="0">
                <a:pos x="connsiteX0" y="connsiteY0"/>
              </a:cxn>
              <a:cxn ang="0">
                <a:pos x="connsiteX1" y="connsiteY1"/>
              </a:cxn>
            </a:cxnLst>
            <a:rect l="l" t="t" r="r" b="b"/>
            <a:pathLst>
              <a:path w="365654" h="383346">
                <a:moveTo>
                  <a:pt x="365654" y="332301"/>
                </a:moveTo>
                <a:cubicBezTo>
                  <a:pt x="192157" y="580525"/>
                  <a:pt x="623288" y="-168052"/>
                  <a:pt x="0" y="35537"/>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4" name="line 12">
            <a:extLst>
              <a:ext uri="{FF2B5EF4-FFF2-40B4-BE49-F238E27FC236}">
                <a16:creationId xmlns:a16="http://schemas.microsoft.com/office/drawing/2014/main" id="{58C05968-8960-88A8-9CBA-E4D24C086803}"/>
              </a:ext>
            </a:extLst>
          </p:cNvPr>
          <p:cNvSpPr>
            <a:spLocks/>
          </p:cNvSpPr>
          <p:nvPr/>
        </p:nvSpPr>
        <p:spPr>
          <a:xfrm flipH="1">
            <a:off x="11540007" y="7709971"/>
            <a:ext cx="979138" cy="416066"/>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378607 w 378607"/>
              <a:gd name="connsiteY0" fmla="*/ 0 h 402916"/>
              <a:gd name="connsiteX1" fmla="*/ 134 w 378607"/>
              <a:gd name="connsiteY1" fmla="*/ 402916 h 402916"/>
              <a:gd name="connsiteX0" fmla="*/ 457569 w 457569"/>
              <a:gd name="connsiteY0" fmla="*/ 0 h 131790"/>
              <a:gd name="connsiteX1" fmla="*/ 47 w 457569"/>
              <a:gd name="connsiteY1" fmla="*/ 131790 h 131790"/>
              <a:gd name="connsiteX0" fmla="*/ 489605 w 489605"/>
              <a:gd name="connsiteY0" fmla="*/ 56910 h 81617"/>
              <a:gd name="connsiteX1" fmla="*/ 36 w 489605"/>
              <a:gd name="connsiteY1" fmla="*/ 33458 h 81617"/>
              <a:gd name="connsiteX0" fmla="*/ 489569 w 489569"/>
              <a:gd name="connsiteY0" fmla="*/ 179349 h 192072"/>
              <a:gd name="connsiteX1" fmla="*/ 0 w 489569"/>
              <a:gd name="connsiteY1" fmla="*/ 155897 h 192072"/>
              <a:gd name="connsiteX0" fmla="*/ 489569 w 489569"/>
              <a:gd name="connsiteY0" fmla="*/ 156686 h 212907"/>
              <a:gd name="connsiteX1" fmla="*/ 0 w 489569"/>
              <a:gd name="connsiteY1" fmla="*/ 133234 h 212907"/>
            </a:gdLst>
            <a:ahLst/>
            <a:cxnLst>
              <a:cxn ang="0">
                <a:pos x="connsiteX0" y="connsiteY0"/>
              </a:cxn>
              <a:cxn ang="0">
                <a:pos x="connsiteX1" y="connsiteY1"/>
              </a:cxn>
            </a:cxnLst>
            <a:rect l="l" t="t" r="r" b="b"/>
            <a:pathLst>
              <a:path w="489569" h="212907">
                <a:moveTo>
                  <a:pt x="489569" y="156686"/>
                </a:moveTo>
                <a:cubicBezTo>
                  <a:pt x="316072" y="404910"/>
                  <a:pt x="129768" y="-273699"/>
                  <a:pt x="0" y="133234"/>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5" name="line 13">
            <a:extLst>
              <a:ext uri="{FF2B5EF4-FFF2-40B4-BE49-F238E27FC236}">
                <a16:creationId xmlns:a16="http://schemas.microsoft.com/office/drawing/2014/main" id="{740DB012-7C4F-2E5A-5183-9FBF0299CC98}"/>
              </a:ext>
            </a:extLst>
          </p:cNvPr>
          <p:cNvSpPr>
            <a:spLocks/>
          </p:cNvSpPr>
          <p:nvPr/>
        </p:nvSpPr>
        <p:spPr>
          <a:xfrm flipH="1">
            <a:off x="12876016" y="3279792"/>
            <a:ext cx="6396234" cy="1272050"/>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064229 w 1064229"/>
              <a:gd name="connsiteY0" fmla="*/ 281227 h 281227"/>
              <a:gd name="connsiteX1" fmla="*/ 0 w 1064229"/>
              <a:gd name="connsiteY1" fmla="*/ 225136 h 281227"/>
              <a:gd name="connsiteX0" fmla="*/ 1064229 w 1064229"/>
              <a:gd name="connsiteY0" fmla="*/ 255758 h 255758"/>
              <a:gd name="connsiteX1" fmla="*/ 0 w 1064229"/>
              <a:gd name="connsiteY1" fmla="*/ 199667 h 255758"/>
              <a:gd name="connsiteX0" fmla="*/ 1064229 w 1064229"/>
              <a:gd name="connsiteY0" fmla="*/ 252632 h 252632"/>
              <a:gd name="connsiteX1" fmla="*/ 0 w 1064229"/>
              <a:gd name="connsiteY1" fmla="*/ 196541 h 252632"/>
              <a:gd name="connsiteX0" fmla="*/ 1256930 w 1256930"/>
              <a:gd name="connsiteY0" fmla="*/ 216694 h 258616"/>
              <a:gd name="connsiteX1" fmla="*/ 0 w 1256930"/>
              <a:gd name="connsiteY1" fmla="*/ 258616 h 258616"/>
              <a:gd name="connsiteX0" fmla="*/ 1256930 w 1256930"/>
              <a:gd name="connsiteY0" fmla="*/ 211122 h 253044"/>
              <a:gd name="connsiteX1" fmla="*/ 0 w 1256930"/>
              <a:gd name="connsiteY1" fmla="*/ 253044 h 253044"/>
              <a:gd name="connsiteX0" fmla="*/ 1263895 w 1263895"/>
              <a:gd name="connsiteY0" fmla="*/ 192296 h 300443"/>
              <a:gd name="connsiteX1" fmla="*/ 0 w 1263895"/>
              <a:gd name="connsiteY1" fmla="*/ 300443 h 300443"/>
              <a:gd name="connsiteX0" fmla="*/ 1212818 w 1212818"/>
              <a:gd name="connsiteY0" fmla="*/ 206307 h 264123"/>
              <a:gd name="connsiteX1" fmla="*/ 0 w 1212818"/>
              <a:gd name="connsiteY1" fmla="*/ 264123 h 264123"/>
              <a:gd name="connsiteX0" fmla="*/ 1212818 w 1212818"/>
              <a:gd name="connsiteY0" fmla="*/ 198109 h 255925"/>
              <a:gd name="connsiteX1" fmla="*/ 0 w 1212818"/>
              <a:gd name="connsiteY1" fmla="*/ 255925 h 255925"/>
              <a:gd name="connsiteX0" fmla="*/ 1212818 w 1212818"/>
              <a:gd name="connsiteY0" fmla="*/ 202832 h 260648"/>
              <a:gd name="connsiteX1" fmla="*/ 0 w 1212818"/>
              <a:gd name="connsiteY1" fmla="*/ 260648 h 260648"/>
              <a:gd name="connsiteX0" fmla="*/ 1212818 w 1212818"/>
              <a:gd name="connsiteY0" fmla="*/ 213341 h 271157"/>
              <a:gd name="connsiteX1" fmla="*/ 0 w 1212818"/>
              <a:gd name="connsiteY1" fmla="*/ 271157 h 271157"/>
              <a:gd name="connsiteX0" fmla="*/ 1203531 w 1203531"/>
              <a:gd name="connsiteY0" fmla="*/ 217469 h 262040"/>
              <a:gd name="connsiteX1" fmla="*/ 0 w 1203531"/>
              <a:gd name="connsiteY1" fmla="*/ 262040 h 262040"/>
              <a:gd name="connsiteX0" fmla="*/ 1203531 w 1203531"/>
              <a:gd name="connsiteY0" fmla="*/ 224604 h 269175"/>
              <a:gd name="connsiteX1" fmla="*/ 0 w 1203531"/>
              <a:gd name="connsiteY1" fmla="*/ 269175 h 269175"/>
              <a:gd name="connsiteX0" fmla="*/ 1224426 w 1224426"/>
              <a:gd name="connsiteY0" fmla="*/ 225487 h 267409"/>
              <a:gd name="connsiteX1" fmla="*/ 0 w 1224426"/>
              <a:gd name="connsiteY1" fmla="*/ 267409 h 267409"/>
              <a:gd name="connsiteX0" fmla="*/ 1234388 w 1234388"/>
              <a:gd name="connsiteY0" fmla="*/ 222871 h 272697"/>
              <a:gd name="connsiteX1" fmla="*/ 0 w 1234388"/>
              <a:gd name="connsiteY1" fmla="*/ 272697 h 272697"/>
            </a:gdLst>
            <a:ahLst/>
            <a:cxnLst>
              <a:cxn ang="0">
                <a:pos x="connsiteX0" y="connsiteY0"/>
              </a:cxn>
              <a:cxn ang="0">
                <a:pos x="connsiteX1" y="connsiteY1"/>
              </a:cxn>
            </a:cxnLst>
            <a:rect l="l" t="t" r="r" b="b"/>
            <a:pathLst>
              <a:path w="1234388" h="272697">
                <a:moveTo>
                  <a:pt x="1234388" y="222871"/>
                </a:moveTo>
                <a:cubicBezTo>
                  <a:pt x="708803" y="-204249"/>
                  <a:pt x="142311" y="79816"/>
                  <a:pt x="0" y="272697"/>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6" name="line 14">
            <a:extLst>
              <a:ext uri="{FF2B5EF4-FFF2-40B4-BE49-F238E27FC236}">
                <a16:creationId xmlns:a16="http://schemas.microsoft.com/office/drawing/2014/main" id="{73BF929B-0255-B830-2754-7AD1AA8A482A}"/>
              </a:ext>
            </a:extLst>
          </p:cNvPr>
          <p:cNvSpPr>
            <a:spLocks/>
          </p:cNvSpPr>
          <p:nvPr/>
        </p:nvSpPr>
        <p:spPr>
          <a:xfrm rot="20437057" flipH="1">
            <a:off x="12808326" y="4245451"/>
            <a:ext cx="2201310" cy="1068544"/>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3469497 w 3469497"/>
              <a:gd name="connsiteY0" fmla="*/ 125439 h 730983"/>
              <a:gd name="connsiteX1" fmla="*/ 0 w 3469497"/>
              <a:gd name="connsiteY1" fmla="*/ 730983 h 730983"/>
              <a:gd name="connsiteX0" fmla="*/ 3469497 w 3469497"/>
              <a:gd name="connsiteY0" fmla="*/ 588205 h 1193749"/>
              <a:gd name="connsiteX1" fmla="*/ 0 w 3469497"/>
              <a:gd name="connsiteY1" fmla="*/ 1193749 h 1193749"/>
              <a:gd name="connsiteX0" fmla="*/ 4216472 w 4216472"/>
              <a:gd name="connsiteY0" fmla="*/ 681813 h 1122599"/>
              <a:gd name="connsiteX1" fmla="*/ 0 w 4216472"/>
              <a:gd name="connsiteY1" fmla="*/ 1122599 h 1122599"/>
              <a:gd name="connsiteX0" fmla="*/ 4216472 w 4216472"/>
              <a:gd name="connsiteY0" fmla="*/ 744963 h 1185749"/>
              <a:gd name="connsiteX1" fmla="*/ 0 w 4216472"/>
              <a:gd name="connsiteY1" fmla="*/ 1185749 h 1185749"/>
              <a:gd name="connsiteX0" fmla="*/ 4290214 w 4290214"/>
              <a:gd name="connsiteY0" fmla="*/ 299185 h 1690888"/>
              <a:gd name="connsiteX1" fmla="*/ 0 w 4290214"/>
              <a:gd name="connsiteY1" fmla="*/ 1690888 h 1690888"/>
              <a:gd name="connsiteX0" fmla="*/ 4290214 w 4290214"/>
              <a:gd name="connsiteY0" fmla="*/ 448093 h 1839796"/>
              <a:gd name="connsiteX1" fmla="*/ 0 w 4290214"/>
              <a:gd name="connsiteY1" fmla="*/ 1839796 h 1839796"/>
              <a:gd name="connsiteX0" fmla="*/ 4290214 w 4290214"/>
              <a:gd name="connsiteY0" fmla="*/ 586642 h 1978345"/>
              <a:gd name="connsiteX1" fmla="*/ 0 w 4290214"/>
              <a:gd name="connsiteY1" fmla="*/ 1978345 h 1978345"/>
              <a:gd name="connsiteX0" fmla="*/ 4290214 w 4290214"/>
              <a:gd name="connsiteY0" fmla="*/ 877139 h 2268842"/>
              <a:gd name="connsiteX1" fmla="*/ 0 w 4290214"/>
              <a:gd name="connsiteY1" fmla="*/ 2268842 h 2268842"/>
              <a:gd name="connsiteX0" fmla="*/ 4290214 w 4290214"/>
              <a:gd name="connsiteY0" fmla="*/ 865688 h 2257391"/>
              <a:gd name="connsiteX1" fmla="*/ 0 w 4290214"/>
              <a:gd name="connsiteY1" fmla="*/ 2257391 h 2257391"/>
              <a:gd name="connsiteX0" fmla="*/ 4290214 w 4290214"/>
              <a:gd name="connsiteY0" fmla="*/ 451745 h 1843448"/>
              <a:gd name="connsiteX1" fmla="*/ 0 w 4290214"/>
              <a:gd name="connsiteY1" fmla="*/ 1843448 h 1843448"/>
              <a:gd name="connsiteX0" fmla="*/ 4290214 w 4290214"/>
              <a:gd name="connsiteY0" fmla="*/ 778043 h 2169746"/>
              <a:gd name="connsiteX1" fmla="*/ 0 w 4290214"/>
              <a:gd name="connsiteY1" fmla="*/ 2169746 h 2169746"/>
              <a:gd name="connsiteX0" fmla="*/ 4216472 w 4216472"/>
              <a:gd name="connsiteY0" fmla="*/ 735274 h 2277916"/>
              <a:gd name="connsiteX1" fmla="*/ 0 w 4216472"/>
              <a:gd name="connsiteY1" fmla="*/ 2277916 h 2277916"/>
              <a:gd name="connsiteX0" fmla="*/ 4216472 w 4216472"/>
              <a:gd name="connsiteY0" fmla="*/ 634711 h 2177353"/>
              <a:gd name="connsiteX1" fmla="*/ 0 w 4216472"/>
              <a:gd name="connsiteY1" fmla="*/ 2177353 h 2177353"/>
              <a:gd name="connsiteX0" fmla="*/ 4233178 w 4233178"/>
              <a:gd name="connsiteY0" fmla="*/ 421290 h 1963932"/>
              <a:gd name="connsiteX1" fmla="*/ 16706 w 4233178"/>
              <a:gd name="connsiteY1" fmla="*/ 1963932 h 1963932"/>
            </a:gdLst>
            <a:ahLst/>
            <a:cxnLst>
              <a:cxn ang="0">
                <a:pos x="connsiteX0" y="connsiteY0"/>
              </a:cxn>
              <a:cxn ang="0">
                <a:pos x="connsiteX1" y="connsiteY1"/>
              </a:cxn>
            </a:cxnLst>
            <a:rect l="l" t="t" r="r" b="b"/>
            <a:pathLst>
              <a:path w="4233178" h="1963932">
                <a:moveTo>
                  <a:pt x="4233178" y="421290"/>
                </a:moveTo>
                <a:cubicBezTo>
                  <a:pt x="1801548" y="-823186"/>
                  <a:pt x="-204515" y="991830"/>
                  <a:pt x="16706" y="1963932"/>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7" name="line 15">
            <a:extLst>
              <a:ext uri="{FF2B5EF4-FFF2-40B4-BE49-F238E27FC236}">
                <a16:creationId xmlns:a16="http://schemas.microsoft.com/office/drawing/2014/main" id="{88A9D2DE-343C-D481-0CCA-462355EBCE51}"/>
              </a:ext>
            </a:extLst>
          </p:cNvPr>
          <p:cNvSpPr>
            <a:spLocks/>
          </p:cNvSpPr>
          <p:nvPr/>
        </p:nvSpPr>
        <p:spPr>
          <a:xfrm flipH="1">
            <a:off x="15167014" y="5009638"/>
            <a:ext cx="474698" cy="1098810"/>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Lst>
            <a:ahLst/>
            <a:cxnLst>
              <a:cxn ang="0">
                <a:pos x="connsiteX0" y="connsiteY0"/>
              </a:cxn>
              <a:cxn ang="0">
                <a:pos x="connsiteX1" y="connsiteY1"/>
              </a:cxn>
            </a:cxnLst>
            <a:rect l="l" t="t" r="r" b="b"/>
            <a:pathLst>
              <a:path w="237349" h="562277">
                <a:moveTo>
                  <a:pt x="237349" y="0"/>
                </a:moveTo>
                <a:cubicBezTo>
                  <a:pt x="-109201" y="99541"/>
                  <a:pt x="25149" y="443963"/>
                  <a:pt x="27841" y="562277"/>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8" name="line 16">
            <a:extLst>
              <a:ext uri="{FF2B5EF4-FFF2-40B4-BE49-F238E27FC236}">
                <a16:creationId xmlns:a16="http://schemas.microsoft.com/office/drawing/2014/main" id="{D072C694-82DE-E71B-71EB-2FE7CC266EDE}"/>
              </a:ext>
            </a:extLst>
          </p:cNvPr>
          <p:cNvSpPr>
            <a:spLocks/>
          </p:cNvSpPr>
          <p:nvPr/>
        </p:nvSpPr>
        <p:spPr>
          <a:xfrm flipH="1">
            <a:off x="15164929" y="5009638"/>
            <a:ext cx="757214" cy="787384"/>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772726 w 772726"/>
              <a:gd name="connsiteY0" fmla="*/ 151969 h 558275"/>
              <a:gd name="connsiteX1" fmla="*/ 0 w 772726"/>
              <a:gd name="connsiteY1" fmla="*/ 558275 h 558275"/>
              <a:gd name="connsiteX0" fmla="*/ 772726 w 772726"/>
              <a:gd name="connsiteY0" fmla="*/ 0 h 406306"/>
              <a:gd name="connsiteX1" fmla="*/ 0 w 772726"/>
              <a:gd name="connsiteY1" fmla="*/ 406306 h 406306"/>
              <a:gd name="connsiteX0" fmla="*/ 221942 w 221942"/>
              <a:gd name="connsiteY0" fmla="*/ 0 h 531761"/>
              <a:gd name="connsiteX1" fmla="*/ 5807 w 221942"/>
              <a:gd name="connsiteY1" fmla="*/ 531761 h 531761"/>
              <a:gd name="connsiteX0" fmla="*/ 311503 w 311503"/>
              <a:gd name="connsiteY0" fmla="*/ 0 h 531761"/>
              <a:gd name="connsiteX1" fmla="*/ 95368 w 311503"/>
              <a:gd name="connsiteY1" fmla="*/ 531761 h 531761"/>
              <a:gd name="connsiteX0" fmla="*/ 241316 w 241316"/>
              <a:gd name="connsiteY0" fmla="*/ 0 h 531761"/>
              <a:gd name="connsiteX1" fmla="*/ 25181 w 241316"/>
              <a:gd name="connsiteY1" fmla="*/ 531761 h 531761"/>
              <a:gd name="connsiteX0" fmla="*/ 237349 w 237349"/>
              <a:gd name="connsiteY0" fmla="*/ 0 h 562277"/>
              <a:gd name="connsiteX1" fmla="*/ 27841 w 237349"/>
              <a:gd name="connsiteY1" fmla="*/ 562277 h 562277"/>
              <a:gd name="connsiteX0" fmla="*/ 378607 w 378607"/>
              <a:gd name="connsiteY0" fmla="*/ 0 h 402916"/>
              <a:gd name="connsiteX1" fmla="*/ 134 w 378607"/>
              <a:gd name="connsiteY1" fmla="*/ 402916 h 402916"/>
            </a:gdLst>
            <a:ahLst/>
            <a:cxnLst>
              <a:cxn ang="0">
                <a:pos x="connsiteX0" y="connsiteY0"/>
              </a:cxn>
              <a:cxn ang="0">
                <a:pos x="connsiteX1" y="connsiteY1"/>
              </a:cxn>
            </a:cxnLst>
            <a:rect l="l" t="t" r="r" b="b"/>
            <a:pathLst>
              <a:path w="378607" h="402916">
                <a:moveTo>
                  <a:pt x="378607" y="0"/>
                </a:moveTo>
                <a:cubicBezTo>
                  <a:pt x="32057" y="99541"/>
                  <a:pt x="-2558" y="284602"/>
                  <a:pt x="134" y="402916"/>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49" name="line 17">
            <a:extLst>
              <a:ext uri="{FF2B5EF4-FFF2-40B4-BE49-F238E27FC236}">
                <a16:creationId xmlns:a16="http://schemas.microsoft.com/office/drawing/2014/main" id="{6E321B91-4E4D-8F0F-03C4-136B6F52C79F}"/>
              </a:ext>
            </a:extLst>
          </p:cNvPr>
          <p:cNvSpPr>
            <a:spLocks/>
          </p:cNvSpPr>
          <p:nvPr/>
        </p:nvSpPr>
        <p:spPr>
          <a:xfrm flipH="1">
            <a:off x="17207310" y="4331609"/>
            <a:ext cx="2078769" cy="508205"/>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Lst>
            <a:ahLst/>
            <a:cxnLst>
              <a:cxn ang="0">
                <a:pos x="connsiteX0" y="connsiteY0"/>
              </a:cxn>
              <a:cxn ang="0">
                <a:pos x="connsiteX1" y="connsiteY1"/>
              </a:cxn>
            </a:cxnLst>
            <a:rect l="l" t="t" r="r" b="b"/>
            <a:pathLst>
              <a:path w="1067587" h="260056">
                <a:moveTo>
                  <a:pt x="1067587" y="260056"/>
                </a:moveTo>
                <a:cubicBezTo>
                  <a:pt x="509002" y="-169347"/>
                  <a:pt x="325299" y="8933"/>
                  <a:pt x="0" y="252701"/>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0" name="line 18a">
            <a:extLst>
              <a:ext uri="{FF2B5EF4-FFF2-40B4-BE49-F238E27FC236}">
                <a16:creationId xmlns:a16="http://schemas.microsoft.com/office/drawing/2014/main" id="{CE5EA8A4-89BC-6B52-31F4-4755B8233A85}"/>
              </a:ext>
            </a:extLst>
          </p:cNvPr>
          <p:cNvSpPr>
            <a:spLocks/>
          </p:cNvSpPr>
          <p:nvPr/>
        </p:nvSpPr>
        <p:spPr>
          <a:xfrm flipH="1">
            <a:off x="19328527" y="4640692"/>
            <a:ext cx="380601" cy="1233735"/>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267588 w 267588"/>
              <a:gd name="connsiteY0" fmla="*/ 31263 h 536630"/>
              <a:gd name="connsiteX1" fmla="*/ 41949 w 267588"/>
              <a:gd name="connsiteY1" fmla="*/ 536630 h 536630"/>
              <a:gd name="connsiteX0" fmla="*/ 225639 w 225639"/>
              <a:gd name="connsiteY0" fmla="*/ 11088 h 516582"/>
              <a:gd name="connsiteX1" fmla="*/ 0 w 225639"/>
              <a:gd name="connsiteY1" fmla="*/ 516455 h 516582"/>
              <a:gd name="connsiteX0" fmla="*/ 230923 w 230923"/>
              <a:gd name="connsiteY0" fmla="*/ 15166 h 336869"/>
              <a:gd name="connsiteX1" fmla="*/ 0 w 230923"/>
              <a:gd name="connsiteY1" fmla="*/ 336688 h 336869"/>
              <a:gd name="connsiteX0" fmla="*/ 230923 w 230923"/>
              <a:gd name="connsiteY0" fmla="*/ 61209 h 382867"/>
              <a:gd name="connsiteX1" fmla="*/ 0 w 230923"/>
              <a:gd name="connsiteY1" fmla="*/ 382731 h 382867"/>
              <a:gd name="connsiteX0" fmla="*/ 341875 w 341875"/>
              <a:gd name="connsiteY0" fmla="*/ 58661 h 412754"/>
              <a:gd name="connsiteX1" fmla="*/ 0 w 341875"/>
              <a:gd name="connsiteY1" fmla="*/ 412626 h 412754"/>
              <a:gd name="connsiteX0" fmla="*/ 341875 w 341875"/>
              <a:gd name="connsiteY0" fmla="*/ 83162 h 437127"/>
              <a:gd name="connsiteX1" fmla="*/ 0 w 341875"/>
              <a:gd name="connsiteY1" fmla="*/ 437127 h 437127"/>
              <a:gd name="connsiteX0" fmla="*/ 267907 w 267907"/>
              <a:gd name="connsiteY0" fmla="*/ 72912 h 507985"/>
              <a:gd name="connsiteX1" fmla="*/ 0 w 267907"/>
              <a:gd name="connsiteY1" fmla="*/ 507985 h 507985"/>
              <a:gd name="connsiteX0" fmla="*/ 366831 w 366831"/>
              <a:gd name="connsiteY0" fmla="*/ 55766 h 490839"/>
              <a:gd name="connsiteX1" fmla="*/ 98924 w 366831"/>
              <a:gd name="connsiteY1" fmla="*/ 490839 h 490839"/>
              <a:gd name="connsiteX0" fmla="*/ 277974 w 277974"/>
              <a:gd name="connsiteY0" fmla="*/ 57541 h 492614"/>
              <a:gd name="connsiteX1" fmla="*/ 10067 w 277974"/>
              <a:gd name="connsiteY1" fmla="*/ 492614 h 492614"/>
              <a:gd name="connsiteX0" fmla="*/ 274419 w 274419"/>
              <a:gd name="connsiteY0" fmla="*/ 48364 h 634839"/>
              <a:gd name="connsiteX1" fmla="*/ 11796 w 274419"/>
              <a:gd name="connsiteY1" fmla="*/ 634839 h 634839"/>
              <a:gd name="connsiteX0" fmla="*/ 262623 w 262623"/>
              <a:gd name="connsiteY0" fmla="*/ 57604 h 644079"/>
              <a:gd name="connsiteX1" fmla="*/ 0 w 262623"/>
              <a:gd name="connsiteY1" fmla="*/ 644079 h 644079"/>
              <a:gd name="connsiteX0" fmla="*/ 162734 w 162734"/>
              <a:gd name="connsiteY0" fmla="*/ 66949 h 539872"/>
              <a:gd name="connsiteX1" fmla="*/ 32196 w 162734"/>
              <a:gd name="connsiteY1" fmla="*/ 539872 h 539872"/>
            </a:gdLst>
            <a:ahLst/>
            <a:cxnLst>
              <a:cxn ang="0">
                <a:pos x="connsiteX0" y="connsiteY0"/>
              </a:cxn>
              <a:cxn ang="0">
                <a:pos x="connsiteX1" y="connsiteY1"/>
              </a:cxn>
            </a:cxnLst>
            <a:rect l="l" t="t" r="r" b="b"/>
            <a:pathLst>
              <a:path w="162734" h="539872">
                <a:moveTo>
                  <a:pt x="162734" y="66949"/>
                </a:moveTo>
                <a:cubicBezTo>
                  <a:pt x="-218131" y="-179553"/>
                  <a:pt x="213986" y="317660"/>
                  <a:pt x="32196" y="539872"/>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1" name="line 18b">
            <a:extLst>
              <a:ext uri="{FF2B5EF4-FFF2-40B4-BE49-F238E27FC236}">
                <a16:creationId xmlns:a16="http://schemas.microsoft.com/office/drawing/2014/main" id="{4B6996ED-277F-EC72-D95B-D2FB96F850D3}"/>
              </a:ext>
            </a:extLst>
          </p:cNvPr>
          <p:cNvSpPr>
            <a:spLocks/>
          </p:cNvSpPr>
          <p:nvPr/>
        </p:nvSpPr>
        <p:spPr>
          <a:xfrm flipH="1">
            <a:off x="19346307" y="4492032"/>
            <a:ext cx="806575" cy="949102"/>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358767 w 358767"/>
              <a:gd name="connsiteY0" fmla="*/ 59476 h 406144"/>
              <a:gd name="connsiteX1" fmla="*/ 32340 w 358767"/>
              <a:gd name="connsiteY1" fmla="*/ 406144 h 406144"/>
              <a:gd name="connsiteX0" fmla="*/ 328313 w 328313"/>
              <a:gd name="connsiteY0" fmla="*/ 23149 h 369817"/>
              <a:gd name="connsiteX1" fmla="*/ 1886 w 328313"/>
              <a:gd name="connsiteY1" fmla="*/ 369817 h 369817"/>
              <a:gd name="connsiteX0" fmla="*/ 296906 w 296906"/>
              <a:gd name="connsiteY0" fmla="*/ 29604 h 300571"/>
              <a:gd name="connsiteX1" fmla="*/ 2180 w 296906"/>
              <a:gd name="connsiteY1" fmla="*/ 300571 h 300571"/>
              <a:gd name="connsiteX0" fmla="*/ 323071 w 323071"/>
              <a:gd name="connsiteY0" fmla="*/ 20252 h 415585"/>
              <a:gd name="connsiteX1" fmla="*/ 1928 w 323071"/>
              <a:gd name="connsiteY1" fmla="*/ 415585 h 415585"/>
              <a:gd name="connsiteX0" fmla="*/ 344869 w 344869"/>
              <a:gd name="connsiteY0" fmla="*/ 19986 h 415319"/>
              <a:gd name="connsiteX1" fmla="*/ 23726 w 344869"/>
              <a:gd name="connsiteY1" fmla="*/ 415319 h 415319"/>
            </a:gdLst>
            <a:ahLst/>
            <a:cxnLst>
              <a:cxn ang="0">
                <a:pos x="connsiteX0" y="connsiteY0"/>
              </a:cxn>
              <a:cxn ang="0">
                <a:pos x="connsiteX1" y="connsiteY1"/>
              </a:cxn>
            </a:cxnLst>
            <a:rect l="l" t="t" r="r" b="b"/>
            <a:pathLst>
              <a:path w="344869" h="415319">
                <a:moveTo>
                  <a:pt x="344869" y="19986"/>
                </a:moveTo>
                <a:cubicBezTo>
                  <a:pt x="207041" y="-80522"/>
                  <a:pt x="-84927" y="220910"/>
                  <a:pt x="23726" y="415319"/>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2" name="line 18c">
            <a:extLst>
              <a:ext uri="{FF2B5EF4-FFF2-40B4-BE49-F238E27FC236}">
                <a16:creationId xmlns:a16="http://schemas.microsoft.com/office/drawing/2014/main" id="{42248F8C-7E95-E151-0E95-8E10D0510B81}"/>
              </a:ext>
            </a:extLst>
          </p:cNvPr>
          <p:cNvSpPr>
            <a:spLocks/>
          </p:cNvSpPr>
          <p:nvPr/>
        </p:nvSpPr>
        <p:spPr>
          <a:xfrm flipH="1">
            <a:off x="19358029" y="4201326"/>
            <a:ext cx="1349610" cy="985470"/>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160353 w 1160353"/>
              <a:gd name="connsiteY0" fmla="*/ 245446 h 275388"/>
              <a:gd name="connsiteX1" fmla="*/ 0 w 1160353"/>
              <a:gd name="connsiteY1" fmla="*/ 275388 h 275388"/>
              <a:gd name="connsiteX0" fmla="*/ 1176601 w 1176601"/>
              <a:gd name="connsiteY0" fmla="*/ 322693 h 352635"/>
              <a:gd name="connsiteX1" fmla="*/ 16248 w 1176601"/>
              <a:gd name="connsiteY1" fmla="*/ 352635 h 352635"/>
              <a:gd name="connsiteX0" fmla="*/ 319131 w 319131"/>
              <a:gd name="connsiteY0" fmla="*/ 171503 h 669357"/>
              <a:gd name="connsiteX1" fmla="*/ 212325 w 319131"/>
              <a:gd name="connsiteY1" fmla="*/ 669357 h 669357"/>
              <a:gd name="connsiteX0" fmla="*/ 169850 w 169850"/>
              <a:gd name="connsiteY0" fmla="*/ 32096 h 529950"/>
              <a:gd name="connsiteX1" fmla="*/ 63044 w 169850"/>
              <a:gd name="connsiteY1" fmla="*/ 529950 h 529950"/>
              <a:gd name="connsiteX0" fmla="*/ 160110 w 160110"/>
              <a:gd name="connsiteY0" fmla="*/ 29584 h 551173"/>
              <a:gd name="connsiteX1" fmla="*/ 66556 w 160110"/>
              <a:gd name="connsiteY1" fmla="*/ 551173 h 551173"/>
              <a:gd name="connsiteX0" fmla="*/ 358767 w 358767"/>
              <a:gd name="connsiteY0" fmla="*/ 59476 h 406144"/>
              <a:gd name="connsiteX1" fmla="*/ 32340 w 358767"/>
              <a:gd name="connsiteY1" fmla="*/ 406144 h 406144"/>
              <a:gd name="connsiteX0" fmla="*/ 328313 w 328313"/>
              <a:gd name="connsiteY0" fmla="*/ 23149 h 369817"/>
              <a:gd name="connsiteX1" fmla="*/ 1886 w 328313"/>
              <a:gd name="connsiteY1" fmla="*/ 369817 h 369817"/>
              <a:gd name="connsiteX0" fmla="*/ 541056 w 541056"/>
              <a:gd name="connsiteY0" fmla="*/ 21886 h 388233"/>
              <a:gd name="connsiteX1" fmla="*/ 984 w 541056"/>
              <a:gd name="connsiteY1" fmla="*/ 388233 h 388233"/>
              <a:gd name="connsiteX0" fmla="*/ 541725 w 541725"/>
              <a:gd name="connsiteY0" fmla="*/ 0 h 366347"/>
              <a:gd name="connsiteX1" fmla="*/ 1653 w 541725"/>
              <a:gd name="connsiteY1" fmla="*/ 366347 h 366347"/>
              <a:gd name="connsiteX0" fmla="*/ 540072 w 540072"/>
              <a:gd name="connsiteY0" fmla="*/ 0 h 366347"/>
              <a:gd name="connsiteX1" fmla="*/ 0 w 540072"/>
              <a:gd name="connsiteY1" fmla="*/ 366347 h 366347"/>
              <a:gd name="connsiteX0" fmla="*/ 608756 w 608756"/>
              <a:gd name="connsiteY0" fmla="*/ 0 h 485305"/>
              <a:gd name="connsiteX1" fmla="*/ 0 w 608756"/>
              <a:gd name="connsiteY1" fmla="*/ 485305 h 485305"/>
              <a:gd name="connsiteX0" fmla="*/ 608756 w 608756"/>
              <a:gd name="connsiteY0" fmla="*/ 0 h 485305"/>
              <a:gd name="connsiteX1" fmla="*/ 0 w 608756"/>
              <a:gd name="connsiteY1" fmla="*/ 485305 h 485305"/>
              <a:gd name="connsiteX0" fmla="*/ 577056 w 577056"/>
              <a:gd name="connsiteY0" fmla="*/ 0 h 431233"/>
              <a:gd name="connsiteX1" fmla="*/ 0 w 577056"/>
              <a:gd name="connsiteY1" fmla="*/ 431233 h 431233"/>
            </a:gdLst>
            <a:ahLst/>
            <a:cxnLst>
              <a:cxn ang="0">
                <a:pos x="connsiteX0" y="connsiteY0"/>
              </a:cxn>
              <a:cxn ang="0">
                <a:pos x="connsiteX1" y="connsiteY1"/>
              </a:cxn>
            </a:cxnLst>
            <a:rect l="l" t="t" r="r" b="b"/>
            <a:pathLst>
              <a:path w="577056" h="431233">
                <a:moveTo>
                  <a:pt x="577056" y="0"/>
                </a:moveTo>
                <a:cubicBezTo>
                  <a:pt x="255494" y="422067"/>
                  <a:pt x="97025" y="-150366"/>
                  <a:pt x="0" y="431233"/>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3" name="line 19">
            <a:extLst>
              <a:ext uri="{FF2B5EF4-FFF2-40B4-BE49-F238E27FC236}">
                <a16:creationId xmlns:a16="http://schemas.microsoft.com/office/drawing/2014/main" id="{107F7F52-2E04-29E7-191B-D6FE8E0E516E}"/>
              </a:ext>
            </a:extLst>
          </p:cNvPr>
          <p:cNvSpPr>
            <a:spLocks/>
          </p:cNvSpPr>
          <p:nvPr/>
        </p:nvSpPr>
        <p:spPr>
          <a:xfrm rot="2838998" flipH="1">
            <a:off x="20895768" y="4854950"/>
            <a:ext cx="589166" cy="738786"/>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930854 w 930854"/>
              <a:gd name="connsiteY0" fmla="*/ 164874 h 496428"/>
              <a:gd name="connsiteX1" fmla="*/ 0 w 930854"/>
              <a:gd name="connsiteY1" fmla="*/ 496428 h 496428"/>
              <a:gd name="connsiteX0" fmla="*/ 962068 w 962068"/>
              <a:gd name="connsiteY0" fmla="*/ 188899 h 520453"/>
              <a:gd name="connsiteX1" fmla="*/ 31214 w 962068"/>
              <a:gd name="connsiteY1" fmla="*/ 520453 h 520453"/>
              <a:gd name="connsiteX0" fmla="*/ 403572 w 403572"/>
              <a:gd name="connsiteY0" fmla="*/ 186885 h 527185"/>
              <a:gd name="connsiteX1" fmla="*/ 145699 w 403572"/>
              <a:gd name="connsiteY1" fmla="*/ 527185 h 527185"/>
              <a:gd name="connsiteX0" fmla="*/ 304779 w 304779"/>
              <a:gd name="connsiteY0" fmla="*/ 35083 h 375383"/>
              <a:gd name="connsiteX1" fmla="*/ 46906 w 304779"/>
              <a:gd name="connsiteY1" fmla="*/ 375383 h 375383"/>
              <a:gd name="connsiteX0" fmla="*/ 304186 w 304186"/>
              <a:gd name="connsiteY0" fmla="*/ 28538 h 368838"/>
              <a:gd name="connsiteX1" fmla="*/ 46313 w 304186"/>
              <a:gd name="connsiteY1" fmla="*/ 368838 h 368838"/>
              <a:gd name="connsiteX0" fmla="*/ 294583 w 294583"/>
              <a:gd name="connsiteY0" fmla="*/ 26815 h 378048"/>
              <a:gd name="connsiteX1" fmla="*/ 47392 w 294583"/>
              <a:gd name="connsiteY1" fmla="*/ 378048 h 378048"/>
            </a:gdLst>
            <a:ahLst/>
            <a:cxnLst>
              <a:cxn ang="0">
                <a:pos x="connsiteX0" y="connsiteY0"/>
              </a:cxn>
              <a:cxn ang="0">
                <a:pos x="connsiteX1" y="connsiteY1"/>
              </a:cxn>
            </a:cxnLst>
            <a:rect l="l" t="t" r="r" b="b"/>
            <a:pathLst>
              <a:path w="294583" h="378048">
                <a:moveTo>
                  <a:pt x="294583" y="26815"/>
                </a:moveTo>
                <a:cubicBezTo>
                  <a:pt x="206018" y="-41815"/>
                  <a:pt x="-120829" y="3089"/>
                  <a:pt x="47392" y="378048"/>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4" name="line 20">
            <a:extLst>
              <a:ext uri="{FF2B5EF4-FFF2-40B4-BE49-F238E27FC236}">
                <a16:creationId xmlns:a16="http://schemas.microsoft.com/office/drawing/2014/main" id="{FCC3E3EB-E438-E170-AD3E-788A93AAD90A}"/>
              </a:ext>
            </a:extLst>
          </p:cNvPr>
          <p:cNvSpPr>
            <a:spLocks/>
          </p:cNvSpPr>
          <p:nvPr/>
        </p:nvSpPr>
        <p:spPr>
          <a:xfrm flipV="1">
            <a:off x="19437697" y="6809559"/>
            <a:ext cx="589166" cy="738786"/>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930854 w 930854"/>
              <a:gd name="connsiteY0" fmla="*/ 164874 h 496428"/>
              <a:gd name="connsiteX1" fmla="*/ 0 w 930854"/>
              <a:gd name="connsiteY1" fmla="*/ 496428 h 496428"/>
              <a:gd name="connsiteX0" fmla="*/ 962068 w 962068"/>
              <a:gd name="connsiteY0" fmla="*/ 188899 h 520453"/>
              <a:gd name="connsiteX1" fmla="*/ 31214 w 962068"/>
              <a:gd name="connsiteY1" fmla="*/ 520453 h 520453"/>
              <a:gd name="connsiteX0" fmla="*/ 403572 w 403572"/>
              <a:gd name="connsiteY0" fmla="*/ 186885 h 527185"/>
              <a:gd name="connsiteX1" fmla="*/ 145699 w 403572"/>
              <a:gd name="connsiteY1" fmla="*/ 527185 h 527185"/>
              <a:gd name="connsiteX0" fmla="*/ 304779 w 304779"/>
              <a:gd name="connsiteY0" fmla="*/ 35083 h 375383"/>
              <a:gd name="connsiteX1" fmla="*/ 46906 w 304779"/>
              <a:gd name="connsiteY1" fmla="*/ 375383 h 375383"/>
              <a:gd name="connsiteX0" fmla="*/ 304186 w 304186"/>
              <a:gd name="connsiteY0" fmla="*/ 28538 h 368838"/>
              <a:gd name="connsiteX1" fmla="*/ 46313 w 304186"/>
              <a:gd name="connsiteY1" fmla="*/ 368838 h 368838"/>
              <a:gd name="connsiteX0" fmla="*/ 294583 w 294583"/>
              <a:gd name="connsiteY0" fmla="*/ 26815 h 378048"/>
              <a:gd name="connsiteX1" fmla="*/ 47392 w 294583"/>
              <a:gd name="connsiteY1" fmla="*/ 378048 h 378048"/>
            </a:gdLst>
            <a:ahLst/>
            <a:cxnLst>
              <a:cxn ang="0">
                <a:pos x="connsiteX0" y="connsiteY0"/>
              </a:cxn>
              <a:cxn ang="0">
                <a:pos x="connsiteX1" y="connsiteY1"/>
              </a:cxn>
            </a:cxnLst>
            <a:rect l="l" t="t" r="r" b="b"/>
            <a:pathLst>
              <a:path w="294583" h="378048">
                <a:moveTo>
                  <a:pt x="294583" y="26815"/>
                </a:moveTo>
                <a:cubicBezTo>
                  <a:pt x="206018" y="-41815"/>
                  <a:pt x="-120829" y="3089"/>
                  <a:pt x="47392" y="378048"/>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5" name="line 21">
            <a:extLst>
              <a:ext uri="{FF2B5EF4-FFF2-40B4-BE49-F238E27FC236}">
                <a16:creationId xmlns:a16="http://schemas.microsoft.com/office/drawing/2014/main" id="{77E34D70-F858-0A79-5475-65E215DCF457}"/>
              </a:ext>
            </a:extLst>
          </p:cNvPr>
          <p:cNvSpPr>
            <a:spLocks/>
          </p:cNvSpPr>
          <p:nvPr/>
        </p:nvSpPr>
        <p:spPr>
          <a:xfrm flipV="1">
            <a:off x="21211610" y="6599658"/>
            <a:ext cx="408940" cy="888685"/>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930854 w 930854"/>
              <a:gd name="connsiteY0" fmla="*/ 164874 h 496428"/>
              <a:gd name="connsiteX1" fmla="*/ 0 w 930854"/>
              <a:gd name="connsiteY1" fmla="*/ 496428 h 496428"/>
              <a:gd name="connsiteX0" fmla="*/ 962068 w 962068"/>
              <a:gd name="connsiteY0" fmla="*/ 188899 h 520453"/>
              <a:gd name="connsiteX1" fmla="*/ 31214 w 962068"/>
              <a:gd name="connsiteY1" fmla="*/ 520453 h 520453"/>
              <a:gd name="connsiteX0" fmla="*/ 403572 w 403572"/>
              <a:gd name="connsiteY0" fmla="*/ 186885 h 527185"/>
              <a:gd name="connsiteX1" fmla="*/ 145699 w 403572"/>
              <a:gd name="connsiteY1" fmla="*/ 527185 h 527185"/>
              <a:gd name="connsiteX0" fmla="*/ 304779 w 304779"/>
              <a:gd name="connsiteY0" fmla="*/ 35083 h 375383"/>
              <a:gd name="connsiteX1" fmla="*/ 46906 w 304779"/>
              <a:gd name="connsiteY1" fmla="*/ 375383 h 375383"/>
              <a:gd name="connsiteX0" fmla="*/ 304186 w 304186"/>
              <a:gd name="connsiteY0" fmla="*/ 28538 h 368838"/>
              <a:gd name="connsiteX1" fmla="*/ 46313 w 304186"/>
              <a:gd name="connsiteY1" fmla="*/ 368838 h 368838"/>
              <a:gd name="connsiteX0" fmla="*/ 294583 w 294583"/>
              <a:gd name="connsiteY0" fmla="*/ 26815 h 378048"/>
              <a:gd name="connsiteX1" fmla="*/ 47392 w 294583"/>
              <a:gd name="connsiteY1" fmla="*/ 378048 h 378048"/>
              <a:gd name="connsiteX0" fmla="*/ 106314 w 106314"/>
              <a:gd name="connsiteY0" fmla="*/ 16517 h 467130"/>
              <a:gd name="connsiteX1" fmla="*/ 93792 w 106314"/>
              <a:gd name="connsiteY1" fmla="*/ 467130 h 467130"/>
              <a:gd name="connsiteX0" fmla="*/ 56819 w 116006"/>
              <a:gd name="connsiteY0" fmla="*/ 0 h 450613"/>
              <a:gd name="connsiteX1" fmla="*/ 44297 w 116006"/>
              <a:gd name="connsiteY1" fmla="*/ 450613 h 450613"/>
              <a:gd name="connsiteX0" fmla="*/ 0 w 129089"/>
              <a:gd name="connsiteY0" fmla="*/ 0 h 454754"/>
              <a:gd name="connsiteX1" fmla="*/ 129089 w 129089"/>
              <a:gd name="connsiteY1" fmla="*/ 454754 h 454754"/>
              <a:gd name="connsiteX0" fmla="*/ 75381 w 204470"/>
              <a:gd name="connsiteY0" fmla="*/ 0 h 454754"/>
              <a:gd name="connsiteX1" fmla="*/ 204470 w 204470"/>
              <a:gd name="connsiteY1" fmla="*/ 454754 h 454754"/>
            </a:gdLst>
            <a:ahLst/>
            <a:cxnLst>
              <a:cxn ang="0">
                <a:pos x="connsiteX0" y="connsiteY0"/>
              </a:cxn>
              <a:cxn ang="0">
                <a:pos x="connsiteX1" y="connsiteY1"/>
              </a:cxn>
            </a:cxnLst>
            <a:rect l="l" t="t" r="r" b="b"/>
            <a:pathLst>
              <a:path w="204470" h="454754">
                <a:moveTo>
                  <a:pt x="75381" y="0"/>
                </a:moveTo>
                <a:cubicBezTo>
                  <a:pt x="274084" y="109425"/>
                  <a:pt x="-279341" y="406920"/>
                  <a:pt x="204470" y="454754"/>
                </a:cubicBezTo>
              </a:path>
            </a:pathLst>
          </a:custGeom>
          <a:noFill/>
          <a:ln w="41275" cap="rnd">
            <a:solidFill>
              <a:srgbClr val="D7191C"/>
            </a:solidFill>
            <a:round/>
            <a:headEnd type="none" w="sm" len="sm"/>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6" name="line 22">
            <a:extLst>
              <a:ext uri="{FF2B5EF4-FFF2-40B4-BE49-F238E27FC236}">
                <a16:creationId xmlns:a16="http://schemas.microsoft.com/office/drawing/2014/main" id="{FDBEE0AE-DFBF-81EB-82D2-6C5A8325D3CC}"/>
              </a:ext>
            </a:extLst>
          </p:cNvPr>
          <p:cNvSpPr>
            <a:spLocks/>
          </p:cNvSpPr>
          <p:nvPr/>
        </p:nvSpPr>
        <p:spPr>
          <a:xfrm rot="3930426" flipH="1">
            <a:off x="20776969" y="3353602"/>
            <a:ext cx="2544803" cy="2209539"/>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836209 w 836209"/>
              <a:gd name="connsiteY0" fmla="*/ 305416 h 305416"/>
              <a:gd name="connsiteX1" fmla="*/ 0 w 836209"/>
              <a:gd name="connsiteY1" fmla="*/ 199651 h 305416"/>
              <a:gd name="connsiteX0" fmla="*/ 836209 w 836209"/>
              <a:gd name="connsiteY0" fmla="*/ 614346 h 614346"/>
              <a:gd name="connsiteX1" fmla="*/ 0 w 836209"/>
              <a:gd name="connsiteY1" fmla="*/ 508581 h 614346"/>
              <a:gd name="connsiteX0" fmla="*/ 1057322 w 1057322"/>
              <a:gd name="connsiteY0" fmla="*/ 446529 h 998763"/>
              <a:gd name="connsiteX1" fmla="*/ 0 w 1057322"/>
              <a:gd name="connsiteY1" fmla="*/ 998763 h 998763"/>
              <a:gd name="connsiteX0" fmla="*/ 1112767 w 1112767"/>
              <a:gd name="connsiteY0" fmla="*/ 644245 h 1196479"/>
              <a:gd name="connsiteX1" fmla="*/ 55445 w 1112767"/>
              <a:gd name="connsiteY1" fmla="*/ 1196479 h 1196479"/>
              <a:gd name="connsiteX0" fmla="*/ 1104188 w 1104188"/>
              <a:gd name="connsiteY0" fmla="*/ 663876 h 1216110"/>
              <a:gd name="connsiteX1" fmla="*/ 46866 w 1104188"/>
              <a:gd name="connsiteY1" fmla="*/ 1216110 h 1216110"/>
              <a:gd name="connsiteX0" fmla="*/ 1143428 w 1143428"/>
              <a:gd name="connsiteY0" fmla="*/ 696894 h 1152298"/>
              <a:gd name="connsiteX1" fmla="*/ 45392 w 1143428"/>
              <a:gd name="connsiteY1" fmla="*/ 1152298 h 1152298"/>
              <a:gd name="connsiteX0" fmla="*/ 1292260 w 1292260"/>
              <a:gd name="connsiteY0" fmla="*/ 1004637 h 1460041"/>
              <a:gd name="connsiteX1" fmla="*/ 194224 w 1292260"/>
              <a:gd name="connsiteY1" fmla="*/ 1460041 h 1460041"/>
              <a:gd name="connsiteX0" fmla="*/ 1264076 w 1264076"/>
              <a:gd name="connsiteY0" fmla="*/ 1039083 h 1425716"/>
              <a:gd name="connsiteX1" fmla="*/ 197178 w 1264076"/>
              <a:gd name="connsiteY1" fmla="*/ 1425716 h 1425716"/>
              <a:gd name="connsiteX0" fmla="*/ 1379677 w 1379677"/>
              <a:gd name="connsiteY0" fmla="*/ 956510 h 1343143"/>
              <a:gd name="connsiteX1" fmla="*/ 312779 w 1379677"/>
              <a:gd name="connsiteY1" fmla="*/ 1343143 h 1343143"/>
              <a:gd name="connsiteX0" fmla="*/ 1303149 w 1303149"/>
              <a:gd name="connsiteY0" fmla="*/ 795686 h 1182319"/>
              <a:gd name="connsiteX1" fmla="*/ 236251 w 1303149"/>
              <a:gd name="connsiteY1" fmla="*/ 1182319 h 1182319"/>
              <a:gd name="connsiteX0" fmla="*/ 1675317 w 1675317"/>
              <a:gd name="connsiteY0" fmla="*/ 655108 h 1429741"/>
              <a:gd name="connsiteX1" fmla="*/ 199494 w 1675317"/>
              <a:gd name="connsiteY1" fmla="*/ 1429741 h 1429741"/>
              <a:gd name="connsiteX0" fmla="*/ 1300605 w 1300605"/>
              <a:gd name="connsiteY0" fmla="*/ 707003 h 1325712"/>
              <a:gd name="connsiteX1" fmla="*/ 236554 w 1300605"/>
              <a:gd name="connsiteY1" fmla="*/ 1325712 h 1325712"/>
              <a:gd name="connsiteX0" fmla="*/ 1266092 w 1266092"/>
              <a:gd name="connsiteY0" fmla="*/ 665028 h 1408465"/>
              <a:gd name="connsiteX1" fmla="*/ 240740 w 1266092"/>
              <a:gd name="connsiteY1" fmla="*/ 1408465 h 1408465"/>
              <a:gd name="connsiteX0" fmla="*/ 1475533 w 1475533"/>
              <a:gd name="connsiteY0" fmla="*/ 655178 h 1429593"/>
              <a:gd name="connsiteX1" fmla="*/ 217549 w 1475533"/>
              <a:gd name="connsiteY1" fmla="*/ 1429593 h 1429593"/>
              <a:gd name="connsiteX0" fmla="*/ 1375727 w 1375727"/>
              <a:gd name="connsiteY0" fmla="*/ 674612 h 1388564"/>
              <a:gd name="connsiteX1" fmla="*/ 227966 w 1375727"/>
              <a:gd name="connsiteY1" fmla="*/ 1388564 h 1388564"/>
              <a:gd name="connsiteX0" fmla="*/ 1317698 w 1317698"/>
              <a:gd name="connsiteY0" fmla="*/ 604626 h 1318578"/>
              <a:gd name="connsiteX1" fmla="*/ 169937 w 1317698"/>
              <a:gd name="connsiteY1" fmla="*/ 1318578 h 1318578"/>
              <a:gd name="connsiteX0" fmla="*/ 1315797 w 1315797"/>
              <a:gd name="connsiteY0" fmla="*/ 516929 h 1230881"/>
              <a:gd name="connsiteX1" fmla="*/ 168036 w 1315797"/>
              <a:gd name="connsiteY1" fmla="*/ 1230881 h 1230881"/>
            </a:gdLst>
            <a:ahLst/>
            <a:cxnLst>
              <a:cxn ang="0">
                <a:pos x="connsiteX0" y="connsiteY0"/>
              </a:cxn>
              <a:cxn ang="0">
                <a:pos x="connsiteX1" y="connsiteY1"/>
              </a:cxn>
            </a:cxnLst>
            <a:rect l="l" t="t" r="r" b="b"/>
            <a:pathLst>
              <a:path w="1315797" h="1230881">
                <a:moveTo>
                  <a:pt x="1315797" y="516929"/>
                </a:moveTo>
                <a:cubicBezTo>
                  <a:pt x="1043459" y="-503312"/>
                  <a:pt x="-505121" y="119834"/>
                  <a:pt x="168036" y="1230881"/>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sp>
        <p:nvSpPr>
          <p:cNvPr id="157" name="line 23">
            <a:extLst>
              <a:ext uri="{FF2B5EF4-FFF2-40B4-BE49-F238E27FC236}">
                <a16:creationId xmlns:a16="http://schemas.microsoft.com/office/drawing/2014/main" id="{9D1FCA92-1B38-4D9F-836D-9D27C9774B4B}"/>
              </a:ext>
            </a:extLst>
          </p:cNvPr>
          <p:cNvSpPr>
            <a:spLocks/>
          </p:cNvSpPr>
          <p:nvPr/>
        </p:nvSpPr>
        <p:spPr>
          <a:xfrm flipH="1">
            <a:off x="12641238" y="2924401"/>
            <a:ext cx="6669651" cy="1266364"/>
          </a:xfrm>
          <a:custGeom>
            <a:avLst/>
            <a:gdLst>
              <a:gd name="connsiteX0" fmla="*/ 0 w 4420571"/>
              <a:gd name="connsiteY0" fmla="*/ 0 h 664284"/>
              <a:gd name="connsiteX1" fmla="*/ 1304622 w 4420571"/>
              <a:gd name="connsiteY1" fmla="*/ 663959 h 664284"/>
              <a:gd name="connsiteX2" fmla="*/ 4420571 w 4420571"/>
              <a:gd name="connsiteY2" fmla="*/ 81539 h 664284"/>
              <a:gd name="connsiteX0" fmla="*/ 0 w 4659364"/>
              <a:gd name="connsiteY0" fmla="*/ 2541158 h 3205161"/>
              <a:gd name="connsiteX1" fmla="*/ 1304622 w 4659364"/>
              <a:gd name="connsiteY1" fmla="*/ 3205117 h 3205161"/>
              <a:gd name="connsiteX2" fmla="*/ 4659364 w 4659364"/>
              <a:gd name="connsiteY2" fmla="*/ 0 h 3205161"/>
              <a:gd name="connsiteX0" fmla="*/ 0 w 4659364"/>
              <a:gd name="connsiteY0" fmla="*/ 2541158 h 3205165"/>
              <a:gd name="connsiteX1" fmla="*/ 1304622 w 4659364"/>
              <a:gd name="connsiteY1" fmla="*/ 3205117 h 3205165"/>
              <a:gd name="connsiteX2" fmla="*/ 4659364 w 4659364"/>
              <a:gd name="connsiteY2" fmla="*/ 0 h 3205165"/>
              <a:gd name="connsiteX0" fmla="*/ 0 w 4583649"/>
              <a:gd name="connsiteY0" fmla="*/ 2958406 h 3207395"/>
              <a:gd name="connsiteX1" fmla="*/ 1228907 w 4583649"/>
              <a:gd name="connsiteY1" fmla="*/ 3205117 h 3207395"/>
              <a:gd name="connsiteX2" fmla="*/ 4583649 w 4583649"/>
              <a:gd name="connsiteY2" fmla="*/ 0 h 3207395"/>
              <a:gd name="connsiteX0" fmla="*/ 0 w 4583649"/>
              <a:gd name="connsiteY0" fmla="*/ 2958406 h 3093400"/>
              <a:gd name="connsiteX1" fmla="*/ 1193962 w 4583649"/>
              <a:gd name="connsiteY1" fmla="*/ 2930926 h 3093400"/>
              <a:gd name="connsiteX2" fmla="*/ 4583649 w 4583649"/>
              <a:gd name="connsiteY2" fmla="*/ 0 h 3093400"/>
              <a:gd name="connsiteX0" fmla="*/ 0 w 4583649"/>
              <a:gd name="connsiteY0" fmla="*/ 2958406 h 3130054"/>
              <a:gd name="connsiteX1" fmla="*/ 1193962 w 4583649"/>
              <a:gd name="connsiteY1" fmla="*/ 2930926 h 3130054"/>
              <a:gd name="connsiteX2" fmla="*/ 4583649 w 4583649"/>
              <a:gd name="connsiteY2" fmla="*/ 0 h 3130054"/>
              <a:gd name="connsiteX0" fmla="*/ 0 w 4583649"/>
              <a:gd name="connsiteY0" fmla="*/ 2958406 h 3126793"/>
              <a:gd name="connsiteX1" fmla="*/ 1193962 w 4583649"/>
              <a:gd name="connsiteY1" fmla="*/ 2930926 h 3126793"/>
              <a:gd name="connsiteX2" fmla="*/ 4583649 w 4583649"/>
              <a:gd name="connsiteY2" fmla="*/ 0 h 3126793"/>
              <a:gd name="connsiteX0" fmla="*/ 0 w 4583649"/>
              <a:gd name="connsiteY0" fmla="*/ 2958406 h 2958406"/>
              <a:gd name="connsiteX1" fmla="*/ 4583649 w 4583649"/>
              <a:gd name="connsiteY1" fmla="*/ 0 h 2958406"/>
              <a:gd name="connsiteX0" fmla="*/ 0 w 4583649"/>
              <a:gd name="connsiteY0" fmla="*/ 2958406 h 3091949"/>
              <a:gd name="connsiteX1" fmla="*/ 4583649 w 4583649"/>
              <a:gd name="connsiteY1" fmla="*/ 0 h 3091949"/>
              <a:gd name="connsiteX0" fmla="*/ 0 w 4583649"/>
              <a:gd name="connsiteY0" fmla="*/ 2958406 h 3064215"/>
              <a:gd name="connsiteX1" fmla="*/ 4583649 w 4583649"/>
              <a:gd name="connsiteY1" fmla="*/ 0 h 3064215"/>
              <a:gd name="connsiteX0" fmla="*/ 0 w 4583649"/>
              <a:gd name="connsiteY0" fmla="*/ 2958406 h 3110087"/>
              <a:gd name="connsiteX1" fmla="*/ 4583649 w 4583649"/>
              <a:gd name="connsiteY1" fmla="*/ 0 h 3110087"/>
              <a:gd name="connsiteX0" fmla="*/ 0 w 4478814"/>
              <a:gd name="connsiteY0" fmla="*/ 3041856 h 3190765"/>
              <a:gd name="connsiteX1" fmla="*/ 4478814 w 4478814"/>
              <a:gd name="connsiteY1" fmla="*/ 0 h 3190765"/>
              <a:gd name="connsiteX0" fmla="*/ 0 w 4478814"/>
              <a:gd name="connsiteY0" fmla="*/ 3041856 h 3041856"/>
              <a:gd name="connsiteX1" fmla="*/ 4478814 w 4478814"/>
              <a:gd name="connsiteY1" fmla="*/ 0 h 3041856"/>
              <a:gd name="connsiteX0" fmla="*/ 0 w 3383864"/>
              <a:gd name="connsiteY0" fmla="*/ 2368300 h 2368300"/>
              <a:gd name="connsiteX1" fmla="*/ 3383864 w 3383864"/>
              <a:gd name="connsiteY1" fmla="*/ 0 h 2368300"/>
              <a:gd name="connsiteX0" fmla="*/ 0 w 3383864"/>
              <a:gd name="connsiteY0" fmla="*/ 2371532 h 2371532"/>
              <a:gd name="connsiteX1" fmla="*/ 3383864 w 3383864"/>
              <a:gd name="connsiteY1" fmla="*/ 3232 h 2371532"/>
              <a:gd name="connsiteX0" fmla="*/ 0 w 3383864"/>
              <a:gd name="connsiteY0" fmla="*/ 2370453 h 2370453"/>
              <a:gd name="connsiteX1" fmla="*/ 3383864 w 3383864"/>
              <a:gd name="connsiteY1" fmla="*/ 2153 h 2370453"/>
              <a:gd name="connsiteX0" fmla="*/ 0 w 3267379"/>
              <a:gd name="connsiteY0" fmla="*/ 2364510 h 2364510"/>
              <a:gd name="connsiteX1" fmla="*/ 3267379 w 3267379"/>
              <a:gd name="connsiteY1" fmla="*/ 2171 h 2364510"/>
              <a:gd name="connsiteX0" fmla="*/ 0 w 3267379"/>
              <a:gd name="connsiteY0" fmla="*/ 2362339 h 2362339"/>
              <a:gd name="connsiteX1" fmla="*/ 3267379 w 3267379"/>
              <a:gd name="connsiteY1" fmla="*/ 0 h 2362339"/>
              <a:gd name="connsiteX0" fmla="*/ 0 w 4420572"/>
              <a:gd name="connsiteY0" fmla="*/ 398903 h 3246192"/>
              <a:gd name="connsiteX1" fmla="*/ 4420572 w 4420572"/>
              <a:gd name="connsiteY1" fmla="*/ 3246191 h 3246192"/>
              <a:gd name="connsiteX0" fmla="*/ 0 w 451144"/>
              <a:gd name="connsiteY0" fmla="*/ 474853 h 2392278"/>
              <a:gd name="connsiteX1" fmla="*/ 448465 w 451144"/>
              <a:gd name="connsiteY1" fmla="*/ 2392277 h 2392278"/>
              <a:gd name="connsiteX0" fmla="*/ 464709 w 913174"/>
              <a:gd name="connsiteY0" fmla="*/ 0 h 1917427"/>
              <a:gd name="connsiteX1" fmla="*/ 913174 w 913174"/>
              <a:gd name="connsiteY1" fmla="*/ 1917424 h 1917427"/>
              <a:gd name="connsiteX0" fmla="*/ 716121 w 716121"/>
              <a:gd name="connsiteY0" fmla="*/ 0 h 1345204"/>
              <a:gd name="connsiteX1" fmla="*/ 599638 w 716121"/>
              <a:gd name="connsiteY1" fmla="*/ 1345200 h 1345204"/>
              <a:gd name="connsiteX0" fmla="*/ 593719 w 593719"/>
              <a:gd name="connsiteY0" fmla="*/ 0 h 1345203"/>
              <a:gd name="connsiteX1" fmla="*/ 477236 w 593719"/>
              <a:gd name="connsiteY1" fmla="*/ 1345200 h 1345203"/>
              <a:gd name="connsiteX0" fmla="*/ 393664 w 393664"/>
              <a:gd name="connsiteY0" fmla="*/ 0 h 1345200"/>
              <a:gd name="connsiteX1" fmla="*/ 277181 w 393664"/>
              <a:gd name="connsiteY1" fmla="*/ 1345200 h 1345200"/>
              <a:gd name="connsiteX0" fmla="*/ 143909 w 813694"/>
              <a:gd name="connsiteY0" fmla="*/ 0 h 1673037"/>
              <a:gd name="connsiteX1" fmla="*/ 813694 w 813694"/>
              <a:gd name="connsiteY1" fmla="*/ 1673037 h 1673037"/>
              <a:gd name="connsiteX0" fmla="*/ 69624 w 1846007"/>
              <a:gd name="connsiteY0" fmla="*/ 0 h 1714761"/>
              <a:gd name="connsiteX1" fmla="*/ 1846007 w 1846007"/>
              <a:gd name="connsiteY1" fmla="*/ 1714761 h 1714761"/>
              <a:gd name="connsiteX0" fmla="*/ 0 w 1776383"/>
              <a:gd name="connsiteY0" fmla="*/ 858 h 1715619"/>
              <a:gd name="connsiteX1" fmla="*/ 1776383 w 1776383"/>
              <a:gd name="connsiteY1" fmla="*/ 1715619 h 1715619"/>
              <a:gd name="connsiteX0" fmla="*/ 0 w 1776383"/>
              <a:gd name="connsiteY0" fmla="*/ 517 h 1715278"/>
              <a:gd name="connsiteX1" fmla="*/ 1776383 w 1776383"/>
              <a:gd name="connsiteY1" fmla="*/ 1715278 h 1715278"/>
              <a:gd name="connsiteX0" fmla="*/ 0 w 1776383"/>
              <a:gd name="connsiteY0" fmla="*/ 0 h 1714761"/>
              <a:gd name="connsiteX1" fmla="*/ 1776383 w 1776383"/>
              <a:gd name="connsiteY1" fmla="*/ 1714761 h 1714761"/>
              <a:gd name="connsiteX0" fmla="*/ 0 w 1741438"/>
              <a:gd name="connsiteY0" fmla="*/ 0 h 1673037"/>
              <a:gd name="connsiteX1" fmla="*/ 1741438 w 1741438"/>
              <a:gd name="connsiteY1" fmla="*/ 1673037 h 1673037"/>
              <a:gd name="connsiteX0" fmla="*/ 0 w 1887044"/>
              <a:gd name="connsiteY0" fmla="*/ 0 h 1786290"/>
              <a:gd name="connsiteX1" fmla="*/ 1887044 w 1887044"/>
              <a:gd name="connsiteY1" fmla="*/ 1786290 h 1786290"/>
              <a:gd name="connsiteX0" fmla="*/ 0 w 1887044"/>
              <a:gd name="connsiteY0" fmla="*/ 0 h 1786290"/>
              <a:gd name="connsiteX1" fmla="*/ 1887044 w 1887044"/>
              <a:gd name="connsiteY1" fmla="*/ 1786290 h 1786290"/>
              <a:gd name="connsiteX0" fmla="*/ 0 w 2917928"/>
              <a:gd name="connsiteY0" fmla="*/ 0 h 916031"/>
              <a:gd name="connsiteX1" fmla="*/ 2917928 w 2917928"/>
              <a:gd name="connsiteY1" fmla="*/ 916031 h 916031"/>
              <a:gd name="connsiteX0" fmla="*/ 0 w 2917928"/>
              <a:gd name="connsiteY0" fmla="*/ 0 h 1003615"/>
              <a:gd name="connsiteX1" fmla="*/ 2917928 w 2917928"/>
              <a:gd name="connsiteY1" fmla="*/ 916031 h 1003615"/>
              <a:gd name="connsiteX0" fmla="*/ 0 w 2952873"/>
              <a:gd name="connsiteY0" fmla="*/ 0 h 1122443"/>
              <a:gd name="connsiteX1" fmla="*/ 2952873 w 2952873"/>
              <a:gd name="connsiteY1" fmla="*/ 1041205 h 1122443"/>
              <a:gd name="connsiteX0" fmla="*/ 0 w 2952873"/>
              <a:gd name="connsiteY0" fmla="*/ 70178 h 1174871"/>
              <a:gd name="connsiteX1" fmla="*/ 2952873 w 2952873"/>
              <a:gd name="connsiteY1" fmla="*/ 1111383 h 1174871"/>
              <a:gd name="connsiteX0" fmla="*/ 0 w 2952873"/>
              <a:gd name="connsiteY0" fmla="*/ 65244 h 1216661"/>
              <a:gd name="connsiteX1" fmla="*/ 2952873 w 2952873"/>
              <a:gd name="connsiteY1" fmla="*/ 1106449 h 1216661"/>
              <a:gd name="connsiteX0" fmla="*/ 0 w 2795620"/>
              <a:gd name="connsiteY0" fmla="*/ 60098 h 1405822"/>
              <a:gd name="connsiteX1" fmla="*/ 2795620 w 2795620"/>
              <a:gd name="connsiteY1" fmla="*/ 1303966 h 1405822"/>
              <a:gd name="connsiteX0" fmla="*/ 0 w 2795620"/>
              <a:gd name="connsiteY0" fmla="*/ 174256 h 1506679"/>
              <a:gd name="connsiteX1" fmla="*/ 2795620 w 2795620"/>
              <a:gd name="connsiteY1" fmla="*/ 1418124 h 1506679"/>
              <a:gd name="connsiteX0" fmla="*/ 0 w 1852098"/>
              <a:gd name="connsiteY0" fmla="*/ 251739 h 631713"/>
              <a:gd name="connsiteX1" fmla="*/ 1852098 w 1852098"/>
              <a:gd name="connsiteY1" fmla="*/ 500175 h 631713"/>
              <a:gd name="connsiteX0" fmla="*/ 0 w 1852098"/>
              <a:gd name="connsiteY0" fmla="*/ 194977 h 834207"/>
              <a:gd name="connsiteX1" fmla="*/ 1852098 w 1852098"/>
              <a:gd name="connsiteY1" fmla="*/ 443413 h 834207"/>
              <a:gd name="connsiteX0" fmla="*/ 0 w 2125836"/>
              <a:gd name="connsiteY0" fmla="*/ 138439 h 1846355"/>
              <a:gd name="connsiteX1" fmla="*/ 2125836 w 2125836"/>
              <a:gd name="connsiteY1" fmla="*/ 1561126 h 1846355"/>
              <a:gd name="connsiteX0" fmla="*/ 0 w 2125836"/>
              <a:gd name="connsiteY0" fmla="*/ 388093 h 1810780"/>
              <a:gd name="connsiteX1" fmla="*/ 2125836 w 2125836"/>
              <a:gd name="connsiteY1" fmla="*/ 1810780 h 1810780"/>
              <a:gd name="connsiteX0" fmla="*/ 0 w 3121775"/>
              <a:gd name="connsiteY0" fmla="*/ 190945 h 3270697"/>
              <a:gd name="connsiteX1" fmla="*/ 3121775 w 3121775"/>
              <a:gd name="connsiteY1" fmla="*/ 3270697 h 3270697"/>
              <a:gd name="connsiteX0" fmla="*/ 0 w 3121775"/>
              <a:gd name="connsiteY0" fmla="*/ 38963 h 3118715"/>
              <a:gd name="connsiteX1" fmla="*/ 3121775 w 3121775"/>
              <a:gd name="connsiteY1" fmla="*/ 3118715 h 3118715"/>
              <a:gd name="connsiteX0" fmla="*/ 0 w 3168368"/>
              <a:gd name="connsiteY0" fmla="*/ 37151 h 3218233"/>
              <a:gd name="connsiteX1" fmla="*/ 3168368 w 3168368"/>
              <a:gd name="connsiteY1" fmla="*/ 3218234 h 3218233"/>
              <a:gd name="connsiteX0" fmla="*/ 0 w 3389688"/>
              <a:gd name="connsiteY0" fmla="*/ 60998 h 2377784"/>
              <a:gd name="connsiteX1" fmla="*/ 3389688 w 3389688"/>
              <a:gd name="connsiteY1" fmla="*/ 2377784 h 2377784"/>
              <a:gd name="connsiteX0" fmla="*/ 0 w 3360567"/>
              <a:gd name="connsiteY0" fmla="*/ 59963 h 2400592"/>
              <a:gd name="connsiteX1" fmla="*/ 3360567 w 3360567"/>
              <a:gd name="connsiteY1" fmla="*/ 2400592 h 2400592"/>
              <a:gd name="connsiteX0" fmla="*/ 0 w 3360567"/>
              <a:gd name="connsiteY0" fmla="*/ 44384 h 2385013"/>
              <a:gd name="connsiteX1" fmla="*/ 3360567 w 3360567"/>
              <a:gd name="connsiteY1" fmla="*/ 2385013 h 2385013"/>
              <a:gd name="connsiteX0" fmla="*/ 0 w 3360567"/>
              <a:gd name="connsiteY0" fmla="*/ 3093 h 2343722"/>
              <a:gd name="connsiteX1" fmla="*/ 3360567 w 3360567"/>
              <a:gd name="connsiteY1" fmla="*/ 2343722 h 2343722"/>
              <a:gd name="connsiteX0" fmla="*/ 0 w 1735614"/>
              <a:gd name="connsiteY0" fmla="*/ 36623 h 1030142"/>
              <a:gd name="connsiteX1" fmla="*/ 1735614 w 1735614"/>
              <a:gd name="connsiteY1" fmla="*/ 1030142 h 1030142"/>
              <a:gd name="connsiteX0" fmla="*/ 0 w 1735614"/>
              <a:gd name="connsiteY0" fmla="*/ 77298 h 1070817"/>
              <a:gd name="connsiteX1" fmla="*/ 1735614 w 1735614"/>
              <a:gd name="connsiteY1" fmla="*/ 1070817 h 1070817"/>
              <a:gd name="connsiteX0" fmla="*/ 0 w 1735614"/>
              <a:gd name="connsiteY0" fmla="*/ 18809 h 1012328"/>
              <a:gd name="connsiteX1" fmla="*/ 1735614 w 1735614"/>
              <a:gd name="connsiteY1" fmla="*/ 1012328 h 1012328"/>
              <a:gd name="connsiteX0" fmla="*/ 0 w 1825169"/>
              <a:gd name="connsiteY0" fmla="*/ 20719 h 908113"/>
              <a:gd name="connsiteX1" fmla="*/ 1825169 w 1825169"/>
              <a:gd name="connsiteY1" fmla="*/ 908113 h 908113"/>
              <a:gd name="connsiteX0" fmla="*/ 0 w 1825169"/>
              <a:gd name="connsiteY0" fmla="*/ 15114 h 936864"/>
              <a:gd name="connsiteX1" fmla="*/ 1825169 w 1825169"/>
              <a:gd name="connsiteY1" fmla="*/ 902508 h 936864"/>
              <a:gd name="connsiteX0" fmla="*/ 0 w 1825169"/>
              <a:gd name="connsiteY0" fmla="*/ 6468 h 929683"/>
              <a:gd name="connsiteX1" fmla="*/ 1825169 w 1825169"/>
              <a:gd name="connsiteY1" fmla="*/ 893862 h 929683"/>
              <a:gd name="connsiteX0" fmla="*/ 0 w 1881730"/>
              <a:gd name="connsiteY0" fmla="*/ 6612 h 901627"/>
              <a:gd name="connsiteX1" fmla="*/ 1881730 w 1881730"/>
              <a:gd name="connsiteY1" fmla="*/ 865062 h 901627"/>
              <a:gd name="connsiteX0" fmla="*/ 0 w 1821174"/>
              <a:gd name="connsiteY0" fmla="*/ 164139 h 164140"/>
              <a:gd name="connsiteX1" fmla="*/ 1821174 w 1821174"/>
              <a:gd name="connsiteY1" fmla="*/ 0 h 164140"/>
              <a:gd name="connsiteX0" fmla="*/ 0 w 1821174"/>
              <a:gd name="connsiteY0" fmla="*/ 164139 h 332094"/>
              <a:gd name="connsiteX1" fmla="*/ 1821174 w 1821174"/>
              <a:gd name="connsiteY1" fmla="*/ 0 h 332094"/>
              <a:gd name="connsiteX0" fmla="*/ 0 w 1821174"/>
              <a:gd name="connsiteY0" fmla="*/ 164139 h 387813"/>
              <a:gd name="connsiteX1" fmla="*/ 1821174 w 1821174"/>
              <a:gd name="connsiteY1" fmla="*/ 0 h 387813"/>
              <a:gd name="connsiteX0" fmla="*/ 0 w 1821174"/>
              <a:gd name="connsiteY0" fmla="*/ 164139 h 313418"/>
              <a:gd name="connsiteX1" fmla="*/ 1821174 w 1821174"/>
              <a:gd name="connsiteY1" fmla="*/ 0 h 313418"/>
              <a:gd name="connsiteX0" fmla="*/ 0 w 2281402"/>
              <a:gd name="connsiteY0" fmla="*/ 0 h 711746"/>
              <a:gd name="connsiteX1" fmla="*/ 2281402 w 2281402"/>
              <a:gd name="connsiteY1" fmla="*/ 560971 h 711746"/>
              <a:gd name="connsiteX0" fmla="*/ 0 w 2911188"/>
              <a:gd name="connsiteY0" fmla="*/ 1354064 h 1360383"/>
              <a:gd name="connsiteX1" fmla="*/ 2911188 w 2911188"/>
              <a:gd name="connsiteY1" fmla="*/ 0 h 1360383"/>
              <a:gd name="connsiteX0" fmla="*/ 0 w 2911188"/>
              <a:gd name="connsiteY0" fmla="*/ 1354064 h 1354064"/>
              <a:gd name="connsiteX1" fmla="*/ 2911188 w 2911188"/>
              <a:gd name="connsiteY1" fmla="*/ 0 h 1354064"/>
              <a:gd name="connsiteX0" fmla="*/ 0 w 2911188"/>
              <a:gd name="connsiteY0" fmla="*/ 1488383 h 1488383"/>
              <a:gd name="connsiteX1" fmla="*/ 2911188 w 2911188"/>
              <a:gd name="connsiteY1" fmla="*/ 134319 h 1488383"/>
              <a:gd name="connsiteX0" fmla="*/ 0 w 2911188"/>
              <a:gd name="connsiteY0" fmla="*/ 1395022 h 1395022"/>
              <a:gd name="connsiteX1" fmla="*/ 2911188 w 2911188"/>
              <a:gd name="connsiteY1" fmla="*/ 40958 h 1395022"/>
              <a:gd name="connsiteX0" fmla="*/ 0 w 2911188"/>
              <a:gd name="connsiteY0" fmla="*/ 1378967 h 1378967"/>
              <a:gd name="connsiteX1" fmla="*/ 2911188 w 2911188"/>
              <a:gd name="connsiteY1" fmla="*/ 24903 h 1378967"/>
              <a:gd name="connsiteX0" fmla="*/ 0 w 3141302"/>
              <a:gd name="connsiteY0" fmla="*/ 1033097 h 1033097"/>
              <a:gd name="connsiteX1" fmla="*/ 3141302 w 3141302"/>
              <a:gd name="connsiteY1" fmla="*/ 292587 h 1033097"/>
              <a:gd name="connsiteX0" fmla="*/ 0 w 1893843"/>
              <a:gd name="connsiteY0" fmla="*/ 1818878 h 1818879"/>
              <a:gd name="connsiteX1" fmla="*/ 1893843 w 1893843"/>
              <a:gd name="connsiteY1" fmla="*/ 0 h 1818879"/>
              <a:gd name="connsiteX0" fmla="*/ 0 w 1893843"/>
              <a:gd name="connsiteY0" fmla="*/ 1818878 h 1818878"/>
              <a:gd name="connsiteX1" fmla="*/ 1893843 w 1893843"/>
              <a:gd name="connsiteY1" fmla="*/ 0 h 1818878"/>
              <a:gd name="connsiteX0" fmla="*/ 0 w 1893843"/>
              <a:gd name="connsiteY0" fmla="*/ 1818878 h 1818878"/>
              <a:gd name="connsiteX1" fmla="*/ 1893843 w 1893843"/>
              <a:gd name="connsiteY1" fmla="*/ 0 h 1818878"/>
              <a:gd name="connsiteX0" fmla="*/ 0 w 1828168"/>
              <a:gd name="connsiteY0" fmla="*/ 1813708 h 1813708"/>
              <a:gd name="connsiteX1" fmla="*/ 1828168 w 1828168"/>
              <a:gd name="connsiteY1" fmla="*/ 0 h 1813708"/>
              <a:gd name="connsiteX0" fmla="*/ 0 w 1831890"/>
              <a:gd name="connsiteY0" fmla="*/ 1813708 h 1813708"/>
              <a:gd name="connsiteX1" fmla="*/ 1828168 w 1831890"/>
              <a:gd name="connsiteY1" fmla="*/ 0 h 1813708"/>
              <a:gd name="connsiteX0" fmla="*/ 0 w 1830318"/>
              <a:gd name="connsiteY0" fmla="*/ 1813708 h 1813708"/>
              <a:gd name="connsiteX1" fmla="*/ 1828168 w 1830318"/>
              <a:gd name="connsiteY1" fmla="*/ 0 h 1813708"/>
              <a:gd name="connsiteX0" fmla="*/ 0 w 1828168"/>
              <a:gd name="connsiteY0" fmla="*/ 1813708 h 1813708"/>
              <a:gd name="connsiteX1" fmla="*/ 1828168 w 1828168"/>
              <a:gd name="connsiteY1" fmla="*/ 0 h 1813708"/>
              <a:gd name="connsiteX0" fmla="*/ 0 w 98760"/>
              <a:gd name="connsiteY0" fmla="*/ 3190321 h 3190321"/>
              <a:gd name="connsiteX1" fmla="*/ 98760 w 98760"/>
              <a:gd name="connsiteY1" fmla="*/ 0 h 3190321"/>
              <a:gd name="connsiteX0" fmla="*/ 3330629 w 3331115"/>
              <a:gd name="connsiteY0" fmla="*/ 4193960 h 4193960"/>
              <a:gd name="connsiteX1" fmla="*/ 3702 w 3331115"/>
              <a:gd name="connsiteY1" fmla="*/ 0 h 4193960"/>
              <a:gd name="connsiteX0" fmla="*/ 3331208 w 3331208"/>
              <a:gd name="connsiteY0" fmla="*/ 4193960 h 4193960"/>
              <a:gd name="connsiteX1" fmla="*/ 4281 w 3331208"/>
              <a:gd name="connsiteY1" fmla="*/ 0 h 4193960"/>
              <a:gd name="connsiteX0" fmla="*/ 3326927 w 3326927"/>
              <a:gd name="connsiteY0" fmla="*/ 4202854 h 4202854"/>
              <a:gd name="connsiteX1" fmla="*/ 0 w 3326927"/>
              <a:gd name="connsiteY1" fmla="*/ 8894 h 4202854"/>
              <a:gd name="connsiteX0" fmla="*/ 3326927 w 3326927"/>
              <a:gd name="connsiteY0" fmla="*/ 4205959 h 4205959"/>
              <a:gd name="connsiteX1" fmla="*/ 0 w 3326927"/>
              <a:gd name="connsiteY1" fmla="*/ 11999 h 4205959"/>
              <a:gd name="connsiteX0" fmla="*/ 3161274 w 3161274"/>
              <a:gd name="connsiteY0" fmla="*/ 4334359 h 4334359"/>
              <a:gd name="connsiteX1" fmla="*/ 0 w 3161274"/>
              <a:gd name="connsiteY1" fmla="*/ 11553 h 4334359"/>
              <a:gd name="connsiteX0" fmla="*/ 4725031 w 4725031"/>
              <a:gd name="connsiteY0" fmla="*/ 4672397 h 4672397"/>
              <a:gd name="connsiteX1" fmla="*/ 0 w 4725031"/>
              <a:gd name="connsiteY1" fmla="*/ 10523 h 4672397"/>
              <a:gd name="connsiteX0" fmla="*/ 4725031 w 4725031"/>
              <a:gd name="connsiteY0" fmla="*/ 4661874 h 4661874"/>
              <a:gd name="connsiteX1" fmla="*/ 0 w 4725031"/>
              <a:gd name="connsiteY1" fmla="*/ 0 h 4661874"/>
              <a:gd name="connsiteX0" fmla="*/ 4758161 w 4758161"/>
              <a:gd name="connsiteY0" fmla="*/ 4621186 h 4621186"/>
              <a:gd name="connsiteX1" fmla="*/ 0 w 4758161"/>
              <a:gd name="connsiteY1" fmla="*/ 0 h 4621186"/>
              <a:gd name="connsiteX0" fmla="*/ 4731657 w 4731657"/>
              <a:gd name="connsiteY0" fmla="*/ 3820988 h 3820988"/>
              <a:gd name="connsiteX1" fmla="*/ 0 w 4731657"/>
              <a:gd name="connsiteY1" fmla="*/ 0 h 3820988"/>
              <a:gd name="connsiteX0" fmla="*/ 4731657 w 4731657"/>
              <a:gd name="connsiteY0" fmla="*/ 3820988 h 3820988"/>
              <a:gd name="connsiteX1" fmla="*/ 0 w 4731657"/>
              <a:gd name="connsiteY1" fmla="*/ 0 h 3820988"/>
              <a:gd name="connsiteX0" fmla="*/ 4685275 w 4685275"/>
              <a:gd name="connsiteY0" fmla="*/ 3759956 h 3759956"/>
              <a:gd name="connsiteX1" fmla="*/ 0 w 4685275"/>
              <a:gd name="connsiteY1" fmla="*/ 0 h 3759956"/>
              <a:gd name="connsiteX0" fmla="*/ 4764788 w 4764788"/>
              <a:gd name="connsiteY0" fmla="*/ 3895583 h 3895583"/>
              <a:gd name="connsiteX1" fmla="*/ 0 w 4764788"/>
              <a:gd name="connsiteY1" fmla="*/ 0 h 3895583"/>
              <a:gd name="connsiteX0" fmla="*/ 4764788 w 4764788"/>
              <a:gd name="connsiteY0" fmla="*/ 3895583 h 3895583"/>
              <a:gd name="connsiteX1" fmla="*/ 0 w 4764788"/>
              <a:gd name="connsiteY1" fmla="*/ 0 h 3895583"/>
              <a:gd name="connsiteX0" fmla="*/ 4566006 w 4566006"/>
              <a:gd name="connsiteY0" fmla="*/ 312372 h 1308444"/>
              <a:gd name="connsiteX1" fmla="*/ 0 w 4566006"/>
              <a:gd name="connsiteY1" fmla="*/ 1285794 h 1308444"/>
              <a:gd name="connsiteX0" fmla="*/ 4566006 w 4566006"/>
              <a:gd name="connsiteY0" fmla="*/ 127986 h 1129758"/>
              <a:gd name="connsiteX1" fmla="*/ 0 w 4566006"/>
              <a:gd name="connsiteY1" fmla="*/ 1101408 h 1129758"/>
              <a:gd name="connsiteX0" fmla="*/ 4566006 w 4566006"/>
              <a:gd name="connsiteY0" fmla="*/ 114911 h 1179223"/>
              <a:gd name="connsiteX1" fmla="*/ 0 w 4566006"/>
              <a:gd name="connsiteY1" fmla="*/ 1088333 h 1179223"/>
              <a:gd name="connsiteX0" fmla="*/ 4566006 w 4566006"/>
              <a:gd name="connsiteY0" fmla="*/ 160813 h 1220135"/>
              <a:gd name="connsiteX1" fmla="*/ 0 w 4566006"/>
              <a:gd name="connsiteY1" fmla="*/ 1134235 h 1220135"/>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764789 w 4764789"/>
              <a:gd name="connsiteY0" fmla="*/ 1583143 h 1583143"/>
              <a:gd name="connsiteX1" fmla="*/ 0 w 4764789"/>
              <a:gd name="connsiteY1" fmla="*/ 0 h 1583143"/>
              <a:gd name="connsiteX0" fmla="*/ 4836978 w 4836978"/>
              <a:gd name="connsiteY0" fmla="*/ 1604251 h 1604251"/>
              <a:gd name="connsiteX1" fmla="*/ 0 w 4836978"/>
              <a:gd name="connsiteY1" fmla="*/ 0 h 1604251"/>
              <a:gd name="connsiteX0" fmla="*/ 4836978 w 4836978"/>
              <a:gd name="connsiteY0" fmla="*/ 1604251 h 1604251"/>
              <a:gd name="connsiteX1" fmla="*/ 0 w 4836978"/>
              <a:gd name="connsiteY1" fmla="*/ 0 h 1604251"/>
              <a:gd name="connsiteX0" fmla="*/ 4855451 w 4855451"/>
              <a:gd name="connsiteY0" fmla="*/ 1434102 h 1434102"/>
              <a:gd name="connsiteX1" fmla="*/ 0 w 4855451"/>
              <a:gd name="connsiteY1" fmla="*/ 0 h 1434102"/>
              <a:gd name="connsiteX0" fmla="*/ 4869306 w 4869306"/>
              <a:gd name="connsiteY0" fmla="*/ 1462460 h 1462460"/>
              <a:gd name="connsiteX1" fmla="*/ 0 w 4869306"/>
              <a:gd name="connsiteY1" fmla="*/ 0 h 1462460"/>
              <a:gd name="connsiteX0" fmla="*/ 4998615 w 4998615"/>
              <a:gd name="connsiteY0" fmla="*/ 1358479 h 1358479"/>
              <a:gd name="connsiteX1" fmla="*/ 0 w 4998615"/>
              <a:gd name="connsiteY1" fmla="*/ 0 h 1358479"/>
              <a:gd name="connsiteX0" fmla="*/ 4998615 w 4998615"/>
              <a:gd name="connsiteY0" fmla="*/ 1358479 h 1358479"/>
              <a:gd name="connsiteX1" fmla="*/ 0 w 4998615"/>
              <a:gd name="connsiteY1" fmla="*/ 0 h 1358479"/>
              <a:gd name="connsiteX0" fmla="*/ 5025120 w 5025120"/>
              <a:gd name="connsiteY0" fmla="*/ 1399166 h 1399166"/>
              <a:gd name="connsiteX1" fmla="*/ 0 w 5025120"/>
              <a:gd name="connsiteY1" fmla="*/ 0 h 1399166"/>
              <a:gd name="connsiteX0" fmla="*/ 5047207 w 5047207"/>
              <a:gd name="connsiteY0" fmla="*/ 1408208 h 1408208"/>
              <a:gd name="connsiteX1" fmla="*/ 0 w 5047207"/>
              <a:gd name="connsiteY1" fmla="*/ 0 h 1408208"/>
              <a:gd name="connsiteX0" fmla="*/ 5047207 w 5047207"/>
              <a:gd name="connsiteY0" fmla="*/ 1408208 h 1408208"/>
              <a:gd name="connsiteX1" fmla="*/ 0 w 5047207"/>
              <a:gd name="connsiteY1" fmla="*/ 0 h 1408208"/>
              <a:gd name="connsiteX0" fmla="*/ 5038373 w 5038373"/>
              <a:gd name="connsiteY0" fmla="*/ 1444375 h 1444375"/>
              <a:gd name="connsiteX1" fmla="*/ 0 w 5038373"/>
              <a:gd name="connsiteY1" fmla="*/ 0 h 1444375"/>
              <a:gd name="connsiteX0" fmla="*/ 4889083 w 4889083"/>
              <a:gd name="connsiteY0" fmla="*/ 1200870 h 1200870"/>
              <a:gd name="connsiteX1" fmla="*/ 0 w 4889083"/>
              <a:gd name="connsiteY1" fmla="*/ 0 h 1200870"/>
              <a:gd name="connsiteX0" fmla="*/ 1077527 w 1077527"/>
              <a:gd name="connsiteY0" fmla="*/ 189162 h 493850"/>
              <a:gd name="connsiteX1" fmla="*/ 0 w 1077527"/>
              <a:gd name="connsiteY1" fmla="*/ 158073 h 493850"/>
              <a:gd name="connsiteX0" fmla="*/ 1077527 w 1077527"/>
              <a:gd name="connsiteY0" fmla="*/ 396715 h 396715"/>
              <a:gd name="connsiteX1" fmla="*/ 0 w 1077527"/>
              <a:gd name="connsiteY1" fmla="*/ 365626 h 396715"/>
              <a:gd name="connsiteX0" fmla="*/ 1077527 w 1077527"/>
              <a:gd name="connsiteY0" fmla="*/ 383246 h 383246"/>
              <a:gd name="connsiteX1" fmla="*/ 0 w 1077527"/>
              <a:gd name="connsiteY1" fmla="*/ 352157 h 383246"/>
              <a:gd name="connsiteX0" fmla="*/ 1077527 w 1077527"/>
              <a:gd name="connsiteY0" fmla="*/ 280147 h 280147"/>
              <a:gd name="connsiteX1" fmla="*/ 0 w 1077527"/>
              <a:gd name="connsiteY1" fmla="*/ 249058 h 280147"/>
              <a:gd name="connsiteX0" fmla="*/ 1077527 w 1077527"/>
              <a:gd name="connsiteY0" fmla="*/ 250051 h 250051"/>
              <a:gd name="connsiteX1" fmla="*/ 0 w 1077527"/>
              <a:gd name="connsiteY1" fmla="*/ 218962 h 250051"/>
              <a:gd name="connsiteX0" fmla="*/ 1077527 w 1077527"/>
              <a:gd name="connsiteY0" fmla="*/ 213586 h 287607"/>
              <a:gd name="connsiteX1" fmla="*/ 0 w 1077527"/>
              <a:gd name="connsiteY1" fmla="*/ 287607 h 287607"/>
              <a:gd name="connsiteX0" fmla="*/ 1067587 w 1067587"/>
              <a:gd name="connsiteY0" fmla="*/ 240938 h 240938"/>
              <a:gd name="connsiteX1" fmla="*/ 0 w 1067587"/>
              <a:gd name="connsiteY1" fmla="*/ 233583 h 240938"/>
              <a:gd name="connsiteX0" fmla="*/ 1067587 w 1067587"/>
              <a:gd name="connsiteY0" fmla="*/ 260056 h 260056"/>
              <a:gd name="connsiteX1" fmla="*/ 0 w 1067587"/>
              <a:gd name="connsiteY1" fmla="*/ 252701 h 260056"/>
              <a:gd name="connsiteX0" fmla="*/ 1064229 w 1064229"/>
              <a:gd name="connsiteY0" fmla="*/ 281227 h 281227"/>
              <a:gd name="connsiteX1" fmla="*/ 0 w 1064229"/>
              <a:gd name="connsiteY1" fmla="*/ 225136 h 281227"/>
              <a:gd name="connsiteX0" fmla="*/ 1064229 w 1064229"/>
              <a:gd name="connsiteY0" fmla="*/ 255758 h 255758"/>
              <a:gd name="connsiteX1" fmla="*/ 0 w 1064229"/>
              <a:gd name="connsiteY1" fmla="*/ 199667 h 255758"/>
              <a:gd name="connsiteX0" fmla="*/ 1064229 w 1064229"/>
              <a:gd name="connsiteY0" fmla="*/ 252632 h 252632"/>
              <a:gd name="connsiteX1" fmla="*/ 0 w 1064229"/>
              <a:gd name="connsiteY1" fmla="*/ 196541 h 252632"/>
              <a:gd name="connsiteX0" fmla="*/ 1256930 w 1256930"/>
              <a:gd name="connsiteY0" fmla="*/ 216694 h 258616"/>
              <a:gd name="connsiteX1" fmla="*/ 0 w 1256930"/>
              <a:gd name="connsiteY1" fmla="*/ 258616 h 258616"/>
              <a:gd name="connsiteX0" fmla="*/ 1256930 w 1256930"/>
              <a:gd name="connsiteY0" fmla="*/ 211122 h 253044"/>
              <a:gd name="connsiteX1" fmla="*/ 0 w 1256930"/>
              <a:gd name="connsiteY1" fmla="*/ 253044 h 253044"/>
              <a:gd name="connsiteX0" fmla="*/ 1263895 w 1263895"/>
              <a:gd name="connsiteY0" fmla="*/ 192296 h 300443"/>
              <a:gd name="connsiteX1" fmla="*/ 0 w 1263895"/>
              <a:gd name="connsiteY1" fmla="*/ 300443 h 300443"/>
              <a:gd name="connsiteX0" fmla="*/ 1219783 w 1219783"/>
              <a:gd name="connsiteY0" fmla="*/ 206307 h 264123"/>
              <a:gd name="connsiteX1" fmla="*/ 0 w 1219783"/>
              <a:gd name="connsiteY1" fmla="*/ 264123 h 264123"/>
              <a:gd name="connsiteX0" fmla="*/ 1219783 w 1219783"/>
              <a:gd name="connsiteY0" fmla="*/ 221541 h 279357"/>
              <a:gd name="connsiteX1" fmla="*/ 0 w 1219783"/>
              <a:gd name="connsiteY1" fmla="*/ 279357 h 279357"/>
              <a:gd name="connsiteX0" fmla="*/ 1229070 w 1229070"/>
              <a:gd name="connsiteY0" fmla="*/ 228754 h 262729"/>
              <a:gd name="connsiteX1" fmla="*/ 0 w 1229070"/>
              <a:gd name="connsiteY1" fmla="*/ 262729 h 262729"/>
              <a:gd name="connsiteX0" fmla="*/ 1229070 w 1229070"/>
              <a:gd name="connsiteY0" fmla="*/ 232253 h 266228"/>
              <a:gd name="connsiteX1" fmla="*/ 0 w 1229070"/>
              <a:gd name="connsiteY1" fmla="*/ 266228 h 266228"/>
              <a:gd name="connsiteX0" fmla="*/ 1266217 w 1266217"/>
              <a:gd name="connsiteY0" fmla="*/ 237285 h 255366"/>
              <a:gd name="connsiteX1" fmla="*/ 0 w 1266217"/>
              <a:gd name="connsiteY1" fmla="*/ 255366 h 255366"/>
              <a:gd name="connsiteX0" fmla="*/ 1266217 w 1266217"/>
              <a:gd name="connsiteY0" fmla="*/ 246579 h 264660"/>
              <a:gd name="connsiteX1" fmla="*/ 0 w 1266217"/>
              <a:gd name="connsiteY1" fmla="*/ 264660 h 264660"/>
              <a:gd name="connsiteX0" fmla="*/ 1287154 w 1287154"/>
              <a:gd name="connsiteY0" fmla="*/ 243430 h 271478"/>
              <a:gd name="connsiteX1" fmla="*/ 0 w 1287154"/>
              <a:gd name="connsiteY1" fmla="*/ 271478 h 271478"/>
            </a:gdLst>
            <a:ahLst/>
            <a:cxnLst>
              <a:cxn ang="0">
                <a:pos x="connsiteX0" y="connsiteY0"/>
              </a:cxn>
              <a:cxn ang="0">
                <a:pos x="connsiteX1" y="connsiteY1"/>
              </a:cxn>
            </a:cxnLst>
            <a:rect l="l" t="t" r="r" b="b"/>
            <a:pathLst>
              <a:path w="1287154" h="271478">
                <a:moveTo>
                  <a:pt x="1287154" y="243430"/>
                </a:moveTo>
                <a:cubicBezTo>
                  <a:pt x="722100" y="-241968"/>
                  <a:pt x="119094" y="123630"/>
                  <a:pt x="0" y="271478"/>
                </a:cubicBezTo>
              </a:path>
            </a:pathLst>
          </a:custGeom>
          <a:noFill/>
          <a:ln w="41275" cap="rnd">
            <a:solidFill>
              <a:srgbClr val="D7191C"/>
            </a:solidFill>
            <a:round/>
            <a:headEnd type="triangle" w="lg" len="lg"/>
            <a:tailEnd type="triangle" w="lg" len="lg"/>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3600" b="0" i="0" u="none" strike="noStrike" kern="0" cap="none" spc="0" normalizeH="0" baseline="0" noProof="0">
              <a:ln>
                <a:noFill/>
              </a:ln>
              <a:solidFill>
                <a:srgbClr val="FFFFFF"/>
              </a:solidFill>
              <a:effectLst/>
              <a:uLnTx/>
              <a:uFillTx/>
              <a:latin typeface="Arial" panose="020B0604020202020204"/>
              <a:ea typeface="+mn-ea"/>
              <a:cs typeface="+mn-cs"/>
              <a:sym typeface="Arial"/>
            </a:endParaRPr>
          </a:p>
        </p:txBody>
      </p:sp>
      <p:grpSp>
        <p:nvGrpSpPr>
          <p:cNvPr id="158" name="labels">
            <a:extLst>
              <a:ext uri="{FF2B5EF4-FFF2-40B4-BE49-F238E27FC236}">
                <a16:creationId xmlns:a16="http://schemas.microsoft.com/office/drawing/2014/main" id="{A50FDACE-E691-70E1-B302-274340D31FBC}"/>
              </a:ext>
            </a:extLst>
          </p:cNvPr>
          <p:cNvGrpSpPr>
            <a:grpSpLocks/>
          </p:cNvGrpSpPr>
          <p:nvPr/>
        </p:nvGrpSpPr>
        <p:grpSpPr>
          <a:xfrm>
            <a:off x="3991019" y="2751065"/>
            <a:ext cx="18885143" cy="4466764"/>
            <a:chOff x="3991019" y="2751065"/>
            <a:chExt cx="18885143" cy="4466764"/>
          </a:xfrm>
        </p:grpSpPr>
        <p:sp>
          <p:nvSpPr>
            <p:cNvPr id="159" name="radio-phone-bedside2">
              <a:extLst>
                <a:ext uri="{FF2B5EF4-FFF2-40B4-BE49-F238E27FC236}">
                  <a16:creationId xmlns:a16="http://schemas.microsoft.com/office/drawing/2014/main" id="{DB024484-DB25-9D21-E984-65A85FE1E271}"/>
                </a:ext>
              </a:extLst>
            </p:cNvPr>
            <p:cNvSpPr txBox="1">
              <a:spLocks/>
            </p:cNvSpPr>
            <p:nvPr/>
          </p:nvSpPr>
          <p:spPr>
            <a:xfrm>
              <a:off x="17676649" y="4694061"/>
              <a:ext cx="1183337" cy="2123658"/>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Radio</a:t>
              </a:r>
            </a:p>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Bedside</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Handoff</a:t>
              </a:r>
            </a:p>
          </p:txBody>
        </p:sp>
        <p:sp>
          <p:nvSpPr>
            <p:cNvPr id="160" name="phone-bedside">
              <a:extLst>
                <a:ext uri="{FF2B5EF4-FFF2-40B4-BE49-F238E27FC236}">
                  <a16:creationId xmlns:a16="http://schemas.microsoft.com/office/drawing/2014/main" id="{9F5BDDE6-7056-0769-1506-B9BB3C366803}"/>
                </a:ext>
              </a:extLst>
            </p:cNvPr>
            <p:cNvSpPr txBox="1">
              <a:spLocks/>
            </p:cNvSpPr>
            <p:nvPr/>
          </p:nvSpPr>
          <p:spPr>
            <a:xfrm>
              <a:off x="13355276" y="4694061"/>
              <a:ext cx="1183337" cy="1384995"/>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90000"/>
                </a:lnSpc>
                <a:spcBef>
                  <a:spcPts val="0"/>
                </a:spcBef>
                <a:spcAft>
                  <a:spcPts val="36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Bedside</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Handoff</a:t>
              </a:r>
            </a:p>
          </p:txBody>
        </p:sp>
        <p:sp>
          <p:nvSpPr>
            <p:cNvPr id="161" name="radio-phone-ecg-epcr">
              <a:extLst>
                <a:ext uri="{FF2B5EF4-FFF2-40B4-BE49-F238E27FC236}">
                  <a16:creationId xmlns:a16="http://schemas.microsoft.com/office/drawing/2014/main" id="{3539D0FC-43CE-7F2B-E4F9-DB057FB09744}"/>
                </a:ext>
              </a:extLst>
            </p:cNvPr>
            <p:cNvSpPr txBox="1">
              <a:spLocks/>
            </p:cNvSpPr>
            <p:nvPr/>
          </p:nvSpPr>
          <p:spPr>
            <a:xfrm>
              <a:off x="8576441" y="4694061"/>
              <a:ext cx="1736373" cy="2523768"/>
            </a:xfrm>
            <a:prstGeom prst="rect">
              <a:avLst/>
            </a:prstGeom>
            <a:noFill/>
          </p:spPr>
          <p:txBody>
            <a:bodyPr wrap="none" rtlCol="0">
              <a:spAutoFit/>
            </a:bodyPr>
            <a:lstStyle/>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Radio</a:t>
              </a:r>
            </a:p>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ECG </a:t>
              </a:r>
            </a:p>
            <a:p>
              <a:pPr marL="0" marR="0" lvl="0" indent="0" algn="ctr" defTabSz="914400" rtl="0" eaLnBrk="1" fontAlgn="auto" latinLnBrk="0" hangingPunct="1">
                <a:lnSpc>
                  <a:spcPct val="90000"/>
                </a:lnSpc>
                <a:spcBef>
                  <a:spcPts val="0"/>
                </a:spcBef>
                <a:spcAft>
                  <a:spcPts val="2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ePCR or</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Electronic </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Notifications</a:t>
              </a:r>
            </a:p>
          </p:txBody>
        </p:sp>
        <p:sp>
          <p:nvSpPr>
            <p:cNvPr id="162" name="verbal-handoff-elect">
              <a:extLst>
                <a:ext uri="{FF2B5EF4-FFF2-40B4-BE49-F238E27FC236}">
                  <a16:creationId xmlns:a16="http://schemas.microsoft.com/office/drawing/2014/main" id="{1C0B6B13-E9AF-6CD9-39B5-DB7A60D78AC1}"/>
                </a:ext>
              </a:extLst>
            </p:cNvPr>
            <p:cNvSpPr txBox="1">
              <a:spLocks/>
            </p:cNvSpPr>
            <p:nvPr/>
          </p:nvSpPr>
          <p:spPr>
            <a:xfrm>
              <a:off x="3991019" y="4694061"/>
              <a:ext cx="1736373" cy="1456809"/>
            </a:xfrm>
            <a:prstGeom prst="rect">
              <a:avLst/>
            </a:prstGeom>
            <a:noFill/>
          </p:spPr>
          <p:txBody>
            <a:bodyPr wrap="none" rtlCol="0">
              <a:spAutoFit/>
            </a:bodyPr>
            <a:lstStyle>
              <a:defPPr>
                <a:defRPr lang="en-US"/>
              </a:defPPr>
              <a:lvl1pPr algn="ctr">
                <a:lnSpc>
                  <a:spcPct val="90000"/>
                </a:lnSpc>
                <a:spcAft>
                  <a:spcPts val="1000"/>
                </a:spcAft>
                <a:defRPr sz="1100" b="1">
                  <a:solidFill>
                    <a:schemeClr val="bg1">
                      <a:lumMod val="75000"/>
                    </a:schemeClr>
                  </a:solidFill>
                </a:defRPr>
              </a:lvl1pPr>
            </a:lstStyle>
            <a:p>
              <a:pPr marL="0" marR="0" lvl="0" indent="0" algn="ctr" defTabSz="914400" rtl="0" eaLnBrk="1" fontAlgn="auto" latinLnBrk="0" hangingPunct="1">
                <a:lnSpc>
                  <a:spcPct val="90000"/>
                </a:lnSpc>
                <a:spcBef>
                  <a:spcPts val="0"/>
                </a:spcBef>
                <a:spcAft>
                  <a:spcPts val="1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Verbal</a:t>
              </a:r>
            </a:p>
            <a:p>
              <a:pPr marL="0" marR="0" lvl="0" indent="0" algn="ctr" defTabSz="914400" rtl="0" eaLnBrk="1" fontAlgn="auto" latinLnBrk="0" hangingPunct="1">
                <a:lnSpc>
                  <a:spcPct val="90000"/>
                </a:lnSpc>
                <a:spcBef>
                  <a:spcPts val="0"/>
                </a:spcBef>
                <a:spcAft>
                  <a:spcPts val="1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Handoff</a:t>
              </a:r>
            </a:p>
            <a:p>
              <a:pPr marL="0" marR="0" lvl="0" indent="0" algn="ctr" defTabSz="914400" rtl="0" eaLnBrk="1" fontAlgn="auto" latinLnBrk="0" hangingPunct="1">
                <a:lnSpc>
                  <a:spcPct val="90000"/>
                </a:lnSpc>
                <a:spcBef>
                  <a:spcPts val="0"/>
                </a:spcBef>
                <a:spcAft>
                  <a:spcPts val="10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Electronic </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Notifications</a:t>
              </a:r>
            </a:p>
          </p:txBody>
        </p:sp>
        <p:sp>
          <p:nvSpPr>
            <p:cNvPr id="163" name="phone-secure-page">
              <a:extLst>
                <a:ext uri="{FF2B5EF4-FFF2-40B4-BE49-F238E27FC236}">
                  <a16:creationId xmlns:a16="http://schemas.microsoft.com/office/drawing/2014/main" id="{17469016-51EC-ACDF-A465-90AA07454E12}"/>
                </a:ext>
              </a:extLst>
            </p:cNvPr>
            <p:cNvSpPr txBox="1">
              <a:spLocks/>
            </p:cNvSpPr>
            <p:nvPr/>
          </p:nvSpPr>
          <p:spPr>
            <a:xfrm>
              <a:off x="21835492" y="3872564"/>
              <a:ext cx="1040670" cy="1384995"/>
            </a:xfrm>
            <a:prstGeom prst="rect">
              <a:avLst/>
            </a:prstGeom>
            <a:noFill/>
          </p:spPr>
          <p:txBody>
            <a:bodyPr wrap="none" rtlCol="0">
              <a:spAutoFit/>
            </a:bodyPr>
            <a:lstStyle/>
            <a:p>
              <a:pPr marL="0" marR="0" lvl="0" indent="0" algn="ctr" defTabSz="914400" rtl="0" eaLnBrk="1" fontAlgn="auto" latinLnBrk="0" hangingPunct="1">
                <a:lnSpc>
                  <a:spcPct val="80000"/>
                </a:lnSpc>
                <a:spcBef>
                  <a:spcPts val="0"/>
                </a:spcBef>
                <a:spcAft>
                  <a:spcPts val="12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Phone</a:t>
              </a:r>
            </a:p>
            <a:p>
              <a:pPr marL="0" marR="0" lvl="0" indent="0" algn="ctr" defTabSz="914400" rtl="0" eaLnBrk="1" fontAlgn="auto" latinLnBrk="0" hangingPunct="1">
                <a:lnSpc>
                  <a:spcPct val="80000"/>
                </a:lnSpc>
                <a:spcBef>
                  <a:spcPts val="0"/>
                </a:spcBef>
                <a:spcAft>
                  <a:spcPts val="12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Secure</a:t>
              </a:r>
              <a:b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b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Msg</a:t>
              </a:r>
            </a:p>
            <a:p>
              <a:pPr marL="0" marR="0" lvl="0" indent="0" algn="ctr" defTabSz="914400" rtl="0" eaLnBrk="1" fontAlgn="auto" latinLnBrk="0" hangingPunct="1">
                <a:lnSpc>
                  <a:spcPct val="80000"/>
                </a:lnSpc>
                <a:spcBef>
                  <a:spcPts val="0"/>
                </a:spcBef>
                <a:spcAft>
                  <a:spcPts val="1200"/>
                </a:spcAft>
                <a:buClr>
                  <a:srgbClr val="000000"/>
                </a:buClr>
                <a:buSzTx/>
                <a:buFont typeface="Arial"/>
                <a:buNone/>
                <a:tabLst/>
                <a:defRPr/>
              </a:pPr>
              <a:r>
                <a:rPr kumimoji="0" lang="en-US" sz="2000" b="1" i="0" u="none" strike="noStrike" kern="0" cap="none" spc="0" normalizeH="0" baseline="0" noProof="0">
                  <a:ln>
                    <a:noFill/>
                  </a:ln>
                  <a:solidFill>
                    <a:srgbClr val="111111">
                      <a:lumMod val="75000"/>
                      <a:lumOff val="25000"/>
                    </a:srgbClr>
                  </a:solidFill>
                  <a:effectLst/>
                  <a:uLnTx/>
                  <a:uFillTx/>
                  <a:latin typeface="Arial"/>
                  <a:cs typeface="Arial"/>
                  <a:sym typeface="Arial"/>
                </a:rPr>
                <a:t>Page</a:t>
              </a:r>
            </a:p>
          </p:txBody>
        </p:sp>
        <p:sp>
          <p:nvSpPr>
            <p:cNvPr id="164" name="teleconsult">
              <a:extLst>
                <a:ext uri="{FF2B5EF4-FFF2-40B4-BE49-F238E27FC236}">
                  <a16:creationId xmlns:a16="http://schemas.microsoft.com/office/drawing/2014/main" id="{73299F12-8A9B-0D60-8177-E95AAA76220C}"/>
                </a:ext>
              </a:extLst>
            </p:cNvPr>
            <p:cNvSpPr txBox="1">
              <a:spLocks/>
            </p:cNvSpPr>
            <p:nvPr/>
          </p:nvSpPr>
          <p:spPr>
            <a:xfrm>
              <a:off x="15047751" y="2751065"/>
              <a:ext cx="1893468" cy="424732"/>
            </a:xfrm>
            <a:prstGeom prst="rect">
              <a:avLst/>
            </a:prstGeom>
            <a:solidFill>
              <a:schemeClr val="bg1"/>
            </a:solidFill>
          </p:spPr>
          <p:txBody>
            <a:bodyPr wrap="none" rtlCol="0">
              <a:spAutoFit/>
            </a:bodyPr>
            <a:lstStyle/>
            <a:p>
              <a:pPr marL="0" marR="0" lvl="0" indent="0" algn="ctr" defTabSz="914400" rtl="0" eaLnBrk="1" fontAlgn="auto" latinLnBrk="0" hangingPunct="1">
                <a:lnSpc>
                  <a:spcPct val="90000"/>
                </a:lnSpc>
                <a:spcBef>
                  <a:spcPts val="0"/>
                </a:spcBef>
                <a:spcAft>
                  <a:spcPts val="1200"/>
                </a:spcAft>
                <a:buClr>
                  <a:srgbClr val="000000"/>
                </a:buClr>
                <a:buSzTx/>
                <a:buFont typeface="Arial"/>
                <a:buNone/>
                <a:tabLst/>
                <a:defRPr/>
              </a:pPr>
              <a:r>
                <a:rPr kumimoji="0" lang="en-US" sz="2400" b="1" i="0" u="none" strike="noStrike" kern="0" cap="none" spc="0" normalizeH="0" baseline="0" noProof="0">
                  <a:ln>
                    <a:noFill/>
                  </a:ln>
                  <a:solidFill>
                    <a:srgbClr val="111111">
                      <a:lumMod val="75000"/>
                      <a:lumOff val="25000"/>
                    </a:srgbClr>
                  </a:solidFill>
                  <a:effectLst/>
                  <a:uLnTx/>
                  <a:uFillTx/>
                  <a:latin typeface="Arial"/>
                  <a:cs typeface="Arial"/>
                  <a:sym typeface="Arial"/>
                </a:rPr>
                <a:t>Teleconsult</a:t>
              </a:r>
            </a:p>
          </p:txBody>
        </p:sp>
      </p:grpSp>
      <p:sp>
        <p:nvSpPr>
          <p:cNvPr id="165" name="Title 1">
            <a:extLst>
              <a:ext uri="{FF2B5EF4-FFF2-40B4-BE49-F238E27FC236}">
                <a16:creationId xmlns:a16="http://schemas.microsoft.com/office/drawing/2014/main" id="{F5D1F0AC-0A46-6740-3ED6-8CB9709A7A9B}"/>
              </a:ext>
            </a:extLst>
          </p:cNvPr>
          <p:cNvSpPr>
            <a:spLocks noGrp="1"/>
          </p:cNvSpPr>
          <p:nvPr>
            <p:ph type="title"/>
          </p:nvPr>
        </p:nvSpPr>
        <p:spPr>
          <a:xfrm>
            <a:off x="592138" y="688063"/>
            <a:ext cx="23202900" cy="995882"/>
          </a:xfrm>
        </p:spPr>
        <p:txBody>
          <a:bodyPr/>
          <a:lstStyle/>
          <a:p>
            <a:r>
              <a:rPr lang="en-US" dirty="0"/>
              <a:t>Traditional Patient Movement</a:t>
            </a:r>
          </a:p>
        </p:txBody>
      </p:sp>
    </p:spTree>
    <p:extLst>
      <p:ext uri="{BB962C8B-B14F-4D97-AF65-F5344CB8AC3E}">
        <p14:creationId xmlns:p14="http://schemas.microsoft.com/office/powerpoint/2010/main" val="1374308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5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5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5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4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50"/>
                                        </p:tgtEl>
                                        <p:attrNameLst>
                                          <p:attrName>style.visibility</p:attrName>
                                        </p:attrNameLst>
                                      </p:cBhvr>
                                      <p:to>
                                        <p:strVal val="visible"/>
                                      </p:to>
                                    </p:set>
                                  </p:childTnLst>
                                </p:cTn>
                              </p:par>
                              <p:par>
                                <p:cTn id="59" presetID="26" presetClass="emph" presetSubtype="0" repeatCount="indefinite" grpId="1" nodeType="withEffect">
                                  <p:stCondLst>
                                    <p:cond delay="0"/>
                                  </p:stCondLst>
                                  <p:childTnLst>
                                    <p:animEffect transition="out" filter="fade">
                                      <p:cBhvr>
                                        <p:cTn id="60" dur="1000" tmFilter="0, 0; .2, .5; .8, .5; 1, 0"/>
                                        <p:tgtEl>
                                          <p:spTgt spid="157"/>
                                        </p:tgtEl>
                                      </p:cBhvr>
                                    </p:animEffect>
                                    <p:animScale>
                                      <p:cBhvr>
                                        <p:cTn id="61" dur="500" autoRev="1" fill="hold"/>
                                        <p:tgtEl>
                                          <p:spTgt spid="157"/>
                                        </p:tgtEl>
                                      </p:cBhvr>
                                      <p:by x="105000" y="105000"/>
                                    </p:animScale>
                                  </p:childTnLst>
                                </p:cTn>
                              </p:par>
                              <p:par>
                                <p:cTn id="62" presetID="26" presetClass="emph" presetSubtype="0" repeatCount="indefinite" grpId="1" nodeType="withEffect">
                                  <p:stCondLst>
                                    <p:cond delay="0"/>
                                  </p:stCondLst>
                                  <p:childTnLst>
                                    <p:animEffect transition="out" filter="fade">
                                      <p:cBhvr>
                                        <p:cTn id="63" dur="1000" tmFilter="0, 0; .2, .5; .8, .5; 1, 0"/>
                                        <p:tgtEl>
                                          <p:spTgt spid="139"/>
                                        </p:tgtEl>
                                      </p:cBhvr>
                                    </p:animEffect>
                                    <p:animScale>
                                      <p:cBhvr>
                                        <p:cTn id="64" dur="500" autoRev="1" fill="hold"/>
                                        <p:tgtEl>
                                          <p:spTgt spid="139"/>
                                        </p:tgtEl>
                                      </p:cBhvr>
                                      <p:by x="105000" y="105000"/>
                                    </p:animScale>
                                  </p:childTnLst>
                                </p:cTn>
                              </p:par>
                              <p:par>
                                <p:cTn id="65" presetID="26" presetClass="emph" presetSubtype="0" repeatCount="indefinite" grpId="1" nodeType="withEffect">
                                  <p:stCondLst>
                                    <p:cond delay="0"/>
                                  </p:stCondLst>
                                  <p:childTnLst>
                                    <p:animEffect transition="out" filter="fade">
                                      <p:cBhvr>
                                        <p:cTn id="66" dur="1000" tmFilter="0, 0; .2, .5; .8, .5; 1, 0"/>
                                        <p:tgtEl>
                                          <p:spTgt spid="137"/>
                                        </p:tgtEl>
                                      </p:cBhvr>
                                    </p:animEffect>
                                    <p:animScale>
                                      <p:cBhvr>
                                        <p:cTn id="67" dur="500" autoRev="1" fill="hold"/>
                                        <p:tgtEl>
                                          <p:spTgt spid="137"/>
                                        </p:tgtEl>
                                      </p:cBhvr>
                                      <p:by x="105000" y="105000"/>
                                    </p:animScale>
                                  </p:childTnLst>
                                </p:cTn>
                              </p:par>
                              <p:par>
                                <p:cTn id="68" presetID="26" presetClass="emph" presetSubtype="0" repeatCount="indefinite" grpId="1" nodeType="withEffect">
                                  <p:stCondLst>
                                    <p:cond delay="0"/>
                                  </p:stCondLst>
                                  <p:childTnLst>
                                    <p:animEffect transition="out" filter="fade">
                                      <p:cBhvr>
                                        <p:cTn id="69" dur="1000" tmFilter="0, 0; .2, .5; .8, .5; 1, 0"/>
                                        <p:tgtEl>
                                          <p:spTgt spid="146"/>
                                        </p:tgtEl>
                                      </p:cBhvr>
                                    </p:animEffect>
                                    <p:animScale>
                                      <p:cBhvr>
                                        <p:cTn id="70" dur="500" autoRev="1" fill="hold"/>
                                        <p:tgtEl>
                                          <p:spTgt spid="146"/>
                                        </p:tgtEl>
                                      </p:cBhvr>
                                      <p:by x="105000" y="105000"/>
                                    </p:animScale>
                                  </p:childTnLst>
                                </p:cTn>
                              </p:par>
                              <p:par>
                                <p:cTn id="71" presetID="26" presetClass="emph" presetSubtype="0" repeatCount="indefinite" grpId="1" nodeType="withEffect">
                                  <p:stCondLst>
                                    <p:cond delay="0"/>
                                  </p:stCondLst>
                                  <p:childTnLst>
                                    <p:animEffect transition="out" filter="fade">
                                      <p:cBhvr>
                                        <p:cTn id="72" dur="1000" tmFilter="0, 0; .2, .5; .8, .5; 1, 0"/>
                                        <p:tgtEl>
                                          <p:spTgt spid="147"/>
                                        </p:tgtEl>
                                      </p:cBhvr>
                                    </p:animEffect>
                                    <p:animScale>
                                      <p:cBhvr>
                                        <p:cTn id="73" dur="500" autoRev="1" fill="hold"/>
                                        <p:tgtEl>
                                          <p:spTgt spid="147"/>
                                        </p:tgtEl>
                                      </p:cBhvr>
                                      <p:by x="105000" y="105000"/>
                                    </p:animScale>
                                  </p:childTnLst>
                                </p:cTn>
                              </p:par>
                              <p:par>
                                <p:cTn id="74" presetID="26" presetClass="emph" presetSubtype="0" repeatCount="indefinite" grpId="1" nodeType="withEffect">
                                  <p:stCondLst>
                                    <p:cond delay="0"/>
                                  </p:stCondLst>
                                  <p:childTnLst>
                                    <p:animEffect transition="out" filter="fade">
                                      <p:cBhvr>
                                        <p:cTn id="75" dur="1000" tmFilter="0, 0; .2, .5; .8, .5; 1, 0"/>
                                        <p:tgtEl>
                                          <p:spTgt spid="153"/>
                                        </p:tgtEl>
                                      </p:cBhvr>
                                    </p:animEffect>
                                    <p:animScale>
                                      <p:cBhvr>
                                        <p:cTn id="76" dur="500" autoRev="1" fill="hold"/>
                                        <p:tgtEl>
                                          <p:spTgt spid="153"/>
                                        </p:tgtEl>
                                      </p:cBhvr>
                                      <p:by x="105000" y="105000"/>
                                    </p:animScale>
                                  </p:childTnLst>
                                </p:cTn>
                              </p:par>
                              <p:par>
                                <p:cTn id="77" presetID="26" presetClass="emph" presetSubtype="0" repeatCount="indefinite" grpId="1" nodeType="withEffect">
                                  <p:stCondLst>
                                    <p:cond delay="0"/>
                                  </p:stCondLst>
                                  <p:childTnLst>
                                    <p:animEffect transition="out" filter="fade">
                                      <p:cBhvr>
                                        <p:cTn id="78" dur="1000" tmFilter="0, 0; .2, .5; .8, .5; 1, 0"/>
                                        <p:tgtEl>
                                          <p:spTgt spid="133"/>
                                        </p:tgtEl>
                                      </p:cBhvr>
                                    </p:animEffect>
                                    <p:animScale>
                                      <p:cBhvr>
                                        <p:cTn id="79" dur="500" autoRev="1" fill="hold"/>
                                        <p:tgtEl>
                                          <p:spTgt spid="133"/>
                                        </p:tgtEl>
                                      </p:cBhvr>
                                      <p:by x="105000" y="105000"/>
                                    </p:animScale>
                                  </p:childTnLst>
                                </p:cTn>
                              </p:par>
                              <p:par>
                                <p:cTn id="80" presetID="26" presetClass="emph" presetSubtype="0" repeatCount="indefinite" grpId="1" nodeType="withEffect">
                                  <p:stCondLst>
                                    <p:cond delay="0"/>
                                  </p:stCondLst>
                                  <p:childTnLst>
                                    <p:animEffect transition="out" filter="fade">
                                      <p:cBhvr>
                                        <p:cTn id="81" dur="1000" tmFilter="0, 0; .2, .5; .8, .5; 1, 0"/>
                                        <p:tgtEl>
                                          <p:spTgt spid="142"/>
                                        </p:tgtEl>
                                      </p:cBhvr>
                                    </p:animEffect>
                                    <p:animScale>
                                      <p:cBhvr>
                                        <p:cTn id="82" dur="500" autoRev="1" fill="hold"/>
                                        <p:tgtEl>
                                          <p:spTgt spid="142"/>
                                        </p:tgtEl>
                                      </p:cBhvr>
                                      <p:by x="105000" y="105000"/>
                                    </p:animScale>
                                  </p:childTnLst>
                                </p:cTn>
                              </p:par>
                              <p:par>
                                <p:cTn id="83" presetID="26" presetClass="emph" presetSubtype="0" repeatCount="indefinite" grpId="1" nodeType="withEffect">
                                  <p:stCondLst>
                                    <p:cond delay="0"/>
                                  </p:stCondLst>
                                  <p:childTnLst>
                                    <p:animEffect transition="out" filter="fade">
                                      <p:cBhvr>
                                        <p:cTn id="84" dur="1000" tmFilter="0, 0; .2, .5; .8, .5; 1, 0"/>
                                        <p:tgtEl>
                                          <p:spTgt spid="148"/>
                                        </p:tgtEl>
                                      </p:cBhvr>
                                    </p:animEffect>
                                    <p:animScale>
                                      <p:cBhvr>
                                        <p:cTn id="85" dur="500" autoRev="1" fill="hold"/>
                                        <p:tgtEl>
                                          <p:spTgt spid="148"/>
                                        </p:tgtEl>
                                      </p:cBhvr>
                                      <p:by x="105000" y="105000"/>
                                    </p:animScale>
                                  </p:childTnLst>
                                </p:cTn>
                              </p:par>
                              <p:par>
                                <p:cTn id="86" presetID="26" presetClass="emph" presetSubtype="0" repeatCount="indefinite" grpId="1" nodeType="withEffect">
                                  <p:stCondLst>
                                    <p:cond delay="0"/>
                                  </p:stCondLst>
                                  <p:childTnLst>
                                    <p:animEffect transition="out" filter="fade">
                                      <p:cBhvr>
                                        <p:cTn id="87" dur="1000" tmFilter="0, 0; .2, .5; .8, .5; 1, 0"/>
                                        <p:tgtEl>
                                          <p:spTgt spid="143"/>
                                        </p:tgtEl>
                                      </p:cBhvr>
                                    </p:animEffect>
                                    <p:animScale>
                                      <p:cBhvr>
                                        <p:cTn id="88" dur="500" autoRev="1" fill="hold"/>
                                        <p:tgtEl>
                                          <p:spTgt spid="143"/>
                                        </p:tgtEl>
                                      </p:cBhvr>
                                      <p:by x="105000" y="105000"/>
                                    </p:animScale>
                                  </p:childTnLst>
                                </p:cTn>
                              </p:par>
                              <p:par>
                                <p:cTn id="89" presetID="26" presetClass="emph" presetSubtype="0" repeatCount="indefinite" grpId="1" nodeType="withEffect">
                                  <p:stCondLst>
                                    <p:cond delay="0"/>
                                  </p:stCondLst>
                                  <p:childTnLst>
                                    <p:animEffect transition="out" filter="fade">
                                      <p:cBhvr>
                                        <p:cTn id="90" dur="1000" tmFilter="0, 0; .2, .5; .8, .5; 1, 0"/>
                                        <p:tgtEl>
                                          <p:spTgt spid="151"/>
                                        </p:tgtEl>
                                      </p:cBhvr>
                                    </p:animEffect>
                                    <p:animScale>
                                      <p:cBhvr>
                                        <p:cTn id="91" dur="500" autoRev="1" fill="hold"/>
                                        <p:tgtEl>
                                          <p:spTgt spid="151"/>
                                        </p:tgtEl>
                                      </p:cBhvr>
                                      <p:by x="105000" y="105000"/>
                                    </p:animScale>
                                  </p:childTnLst>
                                </p:cTn>
                              </p:par>
                              <p:par>
                                <p:cTn id="92" presetID="26" presetClass="emph" presetSubtype="0" repeatCount="indefinite" grpId="1" nodeType="withEffect">
                                  <p:stCondLst>
                                    <p:cond delay="0"/>
                                  </p:stCondLst>
                                  <p:childTnLst>
                                    <p:animEffect transition="out" filter="fade">
                                      <p:cBhvr>
                                        <p:cTn id="93" dur="1000" tmFilter="0, 0; .2, .5; .8, .5; 1, 0"/>
                                        <p:tgtEl>
                                          <p:spTgt spid="154"/>
                                        </p:tgtEl>
                                      </p:cBhvr>
                                    </p:animEffect>
                                    <p:animScale>
                                      <p:cBhvr>
                                        <p:cTn id="94" dur="500" autoRev="1" fill="hold"/>
                                        <p:tgtEl>
                                          <p:spTgt spid="154"/>
                                        </p:tgtEl>
                                      </p:cBhvr>
                                      <p:by x="105000" y="105000"/>
                                    </p:animScale>
                                  </p:childTnLst>
                                </p:cTn>
                              </p:par>
                              <p:par>
                                <p:cTn id="95" presetID="26" presetClass="emph" presetSubtype="0" repeatCount="indefinite" grpId="1" nodeType="withEffect">
                                  <p:stCondLst>
                                    <p:cond delay="0"/>
                                  </p:stCondLst>
                                  <p:childTnLst>
                                    <p:animEffect transition="out" filter="fade">
                                      <p:cBhvr>
                                        <p:cTn id="96" dur="1000" tmFilter="0, 0; .2, .5; .8, .5; 1, 0"/>
                                        <p:tgtEl>
                                          <p:spTgt spid="144"/>
                                        </p:tgtEl>
                                      </p:cBhvr>
                                    </p:animEffect>
                                    <p:animScale>
                                      <p:cBhvr>
                                        <p:cTn id="97" dur="500" autoRev="1" fill="hold"/>
                                        <p:tgtEl>
                                          <p:spTgt spid="144"/>
                                        </p:tgtEl>
                                      </p:cBhvr>
                                      <p:by x="105000" y="105000"/>
                                    </p:animScale>
                                  </p:childTnLst>
                                </p:cTn>
                              </p:par>
                              <p:par>
                                <p:cTn id="98" presetID="26" presetClass="emph" presetSubtype="0" repeatCount="indefinite" grpId="1" nodeType="withEffect">
                                  <p:stCondLst>
                                    <p:cond delay="0"/>
                                  </p:stCondLst>
                                  <p:childTnLst>
                                    <p:animEffect transition="out" filter="fade">
                                      <p:cBhvr>
                                        <p:cTn id="99" dur="1000" tmFilter="0, 0; .2, .5; .8, .5; 1, 0"/>
                                        <p:tgtEl>
                                          <p:spTgt spid="141"/>
                                        </p:tgtEl>
                                      </p:cBhvr>
                                    </p:animEffect>
                                    <p:animScale>
                                      <p:cBhvr>
                                        <p:cTn id="100" dur="500" autoRev="1" fill="hold"/>
                                        <p:tgtEl>
                                          <p:spTgt spid="141"/>
                                        </p:tgtEl>
                                      </p:cBhvr>
                                      <p:by x="105000" y="105000"/>
                                    </p:animScale>
                                  </p:childTnLst>
                                </p:cTn>
                              </p:par>
                              <p:par>
                                <p:cTn id="101" presetID="26" presetClass="emph" presetSubtype="0" repeatCount="indefinite" grpId="1" nodeType="withEffect">
                                  <p:stCondLst>
                                    <p:cond delay="0"/>
                                  </p:stCondLst>
                                  <p:childTnLst>
                                    <p:animEffect transition="out" filter="fade">
                                      <p:cBhvr>
                                        <p:cTn id="102" dur="1000" tmFilter="0, 0; .2, .5; .8, .5; 1, 0"/>
                                        <p:tgtEl>
                                          <p:spTgt spid="134"/>
                                        </p:tgtEl>
                                      </p:cBhvr>
                                    </p:animEffect>
                                    <p:animScale>
                                      <p:cBhvr>
                                        <p:cTn id="103" dur="500" autoRev="1" fill="hold"/>
                                        <p:tgtEl>
                                          <p:spTgt spid="134"/>
                                        </p:tgtEl>
                                      </p:cBhvr>
                                      <p:by x="105000" y="105000"/>
                                    </p:animScale>
                                  </p:childTnLst>
                                </p:cTn>
                              </p:par>
                              <p:par>
                                <p:cTn id="104" presetID="26" presetClass="emph" presetSubtype="0" repeatCount="indefinite" grpId="1" nodeType="withEffect">
                                  <p:stCondLst>
                                    <p:cond delay="0"/>
                                  </p:stCondLst>
                                  <p:childTnLst>
                                    <p:animEffect transition="out" filter="fade">
                                      <p:cBhvr>
                                        <p:cTn id="105" dur="1000" tmFilter="0, 0; .2, .5; .8, .5; 1, 0"/>
                                        <p:tgtEl>
                                          <p:spTgt spid="135"/>
                                        </p:tgtEl>
                                      </p:cBhvr>
                                    </p:animEffect>
                                    <p:animScale>
                                      <p:cBhvr>
                                        <p:cTn id="106" dur="500" autoRev="1" fill="hold"/>
                                        <p:tgtEl>
                                          <p:spTgt spid="135"/>
                                        </p:tgtEl>
                                      </p:cBhvr>
                                      <p:by x="105000" y="105000"/>
                                    </p:animScale>
                                  </p:childTnLst>
                                </p:cTn>
                              </p:par>
                              <p:par>
                                <p:cTn id="107" presetID="26" presetClass="emph" presetSubtype="0" repeatCount="indefinite" grpId="1" nodeType="withEffect">
                                  <p:stCondLst>
                                    <p:cond delay="0"/>
                                  </p:stCondLst>
                                  <p:childTnLst>
                                    <p:animEffect transition="out" filter="fade">
                                      <p:cBhvr>
                                        <p:cTn id="108" dur="1000" tmFilter="0, 0; .2, .5; .8, .5; 1, 0"/>
                                        <p:tgtEl>
                                          <p:spTgt spid="145"/>
                                        </p:tgtEl>
                                      </p:cBhvr>
                                    </p:animEffect>
                                    <p:animScale>
                                      <p:cBhvr>
                                        <p:cTn id="109" dur="500" autoRev="1" fill="hold"/>
                                        <p:tgtEl>
                                          <p:spTgt spid="145"/>
                                        </p:tgtEl>
                                      </p:cBhvr>
                                      <p:by x="105000" y="105000"/>
                                    </p:animScale>
                                  </p:childTnLst>
                                </p:cTn>
                              </p:par>
                              <p:par>
                                <p:cTn id="110" presetID="26" presetClass="emph" presetSubtype="0" repeatCount="indefinite" grpId="1" nodeType="withEffect">
                                  <p:stCondLst>
                                    <p:cond delay="0"/>
                                  </p:stCondLst>
                                  <p:childTnLst>
                                    <p:animEffect transition="out" filter="fade">
                                      <p:cBhvr>
                                        <p:cTn id="111" dur="1000" tmFilter="0, 0; .2, .5; .8, .5; 1, 0"/>
                                        <p:tgtEl>
                                          <p:spTgt spid="136"/>
                                        </p:tgtEl>
                                      </p:cBhvr>
                                    </p:animEffect>
                                    <p:animScale>
                                      <p:cBhvr>
                                        <p:cTn id="112" dur="500" autoRev="1" fill="hold"/>
                                        <p:tgtEl>
                                          <p:spTgt spid="136"/>
                                        </p:tgtEl>
                                      </p:cBhvr>
                                      <p:by x="105000" y="105000"/>
                                    </p:animScale>
                                  </p:childTnLst>
                                </p:cTn>
                              </p:par>
                              <p:par>
                                <p:cTn id="113" presetID="26" presetClass="emph" presetSubtype="0" repeatCount="indefinite" grpId="1" nodeType="withEffect">
                                  <p:stCondLst>
                                    <p:cond delay="0"/>
                                  </p:stCondLst>
                                  <p:childTnLst>
                                    <p:animEffect transition="out" filter="fade">
                                      <p:cBhvr>
                                        <p:cTn id="114" dur="1000" tmFilter="0, 0; .2, .5; .8, .5; 1, 0"/>
                                        <p:tgtEl>
                                          <p:spTgt spid="155"/>
                                        </p:tgtEl>
                                      </p:cBhvr>
                                    </p:animEffect>
                                    <p:animScale>
                                      <p:cBhvr>
                                        <p:cTn id="115" dur="500" autoRev="1" fill="hold"/>
                                        <p:tgtEl>
                                          <p:spTgt spid="155"/>
                                        </p:tgtEl>
                                      </p:cBhvr>
                                      <p:by x="105000" y="105000"/>
                                    </p:animScale>
                                  </p:childTnLst>
                                </p:cTn>
                              </p:par>
                              <p:par>
                                <p:cTn id="116" presetID="26" presetClass="emph" presetSubtype="0" repeatCount="indefinite" grpId="1" nodeType="withEffect">
                                  <p:stCondLst>
                                    <p:cond delay="0"/>
                                  </p:stCondLst>
                                  <p:childTnLst>
                                    <p:animEffect transition="out" filter="fade">
                                      <p:cBhvr>
                                        <p:cTn id="117" dur="1000" tmFilter="0, 0; .2, .5; .8, .5; 1, 0"/>
                                        <p:tgtEl>
                                          <p:spTgt spid="131"/>
                                        </p:tgtEl>
                                      </p:cBhvr>
                                    </p:animEffect>
                                    <p:animScale>
                                      <p:cBhvr>
                                        <p:cTn id="118" dur="500" autoRev="1" fill="hold"/>
                                        <p:tgtEl>
                                          <p:spTgt spid="131"/>
                                        </p:tgtEl>
                                      </p:cBhvr>
                                      <p:by x="105000" y="105000"/>
                                    </p:animScale>
                                  </p:childTnLst>
                                </p:cTn>
                              </p:par>
                              <p:par>
                                <p:cTn id="119" presetID="26" presetClass="emph" presetSubtype="0" repeatCount="indefinite" grpId="1" nodeType="withEffect">
                                  <p:stCondLst>
                                    <p:cond delay="0"/>
                                  </p:stCondLst>
                                  <p:childTnLst>
                                    <p:animEffect transition="out" filter="fade">
                                      <p:cBhvr>
                                        <p:cTn id="120" dur="1000" tmFilter="0, 0; .2, .5; .8, .5; 1, 0"/>
                                        <p:tgtEl>
                                          <p:spTgt spid="140"/>
                                        </p:tgtEl>
                                      </p:cBhvr>
                                    </p:animEffect>
                                    <p:animScale>
                                      <p:cBhvr>
                                        <p:cTn id="121" dur="500" autoRev="1" fill="hold"/>
                                        <p:tgtEl>
                                          <p:spTgt spid="140"/>
                                        </p:tgtEl>
                                      </p:cBhvr>
                                      <p:by x="105000" y="105000"/>
                                    </p:animScale>
                                  </p:childTnLst>
                                </p:cTn>
                              </p:par>
                              <p:par>
                                <p:cTn id="122" presetID="26" presetClass="emph" presetSubtype="0" repeatCount="indefinite" grpId="1" nodeType="withEffect">
                                  <p:stCondLst>
                                    <p:cond delay="0"/>
                                  </p:stCondLst>
                                  <p:childTnLst>
                                    <p:animEffect transition="out" filter="fade">
                                      <p:cBhvr>
                                        <p:cTn id="123" dur="1000" tmFilter="0, 0; .2, .5; .8, .5; 1, 0"/>
                                        <p:tgtEl>
                                          <p:spTgt spid="150"/>
                                        </p:tgtEl>
                                      </p:cBhvr>
                                    </p:animEffect>
                                    <p:animScale>
                                      <p:cBhvr>
                                        <p:cTn id="124" dur="500" autoRev="1" fill="hold"/>
                                        <p:tgtEl>
                                          <p:spTgt spid="150"/>
                                        </p:tgtEl>
                                      </p:cBhvr>
                                      <p:by x="105000" y="105000"/>
                                    </p:animScale>
                                  </p:childTnLst>
                                </p:cTn>
                              </p:par>
                              <p:par>
                                <p:cTn id="125" presetID="26" presetClass="emph" presetSubtype="0" repeatCount="indefinite" grpId="1" nodeType="withEffect">
                                  <p:stCondLst>
                                    <p:cond delay="0"/>
                                  </p:stCondLst>
                                  <p:childTnLst>
                                    <p:animEffect transition="out" filter="fade">
                                      <p:cBhvr>
                                        <p:cTn id="126" dur="1000" tmFilter="0, 0; .2, .5; .8, .5; 1, 0"/>
                                        <p:tgtEl>
                                          <p:spTgt spid="149"/>
                                        </p:tgtEl>
                                      </p:cBhvr>
                                    </p:animEffect>
                                    <p:animScale>
                                      <p:cBhvr>
                                        <p:cTn id="127" dur="500" autoRev="1" fill="hold"/>
                                        <p:tgtEl>
                                          <p:spTgt spid="149"/>
                                        </p:tgtEl>
                                      </p:cBhvr>
                                      <p:by x="105000" y="105000"/>
                                    </p:animScale>
                                  </p:childTnLst>
                                </p:cTn>
                              </p:par>
                              <p:par>
                                <p:cTn id="128" presetID="26" presetClass="emph" presetSubtype="0" repeatCount="indefinite" grpId="1" nodeType="withEffect">
                                  <p:stCondLst>
                                    <p:cond delay="0"/>
                                  </p:stCondLst>
                                  <p:childTnLst>
                                    <p:animEffect transition="out" filter="fade">
                                      <p:cBhvr>
                                        <p:cTn id="129" dur="1000" tmFilter="0, 0; .2, .5; .8, .5; 1, 0"/>
                                        <p:tgtEl>
                                          <p:spTgt spid="156"/>
                                        </p:tgtEl>
                                      </p:cBhvr>
                                    </p:animEffect>
                                    <p:animScale>
                                      <p:cBhvr>
                                        <p:cTn id="130" dur="500" autoRev="1" fill="hold"/>
                                        <p:tgtEl>
                                          <p:spTgt spid="156"/>
                                        </p:tgtEl>
                                      </p:cBhvr>
                                      <p:by x="105000" y="105000"/>
                                    </p:animScale>
                                  </p:childTnLst>
                                </p:cTn>
                              </p:par>
                              <p:par>
                                <p:cTn id="131" presetID="26" presetClass="emph" presetSubtype="0" repeatCount="indefinite" grpId="1" nodeType="withEffect">
                                  <p:stCondLst>
                                    <p:cond delay="0"/>
                                  </p:stCondLst>
                                  <p:childTnLst>
                                    <p:animEffect transition="out" filter="fade">
                                      <p:cBhvr>
                                        <p:cTn id="132" dur="1000" tmFilter="0, 0; .2, .5; .8, .5; 1, 0"/>
                                        <p:tgtEl>
                                          <p:spTgt spid="132"/>
                                        </p:tgtEl>
                                      </p:cBhvr>
                                    </p:animEffect>
                                    <p:animScale>
                                      <p:cBhvr>
                                        <p:cTn id="133" dur="500" autoRev="1" fill="hold"/>
                                        <p:tgtEl>
                                          <p:spTgt spid="132"/>
                                        </p:tgtEl>
                                      </p:cBhvr>
                                      <p:by x="105000" y="105000"/>
                                    </p:animScale>
                                  </p:childTnLst>
                                </p:cTn>
                              </p:par>
                              <p:par>
                                <p:cTn id="134" presetID="26" presetClass="emph" presetSubtype="0" repeatCount="indefinite" grpId="1" nodeType="withEffect">
                                  <p:stCondLst>
                                    <p:cond delay="0"/>
                                  </p:stCondLst>
                                  <p:childTnLst>
                                    <p:animEffect transition="out" filter="fade">
                                      <p:cBhvr>
                                        <p:cTn id="135" dur="1000" tmFilter="0, 0; .2, .5; .8, .5; 1, 0"/>
                                        <p:tgtEl>
                                          <p:spTgt spid="152"/>
                                        </p:tgtEl>
                                      </p:cBhvr>
                                    </p:animEffect>
                                    <p:animScale>
                                      <p:cBhvr>
                                        <p:cTn id="136" dur="500" autoRev="1" fill="hold"/>
                                        <p:tgtEl>
                                          <p:spTgt spid="152"/>
                                        </p:tgtEl>
                                      </p:cBhvr>
                                      <p:by x="105000" y="105000"/>
                                    </p:animScale>
                                  </p:childTnLst>
                                </p:cTn>
                              </p:par>
                              <p:par>
                                <p:cTn id="137" presetID="26" presetClass="emph" presetSubtype="0" repeatCount="indefinite" grpId="1" nodeType="withEffect">
                                  <p:stCondLst>
                                    <p:cond delay="0"/>
                                  </p:stCondLst>
                                  <p:childTnLst>
                                    <p:animEffect transition="out" filter="fade">
                                      <p:cBhvr>
                                        <p:cTn id="138" dur="1000" tmFilter="0, 0; .2, .5; .8, .5; 1, 0"/>
                                        <p:tgtEl>
                                          <p:spTgt spid="138"/>
                                        </p:tgtEl>
                                      </p:cBhvr>
                                    </p:animEffect>
                                    <p:animScale>
                                      <p:cBhvr>
                                        <p:cTn id="139" dur="500" autoRev="1" fill="hold"/>
                                        <p:tgtEl>
                                          <p:spTgt spid="13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animBg="1"/>
      <p:bldP spid="131" grpId="1" animBg="1"/>
      <p:bldP spid="132" grpId="0" animBg="1"/>
      <p:bldP spid="132" grpId="1" animBg="1"/>
      <p:bldP spid="133" grpId="0" animBg="1"/>
      <p:bldP spid="133" grpId="1" animBg="1"/>
      <p:bldP spid="134" grpId="0" animBg="1"/>
      <p:bldP spid="134" grpId="1" animBg="1"/>
      <p:bldP spid="135" grpId="0" animBg="1"/>
      <p:bldP spid="135" grpId="1" animBg="1"/>
      <p:bldP spid="136" grpId="0" animBg="1"/>
      <p:bldP spid="136" grpId="1" animBg="1"/>
      <p:bldP spid="137" grpId="0" animBg="1"/>
      <p:bldP spid="137" grpId="1" animBg="1"/>
      <p:bldP spid="138" grpId="0" animBg="1"/>
      <p:bldP spid="138" grpId="1" animBg="1"/>
      <p:bldP spid="139" grpId="0" animBg="1"/>
      <p:bldP spid="139" grpId="1" animBg="1"/>
      <p:bldP spid="140" grpId="0" animBg="1"/>
      <p:bldP spid="140" grpId="1" animBg="1"/>
      <p:bldP spid="141" grpId="0" animBg="1"/>
      <p:bldP spid="141" grpId="1" animBg="1"/>
      <p:bldP spid="142" grpId="0" animBg="1"/>
      <p:bldP spid="142" grpId="1" animBg="1"/>
      <p:bldP spid="143" grpId="0" animBg="1"/>
      <p:bldP spid="143" grpId="1" animBg="1"/>
      <p:bldP spid="144" grpId="0" animBg="1"/>
      <p:bldP spid="144" grpId="1" animBg="1"/>
      <p:bldP spid="145" grpId="0" animBg="1"/>
      <p:bldP spid="145" grpId="1" animBg="1"/>
      <p:bldP spid="146" grpId="0" animBg="1"/>
      <p:bldP spid="146" grpId="1" animBg="1"/>
      <p:bldP spid="147" grpId="0" animBg="1"/>
      <p:bldP spid="147" grpId="1" animBg="1"/>
      <p:bldP spid="148" grpId="0" animBg="1"/>
      <p:bldP spid="148" grpId="1" animBg="1"/>
      <p:bldP spid="149" grpId="0" animBg="1"/>
      <p:bldP spid="149" grpId="1" animBg="1"/>
      <p:bldP spid="150" grpId="0" animBg="1"/>
      <p:bldP spid="150" grpId="1" animBg="1"/>
      <p:bldP spid="151" grpId="0" animBg="1"/>
      <p:bldP spid="151" grpId="1" animBg="1"/>
      <p:bldP spid="152" grpId="0" animBg="1"/>
      <p:bldP spid="152" grpId="1" animBg="1"/>
      <p:bldP spid="153" grpId="0" animBg="1"/>
      <p:bldP spid="153" grpId="1" animBg="1"/>
      <p:bldP spid="154" grpId="0" animBg="1"/>
      <p:bldP spid="154" grpId="1" animBg="1"/>
      <p:bldP spid="155" grpId="0" animBg="1"/>
      <p:bldP spid="155" grpId="1" animBg="1"/>
      <p:bldP spid="156" grpId="0" animBg="1"/>
      <p:bldP spid="156" grpId="1" animBg="1"/>
      <p:bldP spid="157" grpId="0" animBg="1"/>
      <p:bldP spid="15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B5112-FBCA-5CD9-B8E3-4EA3F6D7E710}"/>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64674C74-4644-6DEF-5BBB-308C7B1E508F}"/>
              </a:ext>
            </a:extLst>
          </p:cNvPr>
          <p:cNvSpPr txBox="1">
            <a:spLocks/>
          </p:cNvSpPr>
          <p:nvPr/>
        </p:nvSpPr>
        <p:spPr>
          <a:xfrm>
            <a:off x="11018520" y="1403989"/>
            <a:ext cx="12757468" cy="995882"/>
          </a:xfrm>
          <a:prstGeom prst="rect">
            <a:avLst/>
          </a:prstGeom>
        </p:spPr>
        <p:txBody>
          <a:bodyPr/>
          <a:lstStyle>
            <a:lvl1pPr algn="l" defTabSz="1828800" rtl="0" eaLnBrk="1" latinLnBrk="0" hangingPunct="1">
              <a:lnSpc>
                <a:spcPct val="90000"/>
              </a:lnSpc>
              <a:spcBef>
                <a:spcPct val="0"/>
              </a:spcBef>
              <a:buNone/>
              <a:defRPr sz="5000" b="1" kern="1200">
                <a:solidFill>
                  <a:srgbClr val="212121"/>
                </a:solidFill>
                <a:latin typeface="+mj-lt"/>
                <a:ea typeface="+mj-ea"/>
                <a:cs typeface="+mj-cs"/>
              </a:defRPr>
            </a:lvl1pPr>
          </a:lstStyle>
          <a:p>
            <a:r>
              <a:rPr lang="en-US" dirty="0"/>
              <a:t>Distributed Team Challenges</a:t>
            </a:r>
          </a:p>
        </p:txBody>
      </p:sp>
      <p:sp>
        <p:nvSpPr>
          <p:cNvPr id="13" name="Text Placeholder 3">
            <a:extLst>
              <a:ext uri="{FF2B5EF4-FFF2-40B4-BE49-F238E27FC236}">
                <a16:creationId xmlns:a16="http://schemas.microsoft.com/office/drawing/2014/main" id="{4DE170A9-8E26-87FB-6270-58B14CD6DB25}"/>
              </a:ext>
            </a:extLst>
          </p:cNvPr>
          <p:cNvSpPr txBox="1">
            <a:spLocks/>
          </p:cNvSpPr>
          <p:nvPr/>
        </p:nvSpPr>
        <p:spPr>
          <a:xfrm>
            <a:off x="11018838" y="2400264"/>
            <a:ext cx="12757150" cy="10972766"/>
          </a:xfrm>
          <a:prstGeom prst="rect">
            <a:avLst/>
          </a:prstGeom>
        </p:spPr>
        <p:txBody>
          <a:bodyPr/>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r>
              <a:rPr lang="en-US" b="1" dirty="0">
                <a:solidFill>
                  <a:schemeClr val="accent1"/>
                </a:solidFill>
                <a:latin typeface="+mj-lt"/>
              </a:rPr>
              <a:t>CALL LIST</a:t>
            </a:r>
          </a:p>
          <a:p>
            <a:pPr marL="457200" indent="-457200">
              <a:lnSpc>
                <a:spcPct val="100000"/>
              </a:lnSpc>
              <a:spcBef>
                <a:spcPts val="0"/>
              </a:spcBef>
              <a:spcAft>
                <a:spcPts val="1800"/>
              </a:spcAft>
              <a:buSzPct val="90000"/>
              <a:buFont typeface="Arial" panose="020B0604020202020204" pitchFamily="34" charset="0"/>
              <a:buBlip>
                <a:blip r:embed="rId3">
                  <a:extLst>
                    <a:ext uri="{96DAC541-7B7A-43D3-8B79-37D633B846F1}">
                      <asvg:svgBlip xmlns:asvg="http://schemas.microsoft.com/office/drawing/2016/SVG/main" r:embed="rId4"/>
                    </a:ext>
                  </a:extLst>
                </a:blip>
              </a:buBlip>
              <a:defRPr/>
            </a:pPr>
            <a:r>
              <a:rPr lang="en-US" dirty="0"/>
              <a:t>Who’s on call today? Did they get their alert?</a:t>
            </a:r>
          </a:p>
          <a:p>
            <a:pPr marL="457200" indent="-457200">
              <a:lnSpc>
                <a:spcPct val="100000"/>
              </a:lnSpc>
              <a:spcBef>
                <a:spcPts val="0"/>
              </a:spcBef>
              <a:spcAft>
                <a:spcPts val="1800"/>
              </a:spcAft>
              <a:buSzPct val="90000"/>
              <a:buFont typeface="Arial" panose="020B0604020202020204" pitchFamily="34" charset="0"/>
              <a:buBlip>
                <a:blip r:embed="rId3">
                  <a:extLst>
                    <a:ext uri="{96DAC541-7B7A-43D3-8B79-37D633B846F1}">
                      <asvg:svgBlip xmlns:asvg="http://schemas.microsoft.com/office/drawing/2016/SVG/main" r:embed="rId4"/>
                    </a:ext>
                  </a:extLst>
                </a:blip>
              </a:buBlip>
              <a:defRPr/>
            </a:pPr>
            <a:r>
              <a:rPr lang="en-US" dirty="0"/>
              <a:t>The call list is wrong. What do I do?</a:t>
            </a:r>
          </a:p>
          <a:p>
            <a:pPr marL="457200" indent="-457200">
              <a:lnSpc>
                <a:spcPct val="100000"/>
              </a:lnSpc>
              <a:spcBef>
                <a:spcPts val="0"/>
              </a:spcBef>
              <a:spcAft>
                <a:spcPts val="1800"/>
              </a:spcAft>
              <a:buSzPct val="90000"/>
              <a:buFont typeface="Arial" panose="020B0604020202020204" pitchFamily="34" charset="0"/>
              <a:buBlip>
                <a:blip r:embed="rId3">
                  <a:extLst>
                    <a:ext uri="{96DAC541-7B7A-43D3-8B79-37D633B846F1}">
                      <asvg:svgBlip xmlns:asvg="http://schemas.microsoft.com/office/drawing/2016/SVG/main" r:embed="rId4"/>
                    </a:ext>
                  </a:extLst>
                </a:blip>
              </a:buBlip>
              <a:defRPr/>
            </a:pPr>
            <a:r>
              <a:rPr lang="en-US" dirty="0"/>
              <a:t>I can’t stop my alerts when I’m done.</a:t>
            </a:r>
          </a:p>
          <a:p>
            <a:pPr>
              <a:spcBef>
                <a:spcPts val="3000"/>
              </a:spcBef>
            </a:pPr>
            <a:r>
              <a:rPr lang="en-US" b="1" dirty="0">
                <a:solidFill>
                  <a:schemeClr val="accent1"/>
                </a:solidFill>
                <a:latin typeface="+mj-lt"/>
              </a:rPr>
              <a:t>PATIENT IDENTIFICATION</a:t>
            </a:r>
          </a:p>
          <a:p>
            <a:pPr marL="457200" indent="-457200">
              <a:lnSpc>
                <a:spcPct val="100000"/>
              </a:lnSpc>
              <a:spcBef>
                <a:spcPts val="0"/>
              </a:spcBef>
              <a:spcAft>
                <a:spcPts val="1800"/>
              </a:spcAft>
              <a:buSzPct val="90000"/>
              <a:buFont typeface="Arial" panose="020B0604020202020204" pitchFamily="34" charset="0"/>
              <a:buBlip>
                <a:blip r:embed="rId3">
                  <a:extLst>
                    <a:ext uri="{96DAC541-7B7A-43D3-8B79-37D633B846F1}">
                      <asvg:svgBlip xmlns:asvg="http://schemas.microsoft.com/office/drawing/2016/SVG/main" r:embed="rId4"/>
                    </a:ext>
                  </a:extLst>
                </a:blip>
              </a:buBlip>
              <a:defRPr/>
            </a:pPr>
            <a:r>
              <a:rPr lang="en-US" dirty="0"/>
              <a:t>Why can’t my alert include the patient’s name so I can pull PMH or old studies / images?</a:t>
            </a:r>
          </a:p>
          <a:p>
            <a:pPr marL="457200" indent="-457200">
              <a:lnSpc>
                <a:spcPct val="100000"/>
              </a:lnSpc>
              <a:spcBef>
                <a:spcPts val="0"/>
              </a:spcBef>
              <a:spcAft>
                <a:spcPts val="1800"/>
              </a:spcAft>
              <a:buSzPct val="90000"/>
              <a:buFont typeface="Arial" panose="020B0604020202020204" pitchFamily="34" charset="0"/>
              <a:buBlip>
                <a:blip r:embed="rId3">
                  <a:extLst>
                    <a:ext uri="{96DAC541-7B7A-43D3-8B79-37D633B846F1}">
                      <asvg:svgBlip xmlns:asvg="http://schemas.microsoft.com/office/drawing/2016/SVG/main" r:embed="rId4"/>
                    </a:ext>
                  </a:extLst>
                </a:blip>
              </a:buBlip>
              <a:defRPr/>
            </a:pPr>
            <a:r>
              <a:rPr lang="en-US" dirty="0"/>
              <a:t>I have 5 different “secure message” threads about 2 different patients and 4 ECGs with no names on them.</a:t>
            </a:r>
          </a:p>
          <a:p>
            <a:pPr marL="457200" indent="-457200">
              <a:lnSpc>
                <a:spcPct val="100000"/>
              </a:lnSpc>
              <a:spcBef>
                <a:spcPts val="0"/>
              </a:spcBef>
              <a:spcAft>
                <a:spcPts val="1800"/>
              </a:spcAft>
              <a:buSzPct val="90000"/>
              <a:buFont typeface="Arial" panose="020B0604020202020204" pitchFamily="34" charset="0"/>
              <a:buBlip>
                <a:blip r:embed="rId3">
                  <a:extLst>
                    <a:ext uri="{96DAC541-7B7A-43D3-8B79-37D633B846F1}">
                      <asvg:svgBlip xmlns:asvg="http://schemas.microsoft.com/office/drawing/2016/SVG/main" r:embed="rId4"/>
                    </a:ext>
                  </a:extLst>
                </a:blip>
              </a:buBlip>
              <a:defRPr/>
            </a:pPr>
            <a:r>
              <a:rPr lang="en-US" dirty="0"/>
              <a:t>I can’t do anything until the patient is registered.</a:t>
            </a:r>
          </a:p>
          <a:p>
            <a:pPr>
              <a:spcBef>
                <a:spcPts val="3000"/>
              </a:spcBef>
            </a:pPr>
            <a:r>
              <a:rPr lang="en-US" b="1" dirty="0">
                <a:solidFill>
                  <a:schemeClr val="accent1"/>
                </a:solidFill>
                <a:latin typeface="+mj-lt"/>
              </a:rPr>
              <a:t>UNNECESSARY COMPLEXITY</a:t>
            </a:r>
          </a:p>
          <a:p>
            <a:pPr marL="457200" indent="-457200">
              <a:lnSpc>
                <a:spcPct val="100000"/>
              </a:lnSpc>
              <a:spcBef>
                <a:spcPts val="0"/>
              </a:spcBef>
              <a:spcAft>
                <a:spcPts val="1800"/>
              </a:spcAft>
              <a:buSzPct val="90000"/>
              <a:buFont typeface="Arial" panose="020B0604020202020204" pitchFamily="34" charset="0"/>
              <a:buBlip>
                <a:blip r:embed="rId3">
                  <a:extLst>
                    <a:ext uri="{96DAC541-7B7A-43D3-8B79-37D633B846F1}">
                      <asvg:svgBlip xmlns:asvg="http://schemas.microsoft.com/office/drawing/2016/SVG/main" r:embed="rId4"/>
                    </a:ext>
                  </a:extLst>
                </a:blip>
              </a:buBlip>
              <a:defRPr/>
            </a:pPr>
            <a:r>
              <a:rPr lang="en-US" dirty="0"/>
              <a:t>Why is it so hard to de-escalate our system once it’s in motion?</a:t>
            </a:r>
          </a:p>
          <a:p>
            <a:pPr marL="457200" indent="-457200">
              <a:lnSpc>
                <a:spcPct val="100000"/>
              </a:lnSpc>
              <a:spcBef>
                <a:spcPts val="0"/>
              </a:spcBef>
              <a:spcAft>
                <a:spcPts val="1800"/>
              </a:spcAft>
              <a:buSzPct val="90000"/>
              <a:buFont typeface="Arial" panose="020B0604020202020204" pitchFamily="34" charset="0"/>
              <a:buBlip>
                <a:blip r:embed="rId3">
                  <a:extLst>
                    <a:ext uri="{96DAC541-7B7A-43D3-8B79-37D633B846F1}">
                      <asvg:svgBlip xmlns:asvg="http://schemas.microsoft.com/office/drawing/2016/SVG/main" r:embed="rId4"/>
                    </a:ext>
                  </a:extLst>
                </a:blip>
              </a:buBlip>
              <a:defRPr/>
            </a:pPr>
            <a:r>
              <a:rPr lang="en-US" dirty="0"/>
              <a:t>Where is the patient now?</a:t>
            </a:r>
          </a:p>
          <a:p>
            <a:pPr marL="457200" indent="-457200">
              <a:lnSpc>
                <a:spcPct val="100000"/>
              </a:lnSpc>
              <a:spcBef>
                <a:spcPts val="0"/>
              </a:spcBef>
              <a:spcAft>
                <a:spcPts val="1800"/>
              </a:spcAft>
              <a:buSzPct val="90000"/>
              <a:buFont typeface="Arial" panose="020B0604020202020204" pitchFamily="34" charset="0"/>
              <a:buBlip>
                <a:blip r:embed="rId3">
                  <a:extLst>
                    <a:ext uri="{96DAC541-7B7A-43D3-8B79-37D633B846F1}">
                      <asvg:svgBlip xmlns:asvg="http://schemas.microsoft.com/office/drawing/2016/SVG/main" r:embed="rId4"/>
                    </a:ext>
                  </a:extLst>
                </a:blip>
              </a:buBlip>
              <a:defRPr/>
            </a:pPr>
            <a:r>
              <a:rPr lang="en-US" dirty="0"/>
              <a:t>Why do we have different protocols for different methods of arrival and different times of day?</a:t>
            </a:r>
          </a:p>
          <a:p>
            <a:pPr marL="457200" indent="-457200">
              <a:lnSpc>
                <a:spcPct val="100000"/>
              </a:lnSpc>
              <a:spcBef>
                <a:spcPts val="0"/>
              </a:spcBef>
              <a:spcAft>
                <a:spcPts val="1800"/>
              </a:spcAft>
              <a:buSzPct val="90000"/>
              <a:buFont typeface="Arial" panose="020B0604020202020204" pitchFamily="34" charset="0"/>
              <a:buBlip>
                <a:blip r:embed="rId3">
                  <a:extLst>
                    <a:ext uri="{96DAC541-7B7A-43D3-8B79-37D633B846F1}">
                      <asvg:svgBlip xmlns:asvg="http://schemas.microsoft.com/office/drawing/2016/SVG/main" r:embed="rId4"/>
                    </a:ext>
                  </a:extLst>
                </a:blip>
              </a:buBlip>
              <a:defRPr/>
            </a:pPr>
            <a:r>
              <a:rPr lang="en-US" dirty="0"/>
              <a:t>Why can’t we provide timely feedback to EMS and referral partners?</a:t>
            </a:r>
          </a:p>
        </p:txBody>
      </p:sp>
      <p:pic>
        <p:nvPicPr>
          <p:cNvPr id="14" name="Picture 2">
            <a:extLst>
              <a:ext uri="{FF2B5EF4-FFF2-40B4-BE49-F238E27FC236}">
                <a16:creationId xmlns:a16="http://schemas.microsoft.com/office/drawing/2014/main" id="{1E0CF3AA-1870-2C3D-2776-083B383A9A6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7" b="37"/>
          <a:stretch>
            <a:fillRect/>
          </a:stretch>
        </p:blipFill>
        <p:spPr bwMode="auto">
          <a:xfrm>
            <a:off x="0" y="0"/>
            <a:ext cx="10726738" cy="137160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 Placeholder 11">
            <a:extLst>
              <a:ext uri="{FF2B5EF4-FFF2-40B4-BE49-F238E27FC236}">
                <a16:creationId xmlns:a16="http://schemas.microsoft.com/office/drawing/2014/main" id="{D0AB3B6F-16AF-C5A6-DB16-50926536D00F}"/>
              </a:ext>
            </a:extLst>
          </p:cNvPr>
          <p:cNvSpPr txBox="1">
            <a:spLocks/>
          </p:cNvSpPr>
          <p:nvPr/>
        </p:nvSpPr>
        <p:spPr>
          <a:xfrm>
            <a:off x="-14288" y="11905488"/>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Traditional Patient Movement Challenges</a:t>
            </a:r>
          </a:p>
        </p:txBody>
      </p:sp>
    </p:spTree>
    <p:extLst>
      <p:ext uri="{BB962C8B-B14F-4D97-AF65-F5344CB8AC3E}">
        <p14:creationId xmlns:p14="http://schemas.microsoft.com/office/powerpoint/2010/main" val="27196314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CE2AD-9B0A-36B5-DBF9-AE05CD5D6C95}"/>
            </a:ext>
          </a:extLst>
        </p:cNvPr>
        <p:cNvGrpSpPr/>
        <p:nvPr/>
      </p:nvGrpSpPr>
      <p:grpSpPr>
        <a:xfrm>
          <a:off x="0" y="0"/>
          <a:ext cx="0" cy="0"/>
          <a:chOff x="0" y="0"/>
          <a:chExt cx="0" cy="0"/>
        </a:xfrm>
      </p:grpSpPr>
      <p:pic>
        <p:nvPicPr>
          <p:cNvPr id="19458" name="Picture 2">
            <a:extLst>
              <a:ext uri="{FF2B5EF4-FFF2-40B4-BE49-F238E27FC236}">
                <a16:creationId xmlns:a16="http://schemas.microsoft.com/office/drawing/2014/main" id="{947759CF-FA4E-4EAA-8B25-5822AEB1032E}"/>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t="37" b="37"/>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723A41AD-AA84-6C1A-2B77-63656181E173}"/>
              </a:ext>
            </a:extLst>
          </p:cNvPr>
          <p:cNvSpPr>
            <a:spLocks noGrp="1"/>
          </p:cNvSpPr>
          <p:nvPr>
            <p:ph type="title"/>
          </p:nvPr>
        </p:nvSpPr>
        <p:spPr/>
        <p:txBody>
          <a:bodyPr/>
          <a:lstStyle/>
          <a:p>
            <a:r>
              <a:rPr lang="en-US" dirty="0"/>
              <a:t>Transfer Agent Challenges</a:t>
            </a:r>
          </a:p>
        </p:txBody>
      </p:sp>
      <p:sp>
        <p:nvSpPr>
          <p:cNvPr id="4" name="Text Placeholder 3">
            <a:extLst>
              <a:ext uri="{FF2B5EF4-FFF2-40B4-BE49-F238E27FC236}">
                <a16:creationId xmlns:a16="http://schemas.microsoft.com/office/drawing/2014/main" id="{45AD1AE9-FCE3-8EDC-01BB-E4A74C4939D6}"/>
              </a:ext>
            </a:extLst>
          </p:cNvPr>
          <p:cNvSpPr>
            <a:spLocks noGrp="1"/>
          </p:cNvSpPr>
          <p:nvPr>
            <p:ph type="body" sz="quarter" idx="11"/>
          </p:nvPr>
        </p:nvSpPr>
        <p:spPr>
          <a:xfrm>
            <a:off x="11018838" y="2400264"/>
            <a:ext cx="12490091" cy="10972766"/>
          </a:xfrm>
          <a:prstGeom prst="rect">
            <a:avLst/>
          </a:prstGeom>
        </p:spPr>
        <p:txBody>
          <a:bodyPr/>
          <a:lstStyle/>
          <a:p>
            <a:pPr marL="0" indent="0">
              <a:lnSpc>
                <a:spcPct val="100000"/>
              </a:lnSpc>
              <a:spcBef>
                <a:spcPts val="0"/>
              </a:spcBef>
              <a:buSzPct val="90000"/>
              <a:buNone/>
            </a:pPr>
            <a:r>
              <a:rPr lang="en-US" b="1" dirty="0">
                <a:solidFill>
                  <a:schemeClr val="accent1"/>
                </a:solidFill>
                <a:latin typeface="+mj-lt"/>
              </a:rPr>
              <a:t>CALLS &amp; CALL LISTS</a:t>
            </a:r>
            <a:endParaRPr lang="en-US" b="1" dirty="0">
              <a:latin typeface="+mj-lt"/>
            </a:endParaRP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Too many calls—I can handle multiple messages at once, but only one call. Why can’t I text instead?</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Nobody calls back, and then everyone calls back at once.</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What’s the callback number in case I get disconnected?!</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I can’t listen to my voicemails because the phone keeps ringing!</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Why is it so hard to find out who’s on call for each of the service lines?</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Did they get their alert?  Why aren’t they answering or calling back?</a:t>
            </a:r>
          </a:p>
          <a:p>
            <a:pPr marL="457200" indent="-457200">
              <a:lnSpc>
                <a:spcPct val="100000"/>
              </a:lnSpc>
              <a:spcBef>
                <a:spcPts val="0"/>
              </a:spcBef>
              <a:spcAft>
                <a:spcPts val="1800"/>
              </a:spcAft>
              <a:buSzPct val="90000"/>
              <a:buBlip>
                <a:blip r:embed="rId4">
                  <a:extLst>
                    <a:ext uri="{96DAC541-7B7A-43D3-8B79-37D633B846F1}">
                      <asvg:svgBlip xmlns:asvg="http://schemas.microsoft.com/office/drawing/2016/SVG/main" r:embed="rId5"/>
                    </a:ext>
                  </a:extLst>
                </a:blip>
              </a:buBlip>
              <a:defRPr/>
            </a:pPr>
            <a:r>
              <a:rPr lang="en-US" sz="3000" dirty="0"/>
              <a:t>It’s impossible to call all the people that need this update.</a:t>
            </a:r>
          </a:p>
          <a:p>
            <a:pPr marL="0" indent="0">
              <a:lnSpc>
                <a:spcPct val="100000"/>
              </a:lnSpc>
              <a:spcBef>
                <a:spcPts val="3000"/>
              </a:spcBef>
              <a:buSzPct val="90000"/>
              <a:buNone/>
            </a:pPr>
            <a:r>
              <a:rPr lang="en-US" sz="3200" b="1" dirty="0">
                <a:solidFill>
                  <a:schemeClr val="accent1"/>
                </a:solidFill>
                <a:latin typeface="+mj-lt"/>
              </a:rPr>
              <a:t>OTHER CHALLENGES</a:t>
            </a:r>
            <a:endParaRPr lang="en-US" sz="3200" b="1" dirty="0">
              <a:latin typeface="+mj-lt"/>
            </a:endParaRPr>
          </a:p>
          <a:p>
            <a:pPr marL="457200" marR="0" lvl="0" indent="-457200" algn="l" defTabSz="274320" rtl="0" eaLnBrk="1" fontAlgn="t" latinLnBrk="0" hangingPunct="1">
              <a:lnSpc>
                <a:spcPct val="100000"/>
              </a:lnSpc>
              <a:spcBef>
                <a:spcPts val="0"/>
              </a:spcBef>
              <a:spcAft>
                <a:spcPts val="2400"/>
              </a:spcAft>
              <a:buClr>
                <a:srgbClr val="212121"/>
              </a:buClr>
              <a:buSzPct val="90000"/>
              <a:buFont typeface="Arial" panose="020B0604020202020204" pitchFamily="34" charset="0"/>
              <a:buBlip>
                <a:blip r:embed="rId4">
                  <a:extLst>
                    <a:ext uri="{96DAC541-7B7A-43D3-8B79-37D633B846F1}">
                      <asvg:svgBlip xmlns:asvg="http://schemas.microsoft.com/office/drawing/2016/SVG/main" r:embed="rId5"/>
                    </a:ext>
                  </a:extLst>
                </a:blip>
              </a:buBlip>
              <a:tabLst/>
              <a:defRPr/>
            </a:pPr>
            <a:r>
              <a:rPr kumimoji="0" lang="en-US" sz="3000" u="none" strike="noStrike" kern="1200" cap="none" spc="0" normalizeH="0" baseline="0" noProof="0" dirty="0">
                <a:ln>
                  <a:noFill/>
                </a:ln>
                <a:solidFill>
                  <a:srgbClr val="212121"/>
                </a:solidFill>
                <a:effectLst/>
                <a:uLnTx/>
                <a:uFillTx/>
              </a:rPr>
              <a:t>I have too many people here with not enough volume. But 15 minutes later, I need more staff!</a:t>
            </a:r>
          </a:p>
          <a:p>
            <a:pPr marL="457200" marR="0" lvl="0" indent="-457200" algn="l" defTabSz="274320" rtl="0" eaLnBrk="1" fontAlgn="t" latinLnBrk="0" hangingPunct="1">
              <a:lnSpc>
                <a:spcPct val="100000"/>
              </a:lnSpc>
              <a:spcBef>
                <a:spcPts val="0"/>
              </a:spcBef>
              <a:spcAft>
                <a:spcPts val="2400"/>
              </a:spcAft>
              <a:buClr>
                <a:srgbClr val="212121"/>
              </a:buClr>
              <a:buSzPct val="90000"/>
              <a:buFont typeface="Arial" panose="020B0604020202020204" pitchFamily="34" charset="0"/>
              <a:buBlip>
                <a:blip r:embed="rId4">
                  <a:extLst>
                    <a:ext uri="{96DAC541-7B7A-43D3-8B79-37D633B846F1}">
                      <asvg:svgBlip xmlns:asvg="http://schemas.microsoft.com/office/drawing/2016/SVG/main" r:embed="rId5"/>
                    </a:ext>
                  </a:extLst>
                </a:blip>
              </a:buBlip>
              <a:tabLst/>
              <a:defRPr/>
            </a:pPr>
            <a:r>
              <a:rPr kumimoji="0" lang="en-US" sz="3000" u="none" strike="noStrike" kern="1200" cap="none" spc="0" normalizeH="0" baseline="0" noProof="0" dirty="0">
                <a:ln>
                  <a:noFill/>
                </a:ln>
                <a:solidFill>
                  <a:srgbClr val="212121"/>
                </a:solidFill>
                <a:effectLst/>
                <a:uLnTx/>
                <a:uFillTx/>
              </a:rPr>
              <a:t>I wish the notification had enough information in it to cut down on all the follow-up questions!</a:t>
            </a:r>
          </a:p>
          <a:p>
            <a:pPr marL="457200" marR="0" lvl="0" indent="-457200" algn="l" defTabSz="274320" rtl="0" eaLnBrk="1" fontAlgn="t" latinLnBrk="0" hangingPunct="1">
              <a:lnSpc>
                <a:spcPct val="100000"/>
              </a:lnSpc>
              <a:spcBef>
                <a:spcPts val="0"/>
              </a:spcBef>
              <a:spcAft>
                <a:spcPts val="2400"/>
              </a:spcAft>
              <a:buClr>
                <a:srgbClr val="212121"/>
              </a:buClr>
              <a:buSzPct val="90000"/>
              <a:buFont typeface="Arial" panose="020B0604020202020204" pitchFamily="34" charset="0"/>
              <a:buBlip>
                <a:blip r:embed="rId4">
                  <a:extLst>
                    <a:ext uri="{96DAC541-7B7A-43D3-8B79-37D633B846F1}">
                      <asvg:svgBlip xmlns:asvg="http://schemas.microsoft.com/office/drawing/2016/SVG/main" r:embed="rId5"/>
                    </a:ext>
                  </a:extLst>
                </a:blip>
              </a:buBlip>
              <a:tabLst/>
              <a:defRPr/>
            </a:pPr>
            <a:r>
              <a:rPr kumimoji="0" lang="en-US" sz="3000" u="none" strike="noStrike" kern="1200" cap="none" spc="0" normalizeH="0" baseline="0" noProof="0" dirty="0">
                <a:ln>
                  <a:noFill/>
                </a:ln>
                <a:solidFill>
                  <a:srgbClr val="212121"/>
                </a:solidFill>
                <a:effectLst/>
                <a:uLnTx/>
                <a:uFillTx/>
              </a:rPr>
              <a:t>It’s so hard to get transport and nobody knows when they will arrive.</a:t>
            </a:r>
          </a:p>
        </p:txBody>
      </p:sp>
      <p:sp>
        <p:nvSpPr>
          <p:cNvPr id="2" name="Text Placeholder 11">
            <a:extLst>
              <a:ext uri="{FF2B5EF4-FFF2-40B4-BE49-F238E27FC236}">
                <a16:creationId xmlns:a16="http://schemas.microsoft.com/office/drawing/2014/main" id="{4DB88AD9-3745-417B-2538-C64E42D353B8}"/>
              </a:ext>
            </a:extLst>
          </p:cNvPr>
          <p:cNvSpPr txBox="1">
            <a:spLocks/>
          </p:cNvSpPr>
          <p:nvPr/>
        </p:nvSpPr>
        <p:spPr>
          <a:xfrm>
            <a:off x="-14288" y="11905488"/>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Traditional Patient Movement Challenges</a:t>
            </a:r>
          </a:p>
        </p:txBody>
      </p:sp>
    </p:spTree>
    <p:extLst>
      <p:ext uri="{BB962C8B-B14F-4D97-AF65-F5344CB8AC3E}">
        <p14:creationId xmlns:p14="http://schemas.microsoft.com/office/powerpoint/2010/main" val="1603592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7AD21-F0AE-C4B6-3028-C8A05EB4879C}"/>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80AC85D0-7794-2461-B842-3034312A9AB1}"/>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t="37" b="3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BB5280BF-E5C6-D17E-BABF-CECFD9518A00}"/>
              </a:ext>
            </a:extLst>
          </p:cNvPr>
          <p:cNvSpPr>
            <a:spLocks noGrp="1"/>
          </p:cNvSpPr>
          <p:nvPr>
            <p:ph type="title"/>
          </p:nvPr>
        </p:nvSpPr>
        <p:spPr>
          <a:xfrm>
            <a:off x="11018520" y="1403989"/>
            <a:ext cx="12757468" cy="995882"/>
          </a:xfrm>
        </p:spPr>
        <p:txBody>
          <a:bodyPr/>
          <a:lstStyle/>
          <a:p>
            <a:r>
              <a:rPr lang="en-US" dirty="0"/>
              <a:t>Transfer Care Team Challenges</a:t>
            </a:r>
          </a:p>
        </p:txBody>
      </p:sp>
      <p:sp>
        <p:nvSpPr>
          <p:cNvPr id="4" name="Text Placeholder 3">
            <a:extLst>
              <a:ext uri="{FF2B5EF4-FFF2-40B4-BE49-F238E27FC236}">
                <a16:creationId xmlns:a16="http://schemas.microsoft.com/office/drawing/2014/main" id="{F91FF04F-6039-478C-C36C-8BDF566BC40C}"/>
              </a:ext>
            </a:extLst>
          </p:cNvPr>
          <p:cNvSpPr>
            <a:spLocks noGrp="1"/>
          </p:cNvSpPr>
          <p:nvPr>
            <p:ph type="body" sz="quarter" idx="11"/>
          </p:nvPr>
        </p:nvSpPr>
        <p:spPr>
          <a:xfrm>
            <a:off x="11018838" y="2399871"/>
            <a:ext cx="12757150" cy="10741972"/>
          </a:xfrm>
        </p:spPr>
        <p:txBody>
          <a:bodyPr/>
          <a:lstStyle/>
          <a:p>
            <a:pPr marL="0" indent="0">
              <a:lnSpc>
                <a:spcPct val="100000"/>
              </a:lnSpc>
              <a:spcBef>
                <a:spcPts val="1200"/>
              </a:spcBef>
              <a:buSzPct val="90000"/>
              <a:buNone/>
            </a:pPr>
            <a:r>
              <a:rPr lang="en-US" b="1" dirty="0">
                <a:solidFill>
                  <a:schemeClr val="accent1"/>
                </a:solidFill>
                <a:latin typeface="+mj-lt"/>
              </a:rPr>
              <a:t>RECEIVING FACILITY</a:t>
            </a:r>
            <a:endParaRPr lang="en-US" b="1" dirty="0">
              <a:latin typeface="+mj-lt"/>
            </a:endParaRPr>
          </a:p>
          <a:p>
            <a:pPr marL="457200" indent="-457200">
              <a:lnSpc>
                <a:spcPct val="100000"/>
              </a:lnSpc>
              <a:spcBef>
                <a:spcPts val="0"/>
              </a:spcBef>
              <a:spcAft>
                <a:spcPts val="1600"/>
              </a:spcAft>
              <a:buSzPct val="90000"/>
              <a:buBlip>
                <a:blip r:embed="rId4">
                  <a:extLst>
                    <a:ext uri="{96DAC541-7B7A-43D3-8B79-37D633B846F1}">
                      <asvg:svgBlip xmlns:asvg="http://schemas.microsoft.com/office/drawing/2016/SVG/main" r:embed="rId5"/>
                    </a:ext>
                  </a:extLst>
                </a:blip>
              </a:buBlip>
              <a:defRPr/>
            </a:pPr>
            <a:r>
              <a:rPr lang="en-US" sz="3000" dirty="0"/>
              <a:t>Where are they? When will they get here? Wait… they haven’t even left yet?!…</a:t>
            </a:r>
          </a:p>
          <a:p>
            <a:pPr marL="457200" indent="-457200">
              <a:lnSpc>
                <a:spcPct val="100000"/>
              </a:lnSpc>
              <a:spcBef>
                <a:spcPts val="0"/>
              </a:spcBef>
              <a:spcAft>
                <a:spcPts val="1600"/>
              </a:spcAft>
              <a:buSzPct val="90000"/>
              <a:buBlip>
                <a:blip r:embed="rId4">
                  <a:extLst>
                    <a:ext uri="{96DAC541-7B7A-43D3-8B79-37D633B846F1}">
                      <asvg:svgBlip xmlns:asvg="http://schemas.microsoft.com/office/drawing/2016/SVG/main" r:embed="rId5"/>
                    </a:ext>
                  </a:extLst>
                </a:blip>
              </a:buBlip>
              <a:defRPr/>
            </a:pPr>
            <a:r>
              <a:rPr lang="en-US" sz="3000" dirty="0"/>
              <a:t>What do you mean the patient is here?!</a:t>
            </a:r>
          </a:p>
          <a:p>
            <a:pPr marL="457200" indent="-457200">
              <a:lnSpc>
                <a:spcPct val="100000"/>
              </a:lnSpc>
              <a:spcBef>
                <a:spcPts val="0"/>
              </a:spcBef>
              <a:spcAft>
                <a:spcPts val="1600"/>
              </a:spcAft>
              <a:buSzPct val="90000"/>
              <a:buBlip>
                <a:blip r:embed="rId4">
                  <a:extLst>
                    <a:ext uri="{96DAC541-7B7A-43D3-8B79-37D633B846F1}">
                      <asvg:svgBlip xmlns:asvg="http://schemas.microsoft.com/office/drawing/2016/SVG/main" r:embed="rId5"/>
                    </a:ext>
                  </a:extLst>
                </a:blip>
              </a:buBlip>
              <a:defRPr/>
            </a:pPr>
            <a:r>
              <a:rPr lang="en-US" sz="3000" dirty="0"/>
              <a:t>Who accepted the patient, and what’s the plan once they get here?</a:t>
            </a:r>
          </a:p>
          <a:p>
            <a:pPr marL="457200" indent="-457200">
              <a:lnSpc>
                <a:spcPct val="100000"/>
              </a:lnSpc>
              <a:spcBef>
                <a:spcPts val="0"/>
              </a:spcBef>
              <a:spcAft>
                <a:spcPts val="1600"/>
              </a:spcAft>
              <a:buSzPct val="90000"/>
              <a:buBlip>
                <a:blip r:embed="rId4">
                  <a:extLst>
                    <a:ext uri="{96DAC541-7B7A-43D3-8B79-37D633B846F1}">
                      <asvg:svgBlip xmlns:asvg="http://schemas.microsoft.com/office/drawing/2016/SVG/main" r:embed="rId5"/>
                    </a:ext>
                  </a:extLst>
                </a:blip>
              </a:buBlip>
              <a:defRPr/>
            </a:pPr>
            <a:r>
              <a:rPr lang="en-US" sz="3000" dirty="0"/>
              <a:t>Why didn’t they give me that update?!?</a:t>
            </a:r>
          </a:p>
          <a:p>
            <a:pPr marL="457200" indent="-457200">
              <a:lnSpc>
                <a:spcPct val="100000"/>
              </a:lnSpc>
              <a:spcBef>
                <a:spcPts val="0"/>
              </a:spcBef>
              <a:spcAft>
                <a:spcPts val="1600"/>
              </a:spcAft>
              <a:buSzPct val="90000"/>
              <a:buBlip>
                <a:blip r:embed="rId4">
                  <a:extLst>
                    <a:ext uri="{96DAC541-7B7A-43D3-8B79-37D633B846F1}">
                      <asvg:svgBlip xmlns:asvg="http://schemas.microsoft.com/office/drawing/2016/SVG/main" r:embed="rId5"/>
                    </a:ext>
                  </a:extLst>
                </a:blip>
              </a:buBlip>
              <a:defRPr/>
            </a:pPr>
            <a:r>
              <a:rPr lang="en-US" sz="3000" dirty="0"/>
              <a:t>I wish I would have asked ____</a:t>
            </a:r>
          </a:p>
          <a:p>
            <a:pPr marL="457200" indent="-457200">
              <a:lnSpc>
                <a:spcPct val="100000"/>
              </a:lnSpc>
              <a:spcBef>
                <a:spcPts val="0"/>
              </a:spcBef>
              <a:spcAft>
                <a:spcPts val="1600"/>
              </a:spcAft>
              <a:buSzPct val="90000"/>
              <a:buBlip>
                <a:blip r:embed="rId4">
                  <a:extLst>
                    <a:ext uri="{96DAC541-7B7A-43D3-8B79-37D633B846F1}">
                      <asvg:svgBlip xmlns:asvg="http://schemas.microsoft.com/office/drawing/2016/SVG/main" r:embed="rId5"/>
                    </a:ext>
                  </a:extLst>
                </a:blip>
              </a:buBlip>
              <a:defRPr/>
            </a:pPr>
            <a:r>
              <a:rPr lang="en-US" sz="3000" dirty="0"/>
              <a:t>This patient should have been auto-accepted. </a:t>
            </a:r>
          </a:p>
          <a:p>
            <a:pPr marL="457200" indent="-457200">
              <a:lnSpc>
                <a:spcPct val="100000"/>
              </a:lnSpc>
              <a:spcBef>
                <a:spcPts val="0"/>
              </a:spcBef>
              <a:spcAft>
                <a:spcPts val="1600"/>
              </a:spcAft>
              <a:buSzPct val="90000"/>
              <a:buBlip>
                <a:blip r:embed="rId4">
                  <a:extLst>
                    <a:ext uri="{96DAC541-7B7A-43D3-8B79-37D633B846F1}">
                      <asvg:svgBlip xmlns:asvg="http://schemas.microsoft.com/office/drawing/2016/SVG/main" r:embed="rId5"/>
                    </a:ext>
                  </a:extLst>
                </a:blip>
              </a:buBlip>
              <a:defRPr/>
            </a:pPr>
            <a:r>
              <a:rPr lang="en-US" sz="3000" dirty="0"/>
              <a:t>If I’d just seen a photo or done a quick video call, I could’ve treated this patient in the clinic instead of transferring them.</a:t>
            </a:r>
          </a:p>
          <a:p>
            <a:pPr>
              <a:lnSpc>
                <a:spcPct val="100000"/>
              </a:lnSpc>
              <a:spcBef>
                <a:spcPts val="1800"/>
              </a:spcBef>
              <a:buSzPct val="90000"/>
              <a:defRPr/>
            </a:pPr>
            <a:r>
              <a:rPr lang="en-US" b="1" dirty="0">
                <a:solidFill>
                  <a:schemeClr val="accent1"/>
                </a:solidFill>
                <a:latin typeface="+mj-lt"/>
              </a:rPr>
              <a:t>REFERRAL FACILITY</a:t>
            </a:r>
            <a:endParaRPr lang="en-US" b="1" dirty="0">
              <a:latin typeface="+mj-lt"/>
            </a:endParaRPr>
          </a:p>
          <a:p>
            <a:pPr marL="457200" marR="0" lvl="0" indent="-457200">
              <a:lnSpc>
                <a:spcPct val="100000"/>
              </a:lnSpc>
              <a:spcBef>
                <a:spcPts val="0"/>
              </a:spcBef>
              <a:spcAft>
                <a:spcPts val="1600"/>
              </a:spcAft>
              <a:buSzPct val="90000"/>
              <a:buBlip>
                <a:blip r:embed="rId4">
                  <a:extLst>
                    <a:ext uri="{96DAC541-7B7A-43D3-8B79-37D633B846F1}">
                      <asvg:svgBlip xmlns:asvg="http://schemas.microsoft.com/office/drawing/2016/SVG/main" r:embed="rId5"/>
                    </a:ext>
                  </a:extLst>
                </a:blip>
              </a:buBlip>
              <a:tabLst/>
              <a:defRPr/>
            </a:pPr>
            <a:r>
              <a:rPr lang="en-US" sz="3000" dirty="0"/>
              <a:t>They don’t understand how sick the patient is.</a:t>
            </a:r>
          </a:p>
          <a:p>
            <a:pPr marL="457200" marR="0" lvl="0" indent="-457200">
              <a:lnSpc>
                <a:spcPct val="100000"/>
              </a:lnSpc>
              <a:spcBef>
                <a:spcPts val="0"/>
              </a:spcBef>
              <a:spcAft>
                <a:spcPts val="1600"/>
              </a:spcAft>
              <a:buSzPct val="90000"/>
              <a:buBlip>
                <a:blip r:embed="rId4">
                  <a:extLst>
                    <a:ext uri="{96DAC541-7B7A-43D3-8B79-37D633B846F1}">
                      <asvg:svgBlip xmlns:asvg="http://schemas.microsoft.com/office/drawing/2016/SVG/main" r:embed="rId5"/>
                    </a:ext>
                  </a:extLst>
                </a:blip>
              </a:buBlip>
              <a:tabLst/>
              <a:defRPr/>
            </a:pPr>
            <a:r>
              <a:rPr lang="en-US" sz="3000" dirty="0"/>
              <a:t>I need to call three facilities at once to get someone to take this patient quickly.</a:t>
            </a:r>
          </a:p>
          <a:p>
            <a:pPr marL="457200" marR="0" lvl="0" indent="-457200">
              <a:lnSpc>
                <a:spcPct val="100000"/>
              </a:lnSpc>
              <a:spcBef>
                <a:spcPts val="0"/>
              </a:spcBef>
              <a:spcAft>
                <a:spcPts val="1600"/>
              </a:spcAft>
              <a:buSzPct val="90000"/>
              <a:buBlip>
                <a:blip r:embed="rId4">
                  <a:extLst>
                    <a:ext uri="{96DAC541-7B7A-43D3-8B79-37D633B846F1}">
                      <asvg:svgBlip xmlns:asvg="http://schemas.microsoft.com/office/drawing/2016/SVG/main" r:embed="rId5"/>
                    </a:ext>
                  </a:extLst>
                </a:blip>
              </a:buBlip>
              <a:tabLst/>
              <a:defRPr/>
            </a:pPr>
            <a:r>
              <a:rPr lang="en-US" sz="3000" dirty="0"/>
              <a:t>If I’m on the phone, there is nobody with the patient.</a:t>
            </a:r>
          </a:p>
          <a:p>
            <a:pPr marL="457200" marR="0" lvl="0" indent="-457200">
              <a:lnSpc>
                <a:spcPct val="100000"/>
              </a:lnSpc>
              <a:spcBef>
                <a:spcPts val="0"/>
              </a:spcBef>
              <a:spcAft>
                <a:spcPts val="1600"/>
              </a:spcAft>
              <a:buSzPct val="90000"/>
              <a:buBlip>
                <a:blip r:embed="rId4">
                  <a:extLst>
                    <a:ext uri="{96DAC541-7B7A-43D3-8B79-37D633B846F1}">
                      <asvg:svgBlip xmlns:asvg="http://schemas.microsoft.com/office/drawing/2016/SVG/main" r:embed="rId5"/>
                    </a:ext>
                  </a:extLst>
                </a:blip>
              </a:buBlip>
              <a:tabLst/>
              <a:defRPr/>
            </a:pPr>
            <a:r>
              <a:rPr lang="en-US" sz="3000" dirty="0"/>
              <a:t>How many times do I need to answer the same question?</a:t>
            </a:r>
          </a:p>
          <a:p>
            <a:pPr marL="457200" marR="0" lvl="0" indent="-457200">
              <a:lnSpc>
                <a:spcPct val="100000"/>
              </a:lnSpc>
              <a:spcBef>
                <a:spcPts val="0"/>
              </a:spcBef>
              <a:spcAft>
                <a:spcPts val="1600"/>
              </a:spcAft>
              <a:buSzPct val="90000"/>
              <a:buBlip>
                <a:blip r:embed="rId4">
                  <a:extLst>
                    <a:ext uri="{96DAC541-7B7A-43D3-8B79-37D633B846F1}">
                      <asvg:svgBlip xmlns:asvg="http://schemas.microsoft.com/office/drawing/2016/SVG/main" r:embed="rId5"/>
                    </a:ext>
                  </a:extLst>
                </a:blip>
              </a:buBlip>
              <a:tabLst/>
              <a:defRPr/>
            </a:pPr>
            <a:r>
              <a:rPr lang="en-US" sz="3000" dirty="0"/>
              <a:t>Where is transport?</a:t>
            </a:r>
          </a:p>
          <a:p>
            <a:pPr marL="457200" marR="0" lvl="0" indent="-457200">
              <a:lnSpc>
                <a:spcPct val="100000"/>
              </a:lnSpc>
              <a:spcBef>
                <a:spcPts val="0"/>
              </a:spcBef>
              <a:spcAft>
                <a:spcPts val="1600"/>
              </a:spcAft>
              <a:buSzPct val="90000"/>
              <a:buBlip>
                <a:blip r:embed="rId4">
                  <a:extLst>
                    <a:ext uri="{96DAC541-7B7A-43D3-8B79-37D633B846F1}">
                      <asvg:svgBlip xmlns:asvg="http://schemas.microsoft.com/office/drawing/2016/SVG/main" r:embed="rId5"/>
                    </a:ext>
                  </a:extLst>
                </a:blip>
              </a:buBlip>
              <a:tabLst/>
              <a:defRPr/>
            </a:pPr>
            <a:r>
              <a:rPr lang="en-US" sz="3000" dirty="0"/>
              <a:t>I’d feel comfortable sending them home if the specialist said it was okay after reviewing a photo or doing a video call.</a:t>
            </a:r>
          </a:p>
        </p:txBody>
      </p:sp>
      <p:sp>
        <p:nvSpPr>
          <p:cNvPr id="2" name="Text Placeholder 11">
            <a:extLst>
              <a:ext uri="{FF2B5EF4-FFF2-40B4-BE49-F238E27FC236}">
                <a16:creationId xmlns:a16="http://schemas.microsoft.com/office/drawing/2014/main" id="{4E85C181-3B9E-F188-3713-151BE9BFDE61}"/>
              </a:ext>
            </a:extLst>
          </p:cNvPr>
          <p:cNvSpPr txBox="1">
            <a:spLocks/>
          </p:cNvSpPr>
          <p:nvPr/>
        </p:nvSpPr>
        <p:spPr>
          <a:xfrm>
            <a:off x="-14288" y="11905488"/>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Traditional Patient Movement Challenges</a:t>
            </a:r>
          </a:p>
        </p:txBody>
      </p:sp>
    </p:spTree>
    <p:extLst>
      <p:ext uri="{BB962C8B-B14F-4D97-AF65-F5344CB8AC3E}">
        <p14:creationId xmlns:p14="http://schemas.microsoft.com/office/powerpoint/2010/main" val="4233448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918977-4B27-1A21-6910-D8A48F73F7F0}"/>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B55E097E-ECB7-A444-C75C-52997004E948}"/>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t="37" b="37"/>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3" name="Title 2">
            <a:extLst>
              <a:ext uri="{FF2B5EF4-FFF2-40B4-BE49-F238E27FC236}">
                <a16:creationId xmlns:a16="http://schemas.microsoft.com/office/drawing/2014/main" id="{3A932420-E00D-1A2C-311A-E41505CF294F}"/>
              </a:ext>
            </a:extLst>
          </p:cNvPr>
          <p:cNvSpPr>
            <a:spLocks noGrp="1"/>
          </p:cNvSpPr>
          <p:nvPr>
            <p:ph type="title"/>
          </p:nvPr>
        </p:nvSpPr>
        <p:spPr/>
        <p:txBody>
          <a:bodyPr/>
          <a:lstStyle/>
          <a:p>
            <a:r>
              <a:rPr lang="en-US" dirty="0"/>
              <a:t>Interfacility Transport Crew Challenges</a:t>
            </a:r>
          </a:p>
        </p:txBody>
      </p:sp>
      <p:sp>
        <p:nvSpPr>
          <p:cNvPr id="4" name="Text Placeholder 3">
            <a:extLst>
              <a:ext uri="{FF2B5EF4-FFF2-40B4-BE49-F238E27FC236}">
                <a16:creationId xmlns:a16="http://schemas.microsoft.com/office/drawing/2014/main" id="{08822410-AEC3-959E-B71D-A0932111F4D0}"/>
              </a:ext>
            </a:extLst>
          </p:cNvPr>
          <p:cNvSpPr>
            <a:spLocks noGrp="1"/>
          </p:cNvSpPr>
          <p:nvPr>
            <p:ph type="body" sz="quarter" idx="11"/>
          </p:nvPr>
        </p:nvSpPr>
        <p:spPr>
          <a:xfrm>
            <a:off x="11018838" y="2400264"/>
            <a:ext cx="12757150" cy="10474488"/>
          </a:xfrm>
        </p:spPr>
        <p:txBody>
          <a:bodyPr/>
          <a:lstStyle/>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Where do I go at the referral AND receiving hospital?</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It is difficult to get an updated ETA to the correct people at the referral AND receiving hospital.</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It is difficult to provide an update on the patient's condition if there are significant changes </a:t>
            </a:r>
            <a:r>
              <a:rPr lang="en-US" sz="3000" dirty="0" err="1"/>
              <a:t>en</a:t>
            </a:r>
            <a:r>
              <a:rPr lang="en-US" sz="3000" dirty="0"/>
              <a:t> route, especially during long transports.</a:t>
            </a:r>
          </a:p>
          <a:p>
            <a:pPr marL="457200" indent="-457200">
              <a:lnSpc>
                <a:spcPct val="100000"/>
              </a:lnSpc>
              <a:spcBef>
                <a:spcPts val="0"/>
              </a:spcBef>
              <a:spcAft>
                <a:spcPts val="2400"/>
              </a:spcAft>
              <a:buSzPct val="90000"/>
              <a:buBlip>
                <a:blip r:embed="rId4">
                  <a:extLst>
                    <a:ext uri="{96DAC541-7B7A-43D3-8B79-37D633B846F1}">
                      <asvg:svgBlip xmlns:asvg="http://schemas.microsoft.com/office/drawing/2016/SVG/main" r:embed="rId5"/>
                    </a:ext>
                  </a:extLst>
                </a:blip>
              </a:buBlip>
              <a:defRPr/>
            </a:pPr>
            <a:r>
              <a:rPr lang="en-US" sz="3000" dirty="0"/>
              <a:t>It is difficult to get communication back from the facility about room changes or other pertinent updates.</a:t>
            </a:r>
          </a:p>
        </p:txBody>
      </p:sp>
      <p:sp>
        <p:nvSpPr>
          <p:cNvPr id="2" name="Text Placeholder 11">
            <a:extLst>
              <a:ext uri="{FF2B5EF4-FFF2-40B4-BE49-F238E27FC236}">
                <a16:creationId xmlns:a16="http://schemas.microsoft.com/office/drawing/2014/main" id="{B0D0B852-178D-6CB8-4BD6-36F3B1FC2482}"/>
              </a:ext>
            </a:extLst>
          </p:cNvPr>
          <p:cNvSpPr txBox="1">
            <a:spLocks/>
          </p:cNvSpPr>
          <p:nvPr/>
        </p:nvSpPr>
        <p:spPr>
          <a:xfrm>
            <a:off x="-14288" y="11905488"/>
            <a:ext cx="10726738" cy="914400"/>
          </a:xfrm>
          <a:prstGeom prst="rect">
            <a:avLst/>
          </a:prstGeom>
          <a:solidFill>
            <a:schemeClr val="accent1"/>
          </a:solidFill>
        </p:spPr>
        <p:txBody>
          <a:bodyPr tIns="91440" bIns="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spcBef>
                <a:spcPts val="0"/>
              </a:spcBef>
              <a:spcAft>
                <a:spcPts val="0"/>
              </a:spcAft>
            </a:pPr>
            <a:r>
              <a:rPr lang="en-US" sz="4000" dirty="0">
                <a:solidFill>
                  <a:schemeClr val="bg1"/>
                </a:solidFill>
                <a:latin typeface="Arial" panose="020B0604020202020204" pitchFamily="34" charset="0"/>
                <a:cs typeface="Arial" panose="020B0604020202020204" pitchFamily="34" charset="0"/>
              </a:rPr>
              <a:t>Traditional Patient Movement Challenges</a:t>
            </a:r>
          </a:p>
        </p:txBody>
      </p:sp>
    </p:spTree>
    <p:extLst>
      <p:ext uri="{BB962C8B-B14F-4D97-AF65-F5344CB8AC3E}">
        <p14:creationId xmlns:p14="http://schemas.microsoft.com/office/powerpoint/2010/main" val="2229083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1" name="Traditional Patient Movement graphic">
            <a:extLst>
              <a:ext uri="{FF2B5EF4-FFF2-40B4-BE49-F238E27FC236}">
                <a16:creationId xmlns:a16="http://schemas.microsoft.com/office/drawing/2014/main" id="{93F6A1C8-1673-6D16-95BC-1253783C40EC}"/>
              </a:ext>
            </a:extLst>
          </p:cNvPr>
          <p:cNvPicPr>
            <a:picLocks noChangeAspect="1"/>
          </p:cNvPicPr>
          <p:nvPr/>
        </p:nvPicPr>
        <p:blipFill>
          <a:blip r:embed="rId3">
            <a:extLst>
              <a:ext uri="{BEBA8EAE-BF5A-486C-A8C5-ECC9F3942E4B}">
                <a14:imgProps xmlns:a14="http://schemas.microsoft.com/office/drawing/2010/main">
                  <a14:imgLayer r:embed="rId4">
                    <a14:imgEffect>
                      <a14:saturation sat="33000"/>
                    </a14:imgEffect>
                  </a14:imgLayer>
                </a14:imgProps>
              </a:ext>
            </a:extLst>
          </a:blip>
          <a:stretch>
            <a:fillRect/>
          </a:stretch>
        </p:blipFill>
        <p:spPr>
          <a:xfrm>
            <a:off x="6523253" y="518765"/>
            <a:ext cx="11340669" cy="4538578"/>
          </a:xfrm>
          <a:prstGeom prst="rect">
            <a:avLst/>
          </a:prstGeom>
        </p:spPr>
      </p:pic>
      <p:sp>
        <p:nvSpPr>
          <p:cNvPr id="61" name="pt movement label">
            <a:extLst>
              <a:ext uri="{FF2B5EF4-FFF2-40B4-BE49-F238E27FC236}">
                <a16:creationId xmlns:a16="http://schemas.microsoft.com/office/drawing/2014/main" id="{1E4BA768-4B51-5D39-1CCC-08233E09777C}"/>
              </a:ext>
            </a:extLst>
          </p:cNvPr>
          <p:cNvSpPr txBox="1"/>
          <p:nvPr/>
        </p:nvSpPr>
        <p:spPr>
          <a:xfrm>
            <a:off x="463891" y="13011660"/>
            <a:ext cx="3512262" cy="369291"/>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90000"/>
              </a:lnSpc>
              <a:spcBef>
                <a:spcPts val="0"/>
              </a:spcBef>
              <a:spcAft>
                <a:spcPts val="0"/>
              </a:spcAft>
              <a:buClr>
                <a:srgbClr val="000000"/>
              </a:buClr>
              <a:buSzTx/>
              <a:buFont typeface="Arial"/>
              <a:buNone/>
              <a:tabLst/>
              <a:defRPr/>
            </a:pPr>
            <a:r>
              <a:rPr kumimoji="0" lang="en-US" sz="2000" u="none" strike="noStrike" kern="0" cap="none" spc="0" normalizeH="0" baseline="0" noProof="0" dirty="0">
                <a:ln>
                  <a:noFill/>
                </a:ln>
                <a:solidFill>
                  <a:srgbClr val="262626"/>
                </a:solidFill>
                <a:effectLst/>
                <a:uLnTx/>
                <a:uFillTx/>
                <a:latin typeface="Arial" panose="020B0604020202020204" pitchFamily="34" charset="0"/>
                <a:ea typeface="Roboto" panose="02000000000000000000" pitchFamily="2" charset="0"/>
                <a:cs typeface="Arial" panose="020B0604020202020204" pitchFamily="34" charset="0"/>
                <a:sym typeface="Calibri"/>
              </a:rPr>
              <a:t>PATIENT MOVEMENT</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62" name="cover team coming up">
            <a:extLst>
              <a:ext uri="{FF2B5EF4-FFF2-40B4-BE49-F238E27FC236}">
                <a16:creationId xmlns:a16="http://schemas.microsoft.com/office/drawing/2014/main" id="{34477E8E-C9AE-8116-7861-C878AEFC8AD2}"/>
              </a:ext>
            </a:extLst>
          </p:cNvPr>
          <p:cNvSpPr/>
          <p:nvPr/>
        </p:nvSpPr>
        <p:spPr>
          <a:xfrm>
            <a:off x="9913968" y="12203804"/>
            <a:ext cx="6619904" cy="151219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8" name="patient movement">
            <a:extLst>
              <a:ext uri="{FF2B5EF4-FFF2-40B4-BE49-F238E27FC236}">
                <a16:creationId xmlns:a16="http://schemas.microsoft.com/office/drawing/2014/main" id="{55E44E91-89F0-D876-0A41-4C26A3AAE949}"/>
              </a:ext>
            </a:extLst>
          </p:cNvPr>
          <p:cNvGrpSpPr/>
          <p:nvPr/>
        </p:nvGrpSpPr>
        <p:grpSpPr>
          <a:xfrm>
            <a:off x="4182449" y="5919503"/>
            <a:ext cx="16022277" cy="1615800"/>
            <a:chOff x="4182449" y="5767103"/>
            <a:chExt cx="16022277" cy="1615800"/>
          </a:xfrm>
        </p:grpSpPr>
        <p:sp>
          <p:nvSpPr>
            <p:cNvPr id="129" name="pt movement">
              <a:extLst>
                <a:ext uri="{FF2B5EF4-FFF2-40B4-BE49-F238E27FC236}">
                  <a16:creationId xmlns:a16="http://schemas.microsoft.com/office/drawing/2014/main" id="{553FF36E-46F8-B73A-956E-88C22F02B19B}"/>
                </a:ext>
              </a:extLst>
            </p:cNvPr>
            <p:cNvSpPr/>
            <p:nvPr/>
          </p:nvSpPr>
          <p:spPr>
            <a:xfrm>
              <a:off x="4182449" y="5767103"/>
              <a:ext cx="12467089" cy="1615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8000" b="1" i="0" u="none" strike="noStrike" kern="0" cap="none" spc="0" normalizeH="0" baseline="0" noProof="0" dirty="0">
                  <a:ln>
                    <a:noFill/>
                  </a:ln>
                  <a:solidFill>
                    <a:srgbClr val="262626"/>
                  </a:solidFill>
                  <a:effectLst/>
                  <a:uLnTx/>
                  <a:uFillTx/>
                  <a:latin typeface="Arial"/>
                  <a:ea typeface="Arial"/>
                  <a:cs typeface="Arial"/>
                  <a:sym typeface="Arial"/>
                </a:rPr>
                <a:t>Patient Movement with</a:t>
              </a:r>
              <a:endParaRPr kumimoji="0" sz="1600" b="0" i="0" u="none" strike="noStrike" kern="0" cap="none" spc="0" normalizeH="0" baseline="0" noProof="0" dirty="0">
                <a:ln>
                  <a:noFill/>
                </a:ln>
                <a:solidFill>
                  <a:srgbClr val="000000"/>
                </a:solidFill>
                <a:effectLst/>
                <a:uLnTx/>
                <a:uFillTx/>
                <a:latin typeface="Arial"/>
                <a:cs typeface="Arial"/>
                <a:sym typeface="Arial"/>
              </a:endParaRPr>
            </a:p>
          </p:txBody>
        </p:sp>
        <p:pic>
          <p:nvPicPr>
            <p:cNvPr id="130" name="logo">
              <a:extLst>
                <a:ext uri="{FF2B5EF4-FFF2-40B4-BE49-F238E27FC236}">
                  <a16:creationId xmlns:a16="http://schemas.microsoft.com/office/drawing/2014/main" id="{EF161FE6-DE2F-E545-85F5-76D787E3C20F}"/>
                </a:ext>
              </a:extLst>
            </p:cNvPr>
            <p:cNvPicPr preferRelativeResize="0"/>
            <p:nvPr/>
          </p:nvPicPr>
          <p:blipFill rotWithShape="1">
            <a:blip r:embed="rId5">
              <a:alphaModFix/>
            </a:blip>
            <a:srcRect/>
            <a:stretch/>
          </p:blipFill>
          <p:spPr>
            <a:xfrm>
              <a:off x="15530791" y="5998527"/>
              <a:ext cx="4673935" cy="1059424"/>
            </a:xfrm>
            <a:prstGeom prst="rect">
              <a:avLst/>
            </a:prstGeom>
            <a:noFill/>
            <a:ln>
              <a:noFill/>
            </a:ln>
          </p:spPr>
        </p:pic>
      </p:grpSp>
      <p:sp>
        <p:nvSpPr>
          <p:cNvPr id="131" name="steps">
            <a:extLst>
              <a:ext uri="{FF2B5EF4-FFF2-40B4-BE49-F238E27FC236}">
                <a16:creationId xmlns:a16="http://schemas.microsoft.com/office/drawing/2014/main" id="{2A7B1822-EB58-8606-B8D8-92AC845ADECC}"/>
              </a:ext>
            </a:extLst>
          </p:cNvPr>
          <p:cNvSpPr/>
          <p:nvPr/>
        </p:nvSpPr>
        <p:spPr>
          <a:xfrm rot="16200000">
            <a:off x="2661704" y="9191545"/>
            <a:ext cx="2628900" cy="861900"/>
          </a:xfrm>
          <a:prstGeom prst="rect">
            <a:avLst/>
          </a:prstGeom>
          <a:noFill/>
          <a:ln>
            <a:noFill/>
          </a:ln>
        </p:spPr>
        <p:txBody>
          <a:bodyPr spcFirstLastPara="1" wrap="square" lIns="0" tIns="0" rIns="0"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600" b="1" i="0" u="none" strike="noStrike" kern="0" cap="none" spc="0" normalizeH="0" baseline="0" noProof="0" dirty="0">
                <a:ln>
                  <a:noFill/>
                </a:ln>
                <a:solidFill>
                  <a:srgbClr val="BE1E2D"/>
                </a:solidFill>
                <a:effectLst/>
                <a:uLnTx/>
                <a:uFillTx/>
                <a:latin typeface="Arial"/>
                <a:ea typeface="Arial"/>
                <a:cs typeface="Arial"/>
                <a:sym typeface="Arial"/>
              </a:rPr>
              <a:t>STEPS</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2" name="3">
            <a:extLst>
              <a:ext uri="{FF2B5EF4-FFF2-40B4-BE49-F238E27FC236}">
                <a16:creationId xmlns:a16="http://schemas.microsoft.com/office/drawing/2014/main" id="{8D5C753C-FEBA-5356-16CF-67AF0A2910CE}"/>
              </a:ext>
            </a:extLst>
          </p:cNvPr>
          <p:cNvSpPr/>
          <p:nvPr/>
        </p:nvSpPr>
        <p:spPr>
          <a:xfrm>
            <a:off x="1964059" y="7498795"/>
            <a:ext cx="1469400" cy="4247400"/>
          </a:xfrm>
          <a:prstGeom prst="rect">
            <a:avLst/>
          </a:prstGeom>
          <a:noFill/>
          <a:ln>
            <a:noFill/>
          </a:ln>
        </p:spPr>
        <p:txBody>
          <a:bodyPr spcFirstLastPara="1" wrap="square" lIns="182875" tIns="0" rIns="182875" bIns="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7600" b="1" i="0" u="none" strike="noStrike" kern="0" cap="none" spc="0" normalizeH="0" baseline="0" noProof="0" dirty="0">
                <a:ln>
                  <a:noFill/>
                </a:ln>
                <a:solidFill>
                  <a:srgbClr val="BE1E2D"/>
                </a:solidFill>
                <a:effectLst/>
                <a:uLnTx/>
                <a:uFillTx/>
                <a:latin typeface="Arial"/>
                <a:ea typeface="Arial"/>
                <a:cs typeface="Arial"/>
                <a:sym typeface="Arial"/>
              </a:rPr>
              <a:t>3</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
        <p:nvSpPr>
          <p:cNvPr id="133" name="1-3 steps">
            <a:extLst>
              <a:ext uri="{FF2B5EF4-FFF2-40B4-BE49-F238E27FC236}">
                <a16:creationId xmlns:a16="http://schemas.microsoft.com/office/drawing/2014/main" id="{DB10DEAA-65FB-27C8-1D40-CFB398F998EE}"/>
              </a:ext>
            </a:extLst>
          </p:cNvPr>
          <p:cNvSpPr txBox="1"/>
          <p:nvPr/>
        </p:nvSpPr>
        <p:spPr>
          <a:xfrm>
            <a:off x="4882266" y="8193944"/>
            <a:ext cx="5391277" cy="2618562"/>
          </a:xfrm>
          <a:prstGeom prst="rect">
            <a:avLst/>
          </a:prstGeom>
          <a:noFill/>
          <a:ln>
            <a:noFill/>
          </a:ln>
        </p:spPr>
        <p:txBody>
          <a:bodyPr spcFirstLastPara="1" wrap="square" lIns="91425" tIns="45700" rIns="91425" bIns="45700" anchor="t" anchorCtr="0">
            <a:spAutoFit/>
          </a:bodyPr>
          <a:lstStyle/>
          <a:p>
            <a:pPr marL="914378" marR="0" lvl="0" indent="-914378" algn="l" defTabSz="914400" rtl="0" eaLnBrk="1" fontAlgn="auto" latinLnBrk="0" hangingPunct="1">
              <a:lnSpc>
                <a:spcPct val="114000"/>
              </a:lnSpc>
              <a:spcBef>
                <a:spcPts val="0"/>
              </a:spcBef>
              <a:spcAft>
                <a:spcPts val="0"/>
              </a:spcAft>
              <a:buClr>
                <a:srgbClr val="000000"/>
              </a:buClr>
              <a:buSzPts val="4800"/>
              <a:buFont typeface="Calibri"/>
              <a:buAutoNum type="arabicParenR"/>
              <a:tabLst/>
              <a:defRPr/>
            </a:pPr>
            <a:r>
              <a:rPr kumimoji="0" lang="en-US" sz="4800" u="none" strike="noStrike" kern="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sym typeface="Calibri"/>
              </a:rPr>
              <a:t>Create Channel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914378" marR="0" lvl="0" indent="-914378" algn="l" defTabSz="914400" rtl="0" eaLnBrk="1" fontAlgn="auto" latinLnBrk="0" hangingPunct="1">
              <a:lnSpc>
                <a:spcPct val="114000"/>
              </a:lnSpc>
              <a:spcBef>
                <a:spcPts val="0"/>
              </a:spcBef>
              <a:spcAft>
                <a:spcPts val="0"/>
              </a:spcAft>
              <a:buClr>
                <a:srgbClr val="000000"/>
              </a:buClr>
              <a:buSzPts val="4800"/>
              <a:buFont typeface="Calibri"/>
              <a:buAutoNum type="arabicParenR"/>
              <a:tabLst/>
              <a:defRPr/>
            </a:pPr>
            <a:r>
              <a:rPr kumimoji="0" lang="en-US" sz="4800" u="none" strike="noStrike" kern="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sym typeface="Calibri"/>
              </a:rPr>
              <a:t>Build Team</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914378" marR="0" lvl="0" indent="-914378" algn="l" defTabSz="914400" rtl="0" eaLnBrk="1" fontAlgn="auto" latinLnBrk="0" hangingPunct="1">
              <a:lnSpc>
                <a:spcPct val="114000"/>
              </a:lnSpc>
              <a:spcBef>
                <a:spcPts val="0"/>
              </a:spcBef>
              <a:spcAft>
                <a:spcPts val="0"/>
              </a:spcAft>
              <a:buClr>
                <a:srgbClr val="000000"/>
              </a:buClr>
              <a:buSzPts val="4800"/>
              <a:buFont typeface="Calibri"/>
              <a:buAutoNum type="arabicParenR"/>
              <a:tabLst/>
              <a:defRPr/>
            </a:pPr>
            <a:r>
              <a:rPr kumimoji="0" lang="en-US" sz="4800" u="none" strike="noStrike" kern="0" cap="none" spc="0" normalizeH="0" baseline="0" noProof="0" dirty="0">
                <a:ln>
                  <a:noFill/>
                </a:ln>
                <a:solidFill>
                  <a:srgbClr val="000000"/>
                </a:solidFill>
                <a:effectLst/>
                <a:uLnTx/>
                <a:uFillTx/>
                <a:latin typeface="Arial" panose="020B0604020202020204" pitchFamily="34" charset="0"/>
                <a:ea typeface="Roboto" panose="02000000000000000000" pitchFamily="2" charset="0"/>
                <a:cs typeface="Arial" panose="020B0604020202020204" pitchFamily="34" charset="0"/>
                <a:sym typeface="Calibri"/>
              </a:rPr>
              <a:t>Communicate</a:t>
            </a:r>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grpSp>
        <p:nvGrpSpPr>
          <p:cNvPr id="135" name="PATIENT EVENT">
            <a:extLst>
              <a:ext uri="{FF2B5EF4-FFF2-40B4-BE49-F238E27FC236}">
                <a16:creationId xmlns:a16="http://schemas.microsoft.com/office/drawing/2014/main" id="{AB4DE1FE-0B11-628D-A27A-1838DF5E2FD7}"/>
              </a:ext>
            </a:extLst>
          </p:cNvPr>
          <p:cNvGrpSpPr/>
          <p:nvPr/>
        </p:nvGrpSpPr>
        <p:grpSpPr>
          <a:xfrm>
            <a:off x="298460" y="11954360"/>
            <a:ext cx="23790255" cy="1228800"/>
            <a:chOff x="146060" y="11362150"/>
            <a:chExt cx="23790255" cy="1228800"/>
          </a:xfrm>
        </p:grpSpPr>
        <p:sp>
          <p:nvSpPr>
            <p:cNvPr id="149" name="RED LINE">
              <a:extLst>
                <a:ext uri="{FF2B5EF4-FFF2-40B4-BE49-F238E27FC236}">
                  <a16:creationId xmlns:a16="http://schemas.microsoft.com/office/drawing/2014/main" id="{6374A99C-DF84-5B70-0E11-631DE1E7A1BF}"/>
                </a:ext>
              </a:extLst>
            </p:cNvPr>
            <p:cNvSpPr/>
            <p:nvPr/>
          </p:nvSpPr>
          <p:spPr>
            <a:xfrm>
              <a:off x="353150" y="11362150"/>
              <a:ext cx="23583165" cy="1228800"/>
            </a:xfrm>
            <a:prstGeom prst="rightArrow">
              <a:avLst>
                <a:gd name="adj1" fmla="val 59559"/>
                <a:gd name="adj2" fmla="val 50000"/>
              </a:avLst>
            </a:prstGeom>
            <a:gradFill>
              <a:gsLst>
                <a:gs pos="0">
                  <a:srgbClr val="B40000"/>
                </a:gs>
                <a:gs pos="31000">
                  <a:srgbClr val="CC191C"/>
                </a:gs>
                <a:gs pos="67000">
                  <a:srgbClr val="D51012"/>
                </a:gs>
                <a:gs pos="100000">
                  <a:srgbClr val="9A0000"/>
                </a:gs>
              </a:gsLst>
              <a:lin ang="0" scaled="0"/>
            </a:gradFill>
            <a:ln w="22225" cap="flat" cmpd="sng">
              <a:solidFill>
                <a:srgbClr val="9D1C23"/>
              </a:solidFill>
              <a:prstDash val="solid"/>
              <a:miter lim="800000"/>
              <a:headEnd type="none" w="sm" len="sm"/>
              <a:tailEnd type="none" w="sm" len="sm"/>
            </a:ln>
            <a:effectLst>
              <a:outerShdw blurRad="50800" dist="38100" dir="2700000" algn="tl" rotWithShape="0">
                <a:srgbClr val="000000">
                  <a:alpha val="24710"/>
                </a:srgbClr>
              </a:outerShdw>
            </a:effectLst>
          </p:spPr>
          <p:txBody>
            <a:bodyPr spcFirstLastPara="1" wrap="square" lIns="91425" tIns="1371600" rIns="91425" bIns="45700" anchor="t" anchorCtr="0">
              <a:noAutofit/>
            </a:bodyPr>
            <a:lstStyle/>
            <a:p>
              <a:pPr marL="0" marR="0" lvl="0" indent="0" algn="ctr" rtl="0">
                <a:spcBef>
                  <a:spcPts val="0"/>
                </a:spcBef>
                <a:spcAft>
                  <a:spcPts val="0"/>
                </a:spcAft>
                <a:buNone/>
              </a:pPr>
              <a:endParaRPr sz="3600" u="none" strike="noStrike" cap="none" dirty="0">
                <a:solidFill>
                  <a:schemeClr val="dk1"/>
                </a:solidFill>
                <a:latin typeface="Arial" panose="020B0604020202020204" pitchFamily="34" charset="0"/>
                <a:ea typeface="Roboto"/>
                <a:cs typeface="Arial" panose="020B0604020202020204" pitchFamily="34" charset="0"/>
                <a:sym typeface="Roboto"/>
              </a:endParaRPr>
            </a:p>
          </p:txBody>
        </p:sp>
        <p:pic>
          <p:nvPicPr>
            <p:cNvPr id="150" name="PATIENT">
              <a:extLst>
                <a:ext uri="{FF2B5EF4-FFF2-40B4-BE49-F238E27FC236}">
                  <a16:creationId xmlns:a16="http://schemas.microsoft.com/office/drawing/2014/main" id="{93798C70-62A0-EC46-3625-738C64CC64B1}"/>
                </a:ext>
              </a:extLst>
            </p:cNvPr>
            <p:cNvPicPr preferRelativeResize="0"/>
            <p:nvPr/>
          </p:nvPicPr>
          <p:blipFill rotWithShape="1">
            <a:blip r:embed="rId6">
              <a:alphaModFix/>
            </a:blip>
            <a:srcRect/>
            <a:stretch/>
          </p:blipFill>
          <p:spPr>
            <a:xfrm>
              <a:off x="146060" y="11597273"/>
              <a:ext cx="715538" cy="790858"/>
            </a:xfrm>
            <a:prstGeom prst="rect">
              <a:avLst/>
            </a:prstGeom>
            <a:noFill/>
            <a:ln>
              <a:noFill/>
            </a:ln>
          </p:spPr>
        </p:pic>
      </p:grpSp>
      <p:sp>
        <p:nvSpPr>
          <p:cNvPr id="151" name="UNIFIED CARE TEAM">
            <a:extLst>
              <a:ext uri="{FF2B5EF4-FFF2-40B4-BE49-F238E27FC236}">
                <a16:creationId xmlns:a16="http://schemas.microsoft.com/office/drawing/2014/main" id="{1A217448-3D95-37C8-3351-5200D53BA1A1}"/>
              </a:ext>
            </a:extLst>
          </p:cNvPr>
          <p:cNvSpPr/>
          <p:nvPr/>
        </p:nvSpPr>
        <p:spPr>
          <a:xfrm>
            <a:off x="8780687" y="12137873"/>
            <a:ext cx="7667484" cy="861774"/>
          </a:xfrm>
          <a:prstGeom prst="rect">
            <a:avLst/>
          </a:prstGeom>
          <a:noFill/>
        </p:spPr>
        <p:txBody>
          <a:bodyPr wrap="none" lIns="91440" tIns="45720" rIns="91440" bIns="45720">
            <a:spAutoFit/>
          </a:bodyPr>
          <a:lstStyle/>
          <a:p>
            <a:pPr algn="ctr"/>
            <a:r>
              <a:rPr lang="en-US" sz="5000" b="1" cap="none" spc="50" dirty="0">
                <a:ln w="0"/>
                <a:solidFill>
                  <a:schemeClr val="bg1"/>
                </a:solidFill>
                <a:effectLst>
                  <a:innerShdw blurRad="152290" dist="50800" dir="13500000">
                    <a:srgbClr val="190000">
                      <a:alpha val="86275"/>
                    </a:srgbClr>
                  </a:innerShdw>
                </a:effectLst>
                <a:latin typeface="Arial Black" panose="020B0604020202020204" pitchFamily="34" charset="0"/>
                <a:cs typeface="Arial Black" panose="020B0604020202020204" pitchFamily="34" charset="0"/>
              </a:rPr>
              <a:t>UNIFIED CARE TEAM</a:t>
            </a:r>
          </a:p>
        </p:txBody>
      </p:sp>
      <p:pic>
        <p:nvPicPr>
          <p:cNvPr id="152" name="logo white">
            <a:extLst>
              <a:ext uri="{FF2B5EF4-FFF2-40B4-BE49-F238E27FC236}">
                <a16:creationId xmlns:a16="http://schemas.microsoft.com/office/drawing/2014/main" id="{BEACEF9E-2C9A-7FBD-848B-35D9D67BA763}"/>
              </a:ext>
            </a:extLst>
          </p:cNvPr>
          <p:cNvPicPr preferRelativeResize="0"/>
          <p:nvPr/>
        </p:nvPicPr>
        <p:blipFill rotWithShape="1">
          <a:blip r:embed="rId7">
            <a:alphaModFix/>
          </a:blip>
          <a:srcRect/>
          <a:stretch/>
        </p:blipFill>
        <p:spPr>
          <a:xfrm>
            <a:off x="1005801" y="12357197"/>
            <a:ext cx="1916516" cy="479130"/>
          </a:xfrm>
          <a:prstGeom prst="rect">
            <a:avLst/>
          </a:prstGeom>
          <a:noFill/>
          <a:ln>
            <a:noFill/>
          </a:ln>
        </p:spPr>
      </p:pic>
      <p:grpSp>
        <p:nvGrpSpPr>
          <p:cNvPr id="25" name="Group 24">
            <a:extLst>
              <a:ext uri="{FF2B5EF4-FFF2-40B4-BE49-F238E27FC236}">
                <a16:creationId xmlns:a16="http://schemas.microsoft.com/office/drawing/2014/main" id="{2DBE2138-BFFB-AC14-DF39-D700DC3703B5}"/>
              </a:ext>
            </a:extLst>
          </p:cNvPr>
          <p:cNvGrpSpPr/>
          <p:nvPr/>
        </p:nvGrpSpPr>
        <p:grpSpPr>
          <a:xfrm>
            <a:off x="11911163" y="7561834"/>
            <a:ext cx="10816752" cy="4641970"/>
            <a:chOff x="11911163" y="7561834"/>
            <a:chExt cx="10816752" cy="4641970"/>
          </a:xfrm>
        </p:grpSpPr>
        <p:cxnSp>
          <p:nvCxnSpPr>
            <p:cNvPr id="29" name="connect to ehr">
              <a:extLst>
                <a:ext uri="{FF2B5EF4-FFF2-40B4-BE49-F238E27FC236}">
                  <a16:creationId xmlns:a16="http://schemas.microsoft.com/office/drawing/2014/main" id="{C15B2208-87E3-EBEF-7A14-822F0F5727CF}"/>
                </a:ext>
              </a:extLst>
            </p:cNvPr>
            <p:cNvCxnSpPr>
              <a:cxnSpLocks/>
            </p:cNvCxnSpPr>
            <p:nvPr/>
          </p:nvCxnSpPr>
          <p:spPr>
            <a:xfrm rot="16200000" flipH="1">
              <a:off x="18698097" y="8180237"/>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43" name="ehr">
              <a:extLst>
                <a:ext uri="{FF2B5EF4-FFF2-40B4-BE49-F238E27FC236}">
                  <a16:creationId xmlns:a16="http://schemas.microsoft.com/office/drawing/2014/main" id="{21564204-79B3-9B4C-FB73-321E1E52EB80}"/>
                </a:ext>
              </a:extLst>
            </p:cNvPr>
            <p:cNvSpPr txBox="1"/>
            <p:nvPr/>
          </p:nvSpPr>
          <p:spPr>
            <a:xfrm>
              <a:off x="18502818" y="7575818"/>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EHR</a:t>
              </a:r>
            </a:p>
          </p:txBody>
        </p:sp>
        <p:cxnSp>
          <p:nvCxnSpPr>
            <p:cNvPr id="44" name="connect to radiology">
              <a:extLst>
                <a:ext uri="{FF2B5EF4-FFF2-40B4-BE49-F238E27FC236}">
                  <a16:creationId xmlns:a16="http://schemas.microsoft.com/office/drawing/2014/main" id="{EC1FA460-9C30-260C-F609-D9F6A4485B11}"/>
                </a:ext>
              </a:extLst>
            </p:cNvPr>
            <p:cNvCxnSpPr>
              <a:cxnSpLocks/>
            </p:cNvCxnSpPr>
            <p:nvPr/>
          </p:nvCxnSpPr>
          <p:spPr>
            <a:xfrm rot="5400000">
              <a:off x="19499469" y="8180237"/>
              <a:ext cx="1142739" cy="537109"/>
            </a:xfrm>
            <a:prstGeom prst="bentConnector3">
              <a:avLst>
                <a:gd name="adj1" fmla="val 32999"/>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46" name="radiology">
              <a:extLst>
                <a:ext uri="{FF2B5EF4-FFF2-40B4-BE49-F238E27FC236}">
                  <a16:creationId xmlns:a16="http://schemas.microsoft.com/office/drawing/2014/main" id="{96290CC6-43D9-0F72-CD90-0F4680B4AD74}"/>
                </a:ext>
              </a:extLst>
            </p:cNvPr>
            <p:cNvSpPr txBox="1"/>
            <p:nvPr/>
          </p:nvSpPr>
          <p:spPr>
            <a:xfrm>
              <a:off x="19708923" y="7561834"/>
              <a:ext cx="1151153" cy="480131"/>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18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Radiology</a:t>
              </a:r>
            </a:p>
          </p:txBody>
        </p:sp>
        <p:cxnSp>
          <p:nvCxnSpPr>
            <p:cNvPr id="47" name="connect to monitor">
              <a:extLst>
                <a:ext uri="{FF2B5EF4-FFF2-40B4-BE49-F238E27FC236}">
                  <a16:creationId xmlns:a16="http://schemas.microsoft.com/office/drawing/2014/main" id="{82B979F2-DA5D-7B1A-64DE-745DB6FA8CDA}"/>
                </a:ext>
              </a:extLst>
            </p:cNvPr>
            <p:cNvCxnSpPr>
              <a:cxnSpLocks/>
            </p:cNvCxnSpPr>
            <p:nvPr/>
          </p:nvCxnSpPr>
          <p:spPr>
            <a:xfrm rot="5400000">
              <a:off x="20231470" y="8400614"/>
              <a:ext cx="952188" cy="906294"/>
            </a:xfrm>
            <a:prstGeom prst="bentConnector3">
              <a:avLst>
                <a:gd name="adj1" fmla="val 54000"/>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cxnSp>
          <p:nvCxnSpPr>
            <p:cNvPr id="48" name="connect to ...">
              <a:extLst>
                <a:ext uri="{FF2B5EF4-FFF2-40B4-BE49-F238E27FC236}">
                  <a16:creationId xmlns:a16="http://schemas.microsoft.com/office/drawing/2014/main" id="{4EBE4332-BBA0-0AAB-660D-7E97CD7A6330}"/>
                </a:ext>
              </a:extLst>
            </p:cNvPr>
            <p:cNvCxnSpPr>
              <a:cxnSpLocks/>
            </p:cNvCxnSpPr>
            <p:nvPr/>
          </p:nvCxnSpPr>
          <p:spPr>
            <a:xfrm flipH="1">
              <a:off x="20741313" y="9277005"/>
              <a:ext cx="1140498" cy="456961"/>
            </a:xfrm>
            <a:prstGeom prst="bentConnector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49" name="...">
              <a:extLst>
                <a:ext uri="{FF2B5EF4-FFF2-40B4-BE49-F238E27FC236}">
                  <a16:creationId xmlns:a16="http://schemas.microsoft.com/office/drawing/2014/main" id="{88408F5B-A13F-F2D1-D185-A2B0445C343A}"/>
                </a:ext>
              </a:extLst>
            </p:cNvPr>
            <p:cNvSpPr txBox="1"/>
            <p:nvPr/>
          </p:nvSpPr>
          <p:spPr>
            <a:xfrm>
              <a:off x="21692712" y="8995659"/>
              <a:ext cx="1035203" cy="480131"/>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18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a:t>
              </a:r>
            </a:p>
          </p:txBody>
        </p:sp>
        <p:cxnSp>
          <p:nvCxnSpPr>
            <p:cNvPr id="50" name="connect to epcr">
              <a:extLst>
                <a:ext uri="{FF2B5EF4-FFF2-40B4-BE49-F238E27FC236}">
                  <a16:creationId xmlns:a16="http://schemas.microsoft.com/office/drawing/2014/main" id="{B0E8C4AA-99AC-5115-37A4-B25C8B5ED199}"/>
                </a:ext>
              </a:extLst>
            </p:cNvPr>
            <p:cNvCxnSpPr>
              <a:cxnSpLocks/>
            </p:cNvCxnSpPr>
            <p:nvPr/>
          </p:nvCxnSpPr>
          <p:spPr>
            <a:xfrm>
              <a:off x="17443282" y="9341145"/>
              <a:ext cx="1162307" cy="515975"/>
            </a:xfrm>
            <a:prstGeom prst="bentConnector3">
              <a:avLst>
                <a:gd name="adj1" fmla="val 97820"/>
              </a:avLst>
            </a:prstGeom>
            <a:ln w="38100">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51" name="epcr">
              <a:extLst>
                <a:ext uri="{FF2B5EF4-FFF2-40B4-BE49-F238E27FC236}">
                  <a16:creationId xmlns:a16="http://schemas.microsoft.com/office/drawing/2014/main" id="{0BFFB54D-001F-257C-D152-DB5606C7C1ED}"/>
                </a:ext>
              </a:extLst>
            </p:cNvPr>
            <p:cNvSpPr txBox="1"/>
            <p:nvPr/>
          </p:nvSpPr>
          <p:spPr>
            <a:xfrm>
              <a:off x="16533872" y="9089996"/>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ePCR</a:t>
              </a:r>
            </a:p>
          </p:txBody>
        </p:sp>
        <p:cxnSp>
          <p:nvCxnSpPr>
            <p:cNvPr id="52" name="connect to ecg">
              <a:extLst>
                <a:ext uri="{FF2B5EF4-FFF2-40B4-BE49-F238E27FC236}">
                  <a16:creationId xmlns:a16="http://schemas.microsoft.com/office/drawing/2014/main" id="{2826263E-B42C-C69C-F11A-95189810571E}"/>
                </a:ext>
              </a:extLst>
            </p:cNvPr>
            <p:cNvCxnSpPr>
              <a:cxnSpLocks/>
            </p:cNvCxnSpPr>
            <p:nvPr/>
          </p:nvCxnSpPr>
          <p:spPr>
            <a:xfrm rot="16200000" flipH="1">
              <a:off x="18209022" y="8523428"/>
              <a:ext cx="810464" cy="802390"/>
            </a:xfrm>
            <a:prstGeom prst="bentConnector3">
              <a:avLst>
                <a:gd name="adj1" fmla="val 62162"/>
              </a:avLst>
            </a:prstGeom>
            <a:ln w="41275">
              <a:solidFill>
                <a:schemeClr val="tx1"/>
              </a:solidFill>
              <a:tailEnd type="none"/>
            </a:ln>
          </p:spPr>
          <p:style>
            <a:lnRef idx="2">
              <a:schemeClr val="accent1"/>
            </a:lnRef>
            <a:fillRef idx="0">
              <a:schemeClr val="accent1"/>
            </a:fillRef>
            <a:effectRef idx="1">
              <a:schemeClr val="accent1"/>
            </a:effectRef>
            <a:fontRef idx="minor">
              <a:schemeClr val="tx1"/>
            </a:fontRef>
          </p:style>
        </p:cxnSp>
        <p:sp>
          <p:nvSpPr>
            <p:cNvPr id="54" name="ECG">
              <a:extLst>
                <a:ext uri="{FF2B5EF4-FFF2-40B4-BE49-F238E27FC236}">
                  <a16:creationId xmlns:a16="http://schemas.microsoft.com/office/drawing/2014/main" id="{25AE0E92-998B-F6ED-A4E1-FD9159585BDC}"/>
                </a:ext>
              </a:extLst>
            </p:cNvPr>
            <p:cNvSpPr txBox="1"/>
            <p:nvPr/>
          </p:nvSpPr>
          <p:spPr>
            <a:xfrm>
              <a:off x="17690486" y="8332907"/>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ECG</a:t>
              </a:r>
            </a:p>
          </p:txBody>
        </p:sp>
        <p:pic>
          <p:nvPicPr>
            <p:cNvPr id="56" name="gear" descr="A red and black circular object&#10;&#10;Description automatically generated">
              <a:extLst>
                <a:ext uri="{FF2B5EF4-FFF2-40B4-BE49-F238E27FC236}">
                  <a16:creationId xmlns:a16="http://schemas.microsoft.com/office/drawing/2014/main" id="{5B88118F-3419-1F99-C09C-C49B8CCD96A7}"/>
                </a:ext>
              </a:extLst>
            </p:cNvPr>
            <p:cNvPicPr>
              <a:picLocks noChangeAspect="1"/>
            </p:cNvPicPr>
            <p:nvPr/>
          </p:nvPicPr>
          <p:blipFill>
            <a:blip r:embed="rId8"/>
            <a:stretch>
              <a:fillRect/>
            </a:stretch>
          </p:blipFill>
          <p:spPr>
            <a:xfrm>
              <a:off x="18352430" y="8851107"/>
              <a:ext cx="2628897" cy="2628898"/>
            </a:xfrm>
            <a:prstGeom prst="rect">
              <a:avLst/>
            </a:prstGeom>
            <a:effectLst>
              <a:outerShdw blurRad="97777" dist="38100" dir="2700000" algn="tl" rotWithShape="0">
                <a:prstClr val="black">
                  <a:alpha val="40000"/>
                </a:prstClr>
              </a:outerShdw>
            </a:effectLst>
          </p:spPr>
        </p:pic>
        <p:pic>
          <p:nvPicPr>
            <p:cNvPr id="58" name="gear dotted lines" descr="A black circle with dots&#10;&#10;Description automatically generated">
              <a:extLst>
                <a:ext uri="{FF2B5EF4-FFF2-40B4-BE49-F238E27FC236}">
                  <a16:creationId xmlns:a16="http://schemas.microsoft.com/office/drawing/2014/main" id="{294D8155-50A6-62A7-42DA-66FB42138679}"/>
                </a:ext>
              </a:extLst>
            </p:cNvPr>
            <p:cNvPicPr>
              <a:picLocks noChangeAspect="1"/>
            </p:cNvPicPr>
            <p:nvPr/>
          </p:nvPicPr>
          <p:blipFill>
            <a:blip r:embed="rId9"/>
            <a:stretch>
              <a:fillRect/>
            </a:stretch>
          </p:blipFill>
          <p:spPr>
            <a:xfrm>
              <a:off x="18640051" y="9138729"/>
              <a:ext cx="2053655" cy="2053655"/>
            </a:xfrm>
            <a:prstGeom prst="rect">
              <a:avLst/>
            </a:prstGeom>
          </p:spPr>
        </p:pic>
        <p:sp>
          <p:nvSpPr>
            <p:cNvPr id="59" name="Pulsara API Label">
              <a:extLst>
                <a:ext uri="{FF2B5EF4-FFF2-40B4-BE49-F238E27FC236}">
                  <a16:creationId xmlns:a16="http://schemas.microsoft.com/office/drawing/2014/main" id="{3964DE40-734F-F935-EF38-BD6B53CFF65A}"/>
                </a:ext>
              </a:extLst>
            </p:cNvPr>
            <p:cNvSpPr txBox="1"/>
            <p:nvPr/>
          </p:nvSpPr>
          <p:spPr>
            <a:xfrm>
              <a:off x="19000912" y="9848155"/>
              <a:ext cx="1391556" cy="735521"/>
            </a:xfrm>
            <a:prstGeom prst="bracketPair">
              <a:avLst/>
            </a:prstGeom>
            <a:noFill/>
            <a:ln w="25400">
              <a:noFill/>
            </a:ln>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400" b="1" i="0" u="none" strike="noStrike" kern="1200" cap="none" spc="0" normalizeH="0" baseline="0" noProof="0" dirty="0">
                  <a:ln>
                    <a:noFill/>
                  </a:ln>
                  <a:solidFill>
                    <a:srgbClr val="111111"/>
                  </a:solidFill>
                  <a:effectLst/>
                  <a:uLnTx/>
                  <a:uFillTx/>
                  <a:latin typeface="Arial" panose="020B0604020202020204" pitchFamily="34" charset="0"/>
                  <a:ea typeface="+mn-ea"/>
                  <a:cs typeface="Arial" panose="020B0604020202020204" pitchFamily="34" charset="0"/>
                  <a:sym typeface="Arial"/>
                </a:rPr>
                <a:t>Pulsara</a:t>
              </a:r>
              <a:br>
                <a:rPr kumimoji="0" lang="en-US" sz="2400" b="1" i="0" u="none" strike="noStrike" kern="1200" cap="none" spc="0" normalizeH="0" baseline="0" noProof="0" dirty="0">
                  <a:ln>
                    <a:noFill/>
                  </a:ln>
                  <a:solidFill>
                    <a:srgbClr val="111111"/>
                  </a:solidFill>
                  <a:effectLst/>
                  <a:uLnTx/>
                  <a:uFillTx/>
                  <a:latin typeface="Arial" panose="020B0604020202020204" pitchFamily="34" charset="0"/>
                  <a:ea typeface="+mn-ea"/>
                  <a:cs typeface="Arial" panose="020B0604020202020204" pitchFamily="34" charset="0"/>
                  <a:sym typeface="Arial"/>
                </a:rPr>
              </a:br>
              <a:r>
                <a:rPr kumimoji="0" lang="en-US" sz="2400" b="1" i="0" u="none" strike="noStrike" kern="1200" cap="none" spc="0" normalizeH="0" baseline="0" noProof="0" dirty="0">
                  <a:ln>
                    <a:noFill/>
                  </a:ln>
                  <a:solidFill>
                    <a:srgbClr val="111111"/>
                  </a:solidFill>
                  <a:effectLst/>
                  <a:uLnTx/>
                  <a:uFillTx/>
                  <a:latin typeface="Arial" panose="020B0604020202020204" pitchFamily="34" charset="0"/>
                  <a:ea typeface="+mn-ea"/>
                  <a:cs typeface="Arial" panose="020B0604020202020204" pitchFamily="34" charset="0"/>
                  <a:sym typeface="Arial"/>
                </a:rPr>
                <a:t>API</a:t>
              </a:r>
            </a:p>
          </p:txBody>
        </p:sp>
        <p:cxnSp>
          <p:nvCxnSpPr>
            <p:cNvPr id="60" name="Straight Arrow Connector 59">
              <a:extLst>
                <a:ext uri="{FF2B5EF4-FFF2-40B4-BE49-F238E27FC236}">
                  <a16:creationId xmlns:a16="http://schemas.microsoft.com/office/drawing/2014/main" id="{621EEC2F-EEEC-0736-F191-41FA0E9C10C5}"/>
                </a:ext>
              </a:extLst>
            </p:cNvPr>
            <p:cNvCxnSpPr>
              <a:cxnSpLocks/>
            </p:cNvCxnSpPr>
            <p:nvPr/>
          </p:nvCxnSpPr>
          <p:spPr>
            <a:xfrm flipH="1">
              <a:off x="19663664" y="11315205"/>
              <a:ext cx="20870" cy="888599"/>
            </a:xfrm>
            <a:prstGeom prst="straightConnector1">
              <a:avLst/>
            </a:prstGeom>
            <a:ln w="50800">
              <a:solidFill>
                <a:schemeClr val="tx1"/>
              </a:solidFill>
              <a:headEnd type="stealth" w="lg" len="lg"/>
              <a:tailEnd type="stealth" w="lg" len="lg"/>
            </a:ln>
          </p:spPr>
          <p:style>
            <a:lnRef idx="2">
              <a:schemeClr val="dk1"/>
            </a:lnRef>
            <a:fillRef idx="0">
              <a:schemeClr val="dk1"/>
            </a:fillRef>
            <a:effectRef idx="1">
              <a:schemeClr val="dk1"/>
            </a:effectRef>
            <a:fontRef idx="minor">
              <a:schemeClr val="tx1"/>
            </a:fontRef>
          </p:style>
        </p:cxnSp>
        <p:pic>
          <p:nvPicPr>
            <p:cNvPr id="63" name="staff icon">
              <a:extLst>
                <a:ext uri="{FF2B5EF4-FFF2-40B4-BE49-F238E27FC236}">
                  <a16:creationId xmlns:a16="http://schemas.microsoft.com/office/drawing/2014/main" id="{4B827482-5481-02AB-1041-5D021CDB7116}"/>
                </a:ext>
              </a:extLst>
            </p:cNvPr>
            <p:cNvPicPr preferRelativeResize="0"/>
            <p:nvPr/>
          </p:nvPicPr>
          <p:blipFill rotWithShape="1">
            <a:blip r:embed="rId10">
              <a:alphaModFix/>
              <a:extLst>
                <a:ext uri="{BEBA8EAE-BF5A-486C-A8C5-ECC9F3942E4B}">
                  <a14:imgProps xmlns:a14="http://schemas.microsoft.com/office/drawing/2010/main">
                    <a14:imgLayer r:embed="rId11">
                      <a14:imgEffect>
                        <a14:colorTemperature colorTemp="11500"/>
                      </a14:imgEffect>
                      <a14:imgEffect>
                        <a14:saturation sat="400000"/>
                      </a14:imgEffect>
                    </a14:imgLayer>
                  </a14:imgProps>
                </a:ext>
              </a:extLst>
            </a:blip>
            <a:srcRect/>
            <a:stretch/>
          </p:blipFill>
          <p:spPr>
            <a:xfrm>
              <a:off x="11911163" y="8420879"/>
              <a:ext cx="2572083" cy="2404637"/>
            </a:xfrm>
            <a:prstGeom prst="rect">
              <a:avLst/>
            </a:prstGeom>
            <a:noFill/>
            <a:ln>
              <a:noFill/>
            </a:ln>
            <a:effectLst>
              <a:outerShdw blurRad="113368" dist="42655" dir="2700000" algn="tl" rotWithShape="0">
                <a:srgbClr val="000000">
                  <a:alpha val="40000"/>
                </a:srgbClr>
              </a:outerShdw>
            </a:effectLst>
          </p:spPr>
        </p:pic>
        <p:sp>
          <p:nvSpPr>
            <p:cNvPr id="153" name="monitor">
              <a:extLst>
                <a:ext uri="{FF2B5EF4-FFF2-40B4-BE49-F238E27FC236}">
                  <a16:creationId xmlns:a16="http://schemas.microsoft.com/office/drawing/2014/main" id="{A9050A96-7A60-F5E8-F446-62254490BA9C}"/>
                </a:ext>
              </a:extLst>
            </p:cNvPr>
            <p:cNvSpPr txBox="1"/>
            <p:nvPr/>
          </p:nvSpPr>
          <p:spPr>
            <a:xfrm>
              <a:off x="20629014" y="8292731"/>
              <a:ext cx="1035203" cy="452163"/>
            </a:xfrm>
            <a:prstGeom prst="bracketPair">
              <a:avLst/>
            </a:prstGeom>
            <a:solidFill>
              <a:schemeClr val="bg1"/>
            </a:solidFill>
            <a:ln w="25400">
              <a:noFill/>
            </a:ln>
            <a:effectLst>
              <a:outerShdw blurRad="115140" dist="38100" dir="2700000" algn="tl" rotWithShape="0">
                <a:prstClr val="black">
                  <a:alpha val="26559"/>
                </a:prstClr>
              </a:outerShdw>
            </a:effectLst>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91440" tIns="91440" rIns="91440" bIns="91440" numCol="1" spcCol="1270" anchor="ctr" anchorCtr="0">
              <a:spAutoFit/>
            </a:bodyPr>
            <a:lstStyle>
              <a:defPPr marR="0" lvl="0" algn="l" rtl="0">
                <a:lnSpc>
                  <a:spcPct val="100000"/>
                </a:lnSpc>
                <a:spcBef>
                  <a:spcPts val="0"/>
                </a:spcBef>
                <a:spcAft>
                  <a:spcPts val="0"/>
                </a:spcAft>
              </a:defPPr>
              <a:lvl1pPr marL="0" indent="0" algn="ctr" defTabSz="1022350">
                <a:lnSpc>
                  <a:spcPct val="90000"/>
                </a:lnSpc>
                <a:spcBef>
                  <a:spcPct val="0"/>
                </a:spcBef>
                <a:spcAft>
                  <a:spcPct val="35000"/>
                </a:spcAft>
                <a:buNone/>
                <a:defRPr sz="2000" kern="1200">
                  <a:solidFill>
                    <a:schemeClr val="tx1"/>
                  </a:solidFill>
                </a:defRPr>
              </a:lvl1pPr>
            </a:lstStyle>
            <a:p>
              <a:pPr marL="0" marR="0" lvl="0" indent="0" algn="ctr" defTabSz="1022350" rtl="0" eaLnBrk="1" fontAlgn="auto" latinLnBrk="0" hangingPunct="1">
                <a:lnSpc>
                  <a:spcPct val="90000"/>
                </a:lnSpc>
                <a:spcBef>
                  <a:spcPct val="0"/>
                </a:spcBef>
                <a:spcAft>
                  <a:spcPct val="35000"/>
                </a:spcAft>
                <a:buClr>
                  <a:srgbClr val="000000"/>
                </a:buClr>
                <a:buSzTx/>
                <a:buFont typeface="Arial"/>
                <a:buNone/>
                <a:tabLst/>
                <a:defRPr/>
              </a:pPr>
              <a:r>
                <a:rPr kumimoji="0" lang="en-US" sz="2000" b="0" i="0" u="none" strike="noStrike" kern="1200" cap="none" spc="0" normalizeH="0" baseline="0" noProof="0">
                  <a:ln>
                    <a:noFill/>
                  </a:ln>
                  <a:solidFill>
                    <a:srgbClr val="111111"/>
                  </a:solidFill>
                  <a:effectLst/>
                  <a:uLnTx/>
                  <a:uFillTx/>
                  <a:latin typeface="Arial Narrow" panose="020B0604020202020204" pitchFamily="34" charset="0"/>
                  <a:ea typeface="+mn-ea"/>
                  <a:cs typeface="Arial Narrow" panose="020B0604020202020204" pitchFamily="34" charset="0"/>
                  <a:sym typeface="Arial"/>
                </a:rPr>
                <a:t>Monitor</a:t>
              </a:r>
            </a:p>
          </p:txBody>
        </p:sp>
      </p:grpSp>
    </p:spTree>
    <p:extLst>
      <p:ext uri="{BB962C8B-B14F-4D97-AF65-F5344CB8AC3E}">
        <p14:creationId xmlns:p14="http://schemas.microsoft.com/office/powerpoint/2010/main" val="3773501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8"/>
                                        </p:tgtEl>
                                        <p:attrNameLst>
                                          <p:attrName>style.visibility</p:attrName>
                                        </p:attrNameLst>
                                      </p:cBhvr>
                                      <p:to>
                                        <p:strVal val="visible"/>
                                      </p:to>
                                    </p:set>
                                    <p:anim calcmode="lin" valueType="num">
                                      <p:cBhvr>
                                        <p:cTn id="7" dur="1000" fill="hold"/>
                                        <p:tgtEl>
                                          <p:spTgt spid="128"/>
                                        </p:tgtEl>
                                        <p:attrNameLst>
                                          <p:attrName>ppt_w</p:attrName>
                                        </p:attrNameLst>
                                      </p:cBhvr>
                                      <p:tavLst>
                                        <p:tav tm="0">
                                          <p:val>
                                            <p:fltVal val="0"/>
                                          </p:val>
                                        </p:tav>
                                        <p:tav tm="100000">
                                          <p:val>
                                            <p:strVal val="#ppt_w"/>
                                          </p:val>
                                        </p:tav>
                                      </p:tavLst>
                                    </p:anim>
                                    <p:anim calcmode="lin" valueType="num">
                                      <p:cBhvr>
                                        <p:cTn id="8" dur="1000" fill="hold"/>
                                        <p:tgtEl>
                                          <p:spTgt spid="128"/>
                                        </p:tgtEl>
                                        <p:attrNameLst>
                                          <p:attrName>ppt_h</p:attrName>
                                        </p:attrNameLst>
                                      </p:cBhvr>
                                      <p:tavLst>
                                        <p:tav tm="0">
                                          <p:val>
                                            <p:fltVal val="0"/>
                                          </p:val>
                                        </p:tav>
                                        <p:tav tm="100000">
                                          <p:val>
                                            <p:strVal val="#ppt_h"/>
                                          </p:val>
                                        </p:tav>
                                      </p:tavLst>
                                    </p:anim>
                                    <p:animEffect transition="in" filter="fade">
                                      <p:cBhvr>
                                        <p:cTn id="9" dur="1000"/>
                                        <p:tgtEl>
                                          <p:spTgt spid="128"/>
                                        </p:tgtEl>
                                      </p:cBhvr>
                                    </p:animEffect>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32"/>
                                        </p:tgtEl>
                                        <p:attrNameLst>
                                          <p:attrName>style.visibility</p:attrName>
                                        </p:attrNameLst>
                                      </p:cBhvr>
                                      <p:to>
                                        <p:strVal val="visible"/>
                                      </p:to>
                                    </p:set>
                                    <p:animEffect transition="in" filter="fade">
                                      <p:cBhvr>
                                        <p:cTn id="13" dur="1000"/>
                                        <p:tgtEl>
                                          <p:spTgt spid="132"/>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1"/>
                                        </p:tgtEl>
                                        <p:attrNameLst>
                                          <p:attrName>style.visibility</p:attrName>
                                        </p:attrNameLst>
                                      </p:cBhvr>
                                      <p:to>
                                        <p:strVal val="visible"/>
                                      </p:to>
                                    </p:set>
                                    <p:animEffect transition="in" filter="wipe(left)">
                                      <p:cBhvr>
                                        <p:cTn id="16" dur="1000"/>
                                        <p:tgtEl>
                                          <p:spTgt spid="13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33">
                                            <p:txEl>
                                              <p:pRg st="0" end="0"/>
                                            </p:txEl>
                                          </p:spTgt>
                                        </p:tgtEl>
                                        <p:attrNameLst>
                                          <p:attrName>style.visibility</p:attrName>
                                        </p:attrNameLst>
                                      </p:cBhvr>
                                      <p:to>
                                        <p:strVal val="visible"/>
                                      </p:to>
                                    </p:set>
                                    <p:animEffect transition="in" filter="wipe(left)">
                                      <p:cBhvr>
                                        <p:cTn id="21" dur="1000"/>
                                        <p:tgtEl>
                                          <p:spTgt spid="133">
                                            <p:txEl>
                                              <p:pRg st="0" end="0"/>
                                            </p:txEl>
                                          </p:spTgt>
                                        </p:tgtEl>
                                      </p:cBhvr>
                                    </p:animEffect>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135"/>
                                        </p:tgtEl>
                                        <p:attrNameLst>
                                          <p:attrName>style.visibility</p:attrName>
                                        </p:attrNameLst>
                                      </p:cBhvr>
                                      <p:to>
                                        <p:strVal val="visible"/>
                                      </p:to>
                                    </p:set>
                                    <p:animEffect transition="in" filter="wipe(left)">
                                      <p:cBhvr>
                                        <p:cTn id="25" dur="500"/>
                                        <p:tgtEl>
                                          <p:spTgt spid="135"/>
                                        </p:tgtEl>
                                      </p:cBhvr>
                                    </p:animEffect>
                                  </p:childTnLst>
                                </p:cTn>
                              </p:par>
                            </p:childTnLst>
                          </p:cTn>
                        </p:par>
                        <p:par>
                          <p:cTn id="26" fill="hold">
                            <p:stCondLst>
                              <p:cond delay="1500"/>
                            </p:stCondLst>
                            <p:childTnLst>
                              <p:par>
                                <p:cTn id="27" presetID="10" presetClass="entr" presetSubtype="0" fill="hold" nodeType="afterEffect">
                                  <p:stCondLst>
                                    <p:cond delay="0"/>
                                  </p:stCondLst>
                                  <p:childTnLst>
                                    <p:set>
                                      <p:cBhvr>
                                        <p:cTn id="28" dur="1" fill="hold">
                                          <p:stCondLst>
                                            <p:cond delay="0"/>
                                          </p:stCondLst>
                                        </p:cTn>
                                        <p:tgtEl>
                                          <p:spTgt spid="152"/>
                                        </p:tgtEl>
                                        <p:attrNameLst>
                                          <p:attrName>style.visibility</p:attrName>
                                        </p:attrNameLst>
                                      </p:cBhvr>
                                      <p:to>
                                        <p:strVal val="visible"/>
                                      </p:to>
                                    </p:set>
                                    <p:animEffect transition="in" filter="fade">
                                      <p:cBhvr>
                                        <p:cTn id="29" dur="1000"/>
                                        <p:tgtEl>
                                          <p:spTgt spid="152"/>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61"/>
                                        </p:tgtEl>
                                        <p:attrNameLst>
                                          <p:attrName>style.visibility</p:attrName>
                                        </p:attrNameLst>
                                      </p:cBhvr>
                                      <p:to>
                                        <p:strVal val="visible"/>
                                      </p:to>
                                    </p:set>
                                    <p:animEffect transition="in" filter="wipe(left)">
                                      <p:cBhvr>
                                        <p:cTn id="32" dur="1000"/>
                                        <p:tgtEl>
                                          <p:spTgt spid="6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33">
                                            <p:txEl>
                                              <p:pRg st="1" end="1"/>
                                            </p:txEl>
                                          </p:spTgt>
                                        </p:tgtEl>
                                        <p:attrNameLst>
                                          <p:attrName>style.visibility</p:attrName>
                                        </p:attrNameLst>
                                      </p:cBhvr>
                                      <p:to>
                                        <p:strVal val="visible"/>
                                      </p:to>
                                    </p:set>
                                    <p:animEffect transition="in" filter="wipe(left)">
                                      <p:cBhvr>
                                        <p:cTn id="37" dur="1000"/>
                                        <p:tgtEl>
                                          <p:spTgt spid="133">
                                            <p:txEl>
                                              <p:pRg st="1" end="1"/>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51"/>
                                        </p:tgtEl>
                                        <p:attrNameLst>
                                          <p:attrName>style.visibility</p:attrName>
                                        </p:attrNameLst>
                                      </p:cBhvr>
                                      <p:to>
                                        <p:strVal val="visible"/>
                                      </p:to>
                                    </p:set>
                                    <p:animEffect transition="in" filter="fade">
                                      <p:cBhvr>
                                        <p:cTn id="40" dur="1000"/>
                                        <p:tgtEl>
                                          <p:spTgt spid="151"/>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33">
                                            <p:txEl>
                                              <p:pRg st="2" end="2"/>
                                            </p:txEl>
                                          </p:spTgt>
                                        </p:tgtEl>
                                        <p:attrNameLst>
                                          <p:attrName>style.visibility</p:attrName>
                                        </p:attrNameLst>
                                      </p:cBhvr>
                                      <p:to>
                                        <p:strVal val="visible"/>
                                      </p:to>
                                    </p:set>
                                    <p:animEffect transition="in" filter="wipe(left)">
                                      <p:cBhvr>
                                        <p:cTn id="45" dur="1000"/>
                                        <p:tgtEl>
                                          <p:spTgt spid="13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131" grpId="0"/>
      <p:bldP spid="132" grpId="0"/>
      <p:bldP spid="133" grpId="0" uiExpand="1" build="p"/>
      <p:bldP spid="15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a:extLst>
            <a:ext uri="{FF2B5EF4-FFF2-40B4-BE49-F238E27FC236}">
              <a16:creationId xmlns:a16="http://schemas.microsoft.com/office/drawing/2014/main" id="{0AACF351-9382-B423-1796-BA9FB4A89D53}"/>
            </a:ext>
          </a:extLst>
        </p:cNvPr>
        <p:cNvGrpSpPr/>
        <p:nvPr/>
      </p:nvGrpSpPr>
      <p:grpSpPr>
        <a:xfrm>
          <a:off x="0" y="0"/>
          <a:ext cx="0" cy="0"/>
          <a:chOff x="0" y="0"/>
          <a:chExt cx="0" cy="0"/>
        </a:xfrm>
      </p:grpSpPr>
      <p:sp>
        <p:nvSpPr>
          <p:cNvPr id="293" name="Rectangle 292" hidden="1">
            <a:extLst>
              <a:ext uri="{FF2B5EF4-FFF2-40B4-BE49-F238E27FC236}">
                <a16:creationId xmlns:a16="http://schemas.microsoft.com/office/drawing/2014/main" id="{EABE2DF1-FB00-0200-3C25-57EDD77573E0}"/>
              </a:ext>
            </a:extLst>
          </p:cNvPr>
          <p:cNvSpPr/>
          <p:nvPr/>
        </p:nvSpPr>
        <p:spPr>
          <a:xfrm>
            <a:off x="416450" y="6829261"/>
            <a:ext cx="7441479"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4" name="Rectangle 293" hidden="1">
            <a:extLst>
              <a:ext uri="{FF2B5EF4-FFF2-40B4-BE49-F238E27FC236}">
                <a16:creationId xmlns:a16="http://schemas.microsoft.com/office/drawing/2014/main" id="{52E2EA67-EED0-B382-E80F-78899CA8E55C}"/>
              </a:ext>
            </a:extLst>
          </p:cNvPr>
          <p:cNvSpPr/>
          <p:nvPr/>
        </p:nvSpPr>
        <p:spPr>
          <a:xfrm>
            <a:off x="416450" y="8677930"/>
            <a:ext cx="7441479"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5" name="pulsara united" hidden="1">
            <a:extLst>
              <a:ext uri="{FF2B5EF4-FFF2-40B4-BE49-F238E27FC236}">
                <a16:creationId xmlns:a16="http://schemas.microsoft.com/office/drawing/2014/main" id="{074257E5-9605-9AA0-4D7A-455282ED1780}"/>
              </a:ext>
            </a:extLst>
          </p:cNvPr>
          <p:cNvGrpSpPr/>
          <p:nvPr/>
        </p:nvGrpSpPr>
        <p:grpSpPr>
          <a:xfrm>
            <a:off x="17472005" y="4147184"/>
            <a:ext cx="3232753" cy="7998445"/>
            <a:chOff x="20749834" y="4147184"/>
            <a:chExt cx="3232753" cy="7998445"/>
          </a:xfrm>
        </p:grpSpPr>
        <p:sp>
          <p:nvSpPr>
            <p:cNvPr id="3" name="Rectangle: Rounded Corners 3">
              <a:extLst>
                <a:ext uri="{FF2B5EF4-FFF2-40B4-BE49-F238E27FC236}">
                  <a16:creationId xmlns:a16="http://schemas.microsoft.com/office/drawing/2014/main" id="{4158D4C1-39C6-CA51-6F7D-B5C44B804128}"/>
                </a:ext>
              </a:extLst>
            </p:cNvPr>
            <p:cNvSpPr/>
            <p:nvPr/>
          </p:nvSpPr>
          <p:spPr>
            <a:xfrm>
              <a:off x="20838812" y="4147184"/>
              <a:ext cx="3054727" cy="7998445"/>
            </a:xfrm>
            <a:prstGeom prst="roundRect">
              <a:avLst>
                <a:gd name="adj" fmla="val 13334"/>
              </a:avLst>
            </a:prstGeom>
            <a:solidFill>
              <a:srgbClr val="B12028"/>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sp>
          <p:nvSpPr>
            <p:cNvPr id="18" name="white center section">
              <a:extLst>
                <a:ext uri="{FF2B5EF4-FFF2-40B4-BE49-F238E27FC236}">
                  <a16:creationId xmlns:a16="http://schemas.microsoft.com/office/drawing/2014/main" id="{91FCBAF9-E363-1192-CE54-85749423182B}"/>
                </a:ext>
              </a:extLst>
            </p:cNvPr>
            <p:cNvSpPr/>
            <p:nvPr/>
          </p:nvSpPr>
          <p:spPr>
            <a:xfrm>
              <a:off x="20749834" y="6068255"/>
              <a:ext cx="3232753" cy="4637846"/>
            </a:xfrm>
            <a:prstGeom prst="roundRect">
              <a:avLst>
                <a:gd name="adj" fmla="val 3121"/>
              </a:avLst>
            </a:prstGeom>
            <a:solidFill>
              <a:sysClr val="window" lastClr="FFFFFF"/>
            </a:solidFill>
            <a:ln w="6350" cap="flat" cmpd="sng" algn="ctr">
              <a:solidFill>
                <a:schemeClr val="bg2"/>
              </a:solidFill>
              <a:prstDash val="solid"/>
              <a:miter lim="800000"/>
            </a:ln>
            <a:effectLst>
              <a:outerShdw blurRad="88900" dist="50800" dir="2700000" algn="tl" rotWithShape="0">
                <a:prstClr val="black">
                  <a:alpha val="19925"/>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sp>
          <p:nvSpPr>
            <p:cNvPr id="35" name="TextBox 34">
              <a:extLst>
                <a:ext uri="{FF2B5EF4-FFF2-40B4-BE49-F238E27FC236}">
                  <a16:creationId xmlns:a16="http://schemas.microsoft.com/office/drawing/2014/main" id="{78DA0F2F-F30F-3C2F-DC64-8B6AE9F33241}"/>
                </a:ext>
              </a:extLst>
            </p:cNvPr>
            <p:cNvSpPr txBox="1"/>
            <p:nvPr/>
          </p:nvSpPr>
          <p:spPr>
            <a:xfrm>
              <a:off x="20906324" y="4937372"/>
              <a:ext cx="2919703" cy="812530"/>
            </a:xfrm>
            <a:prstGeom prst="rect">
              <a:avLst/>
            </a:prstGeom>
            <a:noFill/>
            <a:effectLst>
              <a:outerShdw blurRad="50800" dist="38100" dir="2700000" algn="tl" rotWithShape="0">
                <a:prstClr val="black">
                  <a:alpha val="40000"/>
                </a:prstClr>
              </a:outerShdw>
            </a:effectLst>
          </p:spPr>
          <p:txBody>
            <a:bodyPr wrap="square">
              <a:spAutoFit/>
            </a:bodyPr>
            <a:lstStyle/>
            <a:p>
              <a:pPr algn="ctr">
                <a:lnSpc>
                  <a:spcPct val="90000"/>
                </a:lnSpc>
              </a:pPr>
              <a:r>
                <a:rPr lang="en-US" sz="2200" spc="100" dirty="0">
                  <a:solidFill>
                    <a:schemeClr val="bg1"/>
                  </a:solidFill>
                  <a:latin typeface="Arial-BoldMT"/>
                </a:rPr>
                <a:t>Pulsara</a:t>
              </a:r>
              <a:r>
                <a:rPr lang="en-US" sz="2800" b="1" spc="100" dirty="0">
                  <a:solidFill>
                    <a:schemeClr val="bg1"/>
                  </a:solidFill>
                  <a:latin typeface="Arial-BoldMT"/>
                </a:rPr>
                <a:t> </a:t>
              </a:r>
              <a:br>
                <a:rPr lang="en-US" sz="2800" b="1" spc="100" dirty="0">
                  <a:solidFill>
                    <a:schemeClr val="bg1"/>
                  </a:solidFill>
                  <a:latin typeface="Arial-BoldMT"/>
                </a:rPr>
              </a:br>
              <a:r>
                <a:rPr lang="en-US" sz="2400" b="1" dirty="0">
                  <a:solidFill>
                    <a:schemeClr val="bg1"/>
                  </a:solidFill>
                  <a:latin typeface="Arial-BoldMT"/>
                </a:rPr>
                <a:t>UNITED</a:t>
              </a:r>
              <a:endParaRPr lang="en-US" sz="2400" b="0" dirty="0">
                <a:solidFill>
                  <a:schemeClr val="bg1"/>
                </a:solidFill>
                <a:latin typeface="ArialMT"/>
              </a:endParaRPr>
            </a:p>
          </p:txBody>
        </p:sp>
        <p:sp>
          <p:nvSpPr>
            <p:cNvPr id="40" name="Rectangle 39">
              <a:extLst>
                <a:ext uri="{FF2B5EF4-FFF2-40B4-BE49-F238E27FC236}">
                  <a16:creationId xmlns:a16="http://schemas.microsoft.com/office/drawing/2014/main" id="{91A41365-5A04-1ED2-99D5-061E19235086}"/>
                </a:ext>
              </a:extLst>
            </p:cNvPr>
            <p:cNvSpPr/>
            <p:nvPr/>
          </p:nvSpPr>
          <p:spPr>
            <a:xfrm>
              <a:off x="20906324" y="11036022"/>
              <a:ext cx="2919703" cy="783591"/>
            </a:xfrm>
            <a:prstGeom prst="rect">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pPr algn="ctr"/>
              <a:r>
                <a:rPr lang="en-US" b="1" dirty="0"/>
                <a:t>Includes ALL </a:t>
              </a:r>
              <a:br>
                <a:rPr lang="en-US" b="1" dirty="0"/>
              </a:br>
              <a:r>
                <a:rPr lang="en-US" b="1" dirty="0"/>
                <a:t>Transfer Functionality</a:t>
              </a:r>
            </a:p>
          </p:txBody>
        </p:sp>
        <p:sp>
          <p:nvSpPr>
            <p:cNvPr id="41" name="Isosceles Triangle 6">
              <a:extLst>
                <a:ext uri="{FF2B5EF4-FFF2-40B4-BE49-F238E27FC236}">
                  <a16:creationId xmlns:a16="http://schemas.microsoft.com/office/drawing/2014/main" id="{61EFDC1A-478E-5C7B-561E-F84AA50BA113}"/>
                </a:ext>
              </a:extLst>
            </p:cNvPr>
            <p:cNvSpPr/>
            <p:nvPr/>
          </p:nvSpPr>
          <p:spPr>
            <a:xfrm flipV="1">
              <a:off x="21932442" y="6003824"/>
              <a:ext cx="867466" cy="473192"/>
            </a:xfrm>
            <a:prstGeom prst="triangle">
              <a:avLst/>
            </a:prstGeom>
            <a:solidFill>
              <a:srgbClr val="B12028"/>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sp>
          <p:nvSpPr>
            <p:cNvPr id="70" name="Rectangle 69">
              <a:extLst>
                <a:ext uri="{FF2B5EF4-FFF2-40B4-BE49-F238E27FC236}">
                  <a16:creationId xmlns:a16="http://schemas.microsoft.com/office/drawing/2014/main" id="{6E19C90C-AED2-3612-6BA7-77412259D4B1}"/>
                </a:ext>
              </a:extLst>
            </p:cNvPr>
            <p:cNvSpPr/>
            <p:nvPr/>
          </p:nvSpPr>
          <p:spPr>
            <a:xfrm>
              <a:off x="20749834" y="6858950"/>
              <a:ext cx="3232753"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5A8D5C80-E34A-5B63-404D-A9BD2346C2C2}"/>
                </a:ext>
              </a:extLst>
            </p:cNvPr>
            <p:cNvSpPr/>
            <p:nvPr/>
          </p:nvSpPr>
          <p:spPr>
            <a:xfrm>
              <a:off x="20749834" y="8743243"/>
              <a:ext cx="3232753"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FCD7BA39-31C2-AC74-F093-FA131D09E6AB}"/>
                </a:ext>
              </a:extLst>
            </p:cNvPr>
            <p:cNvGrpSpPr/>
            <p:nvPr/>
          </p:nvGrpSpPr>
          <p:grpSpPr>
            <a:xfrm>
              <a:off x="20990860" y="7048674"/>
              <a:ext cx="1321397" cy="509413"/>
              <a:chOff x="20990860" y="7048674"/>
              <a:chExt cx="1321397" cy="509413"/>
            </a:xfrm>
          </p:grpSpPr>
          <p:sp>
            <p:nvSpPr>
              <p:cNvPr id="262" name="Rounded Rectangle 261">
                <a:extLst>
                  <a:ext uri="{FF2B5EF4-FFF2-40B4-BE49-F238E27FC236}">
                    <a16:creationId xmlns:a16="http://schemas.microsoft.com/office/drawing/2014/main" id="{9A936040-70B7-4F53-9AA7-88D985FAEECB}"/>
                  </a:ext>
                </a:extLst>
              </p:cNvPr>
              <p:cNvSpPr/>
              <p:nvPr/>
            </p:nvSpPr>
            <p:spPr>
              <a:xfrm>
                <a:off x="20990860" y="7048674"/>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63" name="white checkmark" descr="Checkmark outline">
                <a:extLst>
                  <a:ext uri="{FF2B5EF4-FFF2-40B4-BE49-F238E27FC236}">
                    <a16:creationId xmlns:a16="http://schemas.microsoft.com/office/drawing/2014/main" id="{7CA59FD6-9D6E-5874-36B4-C1A0B35503B5}"/>
                  </a:ext>
                </a:extLst>
              </p:cNvPr>
              <p:cNvSpPr/>
              <p:nvPr/>
            </p:nvSpPr>
            <p:spPr>
              <a:xfrm>
                <a:off x="21188266" y="721374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37" name="Group 36">
              <a:extLst>
                <a:ext uri="{FF2B5EF4-FFF2-40B4-BE49-F238E27FC236}">
                  <a16:creationId xmlns:a16="http://schemas.microsoft.com/office/drawing/2014/main" id="{7388CA6D-2F0C-2E00-D95B-7530CBC83FC7}"/>
                </a:ext>
              </a:extLst>
            </p:cNvPr>
            <p:cNvGrpSpPr/>
            <p:nvPr/>
          </p:nvGrpSpPr>
          <p:grpSpPr>
            <a:xfrm>
              <a:off x="22406307" y="7048674"/>
              <a:ext cx="1321397" cy="509413"/>
              <a:chOff x="22406307" y="7048674"/>
              <a:chExt cx="1321397" cy="509413"/>
            </a:xfrm>
          </p:grpSpPr>
          <p:sp>
            <p:nvSpPr>
              <p:cNvPr id="265" name="Rounded Rectangle 264">
                <a:extLst>
                  <a:ext uri="{FF2B5EF4-FFF2-40B4-BE49-F238E27FC236}">
                    <a16:creationId xmlns:a16="http://schemas.microsoft.com/office/drawing/2014/main" id="{2B38932B-2D01-DB0F-2E32-A718D0F14722}"/>
                  </a:ext>
                </a:extLst>
              </p:cNvPr>
              <p:cNvSpPr/>
              <p:nvPr/>
            </p:nvSpPr>
            <p:spPr>
              <a:xfrm>
                <a:off x="22406307" y="7048674"/>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66" name="white checkmark" descr="Checkmark outline">
                <a:extLst>
                  <a:ext uri="{FF2B5EF4-FFF2-40B4-BE49-F238E27FC236}">
                    <a16:creationId xmlns:a16="http://schemas.microsoft.com/office/drawing/2014/main" id="{EA8B1F28-E515-34FC-C45F-46D39B0F016F}"/>
                  </a:ext>
                </a:extLst>
              </p:cNvPr>
              <p:cNvSpPr/>
              <p:nvPr/>
            </p:nvSpPr>
            <p:spPr>
              <a:xfrm>
                <a:off x="22603713" y="721374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15" name="Group 14">
              <a:extLst>
                <a:ext uri="{FF2B5EF4-FFF2-40B4-BE49-F238E27FC236}">
                  <a16:creationId xmlns:a16="http://schemas.microsoft.com/office/drawing/2014/main" id="{2B6875B3-7DBB-8CEF-58C2-0D272A84B007}"/>
                </a:ext>
              </a:extLst>
            </p:cNvPr>
            <p:cNvGrpSpPr/>
            <p:nvPr/>
          </p:nvGrpSpPr>
          <p:grpSpPr>
            <a:xfrm>
              <a:off x="20990860" y="8017938"/>
              <a:ext cx="1321397" cy="509413"/>
              <a:chOff x="20990860" y="8017938"/>
              <a:chExt cx="1321397" cy="509413"/>
            </a:xfrm>
          </p:grpSpPr>
          <p:sp>
            <p:nvSpPr>
              <p:cNvPr id="268" name="Rounded Rectangle 267">
                <a:extLst>
                  <a:ext uri="{FF2B5EF4-FFF2-40B4-BE49-F238E27FC236}">
                    <a16:creationId xmlns:a16="http://schemas.microsoft.com/office/drawing/2014/main" id="{8B6BA7B6-AB8A-9FE9-85F6-E6872FB5DE3A}"/>
                  </a:ext>
                </a:extLst>
              </p:cNvPr>
              <p:cNvSpPr/>
              <p:nvPr/>
            </p:nvSpPr>
            <p:spPr>
              <a:xfrm>
                <a:off x="20990860" y="8017938"/>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69" name="white checkmark" descr="Checkmark outline">
                <a:extLst>
                  <a:ext uri="{FF2B5EF4-FFF2-40B4-BE49-F238E27FC236}">
                    <a16:creationId xmlns:a16="http://schemas.microsoft.com/office/drawing/2014/main" id="{6FF62D76-5F78-7B49-D48D-4FE7B8912592}"/>
                  </a:ext>
                </a:extLst>
              </p:cNvPr>
              <p:cNvSpPr/>
              <p:nvPr/>
            </p:nvSpPr>
            <p:spPr>
              <a:xfrm>
                <a:off x="21188266" y="8183004"/>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20" name="Group 19">
              <a:extLst>
                <a:ext uri="{FF2B5EF4-FFF2-40B4-BE49-F238E27FC236}">
                  <a16:creationId xmlns:a16="http://schemas.microsoft.com/office/drawing/2014/main" id="{28734100-2C21-DAB2-3C90-B6EF6A8BD9F2}"/>
                </a:ext>
              </a:extLst>
            </p:cNvPr>
            <p:cNvGrpSpPr/>
            <p:nvPr/>
          </p:nvGrpSpPr>
          <p:grpSpPr>
            <a:xfrm>
              <a:off x="22406307" y="8017938"/>
              <a:ext cx="1321397" cy="509413"/>
              <a:chOff x="22406307" y="8017938"/>
              <a:chExt cx="1321397" cy="509413"/>
            </a:xfrm>
          </p:grpSpPr>
          <p:sp>
            <p:nvSpPr>
              <p:cNvPr id="271" name="Rounded Rectangle 270">
                <a:extLst>
                  <a:ext uri="{FF2B5EF4-FFF2-40B4-BE49-F238E27FC236}">
                    <a16:creationId xmlns:a16="http://schemas.microsoft.com/office/drawing/2014/main" id="{2F5710DC-76C9-B9BA-B088-19EC3B06740C}"/>
                  </a:ext>
                </a:extLst>
              </p:cNvPr>
              <p:cNvSpPr/>
              <p:nvPr/>
            </p:nvSpPr>
            <p:spPr>
              <a:xfrm>
                <a:off x="22406307" y="8017938"/>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72" name="white checkmark" descr="Checkmark outline">
                <a:extLst>
                  <a:ext uri="{FF2B5EF4-FFF2-40B4-BE49-F238E27FC236}">
                    <a16:creationId xmlns:a16="http://schemas.microsoft.com/office/drawing/2014/main" id="{2EEC9ACB-8539-3196-924C-FB1020C65DB3}"/>
                  </a:ext>
                </a:extLst>
              </p:cNvPr>
              <p:cNvSpPr/>
              <p:nvPr/>
            </p:nvSpPr>
            <p:spPr>
              <a:xfrm>
                <a:off x="22603713" y="8183004"/>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29" name="Group 28">
              <a:extLst>
                <a:ext uri="{FF2B5EF4-FFF2-40B4-BE49-F238E27FC236}">
                  <a16:creationId xmlns:a16="http://schemas.microsoft.com/office/drawing/2014/main" id="{91D2D2EF-5CB1-0D9D-4DDF-436D22B290E4}"/>
                </a:ext>
              </a:extLst>
            </p:cNvPr>
            <p:cNvGrpSpPr/>
            <p:nvPr/>
          </p:nvGrpSpPr>
          <p:grpSpPr>
            <a:xfrm>
              <a:off x="20990860" y="8971649"/>
              <a:ext cx="1321397" cy="509413"/>
              <a:chOff x="20990860" y="8987202"/>
              <a:chExt cx="1321397" cy="509413"/>
            </a:xfrm>
          </p:grpSpPr>
          <p:sp>
            <p:nvSpPr>
              <p:cNvPr id="274" name="Rounded Rectangle 273">
                <a:extLst>
                  <a:ext uri="{FF2B5EF4-FFF2-40B4-BE49-F238E27FC236}">
                    <a16:creationId xmlns:a16="http://schemas.microsoft.com/office/drawing/2014/main" id="{780FD05C-5A3D-A6FB-4D0E-D63B28112774}"/>
                  </a:ext>
                </a:extLst>
              </p:cNvPr>
              <p:cNvSpPr/>
              <p:nvPr/>
            </p:nvSpPr>
            <p:spPr>
              <a:xfrm>
                <a:off x="20990860" y="8987202"/>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75" name="white checkmark" descr="Checkmark outline">
                <a:extLst>
                  <a:ext uri="{FF2B5EF4-FFF2-40B4-BE49-F238E27FC236}">
                    <a16:creationId xmlns:a16="http://schemas.microsoft.com/office/drawing/2014/main" id="{2D567F48-7878-DCC4-0DFC-F987D9102F8A}"/>
                  </a:ext>
                </a:extLst>
              </p:cNvPr>
              <p:cNvSpPr/>
              <p:nvPr/>
            </p:nvSpPr>
            <p:spPr>
              <a:xfrm>
                <a:off x="21188266" y="9152268"/>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30" name="Group 29">
              <a:extLst>
                <a:ext uri="{FF2B5EF4-FFF2-40B4-BE49-F238E27FC236}">
                  <a16:creationId xmlns:a16="http://schemas.microsoft.com/office/drawing/2014/main" id="{2BB8F206-AB3C-44F3-740B-6F0FBC689760}"/>
                </a:ext>
              </a:extLst>
            </p:cNvPr>
            <p:cNvGrpSpPr/>
            <p:nvPr/>
          </p:nvGrpSpPr>
          <p:grpSpPr>
            <a:xfrm>
              <a:off x="22406307" y="8971649"/>
              <a:ext cx="1321397" cy="509413"/>
              <a:chOff x="22406307" y="8987202"/>
              <a:chExt cx="1321397" cy="509413"/>
            </a:xfrm>
          </p:grpSpPr>
          <p:sp>
            <p:nvSpPr>
              <p:cNvPr id="277" name="Rounded Rectangle 276">
                <a:extLst>
                  <a:ext uri="{FF2B5EF4-FFF2-40B4-BE49-F238E27FC236}">
                    <a16:creationId xmlns:a16="http://schemas.microsoft.com/office/drawing/2014/main" id="{9C01C936-4F17-E70C-BF62-1EFE2021CF95}"/>
                  </a:ext>
                </a:extLst>
              </p:cNvPr>
              <p:cNvSpPr/>
              <p:nvPr/>
            </p:nvSpPr>
            <p:spPr>
              <a:xfrm>
                <a:off x="22406307" y="8987202"/>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78" name="white checkmark" descr="Checkmark outline">
                <a:extLst>
                  <a:ext uri="{FF2B5EF4-FFF2-40B4-BE49-F238E27FC236}">
                    <a16:creationId xmlns:a16="http://schemas.microsoft.com/office/drawing/2014/main" id="{B1F1256E-0C9A-347C-650B-DA696FA5C0D8}"/>
                  </a:ext>
                </a:extLst>
              </p:cNvPr>
              <p:cNvSpPr/>
              <p:nvPr/>
            </p:nvSpPr>
            <p:spPr>
              <a:xfrm>
                <a:off x="22603713" y="9152268"/>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31" name="Group 30">
              <a:extLst>
                <a:ext uri="{FF2B5EF4-FFF2-40B4-BE49-F238E27FC236}">
                  <a16:creationId xmlns:a16="http://schemas.microsoft.com/office/drawing/2014/main" id="{C0C86F2B-0C21-9D7A-5170-939EB6D03104}"/>
                </a:ext>
              </a:extLst>
            </p:cNvPr>
            <p:cNvGrpSpPr/>
            <p:nvPr/>
          </p:nvGrpSpPr>
          <p:grpSpPr>
            <a:xfrm>
              <a:off x="20990860" y="9883314"/>
              <a:ext cx="1321397" cy="509413"/>
              <a:chOff x="20990860" y="9883314"/>
              <a:chExt cx="1321397" cy="509413"/>
            </a:xfrm>
          </p:grpSpPr>
          <p:sp>
            <p:nvSpPr>
              <p:cNvPr id="280" name="Rounded Rectangle 279">
                <a:extLst>
                  <a:ext uri="{FF2B5EF4-FFF2-40B4-BE49-F238E27FC236}">
                    <a16:creationId xmlns:a16="http://schemas.microsoft.com/office/drawing/2014/main" id="{260D9971-9108-3891-9067-96B4DC6DB929}"/>
                  </a:ext>
                </a:extLst>
              </p:cNvPr>
              <p:cNvSpPr/>
              <p:nvPr/>
            </p:nvSpPr>
            <p:spPr>
              <a:xfrm>
                <a:off x="20990860" y="9883314"/>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81" name="white checkmark" descr="Checkmark outline">
                <a:extLst>
                  <a:ext uri="{FF2B5EF4-FFF2-40B4-BE49-F238E27FC236}">
                    <a16:creationId xmlns:a16="http://schemas.microsoft.com/office/drawing/2014/main" id="{BFCDFEB7-5B53-B710-DEA4-B3D2ECA82BAE}"/>
                  </a:ext>
                </a:extLst>
              </p:cNvPr>
              <p:cNvSpPr/>
              <p:nvPr/>
            </p:nvSpPr>
            <p:spPr>
              <a:xfrm>
                <a:off x="21188266" y="1004838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34" name="Group 33">
              <a:extLst>
                <a:ext uri="{FF2B5EF4-FFF2-40B4-BE49-F238E27FC236}">
                  <a16:creationId xmlns:a16="http://schemas.microsoft.com/office/drawing/2014/main" id="{8106F56B-B8AD-8F77-FA82-E3D05023A020}"/>
                </a:ext>
              </a:extLst>
            </p:cNvPr>
            <p:cNvGrpSpPr/>
            <p:nvPr/>
          </p:nvGrpSpPr>
          <p:grpSpPr>
            <a:xfrm>
              <a:off x="22406307" y="9883314"/>
              <a:ext cx="1321397" cy="509413"/>
              <a:chOff x="22406307" y="9883314"/>
              <a:chExt cx="1321397" cy="509413"/>
            </a:xfrm>
          </p:grpSpPr>
          <p:sp>
            <p:nvSpPr>
              <p:cNvPr id="283" name="Rounded Rectangle 282">
                <a:extLst>
                  <a:ext uri="{FF2B5EF4-FFF2-40B4-BE49-F238E27FC236}">
                    <a16:creationId xmlns:a16="http://schemas.microsoft.com/office/drawing/2014/main" id="{54DBD0F4-3BF8-CDDC-C92E-748427DC994B}"/>
                  </a:ext>
                </a:extLst>
              </p:cNvPr>
              <p:cNvSpPr/>
              <p:nvPr/>
            </p:nvSpPr>
            <p:spPr>
              <a:xfrm>
                <a:off x="22406307" y="9883314"/>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84" name="white checkmark" descr="Checkmark outline">
                <a:extLst>
                  <a:ext uri="{FF2B5EF4-FFF2-40B4-BE49-F238E27FC236}">
                    <a16:creationId xmlns:a16="http://schemas.microsoft.com/office/drawing/2014/main" id="{A87AC3F3-36CB-395A-F8A8-27B5AC58BEF1}"/>
                  </a:ext>
                </a:extLst>
              </p:cNvPr>
              <p:cNvSpPr/>
              <p:nvPr/>
            </p:nvSpPr>
            <p:spPr>
              <a:xfrm>
                <a:off x="22603713" y="1004838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grpSp>
        <p:nvGrpSpPr>
          <p:cNvPr id="11" name="pulsara select" hidden="1">
            <a:extLst>
              <a:ext uri="{FF2B5EF4-FFF2-40B4-BE49-F238E27FC236}">
                <a16:creationId xmlns:a16="http://schemas.microsoft.com/office/drawing/2014/main" id="{1191D693-8C4D-E087-60A7-7360AD6DA66B}"/>
              </a:ext>
            </a:extLst>
          </p:cNvPr>
          <p:cNvGrpSpPr/>
          <p:nvPr/>
        </p:nvGrpSpPr>
        <p:grpSpPr>
          <a:xfrm>
            <a:off x="14197760" y="4147185"/>
            <a:ext cx="3119584" cy="7998444"/>
            <a:chOff x="17354717" y="4147185"/>
            <a:chExt cx="3119584" cy="7998444"/>
          </a:xfrm>
        </p:grpSpPr>
        <p:sp>
          <p:nvSpPr>
            <p:cNvPr id="53" name="Rectangle: Rounded Corners 3">
              <a:extLst>
                <a:ext uri="{FF2B5EF4-FFF2-40B4-BE49-F238E27FC236}">
                  <a16:creationId xmlns:a16="http://schemas.microsoft.com/office/drawing/2014/main" id="{9B89F893-E9B5-2015-59E0-49F81DCCEB13}"/>
                </a:ext>
              </a:extLst>
            </p:cNvPr>
            <p:cNvSpPr/>
            <p:nvPr/>
          </p:nvSpPr>
          <p:spPr>
            <a:xfrm>
              <a:off x="17451469" y="4147185"/>
              <a:ext cx="2926080" cy="7998444"/>
            </a:xfrm>
            <a:prstGeom prst="roundRect">
              <a:avLst>
                <a:gd name="adj" fmla="val 13334"/>
              </a:avLst>
            </a:prstGeom>
            <a:solidFill>
              <a:schemeClr val="tx2">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sp>
          <p:nvSpPr>
            <p:cNvPr id="33" name="TextBox 32">
              <a:extLst>
                <a:ext uri="{FF2B5EF4-FFF2-40B4-BE49-F238E27FC236}">
                  <a16:creationId xmlns:a16="http://schemas.microsoft.com/office/drawing/2014/main" id="{5D4147D1-EB75-C47C-CD3F-2D585ECF55A6}"/>
                </a:ext>
              </a:extLst>
            </p:cNvPr>
            <p:cNvSpPr txBox="1"/>
            <p:nvPr/>
          </p:nvSpPr>
          <p:spPr>
            <a:xfrm>
              <a:off x="17451469" y="4979472"/>
              <a:ext cx="2926080" cy="757130"/>
            </a:xfrm>
            <a:prstGeom prst="rect">
              <a:avLst/>
            </a:prstGeom>
            <a:noFill/>
            <a:effectLst>
              <a:outerShdw blurRad="50800" dist="38100" dir="2700000" algn="tl" rotWithShape="0">
                <a:prstClr val="black">
                  <a:alpha val="40000"/>
                </a:prstClr>
              </a:outerShdw>
            </a:effectLst>
          </p:spPr>
          <p:txBody>
            <a:bodyPr wrap="square">
              <a:spAutoFit/>
            </a:bodyPr>
            <a:lstStyle/>
            <a:p>
              <a:pPr algn="ctr">
                <a:lnSpc>
                  <a:spcPct val="90000"/>
                </a:lnSpc>
              </a:pPr>
              <a:r>
                <a:rPr lang="en-US" sz="2200" spc="100" dirty="0">
                  <a:solidFill>
                    <a:schemeClr val="bg1"/>
                  </a:solidFill>
                  <a:latin typeface="Arial-BoldMT"/>
                </a:rPr>
                <a:t>Pulsara</a:t>
              </a:r>
              <a:r>
                <a:rPr lang="en-US" sz="2400" b="1" spc="100" dirty="0">
                  <a:solidFill>
                    <a:schemeClr val="bg1"/>
                  </a:solidFill>
                  <a:latin typeface="Arial-BoldMT"/>
                </a:rPr>
                <a:t> </a:t>
              </a:r>
              <a:br>
                <a:rPr lang="en-US" sz="2400" b="1" spc="100" dirty="0">
                  <a:solidFill>
                    <a:schemeClr val="bg1"/>
                  </a:solidFill>
                  <a:latin typeface="Arial-BoldMT"/>
                </a:rPr>
              </a:br>
              <a:r>
                <a:rPr lang="en-US" sz="2400" b="1" dirty="0">
                  <a:solidFill>
                    <a:schemeClr val="bg1"/>
                  </a:solidFill>
                  <a:latin typeface="Arial-BoldMT"/>
                </a:rPr>
                <a:t>SELECT</a:t>
              </a:r>
              <a:endParaRPr lang="en-US" sz="1400" b="0" dirty="0">
                <a:solidFill>
                  <a:schemeClr val="bg1"/>
                </a:solidFill>
                <a:latin typeface="ArialMT"/>
              </a:endParaRPr>
            </a:p>
          </p:txBody>
        </p:sp>
        <p:sp>
          <p:nvSpPr>
            <p:cNvPr id="39" name="Rectangle 38">
              <a:extLst>
                <a:ext uri="{FF2B5EF4-FFF2-40B4-BE49-F238E27FC236}">
                  <a16:creationId xmlns:a16="http://schemas.microsoft.com/office/drawing/2014/main" id="{371022AD-4392-EB83-B6DF-F1F7790B16A9}"/>
                </a:ext>
              </a:extLst>
            </p:cNvPr>
            <p:cNvSpPr/>
            <p:nvPr/>
          </p:nvSpPr>
          <p:spPr>
            <a:xfrm>
              <a:off x="17451469" y="11036022"/>
              <a:ext cx="2926080" cy="783591"/>
            </a:xfrm>
            <a:prstGeom prst="rect">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pPr algn="ctr"/>
              <a:r>
                <a:rPr lang="en-US" b="1"/>
                <a:t>Adds 1-2 </a:t>
              </a:r>
            </a:p>
            <a:p>
              <a:pPr algn="ctr"/>
              <a:r>
                <a:rPr lang="en-US" b="1"/>
                <a:t>Patient Types</a:t>
              </a:r>
            </a:p>
          </p:txBody>
        </p:sp>
        <p:sp>
          <p:nvSpPr>
            <p:cNvPr id="21" name="white center section">
              <a:extLst>
                <a:ext uri="{FF2B5EF4-FFF2-40B4-BE49-F238E27FC236}">
                  <a16:creationId xmlns:a16="http://schemas.microsoft.com/office/drawing/2014/main" id="{46768FF8-4FA5-4201-050A-E8219E346DD2}"/>
                </a:ext>
              </a:extLst>
            </p:cNvPr>
            <p:cNvSpPr/>
            <p:nvPr/>
          </p:nvSpPr>
          <p:spPr>
            <a:xfrm>
              <a:off x="17355457" y="6068255"/>
              <a:ext cx="3118104" cy="4637846"/>
            </a:xfrm>
            <a:prstGeom prst="roundRect">
              <a:avLst>
                <a:gd name="adj" fmla="val 3121"/>
              </a:avLst>
            </a:prstGeom>
            <a:solidFill>
              <a:sysClr val="window" lastClr="FFFFFF"/>
            </a:solidFill>
            <a:ln w="6350" cap="flat" cmpd="sng" algn="ctr">
              <a:solidFill>
                <a:schemeClr val="bg2"/>
              </a:solidFill>
              <a:prstDash val="solid"/>
              <a:miter lim="800000"/>
            </a:ln>
            <a:effectLst>
              <a:outerShdw blurRad="88900" dist="50800" dir="2700000" algn="tl" rotWithShape="0">
                <a:prstClr val="black">
                  <a:alpha val="20168"/>
                </a:prstClr>
              </a:outerShdw>
            </a:effectLst>
          </p:spPr>
          <p:txBody>
            <a:bodyPr rtlCol="0" anchor="ctr"/>
            <a:lstStyle/>
            <a:p>
              <a:pPr algn="ctr" defTabSz="457200"/>
              <a:endParaRPr lang="en-ID" sz="3600" kern="0">
                <a:solidFill>
                  <a:prstClr val="white"/>
                </a:solidFill>
                <a:latin typeface="Manjari" panose="02000503000000000000" pitchFamily="2" charset="0"/>
              </a:endParaRPr>
            </a:p>
          </p:txBody>
        </p:sp>
        <p:sp>
          <p:nvSpPr>
            <p:cNvPr id="69" name="Rectangle 68">
              <a:extLst>
                <a:ext uri="{FF2B5EF4-FFF2-40B4-BE49-F238E27FC236}">
                  <a16:creationId xmlns:a16="http://schemas.microsoft.com/office/drawing/2014/main" id="{9241942B-6A9C-E21F-CF5D-29D395F52A27}"/>
                </a:ext>
              </a:extLst>
            </p:cNvPr>
            <p:cNvSpPr/>
            <p:nvPr/>
          </p:nvSpPr>
          <p:spPr>
            <a:xfrm>
              <a:off x="17354717" y="6858950"/>
              <a:ext cx="3119584"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3210B492-C195-AA9A-2AD3-518F67758128}"/>
                </a:ext>
              </a:extLst>
            </p:cNvPr>
            <p:cNvSpPr/>
            <p:nvPr/>
          </p:nvSpPr>
          <p:spPr>
            <a:xfrm>
              <a:off x="17354717" y="8743243"/>
              <a:ext cx="3119584"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Isosceles Triangle 6">
              <a:extLst>
                <a:ext uri="{FF2B5EF4-FFF2-40B4-BE49-F238E27FC236}">
                  <a16:creationId xmlns:a16="http://schemas.microsoft.com/office/drawing/2014/main" id="{AD0BAC66-1C0F-FA16-1FDA-6B3917B6C3F8}"/>
                </a:ext>
              </a:extLst>
            </p:cNvPr>
            <p:cNvSpPr/>
            <p:nvPr/>
          </p:nvSpPr>
          <p:spPr>
            <a:xfrm flipV="1">
              <a:off x="18480776" y="6003824"/>
              <a:ext cx="867466" cy="473192"/>
            </a:xfrm>
            <a:prstGeom prst="triangle">
              <a:avLst/>
            </a:prstGeom>
            <a:solidFill>
              <a:schemeClr val="tx1">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grpSp>
          <p:nvGrpSpPr>
            <p:cNvPr id="58" name="Group 57">
              <a:extLst>
                <a:ext uri="{FF2B5EF4-FFF2-40B4-BE49-F238E27FC236}">
                  <a16:creationId xmlns:a16="http://schemas.microsoft.com/office/drawing/2014/main" id="{B3AB7EC6-ADF0-96F1-E7CA-21EDE9952392}"/>
                </a:ext>
              </a:extLst>
            </p:cNvPr>
            <p:cNvGrpSpPr/>
            <p:nvPr/>
          </p:nvGrpSpPr>
          <p:grpSpPr>
            <a:xfrm>
              <a:off x="17587149" y="8002385"/>
              <a:ext cx="1321397" cy="509413"/>
              <a:chOff x="17587149" y="8002385"/>
              <a:chExt cx="1321397" cy="509413"/>
            </a:xfrm>
          </p:grpSpPr>
          <p:sp>
            <p:nvSpPr>
              <p:cNvPr id="180" name="Rounded Rectangle 179">
                <a:extLst>
                  <a:ext uri="{FF2B5EF4-FFF2-40B4-BE49-F238E27FC236}">
                    <a16:creationId xmlns:a16="http://schemas.microsoft.com/office/drawing/2014/main" id="{87E0C87E-D780-F943-FC81-DCCC553924EE}"/>
                  </a:ext>
                </a:extLst>
              </p:cNvPr>
              <p:cNvSpPr/>
              <p:nvPr/>
            </p:nvSpPr>
            <p:spPr>
              <a:xfrm>
                <a:off x="17587149" y="80023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181" name="white checkmark" descr="Checkmark outline">
                <a:extLst>
                  <a:ext uri="{FF2B5EF4-FFF2-40B4-BE49-F238E27FC236}">
                    <a16:creationId xmlns:a16="http://schemas.microsoft.com/office/drawing/2014/main" id="{9ABB45DB-6530-3FF0-BC52-9170ED61B25F}"/>
                  </a:ext>
                </a:extLst>
              </p:cNvPr>
              <p:cNvSpPr/>
              <p:nvPr/>
            </p:nvSpPr>
            <p:spPr>
              <a:xfrm>
                <a:off x="17784555" y="81674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56" name="Group 55">
              <a:extLst>
                <a:ext uri="{FF2B5EF4-FFF2-40B4-BE49-F238E27FC236}">
                  <a16:creationId xmlns:a16="http://schemas.microsoft.com/office/drawing/2014/main" id="{6584E80E-4538-9CBA-BE9D-0DB4CE762EC0}"/>
                </a:ext>
              </a:extLst>
            </p:cNvPr>
            <p:cNvGrpSpPr/>
            <p:nvPr/>
          </p:nvGrpSpPr>
          <p:grpSpPr>
            <a:xfrm>
              <a:off x="17587149" y="8971649"/>
              <a:ext cx="1321397" cy="509413"/>
              <a:chOff x="17587149" y="8956096"/>
              <a:chExt cx="1321397" cy="509413"/>
            </a:xfrm>
          </p:grpSpPr>
          <p:sp>
            <p:nvSpPr>
              <p:cNvPr id="241" name="Rounded Rectangle 240">
                <a:extLst>
                  <a:ext uri="{FF2B5EF4-FFF2-40B4-BE49-F238E27FC236}">
                    <a16:creationId xmlns:a16="http://schemas.microsoft.com/office/drawing/2014/main" id="{9AAB1B5F-EADC-68FE-8400-797EC72F4F85}"/>
                  </a:ext>
                </a:extLst>
              </p:cNvPr>
              <p:cNvSpPr/>
              <p:nvPr/>
            </p:nvSpPr>
            <p:spPr>
              <a:xfrm>
                <a:off x="17587149" y="8956096"/>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242" name="white checkmark" descr="Checkmark outline">
                <a:extLst>
                  <a:ext uri="{FF2B5EF4-FFF2-40B4-BE49-F238E27FC236}">
                    <a16:creationId xmlns:a16="http://schemas.microsoft.com/office/drawing/2014/main" id="{07B420CA-24EE-5A5F-D457-90216E29F9D8}"/>
                  </a:ext>
                </a:extLst>
              </p:cNvPr>
              <p:cNvSpPr/>
              <p:nvPr/>
            </p:nvSpPr>
            <p:spPr>
              <a:xfrm>
                <a:off x="17784555" y="9121162"/>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55" name="Group 54">
              <a:extLst>
                <a:ext uri="{FF2B5EF4-FFF2-40B4-BE49-F238E27FC236}">
                  <a16:creationId xmlns:a16="http://schemas.microsoft.com/office/drawing/2014/main" id="{935E68D4-6E5D-ADD2-AA7C-89963E06007A}"/>
                </a:ext>
              </a:extLst>
            </p:cNvPr>
            <p:cNvGrpSpPr/>
            <p:nvPr/>
          </p:nvGrpSpPr>
          <p:grpSpPr>
            <a:xfrm>
              <a:off x="17587149" y="9909807"/>
              <a:ext cx="1321397" cy="509413"/>
              <a:chOff x="17587149" y="9909807"/>
              <a:chExt cx="1321397" cy="509413"/>
            </a:xfrm>
          </p:grpSpPr>
          <p:sp>
            <p:nvSpPr>
              <p:cNvPr id="244" name="Rounded Rectangle 243">
                <a:extLst>
                  <a:ext uri="{FF2B5EF4-FFF2-40B4-BE49-F238E27FC236}">
                    <a16:creationId xmlns:a16="http://schemas.microsoft.com/office/drawing/2014/main" id="{E758EECD-0B76-4613-4823-1E332BFA201C}"/>
                  </a:ext>
                </a:extLst>
              </p:cNvPr>
              <p:cNvSpPr/>
              <p:nvPr/>
            </p:nvSpPr>
            <p:spPr>
              <a:xfrm>
                <a:off x="17587149" y="9909807"/>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245" name="white checkmark" descr="Checkmark outline">
                <a:extLst>
                  <a:ext uri="{FF2B5EF4-FFF2-40B4-BE49-F238E27FC236}">
                    <a16:creationId xmlns:a16="http://schemas.microsoft.com/office/drawing/2014/main" id="{DC26A792-8EB2-A5CB-E5F1-5F9F6E333D52}"/>
                  </a:ext>
                </a:extLst>
              </p:cNvPr>
              <p:cNvSpPr/>
              <p:nvPr/>
            </p:nvSpPr>
            <p:spPr>
              <a:xfrm>
                <a:off x="17784555" y="10074873"/>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52" name="Group 51">
              <a:extLst>
                <a:ext uri="{FF2B5EF4-FFF2-40B4-BE49-F238E27FC236}">
                  <a16:creationId xmlns:a16="http://schemas.microsoft.com/office/drawing/2014/main" id="{221BF3FB-398A-2F50-9B6D-B0CC9BCFF6FA}"/>
                </a:ext>
              </a:extLst>
            </p:cNvPr>
            <p:cNvGrpSpPr/>
            <p:nvPr/>
          </p:nvGrpSpPr>
          <p:grpSpPr>
            <a:xfrm>
              <a:off x="17587149" y="7048674"/>
              <a:ext cx="1321397" cy="509413"/>
              <a:chOff x="17587149" y="7048674"/>
              <a:chExt cx="1321397" cy="509413"/>
            </a:xfrm>
          </p:grpSpPr>
          <p:sp>
            <p:nvSpPr>
              <p:cNvPr id="247" name="Rounded Rectangle 246">
                <a:extLst>
                  <a:ext uri="{FF2B5EF4-FFF2-40B4-BE49-F238E27FC236}">
                    <a16:creationId xmlns:a16="http://schemas.microsoft.com/office/drawing/2014/main" id="{CD0DEEC7-FFC0-B93C-130A-90B14AA98386}"/>
                  </a:ext>
                </a:extLst>
              </p:cNvPr>
              <p:cNvSpPr/>
              <p:nvPr/>
            </p:nvSpPr>
            <p:spPr>
              <a:xfrm>
                <a:off x="17587149" y="7048674"/>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48" name="white checkmark" descr="Checkmark outline">
                <a:extLst>
                  <a:ext uri="{FF2B5EF4-FFF2-40B4-BE49-F238E27FC236}">
                    <a16:creationId xmlns:a16="http://schemas.microsoft.com/office/drawing/2014/main" id="{3AF37A1C-3368-D01A-C420-9BCB6F774A8E}"/>
                  </a:ext>
                </a:extLst>
              </p:cNvPr>
              <p:cNvSpPr/>
              <p:nvPr/>
            </p:nvSpPr>
            <p:spPr>
              <a:xfrm>
                <a:off x="17784555" y="721374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8" name="Group 47">
              <a:extLst>
                <a:ext uri="{FF2B5EF4-FFF2-40B4-BE49-F238E27FC236}">
                  <a16:creationId xmlns:a16="http://schemas.microsoft.com/office/drawing/2014/main" id="{3991A4FE-6A4E-3C16-EBAF-28A813CA78CA}"/>
                </a:ext>
              </a:extLst>
            </p:cNvPr>
            <p:cNvGrpSpPr/>
            <p:nvPr/>
          </p:nvGrpSpPr>
          <p:grpSpPr>
            <a:xfrm>
              <a:off x="18989816" y="7048674"/>
              <a:ext cx="1321397" cy="509413"/>
              <a:chOff x="18989816" y="7048674"/>
              <a:chExt cx="1321397" cy="509413"/>
            </a:xfrm>
          </p:grpSpPr>
          <p:sp>
            <p:nvSpPr>
              <p:cNvPr id="250" name="Rounded Rectangle 249">
                <a:extLst>
                  <a:ext uri="{FF2B5EF4-FFF2-40B4-BE49-F238E27FC236}">
                    <a16:creationId xmlns:a16="http://schemas.microsoft.com/office/drawing/2014/main" id="{C9997913-C1E6-EE50-DB03-12DC9BA1A7C2}"/>
                  </a:ext>
                </a:extLst>
              </p:cNvPr>
              <p:cNvSpPr/>
              <p:nvPr/>
            </p:nvSpPr>
            <p:spPr>
              <a:xfrm>
                <a:off x="18989816" y="7048674"/>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51" name="white checkmark" descr="Checkmark outline">
                <a:extLst>
                  <a:ext uri="{FF2B5EF4-FFF2-40B4-BE49-F238E27FC236}">
                    <a16:creationId xmlns:a16="http://schemas.microsoft.com/office/drawing/2014/main" id="{BB4E531D-A95F-DF36-31B8-52D680C586E2}"/>
                  </a:ext>
                </a:extLst>
              </p:cNvPr>
              <p:cNvSpPr/>
              <p:nvPr/>
            </p:nvSpPr>
            <p:spPr>
              <a:xfrm>
                <a:off x="19187222" y="721374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6" name="Group 45">
              <a:extLst>
                <a:ext uri="{FF2B5EF4-FFF2-40B4-BE49-F238E27FC236}">
                  <a16:creationId xmlns:a16="http://schemas.microsoft.com/office/drawing/2014/main" id="{C628F499-D2B9-2573-7E56-698EEEA26227}"/>
                </a:ext>
              </a:extLst>
            </p:cNvPr>
            <p:cNvGrpSpPr/>
            <p:nvPr/>
          </p:nvGrpSpPr>
          <p:grpSpPr>
            <a:xfrm>
              <a:off x="18989816" y="8002385"/>
              <a:ext cx="1321397" cy="509413"/>
              <a:chOff x="18989816" y="8002385"/>
              <a:chExt cx="1321397" cy="509413"/>
            </a:xfrm>
          </p:grpSpPr>
          <p:sp>
            <p:nvSpPr>
              <p:cNvPr id="253" name="Rounded Rectangle 252">
                <a:extLst>
                  <a:ext uri="{FF2B5EF4-FFF2-40B4-BE49-F238E27FC236}">
                    <a16:creationId xmlns:a16="http://schemas.microsoft.com/office/drawing/2014/main" id="{36CF1556-F039-5505-60DF-304F8575C284}"/>
                  </a:ext>
                </a:extLst>
              </p:cNvPr>
              <p:cNvSpPr/>
              <p:nvPr/>
            </p:nvSpPr>
            <p:spPr>
              <a:xfrm>
                <a:off x="18989816" y="80023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54" name="white checkmark" descr="Checkmark outline">
                <a:extLst>
                  <a:ext uri="{FF2B5EF4-FFF2-40B4-BE49-F238E27FC236}">
                    <a16:creationId xmlns:a16="http://schemas.microsoft.com/office/drawing/2014/main" id="{25FCE22D-116E-9E60-B384-771D6B8FD298}"/>
                  </a:ext>
                </a:extLst>
              </p:cNvPr>
              <p:cNvSpPr/>
              <p:nvPr/>
            </p:nvSpPr>
            <p:spPr>
              <a:xfrm>
                <a:off x="19187222" y="81674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5" name="Group 44">
              <a:extLst>
                <a:ext uri="{FF2B5EF4-FFF2-40B4-BE49-F238E27FC236}">
                  <a16:creationId xmlns:a16="http://schemas.microsoft.com/office/drawing/2014/main" id="{1360528E-CFC0-568C-0337-A9823FF8435C}"/>
                </a:ext>
              </a:extLst>
            </p:cNvPr>
            <p:cNvGrpSpPr/>
            <p:nvPr/>
          </p:nvGrpSpPr>
          <p:grpSpPr>
            <a:xfrm>
              <a:off x="18989816" y="8971649"/>
              <a:ext cx="1321397" cy="509413"/>
              <a:chOff x="18989816" y="8956096"/>
              <a:chExt cx="1321397" cy="509413"/>
            </a:xfrm>
          </p:grpSpPr>
          <p:sp>
            <p:nvSpPr>
              <p:cNvPr id="256" name="Rounded Rectangle 255">
                <a:extLst>
                  <a:ext uri="{FF2B5EF4-FFF2-40B4-BE49-F238E27FC236}">
                    <a16:creationId xmlns:a16="http://schemas.microsoft.com/office/drawing/2014/main" id="{C1BE176D-14E7-6535-386C-C038D71165A4}"/>
                  </a:ext>
                </a:extLst>
              </p:cNvPr>
              <p:cNvSpPr/>
              <p:nvPr/>
            </p:nvSpPr>
            <p:spPr>
              <a:xfrm>
                <a:off x="18989816" y="8956096"/>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257" name="white checkmark" descr="Checkmark outline">
                <a:extLst>
                  <a:ext uri="{FF2B5EF4-FFF2-40B4-BE49-F238E27FC236}">
                    <a16:creationId xmlns:a16="http://schemas.microsoft.com/office/drawing/2014/main" id="{AA01C401-EDC9-7F85-6625-4B26134844E5}"/>
                  </a:ext>
                </a:extLst>
              </p:cNvPr>
              <p:cNvSpPr/>
              <p:nvPr/>
            </p:nvSpPr>
            <p:spPr>
              <a:xfrm>
                <a:off x="19187222" y="9121162"/>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42" name="Group 41">
              <a:extLst>
                <a:ext uri="{FF2B5EF4-FFF2-40B4-BE49-F238E27FC236}">
                  <a16:creationId xmlns:a16="http://schemas.microsoft.com/office/drawing/2014/main" id="{94874553-D67E-4521-BB37-FFAA99427269}"/>
                </a:ext>
              </a:extLst>
            </p:cNvPr>
            <p:cNvGrpSpPr/>
            <p:nvPr/>
          </p:nvGrpSpPr>
          <p:grpSpPr>
            <a:xfrm>
              <a:off x="18989816" y="9909807"/>
              <a:ext cx="1321397" cy="509413"/>
              <a:chOff x="18989816" y="9909807"/>
              <a:chExt cx="1321397" cy="509413"/>
            </a:xfrm>
          </p:grpSpPr>
          <p:sp>
            <p:nvSpPr>
              <p:cNvPr id="259" name="Rounded Rectangle 258">
                <a:extLst>
                  <a:ext uri="{FF2B5EF4-FFF2-40B4-BE49-F238E27FC236}">
                    <a16:creationId xmlns:a16="http://schemas.microsoft.com/office/drawing/2014/main" id="{58EADD17-F5AA-D983-255D-6B7396ECFD20}"/>
                  </a:ext>
                </a:extLst>
              </p:cNvPr>
              <p:cNvSpPr/>
              <p:nvPr/>
            </p:nvSpPr>
            <p:spPr>
              <a:xfrm>
                <a:off x="18989816" y="9909807"/>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260" name="white checkmark" descr="Checkmark outline">
                <a:extLst>
                  <a:ext uri="{FF2B5EF4-FFF2-40B4-BE49-F238E27FC236}">
                    <a16:creationId xmlns:a16="http://schemas.microsoft.com/office/drawing/2014/main" id="{A7715C30-5FAE-7003-D29A-1AC1F4C37487}"/>
                  </a:ext>
                </a:extLst>
              </p:cNvPr>
              <p:cNvSpPr/>
              <p:nvPr/>
            </p:nvSpPr>
            <p:spPr>
              <a:xfrm>
                <a:off x="19187222" y="10074873"/>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grpSp>
        <p:nvGrpSpPr>
          <p:cNvPr id="120" name="transfer ops" hidden="1">
            <a:extLst>
              <a:ext uri="{FF2B5EF4-FFF2-40B4-BE49-F238E27FC236}">
                <a16:creationId xmlns:a16="http://schemas.microsoft.com/office/drawing/2014/main" id="{B8B6AD0B-036B-C5D1-C366-877AEDDD00F5}"/>
              </a:ext>
            </a:extLst>
          </p:cNvPr>
          <p:cNvGrpSpPr/>
          <p:nvPr/>
        </p:nvGrpSpPr>
        <p:grpSpPr>
          <a:xfrm>
            <a:off x="10849809" y="4147185"/>
            <a:ext cx="3119585" cy="7998444"/>
            <a:chOff x="14101009" y="4147185"/>
            <a:chExt cx="3119585" cy="7998444"/>
          </a:xfrm>
        </p:grpSpPr>
        <p:sp>
          <p:nvSpPr>
            <p:cNvPr id="121" name="Rectangle: Rounded Corners 3">
              <a:extLst>
                <a:ext uri="{FF2B5EF4-FFF2-40B4-BE49-F238E27FC236}">
                  <a16:creationId xmlns:a16="http://schemas.microsoft.com/office/drawing/2014/main" id="{243530CA-79DE-2A3F-55A5-EAC560FBBAFB}"/>
                </a:ext>
              </a:extLst>
            </p:cNvPr>
            <p:cNvSpPr/>
            <p:nvPr/>
          </p:nvSpPr>
          <p:spPr>
            <a:xfrm>
              <a:off x="14197761" y="4147185"/>
              <a:ext cx="2926080" cy="7998444"/>
            </a:xfrm>
            <a:prstGeom prst="roundRect">
              <a:avLst>
                <a:gd name="adj" fmla="val 13334"/>
              </a:avLst>
            </a:prstGeom>
            <a:solidFill>
              <a:schemeClr val="tx2">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sp>
          <p:nvSpPr>
            <p:cNvPr id="122" name="TextBox 121">
              <a:extLst>
                <a:ext uri="{FF2B5EF4-FFF2-40B4-BE49-F238E27FC236}">
                  <a16:creationId xmlns:a16="http://schemas.microsoft.com/office/drawing/2014/main" id="{6FD899BE-2F9D-433C-16CB-6986AC03DC0C}"/>
                </a:ext>
              </a:extLst>
            </p:cNvPr>
            <p:cNvSpPr txBox="1"/>
            <p:nvPr/>
          </p:nvSpPr>
          <p:spPr>
            <a:xfrm>
              <a:off x="14197761" y="4937372"/>
              <a:ext cx="2926080" cy="830997"/>
            </a:xfrm>
            <a:prstGeom prst="rect">
              <a:avLst/>
            </a:prstGeom>
            <a:noFill/>
            <a:effectLst>
              <a:outerShdw blurRad="50800" dist="38100" dir="2700000" algn="tl" rotWithShape="0">
                <a:prstClr val="black">
                  <a:alpha val="40000"/>
                </a:prstClr>
              </a:outerShdw>
            </a:effectLst>
          </p:spPr>
          <p:txBody>
            <a:bodyPr wrap="square">
              <a:spAutoFit/>
            </a:bodyPr>
            <a:lstStyle/>
            <a:p>
              <a:pPr algn="ctr"/>
              <a:r>
                <a:rPr lang="en-US" sz="2200" spc="100" dirty="0">
                  <a:solidFill>
                    <a:schemeClr val="bg1"/>
                  </a:solidFill>
                  <a:latin typeface="Arial-BoldMT"/>
                </a:rPr>
                <a:t>Pulsara</a:t>
              </a:r>
              <a:r>
                <a:rPr lang="en-US" sz="2400" b="1" spc="100" dirty="0">
                  <a:solidFill>
                    <a:schemeClr val="bg1"/>
                  </a:solidFill>
                  <a:latin typeface="Arial-BoldMT"/>
                </a:rPr>
                <a:t> </a:t>
              </a:r>
              <a:br>
                <a:rPr lang="en-US" sz="2400" b="1" spc="100" dirty="0">
                  <a:solidFill>
                    <a:schemeClr val="bg1"/>
                  </a:solidFill>
                  <a:latin typeface="Arial-BoldMT"/>
                </a:rPr>
              </a:br>
              <a:r>
                <a:rPr lang="en-US" sz="2400" b="1" dirty="0">
                  <a:solidFill>
                    <a:schemeClr val="bg1"/>
                  </a:solidFill>
                  <a:latin typeface="Arial-BoldMT"/>
                </a:rPr>
                <a:t>TRANSFER OPS</a:t>
              </a:r>
              <a:endParaRPr lang="en-US" sz="1400" b="0" dirty="0">
                <a:solidFill>
                  <a:schemeClr val="bg1"/>
                </a:solidFill>
                <a:latin typeface="ArialMT"/>
              </a:endParaRPr>
            </a:p>
          </p:txBody>
        </p:sp>
        <p:sp>
          <p:nvSpPr>
            <p:cNvPr id="123" name="Rectangle 122">
              <a:extLst>
                <a:ext uri="{FF2B5EF4-FFF2-40B4-BE49-F238E27FC236}">
                  <a16:creationId xmlns:a16="http://schemas.microsoft.com/office/drawing/2014/main" id="{246365F7-0B9A-594E-D2AE-8E57C1F6F321}"/>
                </a:ext>
              </a:extLst>
            </p:cNvPr>
            <p:cNvSpPr/>
            <p:nvPr/>
          </p:nvSpPr>
          <p:spPr>
            <a:xfrm>
              <a:off x="14197761" y="11063076"/>
              <a:ext cx="2926080" cy="756537"/>
            </a:xfrm>
            <a:prstGeom prst="rect">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pPr algn="ctr"/>
              <a:r>
                <a:rPr lang="en-US" sz="1800" b="1"/>
                <a:t>Adds </a:t>
              </a:r>
            </a:p>
            <a:p>
              <a:pPr algn="ctr"/>
              <a:r>
                <a:rPr lang="en-US" sz="1800" b="1"/>
                <a:t>Consultants</a:t>
              </a:r>
            </a:p>
          </p:txBody>
        </p:sp>
        <p:sp>
          <p:nvSpPr>
            <p:cNvPr id="124" name="white center section">
              <a:extLst>
                <a:ext uri="{FF2B5EF4-FFF2-40B4-BE49-F238E27FC236}">
                  <a16:creationId xmlns:a16="http://schemas.microsoft.com/office/drawing/2014/main" id="{67A9C7ED-8BFB-22D2-46E3-EE9CF9503E48}"/>
                </a:ext>
              </a:extLst>
            </p:cNvPr>
            <p:cNvSpPr/>
            <p:nvPr/>
          </p:nvSpPr>
          <p:spPr>
            <a:xfrm>
              <a:off x="14101009" y="6068255"/>
              <a:ext cx="3119584" cy="4637846"/>
            </a:xfrm>
            <a:prstGeom prst="roundRect">
              <a:avLst>
                <a:gd name="adj" fmla="val 3121"/>
              </a:avLst>
            </a:prstGeom>
            <a:solidFill>
              <a:sysClr val="window" lastClr="FFFFFF"/>
            </a:solidFill>
            <a:ln w="6350" cap="flat" cmpd="sng" algn="ctr">
              <a:solidFill>
                <a:schemeClr val="bg2"/>
              </a:solidFill>
              <a:prstDash val="solid"/>
              <a:miter lim="800000"/>
            </a:ln>
            <a:effectLst>
              <a:outerShdw blurRad="88900" dist="50800" dir="2700000" algn="tl" rotWithShape="0">
                <a:prstClr val="black">
                  <a:alpha val="20451"/>
                </a:prstClr>
              </a:outerShdw>
            </a:effectLst>
          </p:spPr>
          <p:txBody>
            <a:bodyPr rtlCol="0" anchor="ctr"/>
            <a:lstStyle/>
            <a:p>
              <a:pPr algn="ctr" defTabSz="457200"/>
              <a:endParaRPr lang="en-ID" sz="3600" kern="0">
                <a:solidFill>
                  <a:prstClr val="white"/>
                </a:solidFill>
                <a:latin typeface="Manjari" panose="02000503000000000000" pitchFamily="2" charset="0"/>
              </a:endParaRPr>
            </a:p>
          </p:txBody>
        </p:sp>
        <p:sp>
          <p:nvSpPr>
            <p:cNvPr id="125" name="Rectangle 124">
              <a:extLst>
                <a:ext uri="{FF2B5EF4-FFF2-40B4-BE49-F238E27FC236}">
                  <a16:creationId xmlns:a16="http://schemas.microsoft.com/office/drawing/2014/main" id="{CC004FBE-194E-EC81-772C-81167EA2FD01}"/>
                </a:ext>
              </a:extLst>
            </p:cNvPr>
            <p:cNvSpPr/>
            <p:nvPr/>
          </p:nvSpPr>
          <p:spPr>
            <a:xfrm>
              <a:off x="14101010" y="6858950"/>
              <a:ext cx="3119584"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6" name="Rectangle 125">
              <a:extLst>
                <a:ext uri="{FF2B5EF4-FFF2-40B4-BE49-F238E27FC236}">
                  <a16:creationId xmlns:a16="http://schemas.microsoft.com/office/drawing/2014/main" id="{3B817AD7-D4ED-4E4E-94D1-74C724CB3DFC}"/>
                </a:ext>
              </a:extLst>
            </p:cNvPr>
            <p:cNvSpPr/>
            <p:nvPr/>
          </p:nvSpPr>
          <p:spPr>
            <a:xfrm>
              <a:off x="14101010" y="8743243"/>
              <a:ext cx="3119584"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7" name="Group 126">
              <a:extLst>
                <a:ext uri="{FF2B5EF4-FFF2-40B4-BE49-F238E27FC236}">
                  <a16:creationId xmlns:a16="http://schemas.microsoft.com/office/drawing/2014/main" id="{D0BE935B-B596-AE44-90BE-794DB20D596B}"/>
                </a:ext>
              </a:extLst>
            </p:cNvPr>
            <p:cNvGrpSpPr/>
            <p:nvPr/>
          </p:nvGrpSpPr>
          <p:grpSpPr>
            <a:xfrm>
              <a:off x="14292379" y="7048674"/>
              <a:ext cx="1321397" cy="509413"/>
              <a:chOff x="14292379" y="7048674"/>
              <a:chExt cx="1321397" cy="509413"/>
            </a:xfrm>
          </p:grpSpPr>
          <p:sp>
            <p:nvSpPr>
              <p:cNvPr id="144" name="Rounded Rectangle 143">
                <a:extLst>
                  <a:ext uri="{FF2B5EF4-FFF2-40B4-BE49-F238E27FC236}">
                    <a16:creationId xmlns:a16="http://schemas.microsoft.com/office/drawing/2014/main" id="{7E0F1ABC-0414-3C73-04A5-0734580FBB8C}"/>
                  </a:ext>
                </a:extLst>
              </p:cNvPr>
              <p:cNvSpPr/>
              <p:nvPr/>
            </p:nvSpPr>
            <p:spPr>
              <a:xfrm>
                <a:off x="14292379" y="7048674"/>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145" name="white checkmark" descr="Checkmark outline">
                <a:extLst>
                  <a:ext uri="{FF2B5EF4-FFF2-40B4-BE49-F238E27FC236}">
                    <a16:creationId xmlns:a16="http://schemas.microsoft.com/office/drawing/2014/main" id="{4344549C-F89A-BDDF-F673-0211DCE33AEC}"/>
                  </a:ext>
                </a:extLst>
              </p:cNvPr>
              <p:cNvSpPr/>
              <p:nvPr/>
            </p:nvSpPr>
            <p:spPr>
              <a:xfrm>
                <a:off x="14489785" y="721374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128" name="Group 127">
              <a:extLst>
                <a:ext uri="{FF2B5EF4-FFF2-40B4-BE49-F238E27FC236}">
                  <a16:creationId xmlns:a16="http://schemas.microsoft.com/office/drawing/2014/main" id="{E056AC18-C902-F478-C394-3AFA68211C66}"/>
                </a:ext>
              </a:extLst>
            </p:cNvPr>
            <p:cNvGrpSpPr/>
            <p:nvPr/>
          </p:nvGrpSpPr>
          <p:grpSpPr>
            <a:xfrm>
              <a:off x="15707826" y="7048674"/>
              <a:ext cx="1321397" cy="509413"/>
              <a:chOff x="15707826" y="7048674"/>
              <a:chExt cx="1321397" cy="509413"/>
            </a:xfrm>
          </p:grpSpPr>
          <p:sp>
            <p:nvSpPr>
              <p:cNvPr id="142" name="Rounded Rectangle 141">
                <a:extLst>
                  <a:ext uri="{FF2B5EF4-FFF2-40B4-BE49-F238E27FC236}">
                    <a16:creationId xmlns:a16="http://schemas.microsoft.com/office/drawing/2014/main" id="{23AD632A-A2C6-D441-A965-ED44D483E010}"/>
                  </a:ext>
                </a:extLst>
              </p:cNvPr>
              <p:cNvSpPr/>
              <p:nvPr/>
            </p:nvSpPr>
            <p:spPr>
              <a:xfrm>
                <a:off x="15707826" y="7048674"/>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143" name="white checkmark" descr="Checkmark outline">
                <a:extLst>
                  <a:ext uri="{FF2B5EF4-FFF2-40B4-BE49-F238E27FC236}">
                    <a16:creationId xmlns:a16="http://schemas.microsoft.com/office/drawing/2014/main" id="{4975E212-1EF1-90A2-E3C8-BC74FE4EBBCF}"/>
                  </a:ext>
                </a:extLst>
              </p:cNvPr>
              <p:cNvSpPr/>
              <p:nvPr/>
            </p:nvSpPr>
            <p:spPr>
              <a:xfrm>
                <a:off x="15905232" y="721374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129" name="Group 128">
              <a:extLst>
                <a:ext uri="{FF2B5EF4-FFF2-40B4-BE49-F238E27FC236}">
                  <a16:creationId xmlns:a16="http://schemas.microsoft.com/office/drawing/2014/main" id="{2C7D7966-CFE0-C9A1-8DF1-80F0EF92EA72}"/>
                </a:ext>
              </a:extLst>
            </p:cNvPr>
            <p:cNvGrpSpPr/>
            <p:nvPr/>
          </p:nvGrpSpPr>
          <p:grpSpPr>
            <a:xfrm>
              <a:off x="14292379" y="8017938"/>
              <a:ext cx="1321397" cy="509413"/>
              <a:chOff x="14292379" y="8017938"/>
              <a:chExt cx="1321397" cy="509413"/>
            </a:xfrm>
          </p:grpSpPr>
          <p:sp>
            <p:nvSpPr>
              <p:cNvPr id="140" name="Rounded Rectangle 139">
                <a:extLst>
                  <a:ext uri="{FF2B5EF4-FFF2-40B4-BE49-F238E27FC236}">
                    <a16:creationId xmlns:a16="http://schemas.microsoft.com/office/drawing/2014/main" id="{330CA229-DE83-FAE4-8DB8-239304A2190B}"/>
                  </a:ext>
                </a:extLst>
              </p:cNvPr>
              <p:cNvSpPr/>
              <p:nvPr/>
            </p:nvSpPr>
            <p:spPr>
              <a:xfrm>
                <a:off x="14292379" y="8017938"/>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141" name="white checkmark" descr="Checkmark outline">
                <a:extLst>
                  <a:ext uri="{FF2B5EF4-FFF2-40B4-BE49-F238E27FC236}">
                    <a16:creationId xmlns:a16="http://schemas.microsoft.com/office/drawing/2014/main" id="{3E590F28-3F97-EA2A-6C29-24F977A86ABF}"/>
                  </a:ext>
                </a:extLst>
              </p:cNvPr>
              <p:cNvSpPr/>
              <p:nvPr/>
            </p:nvSpPr>
            <p:spPr>
              <a:xfrm>
                <a:off x="14489785" y="8183004"/>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130" name="Group 129">
              <a:extLst>
                <a:ext uri="{FF2B5EF4-FFF2-40B4-BE49-F238E27FC236}">
                  <a16:creationId xmlns:a16="http://schemas.microsoft.com/office/drawing/2014/main" id="{5732928A-F68D-5285-9074-956AB8A9D018}"/>
                </a:ext>
              </a:extLst>
            </p:cNvPr>
            <p:cNvGrpSpPr/>
            <p:nvPr/>
          </p:nvGrpSpPr>
          <p:grpSpPr>
            <a:xfrm>
              <a:off x="15707826" y="8017938"/>
              <a:ext cx="1321397" cy="509413"/>
              <a:chOff x="15707826" y="8017938"/>
              <a:chExt cx="1321397" cy="509413"/>
            </a:xfrm>
          </p:grpSpPr>
          <p:sp>
            <p:nvSpPr>
              <p:cNvPr id="138" name="Rounded Rectangle 137">
                <a:extLst>
                  <a:ext uri="{FF2B5EF4-FFF2-40B4-BE49-F238E27FC236}">
                    <a16:creationId xmlns:a16="http://schemas.microsoft.com/office/drawing/2014/main" id="{81B9CB1F-CE6B-EC9A-5511-EFB8E42D33C2}"/>
                  </a:ext>
                </a:extLst>
              </p:cNvPr>
              <p:cNvSpPr/>
              <p:nvPr/>
            </p:nvSpPr>
            <p:spPr>
              <a:xfrm>
                <a:off x="15707826" y="8017938"/>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139" name="white checkmark" descr="Checkmark outline">
                <a:extLst>
                  <a:ext uri="{FF2B5EF4-FFF2-40B4-BE49-F238E27FC236}">
                    <a16:creationId xmlns:a16="http://schemas.microsoft.com/office/drawing/2014/main" id="{FE052A1C-10FF-5650-2E9C-FD84DBCAE379}"/>
                  </a:ext>
                </a:extLst>
              </p:cNvPr>
              <p:cNvSpPr/>
              <p:nvPr/>
            </p:nvSpPr>
            <p:spPr>
              <a:xfrm>
                <a:off x="15905232" y="8183004"/>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131" name="Group 130">
              <a:extLst>
                <a:ext uri="{FF2B5EF4-FFF2-40B4-BE49-F238E27FC236}">
                  <a16:creationId xmlns:a16="http://schemas.microsoft.com/office/drawing/2014/main" id="{92668768-59A0-7E0B-F957-47CBE13B6676}"/>
                </a:ext>
              </a:extLst>
            </p:cNvPr>
            <p:cNvGrpSpPr/>
            <p:nvPr/>
          </p:nvGrpSpPr>
          <p:grpSpPr>
            <a:xfrm>
              <a:off x="14292379" y="8971649"/>
              <a:ext cx="1321397" cy="509413"/>
              <a:chOff x="14292379" y="8987202"/>
              <a:chExt cx="1321397" cy="509413"/>
            </a:xfrm>
          </p:grpSpPr>
          <p:sp>
            <p:nvSpPr>
              <p:cNvPr id="136" name="Rounded Rectangle 135">
                <a:extLst>
                  <a:ext uri="{FF2B5EF4-FFF2-40B4-BE49-F238E27FC236}">
                    <a16:creationId xmlns:a16="http://schemas.microsoft.com/office/drawing/2014/main" id="{0823AF25-03F0-3D04-1F7D-EF9B74C0AE7C}"/>
                  </a:ext>
                </a:extLst>
              </p:cNvPr>
              <p:cNvSpPr/>
              <p:nvPr/>
            </p:nvSpPr>
            <p:spPr>
              <a:xfrm>
                <a:off x="14292379" y="8987202"/>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137" name="white checkmark" descr="Checkmark outline">
                <a:extLst>
                  <a:ext uri="{FF2B5EF4-FFF2-40B4-BE49-F238E27FC236}">
                    <a16:creationId xmlns:a16="http://schemas.microsoft.com/office/drawing/2014/main" id="{93FA7766-E877-9202-C1A7-15DFA2DB628C}"/>
                  </a:ext>
                </a:extLst>
              </p:cNvPr>
              <p:cNvSpPr/>
              <p:nvPr/>
            </p:nvSpPr>
            <p:spPr>
              <a:xfrm>
                <a:off x="14489785" y="9152268"/>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132" name="Group 131">
              <a:extLst>
                <a:ext uri="{FF2B5EF4-FFF2-40B4-BE49-F238E27FC236}">
                  <a16:creationId xmlns:a16="http://schemas.microsoft.com/office/drawing/2014/main" id="{6BD4FA31-A583-41D4-FFE4-875722604177}"/>
                </a:ext>
              </a:extLst>
            </p:cNvPr>
            <p:cNvGrpSpPr/>
            <p:nvPr/>
          </p:nvGrpSpPr>
          <p:grpSpPr>
            <a:xfrm>
              <a:off x="15707826" y="8971649"/>
              <a:ext cx="1321397" cy="509413"/>
              <a:chOff x="15707826" y="8987202"/>
              <a:chExt cx="1321397" cy="509413"/>
            </a:xfrm>
          </p:grpSpPr>
          <p:sp>
            <p:nvSpPr>
              <p:cNvPr id="134" name="Rounded Rectangle 133">
                <a:extLst>
                  <a:ext uri="{FF2B5EF4-FFF2-40B4-BE49-F238E27FC236}">
                    <a16:creationId xmlns:a16="http://schemas.microsoft.com/office/drawing/2014/main" id="{FD42025C-185B-75BA-136F-811AF285508C}"/>
                  </a:ext>
                </a:extLst>
              </p:cNvPr>
              <p:cNvSpPr/>
              <p:nvPr/>
            </p:nvSpPr>
            <p:spPr>
              <a:xfrm>
                <a:off x="15707826" y="8987202"/>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135" name="white checkmark" descr="Checkmark outline">
                <a:extLst>
                  <a:ext uri="{FF2B5EF4-FFF2-40B4-BE49-F238E27FC236}">
                    <a16:creationId xmlns:a16="http://schemas.microsoft.com/office/drawing/2014/main" id="{2CA82AB6-51C2-8F0F-5DF7-8E752A3E6701}"/>
                  </a:ext>
                </a:extLst>
              </p:cNvPr>
              <p:cNvSpPr/>
              <p:nvPr/>
            </p:nvSpPr>
            <p:spPr>
              <a:xfrm>
                <a:off x="15905232" y="9152268"/>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sp>
          <p:nvSpPr>
            <p:cNvPr id="133" name="Isosceles Triangle 6">
              <a:extLst>
                <a:ext uri="{FF2B5EF4-FFF2-40B4-BE49-F238E27FC236}">
                  <a16:creationId xmlns:a16="http://schemas.microsoft.com/office/drawing/2014/main" id="{FFF188E9-792E-AB13-AD55-7C5356257A53}"/>
                </a:ext>
              </a:extLst>
            </p:cNvPr>
            <p:cNvSpPr/>
            <p:nvPr/>
          </p:nvSpPr>
          <p:spPr>
            <a:xfrm flipV="1">
              <a:off x="15227068" y="6003824"/>
              <a:ext cx="867466" cy="473192"/>
            </a:xfrm>
            <a:prstGeom prst="triangle">
              <a:avLst/>
            </a:prstGeom>
            <a:solidFill>
              <a:schemeClr val="tx1">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grpSp>
      <p:grpSp>
        <p:nvGrpSpPr>
          <p:cNvPr id="104" name="pulsara med ops" hidden="1">
            <a:extLst>
              <a:ext uri="{FF2B5EF4-FFF2-40B4-BE49-F238E27FC236}">
                <a16:creationId xmlns:a16="http://schemas.microsoft.com/office/drawing/2014/main" id="{DAE56A32-4234-47E8-E82F-1E4044383C90}"/>
              </a:ext>
            </a:extLst>
          </p:cNvPr>
          <p:cNvGrpSpPr/>
          <p:nvPr/>
        </p:nvGrpSpPr>
        <p:grpSpPr>
          <a:xfrm>
            <a:off x="7774875" y="3611628"/>
            <a:ext cx="3036095" cy="8482053"/>
            <a:chOff x="11600278" y="3611628"/>
            <a:chExt cx="3036095" cy="8482053"/>
          </a:xfrm>
        </p:grpSpPr>
        <p:sp>
          <p:nvSpPr>
            <p:cNvPr id="105" name="Rectangle: Rounded Corners 2">
              <a:extLst>
                <a:ext uri="{FF2B5EF4-FFF2-40B4-BE49-F238E27FC236}">
                  <a16:creationId xmlns:a16="http://schemas.microsoft.com/office/drawing/2014/main" id="{D1E33380-CBB4-FB49-D59B-BD5B957454C0}"/>
                </a:ext>
              </a:extLst>
            </p:cNvPr>
            <p:cNvSpPr/>
            <p:nvPr/>
          </p:nvSpPr>
          <p:spPr>
            <a:xfrm>
              <a:off x="11655285" y="3611628"/>
              <a:ext cx="2926080" cy="8482053"/>
            </a:xfrm>
            <a:prstGeom prst="roundRect">
              <a:avLst>
                <a:gd name="adj" fmla="val 13334"/>
              </a:avLst>
            </a:prstGeom>
            <a:solidFill>
              <a:srgbClr val="53C3CC"/>
            </a:solidFill>
            <a:ln w="12700" cap="flat" cmpd="sng" algn="ctr">
              <a:noFill/>
              <a:prstDash val="solid"/>
              <a:miter lim="800000"/>
            </a:ln>
            <a:effectLst>
              <a:outerShdw blurRad="1651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dirty="0">
                <a:ln>
                  <a:noFill/>
                </a:ln>
                <a:solidFill>
                  <a:prstClr val="white"/>
                </a:solidFill>
                <a:effectLst/>
                <a:uLnTx/>
                <a:uFillTx/>
                <a:latin typeface="Manjari" panose="02000503000000000000" pitchFamily="2" charset="0"/>
                <a:ea typeface="+mn-ea"/>
                <a:cs typeface="Manjari" panose="02000503000000000000" pitchFamily="2" charset="0"/>
              </a:endParaRPr>
            </a:p>
          </p:txBody>
        </p:sp>
        <p:sp>
          <p:nvSpPr>
            <p:cNvPr id="108" name="Rectangle 107">
              <a:extLst>
                <a:ext uri="{FF2B5EF4-FFF2-40B4-BE49-F238E27FC236}">
                  <a16:creationId xmlns:a16="http://schemas.microsoft.com/office/drawing/2014/main" id="{AF2E983B-7723-761E-B59D-A53ABBA032DF}"/>
                </a:ext>
              </a:extLst>
            </p:cNvPr>
            <p:cNvSpPr/>
            <p:nvPr/>
          </p:nvSpPr>
          <p:spPr>
            <a:xfrm>
              <a:off x="11655285" y="11063076"/>
              <a:ext cx="2926080" cy="756537"/>
            </a:xfrm>
            <a:prstGeom prst="rect">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pPr algn="ctr"/>
              <a:r>
                <a:rPr lang="en-US" b="1" dirty="0"/>
                <a:t>Free to Hospitals in MED OPS Regions</a:t>
              </a:r>
            </a:p>
          </p:txBody>
        </p:sp>
        <p:sp>
          <p:nvSpPr>
            <p:cNvPr id="109" name="TextBox 108">
              <a:extLst>
                <a:ext uri="{FF2B5EF4-FFF2-40B4-BE49-F238E27FC236}">
                  <a16:creationId xmlns:a16="http://schemas.microsoft.com/office/drawing/2014/main" id="{C5EE8709-DC7E-8E79-DABC-987ECD505C84}"/>
                </a:ext>
              </a:extLst>
            </p:cNvPr>
            <p:cNvSpPr txBox="1"/>
            <p:nvPr/>
          </p:nvSpPr>
          <p:spPr>
            <a:xfrm>
              <a:off x="11655285" y="4451667"/>
              <a:ext cx="2926080" cy="1200329"/>
            </a:xfrm>
            <a:prstGeom prst="rect">
              <a:avLst/>
            </a:prstGeom>
            <a:noFill/>
          </p:spPr>
          <p:txBody>
            <a:bodyPr wrap="square">
              <a:spAutoFit/>
            </a:bodyPr>
            <a:lstStyle/>
            <a:p>
              <a:pPr algn="ctr">
                <a:lnSpc>
                  <a:spcPct val="90000"/>
                </a:lnSpc>
              </a:pPr>
              <a:r>
                <a:rPr lang="en-US" sz="3600" spc="100" dirty="0">
                  <a:solidFill>
                    <a:schemeClr val="bg1"/>
                  </a:solidFill>
                  <a:effectLst>
                    <a:outerShdw blurRad="50800" dist="38100" dir="2700000" algn="tl" rotWithShape="0">
                      <a:prstClr val="black">
                        <a:alpha val="40000"/>
                      </a:prstClr>
                    </a:outerShdw>
                  </a:effectLst>
                  <a:latin typeface="Arial-BoldMT"/>
                </a:rPr>
                <a:t>Pulsara</a:t>
              </a:r>
              <a:r>
                <a:rPr lang="en-US" sz="4000" b="1" spc="100" dirty="0">
                  <a:solidFill>
                    <a:schemeClr val="bg1"/>
                  </a:solidFill>
                  <a:effectLst>
                    <a:outerShdw blurRad="50800" dist="38100" dir="2700000" algn="tl" rotWithShape="0">
                      <a:prstClr val="black">
                        <a:alpha val="40000"/>
                      </a:prstClr>
                    </a:outerShdw>
                  </a:effectLst>
                  <a:latin typeface="Arial-BoldMT"/>
                </a:rPr>
                <a:t> </a:t>
              </a:r>
              <a:br>
                <a:rPr lang="en-US" sz="4000" b="1" spc="100" dirty="0">
                  <a:solidFill>
                    <a:schemeClr val="bg1"/>
                  </a:solidFill>
                  <a:effectLst>
                    <a:outerShdw blurRad="50800" dist="38100" dir="2700000" algn="tl" rotWithShape="0">
                      <a:prstClr val="black">
                        <a:alpha val="40000"/>
                      </a:prstClr>
                    </a:outerShdw>
                  </a:effectLst>
                  <a:latin typeface="Arial-BoldMT"/>
                </a:rPr>
              </a:br>
              <a:r>
                <a:rPr lang="en-US" sz="4000" b="1" dirty="0">
                  <a:solidFill>
                    <a:schemeClr val="bg1"/>
                  </a:solidFill>
                  <a:effectLst>
                    <a:outerShdw blurRad="50800" dist="38100" dir="2700000" algn="tl" rotWithShape="0">
                      <a:prstClr val="black">
                        <a:alpha val="40000"/>
                      </a:prstClr>
                    </a:outerShdw>
                  </a:effectLst>
                  <a:latin typeface="Arial Black" panose="020B0604020202020204" pitchFamily="34" charset="0"/>
                  <a:cs typeface="Arial Black" panose="020B0604020202020204" pitchFamily="34" charset="0"/>
                </a:rPr>
                <a:t>MED</a:t>
              </a:r>
              <a:r>
                <a:rPr lang="en-US" sz="4000" b="1" spc="-400" dirty="0">
                  <a:solidFill>
                    <a:schemeClr val="bg1"/>
                  </a:solidFill>
                  <a:effectLst>
                    <a:outerShdw blurRad="50800" dist="38100" dir="2700000" algn="tl" rotWithShape="0">
                      <a:prstClr val="black">
                        <a:alpha val="40000"/>
                      </a:prstClr>
                    </a:outerShdw>
                  </a:effectLst>
                  <a:latin typeface="Arial Black" panose="020B0604020202020204" pitchFamily="34" charset="0"/>
                  <a:cs typeface="Arial Black" panose="020B0604020202020204" pitchFamily="34" charset="0"/>
                </a:rPr>
                <a:t> </a:t>
              </a:r>
              <a:r>
                <a:rPr lang="en-US" sz="4000" b="1" dirty="0">
                  <a:solidFill>
                    <a:schemeClr val="bg1"/>
                  </a:solidFill>
                  <a:effectLst>
                    <a:outerShdw blurRad="50800" dist="38100" dir="2700000" algn="tl" rotWithShape="0">
                      <a:prstClr val="black">
                        <a:alpha val="40000"/>
                      </a:prstClr>
                    </a:outerShdw>
                  </a:effectLst>
                  <a:latin typeface="Arial Black" panose="020B0604020202020204" pitchFamily="34" charset="0"/>
                  <a:cs typeface="Arial Black" panose="020B0604020202020204" pitchFamily="34" charset="0"/>
                </a:rPr>
                <a:t>OPS</a:t>
              </a:r>
            </a:p>
          </p:txBody>
        </p:sp>
        <p:sp>
          <p:nvSpPr>
            <p:cNvPr id="110" name="white center section">
              <a:extLst>
                <a:ext uri="{FF2B5EF4-FFF2-40B4-BE49-F238E27FC236}">
                  <a16:creationId xmlns:a16="http://schemas.microsoft.com/office/drawing/2014/main" id="{BE9FF54C-5F0F-7CE6-56E6-28CD8EB5AC61}"/>
                </a:ext>
              </a:extLst>
            </p:cNvPr>
            <p:cNvSpPr/>
            <p:nvPr/>
          </p:nvSpPr>
          <p:spPr>
            <a:xfrm>
              <a:off x="11600278" y="6068255"/>
              <a:ext cx="3036095" cy="4637846"/>
            </a:xfrm>
            <a:prstGeom prst="roundRect">
              <a:avLst>
                <a:gd name="adj" fmla="val 3121"/>
              </a:avLst>
            </a:prstGeom>
            <a:solidFill>
              <a:sysClr val="window" lastClr="FFFFFF"/>
            </a:solidFill>
            <a:ln w="6350" cap="flat" cmpd="sng" algn="ctr">
              <a:solidFill>
                <a:schemeClr val="bg2"/>
              </a:solidFill>
              <a:prstDash val="solid"/>
              <a:miter lim="800000"/>
            </a:ln>
            <a:effectLst>
              <a:outerShdw blurRad="88900" dist="50800" dir="2700000" algn="tl" rotWithShape="0">
                <a:prstClr val="black">
                  <a:alpha val="20364"/>
                </a:prstClr>
              </a:outerShdw>
            </a:effectLst>
          </p:spPr>
          <p:txBody>
            <a:bodyPr rtlCol="0" anchor="ctr"/>
            <a:lstStyle/>
            <a:p>
              <a:pPr algn="ctr" defTabSz="457200"/>
              <a:r>
                <a:rPr lang="en-ID" sz="3600" kern="0">
                  <a:solidFill>
                    <a:prstClr val="white"/>
                  </a:solidFill>
                  <a:latin typeface="Manjari" panose="02000503000000000000" pitchFamily="2" charset="0"/>
                </a:rPr>
                <a:t>v</a:t>
              </a:r>
            </a:p>
          </p:txBody>
        </p:sp>
        <p:sp>
          <p:nvSpPr>
            <p:cNvPr id="111" name="Rectangle 110">
              <a:extLst>
                <a:ext uri="{FF2B5EF4-FFF2-40B4-BE49-F238E27FC236}">
                  <a16:creationId xmlns:a16="http://schemas.microsoft.com/office/drawing/2014/main" id="{7B9ACE81-A23D-077F-31B5-15C16FEF5FD5}"/>
                </a:ext>
              </a:extLst>
            </p:cNvPr>
            <p:cNvSpPr/>
            <p:nvPr/>
          </p:nvSpPr>
          <p:spPr>
            <a:xfrm>
              <a:off x="11608491" y="6829261"/>
              <a:ext cx="3019668"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D6B1FC63-2D8F-6B9A-C060-7A2ADAFE4322}"/>
                </a:ext>
              </a:extLst>
            </p:cNvPr>
            <p:cNvSpPr/>
            <p:nvPr/>
          </p:nvSpPr>
          <p:spPr>
            <a:xfrm>
              <a:off x="11608491" y="8677930"/>
              <a:ext cx="3019668"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3" name="Group 112">
              <a:extLst>
                <a:ext uri="{FF2B5EF4-FFF2-40B4-BE49-F238E27FC236}">
                  <a16:creationId xmlns:a16="http://schemas.microsoft.com/office/drawing/2014/main" id="{E09C5DD7-B872-1DB8-8E9D-07A934633825}"/>
                </a:ext>
              </a:extLst>
            </p:cNvPr>
            <p:cNvGrpSpPr/>
            <p:nvPr/>
          </p:nvGrpSpPr>
          <p:grpSpPr>
            <a:xfrm>
              <a:off x="12457627" y="7048674"/>
              <a:ext cx="1321397" cy="509413"/>
              <a:chOff x="12459466" y="7048674"/>
              <a:chExt cx="1321397" cy="509413"/>
            </a:xfrm>
          </p:grpSpPr>
          <p:sp>
            <p:nvSpPr>
              <p:cNvPr id="118" name="Rounded Rectangle 117">
                <a:extLst>
                  <a:ext uri="{FF2B5EF4-FFF2-40B4-BE49-F238E27FC236}">
                    <a16:creationId xmlns:a16="http://schemas.microsoft.com/office/drawing/2014/main" id="{52F58F22-F0C3-D3C6-ACDF-D998A8020E19}"/>
                  </a:ext>
                </a:extLst>
              </p:cNvPr>
              <p:cNvSpPr/>
              <p:nvPr/>
            </p:nvSpPr>
            <p:spPr>
              <a:xfrm>
                <a:off x="12459466" y="7048674"/>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119" name="white checkmark" descr="Checkmark outline">
                <a:extLst>
                  <a:ext uri="{FF2B5EF4-FFF2-40B4-BE49-F238E27FC236}">
                    <a16:creationId xmlns:a16="http://schemas.microsoft.com/office/drawing/2014/main" id="{C90B7D7D-0D9F-5F85-4DBC-0C4F92EBC15B}"/>
                  </a:ext>
                </a:extLst>
              </p:cNvPr>
              <p:cNvSpPr/>
              <p:nvPr/>
            </p:nvSpPr>
            <p:spPr>
              <a:xfrm>
                <a:off x="12656872" y="721374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sp>
          <p:nvSpPr>
            <p:cNvPr id="114" name="Isosceles Triangle 6">
              <a:extLst>
                <a:ext uri="{FF2B5EF4-FFF2-40B4-BE49-F238E27FC236}">
                  <a16:creationId xmlns:a16="http://schemas.microsoft.com/office/drawing/2014/main" id="{7CDE537C-AEDD-0D32-30FB-047E4F47622D}"/>
                </a:ext>
              </a:extLst>
            </p:cNvPr>
            <p:cNvSpPr/>
            <p:nvPr/>
          </p:nvSpPr>
          <p:spPr>
            <a:xfrm flipV="1">
              <a:off x="12684592" y="5978423"/>
              <a:ext cx="867466" cy="473192"/>
            </a:xfrm>
            <a:prstGeom prst="triangle">
              <a:avLst/>
            </a:prstGeom>
            <a:solidFill>
              <a:srgbClr val="53C3C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grpSp>
          <p:nvGrpSpPr>
            <p:cNvPr id="115" name="Group 114">
              <a:extLst>
                <a:ext uri="{FF2B5EF4-FFF2-40B4-BE49-F238E27FC236}">
                  <a16:creationId xmlns:a16="http://schemas.microsoft.com/office/drawing/2014/main" id="{BCEBF7A8-79C5-BA68-D176-659ABB2FFC7C}"/>
                </a:ext>
              </a:extLst>
            </p:cNvPr>
            <p:cNvGrpSpPr/>
            <p:nvPr/>
          </p:nvGrpSpPr>
          <p:grpSpPr>
            <a:xfrm>
              <a:off x="12457627" y="8002830"/>
              <a:ext cx="1321397" cy="509413"/>
              <a:chOff x="12459466" y="8002830"/>
              <a:chExt cx="1321397" cy="509413"/>
            </a:xfrm>
          </p:grpSpPr>
          <p:sp>
            <p:nvSpPr>
              <p:cNvPr id="116" name="Rounded Rectangle 115">
                <a:extLst>
                  <a:ext uri="{FF2B5EF4-FFF2-40B4-BE49-F238E27FC236}">
                    <a16:creationId xmlns:a16="http://schemas.microsoft.com/office/drawing/2014/main" id="{0405670A-4C6B-8D39-7EFC-94A10B36B2CC}"/>
                  </a:ext>
                </a:extLst>
              </p:cNvPr>
              <p:cNvSpPr/>
              <p:nvPr/>
            </p:nvSpPr>
            <p:spPr>
              <a:xfrm>
                <a:off x="12459466" y="8002830"/>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dirty="0"/>
                  <a:t>        </a:t>
                </a:r>
                <a:r>
                  <a:rPr lang="en-US" sz="2000" b="1" dirty="0"/>
                  <a:t>ALL</a:t>
                </a:r>
                <a:endParaRPr lang="en-US" b="1" dirty="0"/>
              </a:p>
            </p:txBody>
          </p:sp>
          <p:sp>
            <p:nvSpPr>
              <p:cNvPr id="117" name="white checkmark" descr="Checkmark outline">
                <a:extLst>
                  <a:ext uri="{FF2B5EF4-FFF2-40B4-BE49-F238E27FC236}">
                    <a16:creationId xmlns:a16="http://schemas.microsoft.com/office/drawing/2014/main" id="{2374FD25-573C-03B7-A58E-A8047FB5ACA3}"/>
                  </a:ext>
                </a:extLst>
              </p:cNvPr>
              <p:cNvSpPr/>
              <p:nvPr/>
            </p:nvSpPr>
            <p:spPr>
              <a:xfrm>
                <a:off x="12656872" y="8167896"/>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grpSp>
        <p:nvGrpSpPr>
          <p:cNvPr id="103" name="pulsara one" hidden="1">
            <a:extLst>
              <a:ext uri="{FF2B5EF4-FFF2-40B4-BE49-F238E27FC236}">
                <a16:creationId xmlns:a16="http://schemas.microsoft.com/office/drawing/2014/main" id="{B90831BE-4D38-44D2-E743-FB8836850929}"/>
              </a:ext>
            </a:extLst>
          </p:cNvPr>
          <p:cNvGrpSpPr/>
          <p:nvPr/>
        </p:nvGrpSpPr>
        <p:grpSpPr>
          <a:xfrm>
            <a:off x="7767402" y="3611628"/>
            <a:ext cx="3036095" cy="8482053"/>
            <a:chOff x="7767402" y="3611628"/>
            <a:chExt cx="3036095" cy="8482053"/>
          </a:xfrm>
        </p:grpSpPr>
        <p:sp>
          <p:nvSpPr>
            <p:cNvPr id="49" name="Rectangle: Rounded Corners 2">
              <a:extLst>
                <a:ext uri="{FF2B5EF4-FFF2-40B4-BE49-F238E27FC236}">
                  <a16:creationId xmlns:a16="http://schemas.microsoft.com/office/drawing/2014/main" id="{127D7A7B-3C91-541E-8D48-26FE053E0CB3}"/>
                </a:ext>
              </a:extLst>
            </p:cNvPr>
            <p:cNvSpPr/>
            <p:nvPr/>
          </p:nvSpPr>
          <p:spPr>
            <a:xfrm>
              <a:off x="7822409" y="3611628"/>
              <a:ext cx="2926080" cy="8482053"/>
            </a:xfrm>
            <a:prstGeom prst="roundRect">
              <a:avLst>
                <a:gd name="adj" fmla="val 13334"/>
              </a:avLst>
            </a:prstGeom>
            <a:solidFill>
              <a:srgbClr val="20525C"/>
            </a:solidFill>
            <a:ln w="12700" cap="flat" cmpd="sng" algn="ctr">
              <a:noFill/>
              <a:prstDash val="solid"/>
              <a:miter lim="800000"/>
            </a:ln>
            <a:effectLst>
              <a:outerShdw blurRad="1651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sp>
          <p:nvSpPr>
            <p:cNvPr id="25" name="Rectangle 24">
              <a:extLst>
                <a:ext uri="{FF2B5EF4-FFF2-40B4-BE49-F238E27FC236}">
                  <a16:creationId xmlns:a16="http://schemas.microsoft.com/office/drawing/2014/main" id="{07E38214-C60D-0DAC-0CDE-FD811BE09A9A}"/>
                </a:ext>
              </a:extLst>
            </p:cNvPr>
            <p:cNvSpPr/>
            <p:nvPr/>
          </p:nvSpPr>
          <p:spPr>
            <a:xfrm>
              <a:off x="7822409" y="11063076"/>
              <a:ext cx="2926080" cy="756537"/>
            </a:xfrm>
            <a:prstGeom prst="rect">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pPr algn="ctr"/>
              <a:r>
                <a:rPr lang="en-US" sz="1800" b="1"/>
                <a:t>Always Free to Everyone</a:t>
              </a:r>
            </a:p>
          </p:txBody>
        </p:sp>
        <p:sp>
          <p:nvSpPr>
            <p:cNvPr id="26" name="TextBox 25">
              <a:extLst>
                <a:ext uri="{FF2B5EF4-FFF2-40B4-BE49-F238E27FC236}">
                  <a16:creationId xmlns:a16="http://schemas.microsoft.com/office/drawing/2014/main" id="{CFCC7383-D70C-BB73-A6CB-28677D510ECD}"/>
                </a:ext>
              </a:extLst>
            </p:cNvPr>
            <p:cNvSpPr txBox="1"/>
            <p:nvPr/>
          </p:nvSpPr>
          <p:spPr>
            <a:xfrm>
              <a:off x="7822409" y="4451667"/>
              <a:ext cx="2926080" cy="1200329"/>
            </a:xfrm>
            <a:prstGeom prst="rect">
              <a:avLst/>
            </a:prstGeom>
            <a:noFill/>
          </p:spPr>
          <p:txBody>
            <a:bodyPr wrap="square">
              <a:spAutoFit/>
            </a:bodyPr>
            <a:lstStyle/>
            <a:p>
              <a:pPr algn="ctr">
                <a:lnSpc>
                  <a:spcPct val="90000"/>
                </a:lnSpc>
              </a:pPr>
              <a:r>
                <a:rPr lang="en-US" sz="3600" spc="100" dirty="0">
                  <a:solidFill>
                    <a:schemeClr val="bg1"/>
                  </a:solidFill>
                  <a:effectLst>
                    <a:outerShdw blurRad="50800" dist="38100" dir="2700000" algn="tl" rotWithShape="0">
                      <a:prstClr val="black">
                        <a:alpha val="40000"/>
                      </a:prstClr>
                    </a:outerShdw>
                  </a:effectLst>
                  <a:latin typeface="Arial-BoldMT"/>
                </a:rPr>
                <a:t>Pulsara</a:t>
              </a:r>
              <a:r>
                <a:rPr lang="en-US" sz="4000" b="1" spc="100" dirty="0">
                  <a:solidFill>
                    <a:schemeClr val="bg1"/>
                  </a:solidFill>
                  <a:effectLst>
                    <a:outerShdw blurRad="50800" dist="38100" dir="2700000" algn="tl" rotWithShape="0">
                      <a:prstClr val="black">
                        <a:alpha val="40000"/>
                      </a:prstClr>
                    </a:outerShdw>
                  </a:effectLst>
                  <a:latin typeface="Arial-BoldMT"/>
                </a:rPr>
                <a:t> </a:t>
              </a:r>
              <a:br>
                <a:rPr lang="en-US" sz="4000" b="1" spc="100" dirty="0">
                  <a:solidFill>
                    <a:schemeClr val="bg1"/>
                  </a:solidFill>
                  <a:effectLst>
                    <a:outerShdw blurRad="50800" dist="38100" dir="2700000" algn="tl" rotWithShape="0">
                      <a:prstClr val="black">
                        <a:alpha val="40000"/>
                      </a:prstClr>
                    </a:outerShdw>
                  </a:effectLst>
                  <a:latin typeface="Arial-BoldMT"/>
                </a:rPr>
              </a:br>
              <a:r>
                <a:rPr lang="en-US" sz="4000" b="1" dirty="0">
                  <a:solidFill>
                    <a:schemeClr val="bg1"/>
                  </a:solidFill>
                  <a:effectLst>
                    <a:outerShdw blurRad="50800" dist="38100" dir="2700000" algn="tl" rotWithShape="0">
                      <a:prstClr val="black">
                        <a:alpha val="40000"/>
                      </a:prstClr>
                    </a:outerShdw>
                  </a:effectLst>
                  <a:latin typeface="Arial Black" panose="020B0604020202020204" pitchFamily="34" charset="0"/>
                  <a:cs typeface="Arial Black" panose="020B0604020202020204" pitchFamily="34" charset="0"/>
                </a:rPr>
                <a:t>ONE</a:t>
              </a:r>
            </a:p>
          </p:txBody>
        </p:sp>
        <p:sp>
          <p:nvSpPr>
            <p:cNvPr id="54" name="white center section">
              <a:extLst>
                <a:ext uri="{FF2B5EF4-FFF2-40B4-BE49-F238E27FC236}">
                  <a16:creationId xmlns:a16="http://schemas.microsoft.com/office/drawing/2014/main" id="{6697C956-1A65-C414-7D5E-A9600F3A7B0B}"/>
                </a:ext>
              </a:extLst>
            </p:cNvPr>
            <p:cNvSpPr/>
            <p:nvPr/>
          </p:nvSpPr>
          <p:spPr>
            <a:xfrm>
              <a:off x="7767402" y="6068255"/>
              <a:ext cx="3036095" cy="4637846"/>
            </a:xfrm>
            <a:prstGeom prst="roundRect">
              <a:avLst>
                <a:gd name="adj" fmla="val 3121"/>
              </a:avLst>
            </a:prstGeom>
            <a:solidFill>
              <a:sysClr val="window" lastClr="FFFFFF"/>
            </a:solidFill>
            <a:ln w="6350" cap="flat" cmpd="sng" algn="ctr">
              <a:solidFill>
                <a:schemeClr val="bg2"/>
              </a:solidFill>
              <a:prstDash val="solid"/>
              <a:miter lim="800000"/>
            </a:ln>
            <a:effectLst>
              <a:outerShdw blurRad="88900" dist="50800" dir="2700000" algn="tl" rotWithShape="0">
                <a:prstClr val="black">
                  <a:alpha val="20364"/>
                </a:prstClr>
              </a:outerShdw>
            </a:effectLst>
          </p:spPr>
          <p:txBody>
            <a:bodyPr rtlCol="0" anchor="ctr"/>
            <a:lstStyle/>
            <a:p>
              <a:pPr algn="ctr" defTabSz="457200"/>
              <a:r>
                <a:rPr lang="en-ID" sz="3600" kern="0">
                  <a:solidFill>
                    <a:prstClr val="white"/>
                  </a:solidFill>
                  <a:latin typeface="Manjari" panose="02000503000000000000" pitchFamily="2" charset="0"/>
                </a:rPr>
                <a:t>v</a:t>
              </a:r>
            </a:p>
          </p:txBody>
        </p:sp>
        <p:sp>
          <p:nvSpPr>
            <p:cNvPr id="67" name="Rectangle 66">
              <a:extLst>
                <a:ext uri="{FF2B5EF4-FFF2-40B4-BE49-F238E27FC236}">
                  <a16:creationId xmlns:a16="http://schemas.microsoft.com/office/drawing/2014/main" id="{206348AD-7EB0-55F4-99F2-F1ACB57D6CA5}"/>
                </a:ext>
              </a:extLst>
            </p:cNvPr>
            <p:cNvSpPr/>
            <p:nvPr/>
          </p:nvSpPr>
          <p:spPr>
            <a:xfrm>
              <a:off x="7775615" y="6829261"/>
              <a:ext cx="3019668"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33890608-D0D6-63F6-0841-BCB37C51EF11}"/>
                </a:ext>
              </a:extLst>
            </p:cNvPr>
            <p:cNvSpPr/>
            <p:nvPr/>
          </p:nvSpPr>
          <p:spPr>
            <a:xfrm>
              <a:off x="7775615" y="8677930"/>
              <a:ext cx="3019668"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2" name="Group 101">
              <a:extLst>
                <a:ext uri="{FF2B5EF4-FFF2-40B4-BE49-F238E27FC236}">
                  <a16:creationId xmlns:a16="http://schemas.microsoft.com/office/drawing/2014/main" id="{33A01994-32F8-ED31-79FC-BFD73FE06757}"/>
                </a:ext>
              </a:extLst>
            </p:cNvPr>
            <p:cNvGrpSpPr/>
            <p:nvPr/>
          </p:nvGrpSpPr>
          <p:grpSpPr>
            <a:xfrm>
              <a:off x="8624751" y="7048674"/>
              <a:ext cx="1321397" cy="509413"/>
              <a:chOff x="8626590" y="7048674"/>
              <a:chExt cx="1321397" cy="509413"/>
            </a:xfrm>
          </p:grpSpPr>
          <p:sp>
            <p:nvSpPr>
              <p:cNvPr id="106" name="Rounded Rectangle 105">
                <a:extLst>
                  <a:ext uri="{FF2B5EF4-FFF2-40B4-BE49-F238E27FC236}">
                    <a16:creationId xmlns:a16="http://schemas.microsoft.com/office/drawing/2014/main" id="{DF9B2534-D8AD-5052-09A0-DA5088EAF2F5}"/>
                  </a:ext>
                </a:extLst>
              </p:cNvPr>
              <p:cNvSpPr/>
              <p:nvPr/>
            </p:nvSpPr>
            <p:spPr>
              <a:xfrm>
                <a:off x="8626590" y="7048674"/>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dirty="0"/>
                  <a:t>        </a:t>
                </a:r>
                <a:r>
                  <a:rPr lang="en-US" sz="2000" b="1" dirty="0"/>
                  <a:t>ALL</a:t>
                </a:r>
                <a:endParaRPr lang="en-US" b="1" dirty="0"/>
              </a:p>
            </p:txBody>
          </p:sp>
          <p:sp>
            <p:nvSpPr>
              <p:cNvPr id="107" name="white checkmark" descr="Checkmark outline">
                <a:extLst>
                  <a:ext uri="{FF2B5EF4-FFF2-40B4-BE49-F238E27FC236}">
                    <a16:creationId xmlns:a16="http://schemas.microsoft.com/office/drawing/2014/main" id="{596779BD-6156-7855-29BD-F52839C9C916}"/>
                  </a:ext>
                </a:extLst>
              </p:cNvPr>
              <p:cNvSpPr/>
              <p:nvPr/>
            </p:nvSpPr>
            <p:spPr>
              <a:xfrm>
                <a:off x="8823996" y="721374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sp>
          <p:nvSpPr>
            <p:cNvPr id="57" name="Isosceles Triangle 6">
              <a:extLst>
                <a:ext uri="{FF2B5EF4-FFF2-40B4-BE49-F238E27FC236}">
                  <a16:creationId xmlns:a16="http://schemas.microsoft.com/office/drawing/2014/main" id="{D9A7FA14-114E-3A56-92DB-7B3E1ABB9627}"/>
                </a:ext>
              </a:extLst>
            </p:cNvPr>
            <p:cNvSpPr/>
            <p:nvPr/>
          </p:nvSpPr>
          <p:spPr>
            <a:xfrm flipV="1">
              <a:off x="8851716" y="5978423"/>
              <a:ext cx="867466" cy="473192"/>
            </a:xfrm>
            <a:prstGeom prst="triangle">
              <a:avLst/>
            </a:prstGeom>
            <a:solidFill>
              <a:srgbClr val="20525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grpSp>
      <p:sp>
        <p:nvSpPr>
          <p:cNvPr id="14" name="4" hidden="1">
            <a:extLst>
              <a:ext uri="{FF2B5EF4-FFF2-40B4-BE49-F238E27FC236}">
                <a16:creationId xmlns:a16="http://schemas.microsoft.com/office/drawing/2014/main" id="{FB3341C2-A8DA-3BFD-3EEE-DC966911F8C8}"/>
              </a:ext>
            </a:extLst>
          </p:cNvPr>
          <p:cNvSpPr txBox="1"/>
          <p:nvPr/>
        </p:nvSpPr>
        <p:spPr>
          <a:xfrm>
            <a:off x="547260" y="9603136"/>
            <a:ext cx="6745174" cy="914400"/>
          </a:xfrm>
          <a:prstGeom prst="rect">
            <a:avLst/>
          </a:prstGeom>
          <a:noFill/>
        </p:spPr>
        <p:txBody>
          <a:bodyPr wrap="square" anchor="ctr" anchorCtr="0">
            <a:noAutofit/>
          </a:bodyPr>
          <a:lstStyle/>
          <a:p>
            <a:pPr>
              <a:lnSpc>
                <a:spcPct val="90000"/>
              </a:lnSpc>
            </a:pPr>
            <a:r>
              <a:rPr lang="en-US" sz="2600" b="0" i="0" kern="1200" dirty="0">
                <a:solidFill>
                  <a:schemeClr val="tx1"/>
                </a:solidFill>
                <a:latin typeface="Calibri Light" panose="020F0302020204030204" pitchFamily="34" charset="0"/>
                <a:cs typeface="Calibri Light" panose="020F0302020204030204" pitchFamily="34" charset="0"/>
              </a:rPr>
              <a:t>Add Downstream Teams (STEMI, Stroke, Trauma, </a:t>
            </a:r>
            <a:br>
              <a:rPr lang="en-US" sz="2600" b="0" i="0" kern="1200" dirty="0">
                <a:solidFill>
                  <a:schemeClr val="tx1"/>
                </a:solidFill>
                <a:latin typeface="Calibri Light" panose="020F0302020204030204" pitchFamily="34" charset="0"/>
                <a:cs typeface="Calibri Light" panose="020F0302020204030204" pitchFamily="34" charset="0"/>
              </a:rPr>
            </a:br>
            <a:r>
              <a:rPr lang="en-US" sz="2600" b="0" i="0" kern="1200" dirty="0">
                <a:solidFill>
                  <a:schemeClr val="tx1"/>
                </a:solidFill>
                <a:latin typeface="Calibri Light" panose="020F0302020204030204" pitchFamily="34" charset="0"/>
                <a:cs typeface="Calibri Light" panose="020F0302020204030204" pitchFamily="34" charset="0"/>
              </a:rPr>
              <a:t>OB, Behavioral Health, Toxicology, Sepsis…)</a:t>
            </a:r>
            <a:r>
              <a:rPr lang="en-US" sz="2600" dirty="0">
                <a:solidFill>
                  <a:srgbClr val="000000"/>
                </a:solidFill>
                <a:latin typeface="Calibri Light" panose="020F0302020204030204" pitchFamily="34" charset="0"/>
                <a:cs typeface="Calibri Light" panose="020F0302020204030204" pitchFamily="34" charset="0"/>
              </a:rPr>
              <a:t>	</a:t>
            </a:r>
          </a:p>
        </p:txBody>
      </p:sp>
      <p:sp>
        <p:nvSpPr>
          <p:cNvPr id="16" name="3" hidden="1">
            <a:extLst>
              <a:ext uri="{FF2B5EF4-FFF2-40B4-BE49-F238E27FC236}">
                <a16:creationId xmlns:a16="http://schemas.microsoft.com/office/drawing/2014/main" id="{74FA8B0A-4FDE-495B-9449-23CCC1E9A4C6}"/>
              </a:ext>
            </a:extLst>
          </p:cNvPr>
          <p:cNvSpPr txBox="1"/>
          <p:nvPr/>
        </p:nvSpPr>
        <p:spPr>
          <a:xfrm>
            <a:off x="547259" y="8694629"/>
            <a:ext cx="6745175" cy="914400"/>
          </a:xfrm>
          <a:prstGeom prst="rect">
            <a:avLst/>
          </a:prstGeom>
          <a:noFill/>
        </p:spPr>
        <p:txBody>
          <a:bodyPr wrap="square" anchor="ctr" anchorCtr="0">
            <a:noAutofit/>
          </a:bodyPr>
          <a:lstStyle>
            <a:defPPr>
              <a:defRPr lang="en-US"/>
            </a:defPPr>
            <a:lvl1pPr>
              <a:lnSpc>
                <a:spcPct val="90000"/>
              </a:lnSpc>
              <a:defRPr sz="2600">
                <a:solidFill>
                  <a:srgbClr val="0E0E0E"/>
                </a:solidFill>
                <a:latin typeface="Calibri Light" panose="020F0302020204030204" pitchFamily="34" charset="0"/>
                <a:cs typeface="Calibri Light" panose="020F0302020204030204" pitchFamily="34" charset="0"/>
              </a:defRPr>
            </a:lvl1pPr>
          </a:lstStyle>
          <a:p>
            <a:r>
              <a:rPr lang="en-US" dirty="0"/>
              <a:t>Add Physician Consultants for Consult &amp; </a:t>
            </a:r>
            <a:br>
              <a:rPr lang="en-US" dirty="0"/>
            </a:br>
            <a:r>
              <a:rPr lang="en-US" dirty="0"/>
              <a:t>Transfer Requests</a:t>
            </a:r>
          </a:p>
        </p:txBody>
      </p:sp>
      <p:sp>
        <p:nvSpPr>
          <p:cNvPr id="13" name="2" hidden="1">
            <a:extLst>
              <a:ext uri="{FF2B5EF4-FFF2-40B4-BE49-F238E27FC236}">
                <a16:creationId xmlns:a16="http://schemas.microsoft.com/office/drawing/2014/main" id="{F9AE58AE-169F-5FD7-7C9A-EA7D9C390D09}"/>
              </a:ext>
            </a:extLst>
          </p:cNvPr>
          <p:cNvSpPr txBox="1"/>
          <p:nvPr/>
        </p:nvSpPr>
        <p:spPr>
          <a:xfrm>
            <a:off x="547260" y="7756625"/>
            <a:ext cx="6766593" cy="914400"/>
          </a:xfrm>
          <a:prstGeom prst="rect">
            <a:avLst/>
          </a:prstGeom>
          <a:noFill/>
        </p:spPr>
        <p:txBody>
          <a:bodyPr wrap="square" anchor="ctr" anchorCtr="0">
            <a:noAutofit/>
          </a:bodyPr>
          <a:lstStyle/>
          <a:p>
            <a:pPr>
              <a:lnSpc>
                <a:spcPct val="90000"/>
              </a:lnSpc>
            </a:pPr>
            <a:r>
              <a:rPr lang="en-US" sz="2600" dirty="0">
                <a:solidFill>
                  <a:srgbClr val="0E0E0E"/>
                </a:solidFill>
                <a:latin typeface="Calibri Light" panose="020F0302020204030204" pitchFamily="34" charset="0"/>
                <a:cs typeface="Calibri Light" panose="020F0302020204030204" pitchFamily="34" charset="0"/>
              </a:rPr>
              <a:t>Receive Request</a:t>
            </a:r>
            <a:r>
              <a:rPr lang="en-US" sz="2600" dirty="0">
                <a:solidFill>
                  <a:srgbClr val="000000"/>
                </a:solidFill>
                <a:latin typeface="Calibri Light" panose="020F0302020204030204" pitchFamily="34" charset="0"/>
                <a:cs typeface="Calibri Light" panose="020F0302020204030204" pitchFamily="34" charset="0"/>
              </a:rPr>
              <a:t>	</a:t>
            </a:r>
          </a:p>
        </p:txBody>
      </p:sp>
      <p:sp>
        <p:nvSpPr>
          <p:cNvPr id="19" name="1" hidden="1">
            <a:extLst>
              <a:ext uri="{FF2B5EF4-FFF2-40B4-BE49-F238E27FC236}">
                <a16:creationId xmlns:a16="http://schemas.microsoft.com/office/drawing/2014/main" id="{D7860EC6-F874-24CF-1531-2C05F4C67E70}"/>
              </a:ext>
            </a:extLst>
          </p:cNvPr>
          <p:cNvSpPr txBox="1"/>
          <p:nvPr/>
        </p:nvSpPr>
        <p:spPr>
          <a:xfrm>
            <a:off x="547260" y="6848117"/>
            <a:ext cx="6766593" cy="914400"/>
          </a:xfrm>
          <a:prstGeom prst="rect">
            <a:avLst/>
          </a:prstGeom>
          <a:noFill/>
        </p:spPr>
        <p:txBody>
          <a:bodyPr wrap="square" anchor="ctr" anchorCtr="0">
            <a:noAutofit/>
          </a:bodyPr>
          <a:lstStyle/>
          <a:p>
            <a:pPr>
              <a:lnSpc>
                <a:spcPct val="90000"/>
              </a:lnSpc>
            </a:pPr>
            <a:r>
              <a:rPr lang="en-US" sz="2600" dirty="0">
                <a:solidFill>
                  <a:srgbClr val="0E0E0E"/>
                </a:solidFill>
                <a:latin typeface="Calibri Light" panose="020F0302020204030204" pitchFamily="34" charset="0"/>
                <a:cs typeface="Calibri Light" panose="020F0302020204030204" pitchFamily="34" charset="0"/>
              </a:rPr>
              <a:t>Send Request</a:t>
            </a:r>
            <a:r>
              <a:rPr lang="en-US" sz="2600" dirty="0">
                <a:solidFill>
                  <a:srgbClr val="000000"/>
                </a:solidFill>
                <a:latin typeface="Calibri Light" panose="020F0302020204030204" pitchFamily="34" charset="0"/>
                <a:cs typeface="Calibri Light" panose="020F0302020204030204" pitchFamily="34" charset="0"/>
              </a:rPr>
              <a:t>		</a:t>
            </a:r>
          </a:p>
        </p:txBody>
      </p:sp>
      <p:sp>
        <p:nvSpPr>
          <p:cNvPr id="5" name="package options" hidden="1">
            <a:extLst>
              <a:ext uri="{FF2B5EF4-FFF2-40B4-BE49-F238E27FC236}">
                <a16:creationId xmlns:a16="http://schemas.microsoft.com/office/drawing/2014/main" id="{B2AF7A9B-9157-4CB5-1A21-97B2B5E0FF97}"/>
              </a:ext>
            </a:extLst>
          </p:cNvPr>
          <p:cNvSpPr txBox="1"/>
          <p:nvPr/>
        </p:nvSpPr>
        <p:spPr>
          <a:xfrm>
            <a:off x="380095" y="3850105"/>
            <a:ext cx="7206038" cy="2258979"/>
          </a:xfrm>
          <a:prstGeom prst="rect">
            <a:avLst/>
          </a:prstGeom>
          <a:noFill/>
        </p:spPr>
        <p:txBody>
          <a:bodyPr wrap="square" bIns="0" anchor="b" anchorCtr="0">
            <a:noAutofit/>
          </a:bodyPr>
          <a:lstStyle/>
          <a:p>
            <a:pPr>
              <a:spcAft>
                <a:spcPts val="1200"/>
              </a:spcAft>
            </a:pPr>
            <a:r>
              <a:rPr lang="en-US" sz="2800" b="1" spc="100">
                <a:solidFill>
                  <a:srgbClr val="0E0E0E"/>
                </a:solidFill>
                <a:latin typeface="Arial-BoldMT"/>
              </a:rPr>
              <a:t>PACKAGE OPTIONS</a:t>
            </a:r>
          </a:p>
          <a:p>
            <a:pPr>
              <a:lnSpc>
                <a:spcPct val="120000"/>
              </a:lnSpc>
            </a:pPr>
            <a:r>
              <a:rPr lang="en-US">
                <a:solidFill>
                  <a:schemeClr val="tx2">
                    <a:lumMod val="75000"/>
                    <a:lumOff val="25000"/>
                  </a:schemeClr>
                </a:solidFill>
                <a:cs typeface="Calibri" panose="020F0502020204030204" pitchFamily="34" charset="0"/>
              </a:rPr>
              <a:t>All hospital bundles include either Pulsara </a:t>
            </a:r>
            <a:r>
              <a:rPr lang="en-US" b="1">
                <a:solidFill>
                  <a:schemeClr val="tx2">
                    <a:lumMod val="75000"/>
                    <a:lumOff val="25000"/>
                  </a:schemeClr>
                </a:solidFill>
                <a:cs typeface="Calibri" panose="020F0502020204030204" pitchFamily="34" charset="0"/>
              </a:rPr>
              <a:t>ONE</a:t>
            </a:r>
            <a:r>
              <a:rPr lang="en-US">
                <a:solidFill>
                  <a:schemeClr val="tx2">
                    <a:lumMod val="75000"/>
                    <a:lumOff val="25000"/>
                  </a:schemeClr>
                </a:solidFill>
                <a:cs typeface="Calibri" panose="020F0502020204030204" pitchFamily="34" charset="0"/>
              </a:rPr>
              <a:t> or Pulsara </a:t>
            </a:r>
            <a:r>
              <a:rPr lang="en-US" b="1">
                <a:solidFill>
                  <a:schemeClr val="tx2">
                    <a:lumMod val="75000"/>
                    <a:lumOff val="25000"/>
                  </a:schemeClr>
                </a:solidFill>
                <a:cs typeface="Calibri" panose="020F0502020204030204" pitchFamily="34" charset="0"/>
              </a:rPr>
              <a:t>MED OPS</a:t>
            </a:r>
            <a:r>
              <a:rPr lang="en-US">
                <a:solidFill>
                  <a:schemeClr val="tx2">
                    <a:lumMod val="75000"/>
                    <a:lumOff val="25000"/>
                  </a:schemeClr>
                </a:solidFill>
                <a:cs typeface="Calibri" panose="020F0502020204030204" pitchFamily="34" charset="0"/>
              </a:rPr>
              <a:t>. Hospitals can upgrade to Pulsara </a:t>
            </a:r>
            <a:r>
              <a:rPr lang="en-US" b="1">
                <a:solidFill>
                  <a:schemeClr val="tx2">
                    <a:lumMod val="75000"/>
                    <a:lumOff val="25000"/>
                  </a:schemeClr>
                </a:solidFill>
                <a:cs typeface="Calibri" panose="020F0502020204030204" pitchFamily="34" charset="0"/>
              </a:rPr>
              <a:t>UNITED</a:t>
            </a:r>
            <a:r>
              <a:rPr lang="en-US">
                <a:solidFill>
                  <a:schemeClr val="tx2">
                    <a:lumMod val="75000"/>
                    <a:lumOff val="25000"/>
                  </a:schemeClr>
                </a:solidFill>
                <a:cs typeface="Calibri" panose="020F0502020204030204" pitchFamily="34" charset="0"/>
              </a:rPr>
              <a:t> which includes all Transfer functionality OR they can add Pulsara </a:t>
            </a:r>
            <a:r>
              <a:rPr lang="en-US" b="1">
                <a:solidFill>
                  <a:schemeClr val="tx2">
                    <a:lumMod val="75000"/>
                    <a:lumOff val="25000"/>
                  </a:schemeClr>
                </a:solidFill>
                <a:cs typeface="Calibri" panose="020F0502020204030204" pitchFamily="34" charset="0"/>
              </a:rPr>
              <a:t>TRANSFER OPS </a:t>
            </a:r>
            <a:r>
              <a:rPr lang="en-US">
                <a:solidFill>
                  <a:schemeClr val="tx2">
                    <a:lumMod val="75000"/>
                    <a:lumOff val="25000"/>
                  </a:schemeClr>
                </a:solidFill>
                <a:cs typeface="Calibri" panose="020F0502020204030204" pitchFamily="34" charset="0"/>
              </a:rPr>
              <a:t>and/or Pulsara </a:t>
            </a:r>
            <a:r>
              <a:rPr lang="en-US" b="1">
                <a:solidFill>
                  <a:schemeClr val="tx2">
                    <a:lumMod val="75000"/>
                    <a:lumOff val="25000"/>
                  </a:schemeClr>
                </a:solidFill>
                <a:cs typeface="Calibri" panose="020F0502020204030204" pitchFamily="34" charset="0"/>
              </a:rPr>
              <a:t>SELECT</a:t>
            </a:r>
            <a:r>
              <a:rPr lang="en-US">
                <a:solidFill>
                  <a:schemeClr val="tx2">
                    <a:lumMod val="75000"/>
                    <a:lumOff val="25000"/>
                  </a:schemeClr>
                </a:solidFill>
                <a:cs typeface="Calibri" panose="020F0502020204030204" pitchFamily="34" charset="0"/>
              </a:rPr>
              <a:t> to meet their needs.</a:t>
            </a:r>
            <a:r>
              <a:rPr lang="en-US" b="0">
                <a:solidFill>
                  <a:srgbClr val="000000"/>
                </a:solidFill>
                <a:latin typeface="ArialMT"/>
              </a:rPr>
              <a:t>	</a:t>
            </a:r>
          </a:p>
          <a:p>
            <a:r>
              <a:rPr lang="en-US" sz="1600" b="0">
                <a:solidFill>
                  <a:srgbClr val="000000"/>
                </a:solidFill>
                <a:latin typeface="ArialMT"/>
              </a:rPr>
              <a:t>	</a:t>
            </a:r>
          </a:p>
        </p:txBody>
      </p:sp>
      <p:sp>
        <p:nvSpPr>
          <p:cNvPr id="23" name="AND/OR" hidden="1">
            <a:extLst>
              <a:ext uri="{FF2B5EF4-FFF2-40B4-BE49-F238E27FC236}">
                <a16:creationId xmlns:a16="http://schemas.microsoft.com/office/drawing/2014/main" id="{3FBEDB20-8B0C-0A11-FEF8-3C45353487C6}"/>
              </a:ext>
            </a:extLst>
          </p:cNvPr>
          <p:cNvSpPr/>
          <p:nvPr/>
        </p:nvSpPr>
        <p:spPr>
          <a:xfrm>
            <a:off x="16527116" y="6303927"/>
            <a:ext cx="1385408" cy="311426"/>
          </a:xfrm>
          <a:prstGeom prst="roundRect">
            <a:avLst>
              <a:gd name="adj" fmla="val 50000"/>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AND/OR</a:t>
            </a:r>
          </a:p>
        </p:txBody>
      </p:sp>
      <p:sp>
        <p:nvSpPr>
          <p:cNvPr id="36" name="OR" hidden="1">
            <a:extLst>
              <a:ext uri="{FF2B5EF4-FFF2-40B4-BE49-F238E27FC236}">
                <a16:creationId xmlns:a16="http://schemas.microsoft.com/office/drawing/2014/main" id="{41C22676-0D65-B413-730E-9A8A33D12530}"/>
              </a:ext>
            </a:extLst>
          </p:cNvPr>
          <p:cNvSpPr/>
          <p:nvPr/>
        </p:nvSpPr>
        <p:spPr>
          <a:xfrm>
            <a:off x="20018946" y="6318485"/>
            <a:ext cx="1128582" cy="311426"/>
          </a:xfrm>
          <a:prstGeom prst="roundRect">
            <a:avLst>
              <a:gd name="adj" fmla="val 50000"/>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OR</a:t>
            </a:r>
          </a:p>
        </p:txBody>
      </p:sp>
      <p:sp>
        <p:nvSpPr>
          <p:cNvPr id="22" name="UPGRADES" hidden="1">
            <a:extLst>
              <a:ext uri="{FF2B5EF4-FFF2-40B4-BE49-F238E27FC236}">
                <a16:creationId xmlns:a16="http://schemas.microsoft.com/office/drawing/2014/main" id="{5544E307-2EE1-5439-0C6E-DE4991FBFF01}"/>
              </a:ext>
            </a:extLst>
          </p:cNvPr>
          <p:cNvSpPr/>
          <p:nvPr/>
        </p:nvSpPr>
        <p:spPr>
          <a:xfrm rot="16200000">
            <a:off x="18303780" y="-216551"/>
            <a:ext cx="981955" cy="8555768"/>
          </a:xfrm>
          <a:prstGeom prst="roundRect">
            <a:avLst>
              <a:gd name="adj" fmla="val 50000"/>
            </a:avLst>
          </a:prstGeom>
          <a:solidFill>
            <a:sysClr val="window" lastClr="FFFFFF"/>
          </a:solidFill>
          <a:ln w="12700" cap="flat" cmpd="sng" algn="ctr">
            <a:solidFill>
              <a:schemeClr val="bg2"/>
            </a:solidFill>
            <a:prstDash val="solid"/>
            <a:miter lim="800000"/>
          </a:ln>
          <a:effectLst>
            <a:outerShdw blurRad="76200" dist="38100" dir="2700000" algn="tl" rotWithShape="0">
              <a:prstClr val="black">
                <a:alpha val="50000"/>
              </a:prstClr>
            </a:outerShdw>
          </a:effectLst>
        </p:spPr>
        <p:txBody>
          <a:bodyPr vert="vert" wrap="none" rtlCol="0" anchor="ctr"/>
          <a:lstStyle/>
          <a:p>
            <a:pPr algn="ctr" defTabSz="457200"/>
            <a:r>
              <a:rPr lang="en-US" sz="3200" b="1" kern="0">
                <a:solidFill>
                  <a:schemeClr val="tx2">
                    <a:lumMod val="90000"/>
                    <a:lumOff val="10000"/>
                  </a:schemeClr>
                </a:solidFill>
                <a:latin typeface="+mj-lt"/>
                <a:sym typeface="Calibri"/>
              </a:rPr>
              <a:t>UPGRADES</a:t>
            </a:r>
            <a:endParaRPr sz="3200" b="1" kern="0">
              <a:solidFill>
                <a:schemeClr val="tx2">
                  <a:lumMod val="90000"/>
                  <a:lumOff val="10000"/>
                </a:schemeClr>
              </a:solidFill>
              <a:latin typeface="+mj-lt"/>
              <a:sym typeface="Calibri"/>
            </a:endParaRPr>
          </a:p>
        </p:txBody>
      </p:sp>
      <p:sp>
        <p:nvSpPr>
          <p:cNvPr id="24" name="INFRASTRUCTURE" hidden="1">
            <a:extLst>
              <a:ext uri="{FF2B5EF4-FFF2-40B4-BE49-F238E27FC236}">
                <a16:creationId xmlns:a16="http://schemas.microsoft.com/office/drawing/2014/main" id="{FFD7EA2A-80FA-B0ED-403B-4718CC9EF2D6}"/>
              </a:ext>
            </a:extLst>
          </p:cNvPr>
          <p:cNvSpPr/>
          <p:nvPr/>
        </p:nvSpPr>
        <p:spPr>
          <a:xfrm rot="16200000">
            <a:off x="10365243" y="1348366"/>
            <a:ext cx="981955" cy="4615679"/>
          </a:xfrm>
          <a:prstGeom prst="roundRect">
            <a:avLst>
              <a:gd name="adj" fmla="val 50000"/>
            </a:avLst>
          </a:prstGeom>
          <a:solidFill>
            <a:sysClr val="window" lastClr="FFFFFF"/>
          </a:solidFill>
          <a:ln w="12700" cap="flat" cmpd="sng" algn="ctr">
            <a:solidFill>
              <a:schemeClr val="bg2"/>
            </a:solidFill>
            <a:prstDash val="solid"/>
            <a:miter lim="800000"/>
          </a:ln>
          <a:effectLst>
            <a:outerShdw blurRad="76200" dist="38100" dir="2700000" algn="tl" rotWithShape="0">
              <a:prstClr val="black">
                <a:alpha val="50000"/>
              </a:prstClr>
            </a:outerShdw>
          </a:effectLst>
        </p:spPr>
        <p:txBody>
          <a:bodyPr vert="vert" wrap="none" rtlCol="0" anchor="ctr"/>
          <a:lstStyle/>
          <a:p>
            <a:pPr algn="ctr" defTabSz="457200"/>
            <a:r>
              <a:rPr lang="en-US" sz="3200" b="1" kern="0">
                <a:solidFill>
                  <a:schemeClr val="tx2">
                    <a:lumMod val="90000"/>
                    <a:lumOff val="10000"/>
                  </a:schemeClr>
                </a:solidFill>
                <a:latin typeface="+mj-lt"/>
                <a:sym typeface="Calibri"/>
              </a:rPr>
              <a:t>INFRASTRUCTURE</a:t>
            </a:r>
            <a:endParaRPr sz="3200" b="1" kern="0">
              <a:solidFill>
                <a:schemeClr val="tx2">
                  <a:lumMod val="90000"/>
                  <a:lumOff val="10000"/>
                </a:schemeClr>
              </a:solidFill>
              <a:latin typeface="+mj-lt"/>
              <a:sym typeface="Calibri"/>
            </a:endParaRPr>
          </a:p>
        </p:txBody>
      </p:sp>
      <p:sp>
        <p:nvSpPr>
          <p:cNvPr id="302" name="TITLE" hidden="1">
            <a:extLst>
              <a:ext uri="{FF2B5EF4-FFF2-40B4-BE49-F238E27FC236}">
                <a16:creationId xmlns:a16="http://schemas.microsoft.com/office/drawing/2014/main" id="{418D41D1-7D7E-E547-9B9E-40186C7512BE}"/>
              </a:ext>
            </a:extLst>
          </p:cNvPr>
          <p:cNvSpPr txBox="1"/>
          <p:nvPr/>
        </p:nvSpPr>
        <p:spPr>
          <a:xfrm>
            <a:off x="0" y="1040200"/>
            <a:ext cx="24387175" cy="1200329"/>
          </a:xfrm>
          <a:prstGeom prst="rect">
            <a:avLst/>
          </a:prstGeom>
          <a:noFill/>
        </p:spPr>
        <p:txBody>
          <a:bodyPr wrap="square" anchor="ctr" anchorCtr="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lang="en-US" sz="7200" b="1"/>
              <a:t>Transfer Functionality by Package</a:t>
            </a:r>
          </a:p>
        </p:txBody>
      </p:sp>
      <p:sp>
        <p:nvSpPr>
          <p:cNvPr id="146" name="OR" hidden="1">
            <a:extLst>
              <a:ext uri="{FF2B5EF4-FFF2-40B4-BE49-F238E27FC236}">
                <a16:creationId xmlns:a16="http://schemas.microsoft.com/office/drawing/2014/main" id="{6ACEAFDD-1CCB-B9C2-F4E4-54262E6FE877}"/>
              </a:ext>
            </a:extLst>
          </p:cNvPr>
          <p:cNvSpPr/>
          <p:nvPr/>
        </p:nvSpPr>
        <p:spPr>
          <a:xfrm>
            <a:off x="10329035" y="6318485"/>
            <a:ext cx="1128582" cy="311426"/>
          </a:xfrm>
          <a:prstGeom prst="roundRect">
            <a:avLst>
              <a:gd name="adj" fmla="val 50000"/>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OR</a:t>
            </a:r>
          </a:p>
        </p:txBody>
      </p:sp>
      <p:sp>
        <p:nvSpPr>
          <p:cNvPr id="147" name="Rectangle 146" hidden="1">
            <a:extLst>
              <a:ext uri="{FF2B5EF4-FFF2-40B4-BE49-F238E27FC236}">
                <a16:creationId xmlns:a16="http://schemas.microsoft.com/office/drawing/2014/main" id="{8DB4B728-90B0-CB0C-984F-52C64490A4AE}"/>
              </a:ext>
            </a:extLst>
          </p:cNvPr>
          <p:cNvSpPr/>
          <p:nvPr/>
        </p:nvSpPr>
        <p:spPr>
          <a:xfrm>
            <a:off x="0" y="0"/>
            <a:ext cx="24387175" cy="1371599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8" name="flat version">
            <a:extLst>
              <a:ext uri="{FF2B5EF4-FFF2-40B4-BE49-F238E27FC236}">
                <a16:creationId xmlns:a16="http://schemas.microsoft.com/office/drawing/2014/main" id="{A4E903A7-F60E-AB43-3206-60BFF3BF7522}"/>
              </a:ext>
            </a:extLst>
          </p:cNvPr>
          <p:cNvGrpSpPr/>
          <p:nvPr/>
        </p:nvGrpSpPr>
        <p:grpSpPr>
          <a:xfrm>
            <a:off x="0" y="1040200"/>
            <a:ext cx="24387175" cy="12675799"/>
            <a:chOff x="0" y="1040200"/>
            <a:chExt cx="24387175" cy="12675799"/>
          </a:xfrm>
        </p:grpSpPr>
        <p:sp>
          <p:nvSpPr>
            <p:cNvPr id="149" name="Rectangle 148">
              <a:extLst>
                <a:ext uri="{FF2B5EF4-FFF2-40B4-BE49-F238E27FC236}">
                  <a16:creationId xmlns:a16="http://schemas.microsoft.com/office/drawing/2014/main" id="{6D3DA294-904D-DC3F-2D61-A81307F8AD19}"/>
                </a:ext>
              </a:extLst>
            </p:cNvPr>
            <p:cNvSpPr/>
            <p:nvPr/>
          </p:nvSpPr>
          <p:spPr>
            <a:xfrm>
              <a:off x="416450" y="6829261"/>
              <a:ext cx="7441479"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Rectangle 149">
              <a:extLst>
                <a:ext uri="{FF2B5EF4-FFF2-40B4-BE49-F238E27FC236}">
                  <a16:creationId xmlns:a16="http://schemas.microsoft.com/office/drawing/2014/main" id="{C0EB6AE3-0388-AC23-6942-39D0A8CB533F}"/>
                </a:ext>
              </a:extLst>
            </p:cNvPr>
            <p:cNvSpPr/>
            <p:nvPr/>
          </p:nvSpPr>
          <p:spPr>
            <a:xfrm>
              <a:off x="416450" y="8677930"/>
              <a:ext cx="7441479"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1" name="pulsara united">
              <a:extLst>
                <a:ext uri="{FF2B5EF4-FFF2-40B4-BE49-F238E27FC236}">
                  <a16:creationId xmlns:a16="http://schemas.microsoft.com/office/drawing/2014/main" id="{0B389745-6A7F-C57E-810A-D9F5E5A7D762}"/>
                </a:ext>
              </a:extLst>
            </p:cNvPr>
            <p:cNvGrpSpPr/>
            <p:nvPr/>
          </p:nvGrpSpPr>
          <p:grpSpPr>
            <a:xfrm>
              <a:off x="20504755" y="4147184"/>
              <a:ext cx="3244328" cy="7998445"/>
              <a:chOff x="20749834" y="4147184"/>
              <a:chExt cx="3244328" cy="7998445"/>
            </a:xfrm>
          </p:grpSpPr>
          <p:sp>
            <p:nvSpPr>
              <p:cNvPr id="297" name="Rectangle: Rounded Corners 3">
                <a:extLst>
                  <a:ext uri="{FF2B5EF4-FFF2-40B4-BE49-F238E27FC236}">
                    <a16:creationId xmlns:a16="http://schemas.microsoft.com/office/drawing/2014/main" id="{F0AB3CC7-28CB-0E93-71B5-8EA6A38882AE}"/>
                  </a:ext>
                </a:extLst>
              </p:cNvPr>
              <p:cNvSpPr/>
              <p:nvPr/>
            </p:nvSpPr>
            <p:spPr>
              <a:xfrm>
                <a:off x="20838812" y="4147184"/>
                <a:ext cx="3054727" cy="7998445"/>
              </a:xfrm>
              <a:prstGeom prst="roundRect">
                <a:avLst>
                  <a:gd name="adj" fmla="val 13334"/>
                </a:avLst>
              </a:prstGeom>
              <a:solidFill>
                <a:srgbClr val="B12028"/>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sp>
            <p:nvSpPr>
              <p:cNvPr id="298" name="white center section">
                <a:extLst>
                  <a:ext uri="{FF2B5EF4-FFF2-40B4-BE49-F238E27FC236}">
                    <a16:creationId xmlns:a16="http://schemas.microsoft.com/office/drawing/2014/main" id="{8EC7227F-8139-CE5B-3BD4-36D063DAD5EE}"/>
                  </a:ext>
                </a:extLst>
              </p:cNvPr>
              <p:cNvSpPr/>
              <p:nvPr/>
            </p:nvSpPr>
            <p:spPr>
              <a:xfrm>
                <a:off x="20749834" y="6068255"/>
                <a:ext cx="3232753" cy="4637846"/>
              </a:xfrm>
              <a:prstGeom prst="roundRect">
                <a:avLst>
                  <a:gd name="adj" fmla="val 3121"/>
                </a:avLst>
              </a:prstGeom>
              <a:solidFill>
                <a:sysClr val="window" lastClr="FFFFFF"/>
              </a:solidFill>
              <a:ln w="6350" cap="flat" cmpd="sng" algn="ctr">
                <a:solidFill>
                  <a:schemeClr val="bg2"/>
                </a:solidFill>
                <a:prstDash val="solid"/>
                <a:miter lim="800000"/>
              </a:ln>
              <a:effectLst>
                <a:outerShdw blurRad="88900" dist="50800" dir="2700000" algn="tl" rotWithShape="0">
                  <a:prstClr val="black">
                    <a:alpha val="19925"/>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sp>
            <p:nvSpPr>
              <p:cNvPr id="299" name="TextBox 298">
                <a:extLst>
                  <a:ext uri="{FF2B5EF4-FFF2-40B4-BE49-F238E27FC236}">
                    <a16:creationId xmlns:a16="http://schemas.microsoft.com/office/drawing/2014/main" id="{513E4D53-56BF-D7D5-406E-457F1A31FED0}"/>
                  </a:ext>
                </a:extLst>
              </p:cNvPr>
              <p:cNvSpPr txBox="1"/>
              <p:nvPr/>
            </p:nvSpPr>
            <p:spPr>
              <a:xfrm>
                <a:off x="20906324" y="4937372"/>
                <a:ext cx="2919703" cy="812530"/>
              </a:xfrm>
              <a:prstGeom prst="rect">
                <a:avLst/>
              </a:prstGeom>
              <a:noFill/>
              <a:effectLst>
                <a:outerShdw blurRad="50800" dist="38100" dir="2700000" algn="tl" rotWithShape="0">
                  <a:prstClr val="black">
                    <a:alpha val="40000"/>
                  </a:prstClr>
                </a:outerShdw>
              </a:effectLst>
            </p:spPr>
            <p:txBody>
              <a:bodyPr wrap="square">
                <a:spAutoFit/>
              </a:bodyPr>
              <a:lstStyle/>
              <a:p>
                <a:pPr algn="ctr">
                  <a:lnSpc>
                    <a:spcPct val="90000"/>
                  </a:lnSpc>
                </a:pPr>
                <a:r>
                  <a:rPr lang="en-US" sz="2200" spc="100" dirty="0">
                    <a:solidFill>
                      <a:schemeClr val="bg1"/>
                    </a:solidFill>
                    <a:latin typeface="Arial-BoldMT"/>
                  </a:rPr>
                  <a:t>Pulsara</a:t>
                </a:r>
                <a:r>
                  <a:rPr lang="en-US" sz="2800" b="1" spc="100" dirty="0">
                    <a:solidFill>
                      <a:schemeClr val="bg1"/>
                    </a:solidFill>
                    <a:latin typeface="Arial-BoldMT"/>
                  </a:rPr>
                  <a:t> </a:t>
                </a:r>
                <a:br>
                  <a:rPr lang="en-US" sz="2800" b="1" spc="100" dirty="0">
                    <a:solidFill>
                      <a:schemeClr val="bg1"/>
                    </a:solidFill>
                    <a:latin typeface="Arial-BoldMT"/>
                  </a:rPr>
                </a:br>
                <a:r>
                  <a:rPr lang="en-US" sz="2400" b="1" dirty="0">
                    <a:solidFill>
                      <a:schemeClr val="bg1"/>
                    </a:solidFill>
                    <a:latin typeface="Arial-BoldMT"/>
                  </a:rPr>
                  <a:t>UNITED</a:t>
                </a:r>
                <a:endParaRPr lang="en-US" sz="2400" b="0" dirty="0">
                  <a:solidFill>
                    <a:schemeClr val="bg1"/>
                  </a:solidFill>
                  <a:latin typeface="ArialMT"/>
                </a:endParaRPr>
              </a:p>
            </p:txBody>
          </p:sp>
          <p:sp>
            <p:nvSpPr>
              <p:cNvPr id="300" name="Rectangle 299">
                <a:extLst>
                  <a:ext uri="{FF2B5EF4-FFF2-40B4-BE49-F238E27FC236}">
                    <a16:creationId xmlns:a16="http://schemas.microsoft.com/office/drawing/2014/main" id="{A80B06CC-DD0D-E207-E3D1-3279E263C33D}"/>
                  </a:ext>
                </a:extLst>
              </p:cNvPr>
              <p:cNvSpPr/>
              <p:nvPr/>
            </p:nvSpPr>
            <p:spPr>
              <a:xfrm>
                <a:off x="20906324" y="11036022"/>
                <a:ext cx="2919703" cy="783591"/>
              </a:xfrm>
              <a:prstGeom prst="rect">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pPr algn="ctr"/>
                <a:r>
                  <a:rPr lang="en-US" b="1" dirty="0"/>
                  <a:t>Includes ALL </a:t>
                </a:r>
                <a:br>
                  <a:rPr lang="en-US" b="1" dirty="0"/>
                </a:br>
                <a:r>
                  <a:rPr lang="en-US" b="1" dirty="0"/>
                  <a:t>Transfer Functionality</a:t>
                </a:r>
              </a:p>
            </p:txBody>
          </p:sp>
          <p:sp>
            <p:nvSpPr>
              <p:cNvPr id="301" name="Isosceles Triangle 6">
                <a:extLst>
                  <a:ext uri="{FF2B5EF4-FFF2-40B4-BE49-F238E27FC236}">
                    <a16:creationId xmlns:a16="http://schemas.microsoft.com/office/drawing/2014/main" id="{5F97671E-830C-F4B6-241F-4D94B8B8B8AA}"/>
                  </a:ext>
                </a:extLst>
              </p:cNvPr>
              <p:cNvSpPr/>
              <p:nvPr/>
            </p:nvSpPr>
            <p:spPr>
              <a:xfrm flipV="1">
                <a:off x="21932442" y="6003824"/>
                <a:ext cx="867466" cy="473192"/>
              </a:xfrm>
              <a:prstGeom prst="triangle">
                <a:avLst/>
              </a:prstGeom>
              <a:solidFill>
                <a:srgbClr val="B12028"/>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sp>
            <p:nvSpPr>
              <p:cNvPr id="303" name="Rectangle 302">
                <a:extLst>
                  <a:ext uri="{FF2B5EF4-FFF2-40B4-BE49-F238E27FC236}">
                    <a16:creationId xmlns:a16="http://schemas.microsoft.com/office/drawing/2014/main" id="{41DF2670-E82F-6E04-54B7-26E7C596FC7C}"/>
                  </a:ext>
                </a:extLst>
              </p:cNvPr>
              <p:cNvSpPr/>
              <p:nvPr/>
            </p:nvSpPr>
            <p:spPr>
              <a:xfrm>
                <a:off x="20761409" y="6858950"/>
                <a:ext cx="3232753"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4" name="Rectangle 303">
                <a:extLst>
                  <a:ext uri="{FF2B5EF4-FFF2-40B4-BE49-F238E27FC236}">
                    <a16:creationId xmlns:a16="http://schemas.microsoft.com/office/drawing/2014/main" id="{EF3A0AC3-8AF5-8196-4327-5EF4104CDF25}"/>
                  </a:ext>
                </a:extLst>
              </p:cNvPr>
              <p:cNvSpPr/>
              <p:nvPr/>
            </p:nvSpPr>
            <p:spPr>
              <a:xfrm>
                <a:off x="20761409" y="8743243"/>
                <a:ext cx="3232753" cy="9144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5" name="Group 304">
                <a:extLst>
                  <a:ext uri="{FF2B5EF4-FFF2-40B4-BE49-F238E27FC236}">
                    <a16:creationId xmlns:a16="http://schemas.microsoft.com/office/drawing/2014/main" id="{30D203E5-673C-FCA8-3A74-B992D41649F4}"/>
                  </a:ext>
                </a:extLst>
              </p:cNvPr>
              <p:cNvGrpSpPr/>
              <p:nvPr/>
            </p:nvGrpSpPr>
            <p:grpSpPr>
              <a:xfrm>
                <a:off x="20990860" y="7048674"/>
                <a:ext cx="1321397" cy="509413"/>
                <a:chOff x="20990860" y="7048674"/>
                <a:chExt cx="1321397" cy="509413"/>
              </a:xfrm>
            </p:grpSpPr>
            <p:sp>
              <p:nvSpPr>
                <p:cNvPr id="327" name="Rounded Rectangle 326">
                  <a:extLst>
                    <a:ext uri="{FF2B5EF4-FFF2-40B4-BE49-F238E27FC236}">
                      <a16:creationId xmlns:a16="http://schemas.microsoft.com/office/drawing/2014/main" id="{5CE29C55-721F-86BA-DDFF-5C0E5B656361}"/>
                    </a:ext>
                  </a:extLst>
                </p:cNvPr>
                <p:cNvSpPr/>
                <p:nvPr/>
              </p:nvSpPr>
              <p:spPr>
                <a:xfrm>
                  <a:off x="20990860" y="7048674"/>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328" name="white checkmark" descr="Checkmark outline">
                  <a:extLst>
                    <a:ext uri="{FF2B5EF4-FFF2-40B4-BE49-F238E27FC236}">
                      <a16:creationId xmlns:a16="http://schemas.microsoft.com/office/drawing/2014/main" id="{7FBDE7D8-4FD4-69C7-F167-9F465FF07BEF}"/>
                    </a:ext>
                  </a:extLst>
                </p:cNvPr>
                <p:cNvSpPr/>
                <p:nvPr/>
              </p:nvSpPr>
              <p:spPr>
                <a:xfrm>
                  <a:off x="21188266" y="721374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306" name="Group 305">
                <a:extLst>
                  <a:ext uri="{FF2B5EF4-FFF2-40B4-BE49-F238E27FC236}">
                    <a16:creationId xmlns:a16="http://schemas.microsoft.com/office/drawing/2014/main" id="{16E0F6AE-D36B-2DE3-1A3D-4F9DB8B3A4F1}"/>
                  </a:ext>
                </a:extLst>
              </p:cNvPr>
              <p:cNvGrpSpPr/>
              <p:nvPr/>
            </p:nvGrpSpPr>
            <p:grpSpPr>
              <a:xfrm>
                <a:off x="22406307" y="7048674"/>
                <a:ext cx="1321397" cy="509413"/>
                <a:chOff x="22406307" y="7048674"/>
                <a:chExt cx="1321397" cy="509413"/>
              </a:xfrm>
            </p:grpSpPr>
            <p:sp>
              <p:nvSpPr>
                <p:cNvPr id="325" name="Rounded Rectangle 324">
                  <a:extLst>
                    <a:ext uri="{FF2B5EF4-FFF2-40B4-BE49-F238E27FC236}">
                      <a16:creationId xmlns:a16="http://schemas.microsoft.com/office/drawing/2014/main" id="{7701B20E-C498-1299-3FCF-679B24A23135}"/>
                    </a:ext>
                  </a:extLst>
                </p:cNvPr>
                <p:cNvSpPr/>
                <p:nvPr/>
              </p:nvSpPr>
              <p:spPr>
                <a:xfrm>
                  <a:off x="22406307" y="7048674"/>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326" name="white checkmark" descr="Checkmark outline">
                  <a:extLst>
                    <a:ext uri="{FF2B5EF4-FFF2-40B4-BE49-F238E27FC236}">
                      <a16:creationId xmlns:a16="http://schemas.microsoft.com/office/drawing/2014/main" id="{19C98EEB-F38F-5AA8-5543-E71A2ABD2F94}"/>
                    </a:ext>
                  </a:extLst>
                </p:cNvPr>
                <p:cNvSpPr/>
                <p:nvPr/>
              </p:nvSpPr>
              <p:spPr>
                <a:xfrm>
                  <a:off x="22603713" y="721374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307" name="Group 306">
                <a:extLst>
                  <a:ext uri="{FF2B5EF4-FFF2-40B4-BE49-F238E27FC236}">
                    <a16:creationId xmlns:a16="http://schemas.microsoft.com/office/drawing/2014/main" id="{6013AF70-68F4-AA37-12BD-6EA0C87E8304}"/>
                  </a:ext>
                </a:extLst>
              </p:cNvPr>
              <p:cNvGrpSpPr/>
              <p:nvPr/>
            </p:nvGrpSpPr>
            <p:grpSpPr>
              <a:xfrm>
                <a:off x="20990860" y="8017938"/>
                <a:ext cx="1321397" cy="509413"/>
                <a:chOff x="20990860" y="8017938"/>
                <a:chExt cx="1321397" cy="509413"/>
              </a:xfrm>
            </p:grpSpPr>
            <p:sp>
              <p:nvSpPr>
                <p:cNvPr id="323" name="Rounded Rectangle 322">
                  <a:extLst>
                    <a:ext uri="{FF2B5EF4-FFF2-40B4-BE49-F238E27FC236}">
                      <a16:creationId xmlns:a16="http://schemas.microsoft.com/office/drawing/2014/main" id="{B39B989F-5924-78A6-67A0-3A5F499888C6}"/>
                    </a:ext>
                  </a:extLst>
                </p:cNvPr>
                <p:cNvSpPr/>
                <p:nvPr/>
              </p:nvSpPr>
              <p:spPr>
                <a:xfrm>
                  <a:off x="20990860" y="8017938"/>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324" name="white checkmark" descr="Checkmark outline">
                  <a:extLst>
                    <a:ext uri="{FF2B5EF4-FFF2-40B4-BE49-F238E27FC236}">
                      <a16:creationId xmlns:a16="http://schemas.microsoft.com/office/drawing/2014/main" id="{8513A69B-EA4C-C592-6FCF-955DB793038E}"/>
                    </a:ext>
                  </a:extLst>
                </p:cNvPr>
                <p:cNvSpPr/>
                <p:nvPr/>
              </p:nvSpPr>
              <p:spPr>
                <a:xfrm>
                  <a:off x="21188266" y="8183004"/>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308" name="Group 307">
                <a:extLst>
                  <a:ext uri="{FF2B5EF4-FFF2-40B4-BE49-F238E27FC236}">
                    <a16:creationId xmlns:a16="http://schemas.microsoft.com/office/drawing/2014/main" id="{45B6FEBC-1425-47A3-9117-6AA8EF42CE1C}"/>
                  </a:ext>
                </a:extLst>
              </p:cNvPr>
              <p:cNvGrpSpPr/>
              <p:nvPr/>
            </p:nvGrpSpPr>
            <p:grpSpPr>
              <a:xfrm>
                <a:off x="22406307" y="8017938"/>
                <a:ext cx="1321397" cy="509413"/>
                <a:chOff x="22406307" y="8017938"/>
                <a:chExt cx="1321397" cy="509413"/>
              </a:xfrm>
            </p:grpSpPr>
            <p:sp>
              <p:nvSpPr>
                <p:cNvPr id="321" name="Rounded Rectangle 320">
                  <a:extLst>
                    <a:ext uri="{FF2B5EF4-FFF2-40B4-BE49-F238E27FC236}">
                      <a16:creationId xmlns:a16="http://schemas.microsoft.com/office/drawing/2014/main" id="{545C943E-C46B-14D2-8085-64997E5F227F}"/>
                    </a:ext>
                  </a:extLst>
                </p:cNvPr>
                <p:cNvSpPr/>
                <p:nvPr/>
              </p:nvSpPr>
              <p:spPr>
                <a:xfrm>
                  <a:off x="22406307" y="8017938"/>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322" name="white checkmark" descr="Checkmark outline">
                  <a:extLst>
                    <a:ext uri="{FF2B5EF4-FFF2-40B4-BE49-F238E27FC236}">
                      <a16:creationId xmlns:a16="http://schemas.microsoft.com/office/drawing/2014/main" id="{49E5A6A1-DE52-A6B0-30D0-A6FEF6594591}"/>
                    </a:ext>
                  </a:extLst>
                </p:cNvPr>
                <p:cNvSpPr/>
                <p:nvPr/>
              </p:nvSpPr>
              <p:spPr>
                <a:xfrm>
                  <a:off x="22603713" y="8183004"/>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309" name="Group 308">
                <a:extLst>
                  <a:ext uri="{FF2B5EF4-FFF2-40B4-BE49-F238E27FC236}">
                    <a16:creationId xmlns:a16="http://schemas.microsoft.com/office/drawing/2014/main" id="{B0C19DE0-B9FA-3192-2C91-46CD8E562C6B}"/>
                  </a:ext>
                </a:extLst>
              </p:cNvPr>
              <p:cNvGrpSpPr/>
              <p:nvPr/>
            </p:nvGrpSpPr>
            <p:grpSpPr>
              <a:xfrm>
                <a:off x="20990860" y="8971649"/>
                <a:ext cx="1321397" cy="509413"/>
                <a:chOff x="20990860" y="8987202"/>
                <a:chExt cx="1321397" cy="509413"/>
              </a:xfrm>
            </p:grpSpPr>
            <p:sp>
              <p:nvSpPr>
                <p:cNvPr id="319" name="Rounded Rectangle 318">
                  <a:extLst>
                    <a:ext uri="{FF2B5EF4-FFF2-40B4-BE49-F238E27FC236}">
                      <a16:creationId xmlns:a16="http://schemas.microsoft.com/office/drawing/2014/main" id="{28CAF5B9-3E80-E7D2-D6FA-CA2E631B53E8}"/>
                    </a:ext>
                  </a:extLst>
                </p:cNvPr>
                <p:cNvSpPr/>
                <p:nvPr/>
              </p:nvSpPr>
              <p:spPr>
                <a:xfrm>
                  <a:off x="20990860" y="8987202"/>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320" name="white checkmark" descr="Checkmark outline">
                  <a:extLst>
                    <a:ext uri="{FF2B5EF4-FFF2-40B4-BE49-F238E27FC236}">
                      <a16:creationId xmlns:a16="http://schemas.microsoft.com/office/drawing/2014/main" id="{46C77A76-07F6-F61C-8985-D8D7D6A4DB08}"/>
                    </a:ext>
                  </a:extLst>
                </p:cNvPr>
                <p:cNvSpPr/>
                <p:nvPr/>
              </p:nvSpPr>
              <p:spPr>
                <a:xfrm>
                  <a:off x="21188266" y="9152268"/>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310" name="Group 309">
                <a:extLst>
                  <a:ext uri="{FF2B5EF4-FFF2-40B4-BE49-F238E27FC236}">
                    <a16:creationId xmlns:a16="http://schemas.microsoft.com/office/drawing/2014/main" id="{7E2BBCFF-6D75-61DB-7341-FCCB0E48BF4B}"/>
                  </a:ext>
                </a:extLst>
              </p:cNvPr>
              <p:cNvGrpSpPr/>
              <p:nvPr/>
            </p:nvGrpSpPr>
            <p:grpSpPr>
              <a:xfrm>
                <a:off x="22406307" y="8971649"/>
                <a:ext cx="1321397" cy="509413"/>
                <a:chOff x="22406307" y="8987202"/>
                <a:chExt cx="1321397" cy="509413"/>
              </a:xfrm>
            </p:grpSpPr>
            <p:sp>
              <p:nvSpPr>
                <p:cNvPr id="317" name="Rounded Rectangle 316">
                  <a:extLst>
                    <a:ext uri="{FF2B5EF4-FFF2-40B4-BE49-F238E27FC236}">
                      <a16:creationId xmlns:a16="http://schemas.microsoft.com/office/drawing/2014/main" id="{43CB5752-6819-983C-E759-4A855D33F496}"/>
                    </a:ext>
                  </a:extLst>
                </p:cNvPr>
                <p:cNvSpPr/>
                <p:nvPr/>
              </p:nvSpPr>
              <p:spPr>
                <a:xfrm>
                  <a:off x="22406307" y="8987202"/>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318" name="white checkmark" descr="Checkmark outline">
                  <a:extLst>
                    <a:ext uri="{FF2B5EF4-FFF2-40B4-BE49-F238E27FC236}">
                      <a16:creationId xmlns:a16="http://schemas.microsoft.com/office/drawing/2014/main" id="{17BDC35F-F5BB-44DC-F131-5AA919EE5901}"/>
                    </a:ext>
                  </a:extLst>
                </p:cNvPr>
                <p:cNvSpPr/>
                <p:nvPr/>
              </p:nvSpPr>
              <p:spPr>
                <a:xfrm>
                  <a:off x="22603713" y="9152268"/>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311" name="Group 310">
                <a:extLst>
                  <a:ext uri="{FF2B5EF4-FFF2-40B4-BE49-F238E27FC236}">
                    <a16:creationId xmlns:a16="http://schemas.microsoft.com/office/drawing/2014/main" id="{A761B5A9-73F7-B2F1-AA5F-D67B27BC2023}"/>
                  </a:ext>
                </a:extLst>
              </p:cNvPr>
              <p:cNvGrpSpPr/>
              <p:nvPr/>
            </p:nvGrpSpPr>
            <p:grpSpPr>
              <a:xfrm>
                <a:off x="20990860" y="9883314"/>
                <a:ext cx="1321397" cy="509413"/>
                <a:chOff x="20990860" y="9883314"/>
                <a:chExt cx="1321397" cy="509413"/>
              </a:xfrm>
            </p:grpSpPr>
            <p:sp>
              <p:nvSpPr>
                <p:cNvPr id="315" name="Rounded Rectangle 314">
                  <a:extLst>
                    <a:ext uri="{FF2B5EF4-FFF2-40B4-BE49-F238E27FC236}">
                      <a16:creationId xmlns:a16="http://schemas.microsoft.com/office/drawing/2014/main" id="{A0BBA51B-1F6E-A2EA-214A-6F3F881E13CD}"/>
                    </a:ext>
                  </a:extLst>
                </p:cNvPr>
                <p:cNvSpPr/>
                <p:nvPr/>
              </p:nvSpPr>
              <p:spPr>
                <a:xfrm>
                  <a:off x="20990860" y="9883314"/>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316" name="white checkmark" descr="Checkmark outline">
                  <a:extLst>
                    <a:ext uri="{FF2B5EF4-FFF2-40B4-BE49-F238E27FC236}">
                      <a16:creationId xmlns:a16="http://schemas.microsoft.com/office/drawing/2014/main" id="{ED545DE4-0AB0-7093-BED2-AC4A662929A3}"/>
                    </a:ext>
                  </a:extLst>
                </p:cNvPr>
                <p:cNvSpPr/>
                <p:nvPr/>
              </p:nvSpPr>
              <p:spPr>
                <a:xfrm>
                  <a:off x="21188266" y="1004838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312" name="Group 311">
                <a:extLst>
                  <a:ext uri="{FF2B5EF4-FFF2-40B4-BE49-F238E27FC236}">
                    <a16:creationId xmlns:a16="http://schemas.microsoft.com/office/drawing/2014/main" id="{BBBB4A9D-53D6-F566-D680-8E38462D9AE4}"/>
                  </a:ext>
                </a:extLst>
              </p:cNvPr>
              <p:cNvGrpSpPr/>
              <p:nvPr/>
            </p:nvGrpSpPr>
            <p:grpSpPr>
              <a:xfrm>
                <a:off x="22406307" y="9883314"/>
                <a:ext cx="1321397" cy="509413"/>
                <a:chOff x="22406307" y="9883314"/>
                <a:chExt cx="1321397" cy="509413"/>
              </a:xfrm>
            </p:grpSpPr>
            <p:sp>
              <p:nvSpPr>
                <p:cNvPr id="313" name="Rounded Rectangle 312">
                  <a:extLst>
                    <a:ext uri="{FF2B5EF4-FFF2-40B4-BE49-F238E27FC236}">
                      <a16:creationId xmlns:a16="http://schemas.microsoft.com/office/drawing/2014/main" id="{B4C00EA1-D430-D922-B02A-43BAE19128A0}"/>
                    </a:ext>
                  </a:extLst>
                </p:cNvPr>
                <p:cNvSpPr/>
                <p:nvPr/>
              </p:nvSpPr>
              <p:spPr>
                <a:xfrm>
                  <a:off x="22406307" y="9883314"/>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314" name="white checkmark" descr="Checkmark outline">
                  <a:extLst>
                    <a:ext uri="{FF2B5EF4-FFF2-40B4-BE49-F238E27FC236}">
                      <a16:creationId xmlns:a16="http://schemas.microsoft.com/office/drawing/2014/main" id="{5BD6C25A-86D6-E24B-7BA7-7FEA9637B86B}"/>
                    </a:ext>
                  </a:extLst>
                </p:cNvPr>
                <p:cNvSpPr/>
                <p:nvPr/>
              </p:nvSpPr>
              <p:spPr>
                <a:xfrm>
                  <a:off x="22603713" y="1004838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grpSp>
          <p:nvGrpSpPr>
            <p:cNvPr id="152" name="pulsara select">
              <a:extLst>
                <a:ext uri="{FF2B5EF4-FFF2-40B4-BE49-F238E27FC236}">
                  <a16:creationId xmlns:a16="http://schemas.microsoft.com/office/drawing/2014/main" id="{19598196-36EA-AF3F-8835-09BD016318E7}"/>
                </a:ext>
              </a:extLst>
            </p:cNvPr>
            <p:cNvGrpSpPr/>
            <p:nvPr/>
          </p:nvGrpSpPr>
          <p:grpSpPr>
            <a:xfrm>
              <a:off x="17327744" y="4147185"/>
              <a:ext cx="3119584" cy="7998444"/>
              <a:chOff x="17354717" y="4147185"/>
              <a:chExt cx="3119584" cy="7998444"/>
            </a:xfrm>
          </p:grpSpPr>
          <p:sp>
            <p:nvSpPr>
              <p:cNvPr id="234" name="Rectangle: Rounded Corners 3">
                <a:extLst>
                  <a:ext uri="{FF2B5EF4-FFF2-40B4-BE49-F238E27FC236}">
                    <a16:creationId xmlns:a16="http://schemas.microsoft.com/office/drawing/2014/main" id="{7F0826D8-B402-45A9-1A64-1B3CE3A278DA}"/>
                  </a:ext>
                </a:extLst>
              </p:cNvPr>
              <p:cNvSpPr/>
              <p:nvPr/>
            </p:nvSpPr>
            <p:spPr>
              <a:xfrm>
                <a:off x="17451469" y="4147185"/>
                <a:ext cx="2926080" cy="7998444"/>
              </a:xfrm>
              <a:prstGeom prst="roundRect">
                <a:avLst>
                  <a:gd name="adj" fmla="val 13334"/>
                </a:avLst>
              </a:prstGeom>
              <a:solidFill>
                <a:schemeClr val="tx2">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sp>
            <p:nvSpPr>
              <p:cNvPr id="235" name="TextBox 234">
                <a:extLst>
                  <a:ext uri="{FF2B5EF4-FFF2-40B4-BE49-F238E27FC236}">
                    <a16:creationId xmlns:a16="http://schemas.microsoft.com/office/drawing/2014/main" id="{AAB0BAB3-E556-79D6-8673-D2F479E99EE8}"/>
                  </a:ext>
                </a:extLst>
              </p:cNvPr>
              <p:cNvSpPr txBox="1"/>
              <p:nvPr/>
            </p:nvSpPr>
            <p:spPr>
              <a:xfrm>
                <a:off x="17451469" y="4979472"/>
                <a:ext cx="2926080" cy="757130"/>
              </a:xfrm>
              <a:prstGeom prst="rect">
                <a:avLst/>
              </a:prstGeom>
              <a:noFill/>
              <a:effectLst>
                <a:outerShdw blurRad="50800" dist="38100" dir="2700000" algn="tl" rotWithShape="0">
                  <a:prstClr val="black">
                    <a:alpha val="40000"/>
                  </a:prstClr>
                </a:outerShdw>
              </a:effectLst>
            </p:spPr>
            <p:txBody>
              <a:bodyPr wrap="square">
                <a:spAutoFit/>
              </a:bodyPr>
              <a:lstStyle/>
              <a:p>
                <a:pPr algn="ctr">
                  <a:lnSpc>
                    <a:spcPct val="90000"/>
                  </a:lnSpc>
                </a:pPr>
                <a:r>
                  <a:rPr lang="en-US" sz="2200" spc="100" dirty="0">
                    <a:solidFill>
                      <a:schemeClr val="bg1"/>
                    </a:solidFill>
                    <a:latin typeface="Arial-BoldMT"/>
                  </a:rPr>
                  <a:t>Pulsara</a:t>
                </a:r>
                <a:r>
                  <a:rPr lang="en-US" sz="2400" b="1" spc="100" dirty="0">
                    <a:solidFill>
                      <a:schemeClr val="bg1"/>
                    </a:solidFill>
                    <a:latin typeface="Arial-BoldMT"/>
                  </a:rPr>
                  <a:t> </a:t>
                </a:r>
                <a:br>
                  <a:rPr lang="en-US" sz="2400" b="1" spc="100" dirty="0">
                    <a:solidFill>
                      <a:schemeClr val="bg1"/>
                    </a:solidFill>
                    <a:latin typeface="Arial-BoldMT"/>
                  </a:rPr>
                </a:br>
                <a:r>
                  <a:rPr lang="en-US" sz="2400" b="1" dirty="0">
                    <a:solidFill>
                      <a:schemeClr val="bg1"/>
                    </a:solidFill>
                    <a:latin typeface="Arial-BoldMT"/>
                  </a:rPr>
                  <a:t>SELECT</a:t>
                </a:r>
                <a:endParaRPr lang="en-US" sz="1400" b="0" dirty="0">
                  <a:solidFill>
                    <a:schemeClr val="bg1"/>
                  </a:solidFill>
                  <a:latin typeface="ArialMT"/>
                </a:endParaRPr>
              </a:p>
            </p:txBody>
          </p:sp>
          <p:sp>
            <p:nvSpPr>
              <p:cNvPr id="236" name="Rectangle 235">
                <a:extLst>
                  <a:ext uri="{FF2B5EF4-FFF2-40B4-BE49-F238E27FC236}">
                    <a16:creationId xmlns:a16="http://schemas.microsoft.com/office/drawing/2014/main" id="{16D01741-E4EB-4C1F-2588-B6D3CC6018D6}"/>
                  </a:ext>
                </a:extLst>
              </p:cNvPr>
              <p:cNvSpPr/>
              <p:nvPr/>
            </p:nvSpPr>
            <p:spPr>
              <a:xfrm>
                <a:off x="17451469" y="11036022"/>
                <a:ext cx="2926080" cy="783591"/>
              </a:xfrm>
              <a:prstGeom prst="rect">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pPr algn="ctr"/>
                <a:r>
                  <a:rPr lang="en-US" b="1"/>
                  <a:t>Adds 1-2 </a:t>
                </a:r>
              </a:p>
              <a:p>
                <a:pPr algn="ctr"/>
                <a:r>
                  <a:rPr lang="en-US" b="1"/>
                  <a:t>Patient Types</a:t>
                </a:r>
              </a:p>
            </p:txBody>
          </p:sp>
          <p:sp>
            <p:nvSpPr>
              <p:cNvPr id="237" name="white center section">
                <a:extLst>
                  <a:ext uri="{FF2B5EF4-FFF2-40B4-BE49-F238E27FC236}">
                    <a16:creationId xmlns:a16="http://schemas.microsoft.com/office/drawing/2014/main" id="{BD0B8B47-C97E-F3CD-62B4-0453EF1D2FE7}"/>
                  </a:ext>
                </a:extLst>
              </p:cNvPr>
              <p:cNvSpPr/>
              <p:nvPr/>
            </p:nvSpPr>
            <p:spPr>
              <a:xfrm>
                <a:off x="17355457" y="6068255"/>
                <a:ext cx="3118104" cy="4637846"/>
              </a:xfrm>
              <a:prstGeom prst="roundRect">
                <a:avLst>
                  <a:gd name="adj" fmla="val 3121"/>
                </a:avLst>
              </a:prstGeom>
              <a:solidFill>
                <a:sysClr val="window" lastClr="FFFFFF"/>
              </a:solidFill>
              <a:ln w="6350" cap="flat" cmpd="sng" algn="ctr">
                <a:solidFill>
                  <a:schemeClr val="bg2"/>
                </a:solidFill>
                <a:prstDash val="solid"/>
                <a:miter lim="800000"/>
              </a:ln>
              <a:effectLst>
                <a:outerShdw blurRad="88900" dist="50800" dir="2700000" algn="tl" rotWithShape="0">
                  <a:prstClr val="black">
                    <a:alpha val="20168"/>
                  </a:prstClr>
                </a:outerShdw>
              </a:effectLst>
            </p:spPr>
            <p:txBody>
              <a:bodyPr rtlCol="0" anchor="ctr"/>
              <a:lstStyle/>
              <a:p>
                <a:pPr algn="ctr" defTabSz="457200"/>
                <a:endParaRPr lang="en-ID" sz="3600" kern="0">
                  <a:solidFill>
                    <a:prstClr val="white"/>
                  </a:solidFill>
                  <a:latin typeface="Manjari" panose="02000503000000000000" pitchFamily="2" charset="0"/>
                </a:endParaRPr>
              </a:p>
            </p:txBody>
          </p:sp>
          <p:sp>
            <p:nvSpPr>
              <p:cNvPr id="238" name="Rectangle 237">
                <a:extLst>
                  <a:ext uri="{FF2B5EF4-FFF2-40B4-BE49-F238E27FC236}">
                    <a16:creationId xmlns:a16="http://schemas.microsoft.com/office/drawing/2014/main" id="{FB5F61B5-B288-EB47-AD8C-3016CD0C584D}"/>
                  </a:ext>
                </a:extLst>
              </p:cNvPr>
              <p:cNvSpPr/>
              <p:nvPr/>
            </p:nvSpPr>
            <p:spPr>
              <a:xfrm>
                <a:off x="17354717" y="6858950"/>
                <a:ext cx="3119584"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9" name="Rectangle 238">
                <a:extLst>
                  <a:ext uri="{FF2B5EF4-FFF2-40B4-BE49-F238E27FC236}">
                    <a16:creationId xmlns:a16="http://schemas.microsoft.com/office/drawing/2014/main" id="{0AB262FE-EFEB-456A-2FE5-31991D579514}"/>
                  </a:ext>
                </a:extLst>
              </p:cNvPr>
              <p:cNvSpPr/>
              <p:nvPr/>
            </p:nvSpPr>
            <p:spPr>
              <a:xfrm>
                <a:off x="17354717" y="8743243"/>
                <a:ext cx="3119584"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0" name="Isosceles Triangle 6">
                <a:extLst>
                  <a:ext uri="{FF2B5EF4-FFF2-40B4-BE49-F238E27FC236}">
                    <a16:creationId xmlns:a16="http://schemas.microsoft.com/office/drawing/2014/main" id="{40170C86-9E51-7B3F-6FBE-E24E8E79172E}"/>
                  </a:ext>
                </a:extLst>
              </p:cNvPr>
              <p:cNvSpPr/>
              <p:nvPr/>
            </p:nvSpPr>
            <p:spPr>
              <a:xfrm flipV="1">
                <a:off x="18480776" y="6003824"/>
                <a:ext cx="867466" cy="473192"/>
              </a:xfrm>
              <a:prstGeom prst="triangle">
                <a:avLst/>
              </a:prstGeom>
              <a:solidFill>
                <a:schemeClr val="tx1">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grpSp>
            <p:nvGrpSpPr>
              <p:cNvPr id="243" name="Group 242">
                <a:extLst>
                  <a:ext uri="{FF2B5EF4-FFF2-40B4-BE49-F238E27FC236}">
                    <a16:creationId xmlns:a16="http://schemas.microsoft.com/office/drawing/2014/main" id="{CA694211-BC22-E5BF-A4D1-B07919856744}"/>
                  </a:ext>
                </a:extLst>
              </p:cNvPr>
              <p:cNvGrpSpPr/>
              <p:nvPr/>
            </p:nvGrpSpPr>
            <p:grpSpPr>
              <a:xfrm>
                <a:off x="17587149" y="8002385"/>
                <a:ext cx="1321397" cy="509413"/>
                <a:chOff x="17587149" y="8002385"/>
                <a:chExt cx="1321397" cy="509413"/>
              </a:xfrm>
            </p:grpSpPr>
            <p:sp>
              <p:nvSpPr>
                <p:cNvPr id="295" name="Rounded Rectangle 294">
                  <a:extLst>
                    <a:ext uri="{FF2B5EF4-FFF2-40B4-BE49-F238E27FC236}">
                      <a16:creationId xmlns:a16="http://schemas.microsoft.com/office/drawing/2014/main" id="{D2D799EB-103E-CC5C-A802-17690FBD1162}"/>
                    </a:ext>
                  </a:extLst>
                </p:cNvPr>
                <p:cNvSpPr/>
                <p:nvPr/>
              </p:nvSpPr>
              <p:spPr>
                <a:xfrm>
                  <a:off x="17587149" y="8002385"/>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296" name="white checkmark" descr="Checkmark outline">
                  <a:extLst>
                    <a:ext uri="{FF2B5EF4-FFF2-40B4-BE49-F238E27FC236}">
                      <a16:creationId xmlns:a16="http://schemas.microsoft.com/office/drawing/2014/main" id="{F9A64ADD-5FA5-6FEF-22A6-712A0EAEEB5A}"/>
                    </a:ext>
                  </a:extLst>
                </p:cNvPr>
                <p:cNvSpPr/>
                <p:nvPr/>
              </p:nvSpPr>
              <p:spPr>
                <a:xfrm>
                  <a:off x="17784555" y="81674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246" name="Group 245">
                <a:extLst>
                  <a:ext uri="{FF2B5EF4-FFF2-40B4-BE49-F238E27FC236}">
                    <a16:creationId xmlns:a16="http://schemas.microsoft.com/office/drawing/2014/main" id="{F83FA7A4-DBD9-6C49-B7E2-CB0EDA93D2C7}"/>
                  </a:ext>
                </a:extLst>
              </p:cNvPr>
              <p:cNvGrpSpPr/>
              <p:nvPr/>
            </p:nvGrpSpPr>
            <p:grpSpPr>
              <a:xfrm>
                <a:off x="17587149" y="8971649"/>
                <a:ext cx="1321397" cy="509413"/>
                <a:chOff x="17587149" y="8956096"/>
                <a:chExt cx="1321397" cy="509413"/>
              </a:xfrm>
            </p:grpSpPr>
            <p:sp>
              <p:nvSpPr>
                <p:cNvPr id="291" name="Rounded Rectangle 290">
                  <a:extLst>
                    <a:ext uri="{FF2B5EF4-FFF2-40B4-BE49-F238E27FC236}">
                      <a16:creationId xmlns:a16="http://schemas.microsoft.com/office/drawing/2014/main" id="{F0036617-5FC4-2404-3052-EC35E36EDAD4}"/>
                    </a:ext>
                  </a:extLst>
                </p:cNvPr>
                <p:cNvSpPr/>
                <p:nvPr/>
              </p:nvSpPr>
              <p:spPr>
                <a:xfrm>
                  <a:off x="17587149" y="8956096"/>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292" name="white checkmark" descr="Checkmark outline">
                  <a:extLst>
                    <a:ext uri="{FF2B5EF4-FFF2-40B4-BE49-F238E27FC236}">
                      <a16:creationId xmlns:a16="http://schemas.microsoft.com/office/drawing/2014/main" id="{D9C42BF2-4159-DA24-6A0A-1838E441CD1D}"/>
                    </a:ext>
                  </a:extLst>
                </p:cNvPr>
                <p:cNvSpPr/>
                <p:nvPr/>
              </p:nvSpPr>
              <p:spPr>
                <a:xfrm>
                  <a:off x="17784555" y="9121162"/>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249" name="Group 248">
                <a:extLst>
                  <a:ext uri="{FF2B5EF4-FFF2-40B4-BE49-F238E27FC236}">
                    <a16:creationId xmlns:a16="http://schemas.microsoft.com/office/drawing/2014/main" id="{8D34C925-C391-1442-B1C1-DDB86284E9F4}"/>
                  </a:ext>
                </a:extLst>
              </p:cNvPr>
              <p:cNvGrpSpPr/>
              <p:nvPr/>
            </p:nvGrpSpPr>
            <p:grpSpPr>
              <a:xfrm>
                <a:off x="17587149" y="9909807"/>
                <a:ext cx="1321397" cy="509413"/>
                <a:chOff x="17587149" y="9909807"/>
                <a:chExt cx="1321397" cy="509413"/>
              </a:xfrm>
            </p:grpSpPr>
            <p:sp>
              <p:nvSpPr>
                <p:cNvPr id="289" name="Rounded Rectangle 288">
                  <a:extLst>
                    <a:ext uri="{FF2B5EF4-FFF2-40B4-BE49-F238E27FC236}">
                      <a16:creationId xmlns:a16="http://schemas.microsoft.com/office/drawing/2014/main" id="{74787DBC-C762-EFDC-7E36-8A2D765EF73A}"/>
                    </a:ext>
                  </a:extLst>
                </p:cNvPr>
                <p:cNvSpPr/>
                <p:nvPr/>
              </p:nvSpPr>
              <p:spPr>
                <a:xfrm>
                  <a:off x="17587149" y="9909807"/>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290" name="white checkmark" descr="Checkmark outline">
                  <a:extLst>
                    <a:ext uri="{FF2B5EF4-FFF2-40B4-BE49-F238E27FC236}">
                      <a16:creationId xmlns:a16="http://schemas.microsoft.com/office/drawing/2014/main" id="{A1704C8F-7F36-D5FF-870D-BE370F515FA6}"/>
                    </a:ext>
                  </a:extLst>
                </p:cNvPr>
                <p:cNvSpPr/>
                <p:nvPr/>
              </p:nvSpPr>
              <p:spPr>
                <a:xfrm>
                  <a:off x="17784555" y="10074873"/>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252" name="Group 251">
                <a:extLst>
                  <a:ext uri="{FF2B5EF4-FFF2-40B4-BE49-F238E27FC236}">
                    <a16:creationId xmlns:a16="http://schemas.microsoft.com/office/drawing/2014/main" id="{3151A64B-88B1-6BE3-3C3A-B51B808DDC52}"/>
                  </a:ext>
                </a:extLst>
              </p:cNvPr>
              <p:cNvGrpSpPr/>
              <p:nvPr/>
            </p:nvGrpSpPr>
            <p:grpSpPr>
              <a:xfrm>
                <a:off x="17587149" y="7048674"/>
                <a:ext cx="1321397" cy="509413"/>
                <a:chOff x="17587149" y="7048674"/>
                <a:chExt cx="1321397" cy="509413"/>
              </a:xfrm>
            </p:grpSpPr>
            <p:sp>
              <p:nvSpPr>
                <p:cNvPr id="287" name="Rounded Rectangle 286">
                  <a:extLst>
                    <a:ext uri="{FF2B5EF4-FFF2-40B4-BE49-F238E27FC236}">
                      <a16:creationId xmlns:a16="http://schemas.microsoft.com/office/drawing/2014/main" id="{8DF8AB42-19C0-B21E-1AEF-78774CA5AC15}"/>
                    </a:ext>
                  </a:extLst>
                </p:cNvPr>
                <p:cNvSpPr/>
                <p:nvPr/>
              </p:nvSpPr>
              <p:spPr>
                <a:xfrm>
                  <a:off x="17587149" y="7048674"/>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88" name="white checkmark" descr="Checkmark outline">
                  <a:extLst>
                    <a:ext uri="{FF2B5EF4-FFF2-40B4-BE49-F238E27FC236}">
                      <a16:creationId xmlns:a16="http://schemas.microsoft.com/office/drawing/2014/main" id="{23295085-8FFE-43EB-DEF9-71DBFA689C80}"/>
                    </a:ext>
                  </a:extLst>
                </p:cNvPr>
                <p:cNvSpPr/>
                <p:nvPr/>
              </p:nvSpPr>
              <p:spPr>
                <a:xfrm>
                  <a:off x="17784555" y="721374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255" name="Group 254">
                <a:extLst>
                  <a:ext uri="{FF2B5EF4-FFF2-40B4-BE49-F238E27FC236}">
                    <a16:creationId xmlns:a16="http://schemas.microsoft.com/office/drawing/2014/main" id="{6C134CE5-686A-E85C-978B-30786F69ECBB}"/>
                  </a:ext>
                </a:extLst>
              </p:cNvPr>
              <p:cNvGrpSpPr/>
              <p:nvPr/>
            </p:nvGrpSpPr>
            <p:grpSpPr>
              <a:xfrm>
                <a:off x="18989816" y="7048674"/>
                <a:ext cx="1321397" cy="509413"/>
                <a:chOff x="18989816" y="7048674"/>
                <a:chExt cx="1321397" cy="509413"/>
              </a:xfrm>
            </p:grpSpPr>
            <p:sp>
              <p:nvSpPr>
                <p:cNvPr id="285" name="Rounded Rectangle 284">
                  <a:extLst>
                    <a:ext uri="{FF2B5EF4-FFF2-40B4-BE49-F238E27FC236}">
                      <a16:creationId xmlns:a16="http://schemas.microsoft.com/office/drawing/2014/main" id="{A7ED3FC7-6DEE-66D6-7490-DA45F2F21126}"/>
                    </a:ext>
                  </a:extLst>
                </p:cNvPr>
                <p:cNvSpPr/>
                <p:nvPr/>
              </p:nvSpPr>
              <p:spPr>
                <a:xfrm>
                  <a:off x="18989816" y="7048674"/>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86" name="white checkmark" descr="Checkmark outline">
                  <a:extLst>
                    <a:ext uri="{FF2B5EF4-FFF2-40B4-BE49-F238E27FC236}">
                      <a16:creationId xmlns:a16="http://schemas.microsoft.com/office/drawing/2014/main" id="{A2B2134A-94CD-AE22-FB80-FD0118149287}"/>
                    </a:ext>
                  </a:extLst>
                </p:cNvPr>
                <p:cNvSpPr/>
                <p:nvPr/>
              </p:nvSpPr>
              <p:spPr>
                <a:xfrm>
                  <a:off x="19187222" y="721374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258" name="Group 257">
                <a:extLst>
                  <a:ext uri="{FF2B5EF4-FFF2-40B4-BE49-F238E27FC236}">
                    <a16:creationId xmlns:a16="http://schemas.microsoft.com/office/drawing/2014/main" id="{A1EE806A-4B07-778E-86BA-F252E2D31211}"/>
                  </a:ext>
                </a:extLst>
              </p:cNvPr>
              <p:cNvGrpSpPr/>
              <p:nvPr/>
            </p:nvGrpSpPr>
            <p:grpSpPr>
              <a:xfrm>
                <a:off x="18989816" y="8002385"/>
                <a:ext cx="1321397" cy="509413"/>
                <a:chOff x="18989816" y="8002385"/>
                <a:chExt cx="1321397" cy="509413"/>
              </a:xfrm>
            </p:grpSpPr>
            <p:sp>
              <p:nvSpPr>
                <p:cNvPr id="279" name="Rounded Rectangle 278">
                  <a:extLst>
                    <a:ext uri="{FF2B5EF4-FFF2-40B4-BE49-F238E27FC236}">
                      <a16:creationId xmlns:a16="http://schemas.microsoft.com/office/drawing/2014/main" id="{9AC07509-7F4A-12F4-2AEC-2EFBA18C083A}"/>
                    </a:ext>
                  </a:extLst>
                </p:cNvPr>
                <p:cNvSpPr/>
                <p:nvPr/>
              </p:nvSpPr>
              <p:spPr>
                <a:xfrm>
                  <a:off x="18989816" y="8002385"/>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82" name="white checkmark" descr="Checkmark outline">
                  <a:extLst>
                    <a:ext uri="{FF2B5EF4-FFF2-40B4-BE49-F238E27FC236}">
                      <a16:creationId xmlns:a16="http://schemas.microsoft.com/office/drawing/2014/main" id="{4F71FBDC-61E1-FE8D-4B18-E0FA6FE4ADF8}"/>
                    </a:ext>
                  </a:extLst>
                </p:cNvPr>
                <p:cNvSpPr/>
                <p:nvPr/>
              </p:nvSpPr>
              <p:spPr>
                <a:xfrm>
                  <a:off x="19187222" y="8167451"/>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261" name="Group 260">
                <a:extLst>
                  <a:ext uri="{FF2B5EF4-FFF2-40B4-BE49-F238E27FC236}">
                    <a16:creationId xmlns:a16="http://schemas.microsoft.com/office/drawing/2014/main" id="{3857B2C4-0C11-3204-8384-703D1C61A08D}"/>
                  </a:ext>
                </a:extLst>
              </p:cNvPr>
              <p:cNvGrpSpPr/>
              <p:nvPr/>
            </p:nvGrpSpPr>
            <p:grpSpPr>
              <a:xfrm>
                <a:off x="18989816" y="8971649"/>
                <a:ext cx="1321397" cy="509413"/>
                <a:chOff x="18989816" y="8956096"/>
                <a:chExt cx="1321397" cy="509413"/>
              </a:xfrm>
            </p:grpSpPr>
            <p:sp>
              <p:nvSpPr>
                <p:cNvPr id="273" name="Rounded Rectangle 272">
                  <a:extLst>
                    <a:ext uri="{FF2B5EF4-FFF2-40B4-BE49-F238E27FC236}">
                      <a16:creationId xmlns:a16="http://schemas.microsoft.com/office/drawing/2014/main" id="{5C00F87B-F0F8-801D-53D5-9349C2E375E1}"/>
                    </a:ext>
                  </a:extLst>
                </p:cNvPr>
                <p:cNvSpPr/>
                <p:nvPr/>
              </p:nvSpPr>
              <p:spPr>
                <a:xfrm>
                  <a:off x="18989816" y="8956096"/>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276" name="white checkmark" descr="Checkmark outline">
                  <a:extLst>
                    <a:ext uri="{FF2B5EF4-FFF2-40B4-BE49-F238E27FC236}">
                      <a16:creationId xmlns:a16="http://schemas.microsoft.com/office/drawing/2014/main" id="{C7C128AD-813F-1000-A5A6-FD5A19408AD3}"/>
                    </a:ext>
                  </a:extLst>
                </p:cNvPr>
                <p:cNvSpPr/>
                <p:nvPr/>
              </p:nvSpPr>
              <p:spPr>
                <a:xfrm>
                  <a:off x="19187222" y="9121162"/>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264" name="Group 263">
                <a:extLst>
                  <a:ext uri="{FF2B5EF4-FFF2-40B4-BE49-F238E27FC236}">
                    <a16:creationId xmlns:a16="http://schemas.microsoft.com/office/drawing/2014/main" id="{F451ECE9-E571-335E-C168-53B130AFBA64}"/>
                  </a:ext>
                </a:extLst>
              </p:cNvPr>
              <p:cNvGrpSpPr/>
              <p:nvPr/>
            </p:nvGrpSpPr>
            <p:grpSpPr>
              <a:xfrm>
                <a:off x="18989816" y="9909807"/>
                <a:ext cx="1321397" cy="509413"/>
                <a:chOff x="18989816" y="9909807"/>
                <a:chExt cx="1321397" cy="509413"/>
              </a:xfrm>
            </p:grpSpPr>
            <p:sp>
              <p:nvSpPr>
                <p:cNvPr id="267" name="Rounded Rectangle 266">
                  <a:extLst>
                    <a:ext uri="{FF2B5EF4-FFF2-40B4-BE49-F238E27FC236}">
                      <a16:creationId xmlns:a16="http://schemas.microsoft.com/office/drawing/2014/main" id="{FDDC803F-7F5E-23D1-0B2C-943377CA3580}"/>
                    </a:ext>
                  </a:extLst>
                </p:cNvPr>
                <p:cNvSpPr/>
                <p:nvPr/>
              </p:nvSpPr>
              <p:spPr>
                <a:xfrm>
                  <a:off x="18989816" y="9909807"/>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1-2</a:t>
                  </a:r>
                  <a:endParaRPr lang="en-US" b="1"/>
                </a:p>
              </p:txBody>
            </p:sp>
            <p:sp>
              <p:nvSpPr>
                <p:cNvPr id="270" name="white checkmark" descr="Checkmark outline">
                  <a:extLst>
                    <a:ext uri="{FF2B5EF4-FFF2-40B4-BE49-F238E27FC236}">
                      <a16:creationId xmlns:a16="http://schemas.microsoft.com/office/drawing/2014/main" id="{4D00FD2C-E6BB-F929-96BD-1DADCF69E91D}"/>
                    </a:ext>
                  </a:extLst>
                </p:cNvPr>
                <p:cNvSpPr/>
                <p:nvPr/>
              </p:nvSpPr>
              <p:spPr>
                <a:xfrm>
                  <a:off x="19187222" y="10074873"/>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grpSp>
          <p:nvGrpSpPr>
            <p:cNvPr id="153" name="transfer ops">
              <a:extLst>
                <a:ext uri="{FF2B5EF4-FFF2-40B4-BE49-F238E27FC236}">
                  <a16:creationId xmlns:a16="http://schemas.microsoft.com/office/drawing/2014/main" id="{2FADD225-AE33-ED99-B6F2-2816CFA9D649}"/>
                </a:ext>
              </a:extLst>
            </p:cNvPr>
            <p:cNvGrpSpPr/>
            <p:nvPr/>
          </p:nvGrpSpPr>
          <p:grpSpPr>
            <a:xfrm>
              <a:off x="14121461" y="4147185"/>
              <a:ext cx="3119585" cy="7998444"/>
              <a:chOff x="14101009" y="4147185"/>
              <a:chExt cx="3119585" cy="7998444"/>
            </a:xfrm>
          </p:grpSpPr>
          <p:sp>
            <p:nvSpPr>
              <p:cNvPr id="209" name="Rectangle: Rounded Corners 3">
                <a:extLst>
                  <a:ext uri="{FF2B5EF4-FFF2-40B4-BE49-F238E27FC236}">
                    <a16:creationId xmlns:a16="http://schemas.microsoft.com/office/drawing/2014/main" id="{BF585058-2AEA-2454-CA7C-ECC96F8FB7CE}"/>
                  </a:ext>
                </a:extLst>
              </p:cNvPr>
              <p:cNvSpPr/>
              <p:nvPr/>
            </p:nvSpPr>
            <p:spPr>
              <a:xfrm>
                <a:off x="14197761" y="4147185"/>
                <a:ext cx="2926080" cy="7998444"/>
              </a:xfrm>
              <a:prstGeom prst="roundRect">
                <a:avLst>
                  <a:gd name="adj" fmla="val 13334"/>
                </a:avLst>
              </a:prstGeom>
              <a:solidFill>
                <a:schemeClr val="tx2">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sp>
            <p:nvSpPr>
              <p:cNvPr id="210" name="TextBox 209">
                <a:extLst>
                  <a:ext uri="{FF2B5EF4-FFF2-40B4-BE49-F238E27FC236}">
                    <a16:creationId xmlns:a16="http://schemas.microsoft.com/office/drawing/2014/main" id="{13E8B5A0-40F9-D5D1-D95C-83786C8918A2}"/>
                  </a:ext>
                </a:extLst>
              </p:cNvPr>
              <p:cNvSpPr txBox="1"/>
              <p:nvPr/>
            </p:nvSpPr>
            <p:spPr>
              <a:xfrm>
                <a:off x="14197761" y="4937372"/>
                <a:ext cx="2926080" cy="830997"/>
              </a:xfrm>
              <a:prstGeom prst="rect">
                <a:avLst/>
              </a:prstGeom>
              <a:noFill/>
              <a:effectLst>
                <a:outerShdw blurRad="50800" dist="38100" dir="2700000" algn="tl" rotWithShape="0">
                  <a:prstClr val="black">
                    <a:alpha val="40000"/>
                  </a:prstClr>
                </a:outerShdw>
              </a:effectLst>
            </p:spPr>
            <p:txBody>
              <a:bodyPr wrap="square">
                <a:spAutoFit/>
              </a:bodyPr>
              <a:lstStyle/>
              <a:p>
                <a:pPr algn="ctr"/>
                <a:r>
                  <a:rPr lang="en-US" sz="2200" spc="100" dirty="0">
                    <a:solidFill>
                      <a:schemeClr val="bg1"/>
                    </a:solidFill>
                    <a:latin typeface="Arial-BoldMT"/>
                  </a:rPr>
                  <a:t>Pulsara</a:t>
                </a:r>
                <a:r>
                  <a:rPr lang="en-US" sz="2400" b="1" spc="100" dirty="0">
                    <a:solidFill>
                      <a:schemeClr val="bg1"/>
                    </a:solidFill>
                    <a:latin typeface="Arial-BoldMT"/>
                  </a:rPr>
                  <a:t> </a:t>
                </a:r>
                <a:br>
                  <a:rPr lang="en-US" sz="2400" b="1" spc="100" dirty="0">
                    <a:solidFill>
                      <a:schemeClr val="bg1"/>
                    </a:solidFill>
                    <a:latin typeface="Arial-BoldMT"/>
                  </a:rPr>
                </a:br>
                <a:r>
                  <a:rPr lang="en-US" sz="2400" b="1" dirty="0">
                    <a:solidFill>
                      <a:schemeClr val="bg1"/>
                    </a:solidFill>
                    <a:latin typeface="Arial-BoldMT"/>
                  </a:rPr>
                  <a:t>TRANSFER OPS</a:t>
                </a:r>
                <a:endParaRPr lang="en-US" sz="1400" b="0" dirty="0">
                  <a:solidFill>
                    <a:schemeClr val="bg1"/>
                  </a:solidFill>
                  <a:latin typeface="ArialMT"/>
                </a:endParaRPr>
              </a:p>
            </p:txBody>
          </p:sp>
          <p:sp>
            <p:nvSpPr>
              <p:cNvPr id="211" name="Rectangle 210">
                <a:extLst>
                  <a:ext uri="{FF2B5EF4-FFF2-40B4-BE49-F238E27FC236}">
                    <a16:creationId xmlns:a16="http://schemas.microsoft.com/office/drawing/2014/main" id="{1C7EC050-D336-53C4-143A-3AECB8E39F80}"/>
                  </a:ext>
                </a:extLst>
              </p:cNvPr>
              <p:cNvSpPr/>
              <p:nvPr/>
            </p:nvSpPr>
            <p:spPr>
              <a:xfrm>
                <a:off x="14197761" y="11063076"/>
                <a:ext cx="2926080" cy="756537"/>
              </a:xfrm>
              <a:prstGeom prst="rect">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pPr algn="ctr"/>
                <a:r>
                  <a:rPr lang="en-US" sz="1800" b="1"/>
                  <a:t>Adds </a:t>
                </a:r>
              </a:p>
              <a:p>
                <a:pPr algn="ctr"/>
                <a:r>
                  <a:rPr lang="en-US" sz="1800" b="1"/>
                  <a:t>Consultants</a:t>
                </a:r>
              </a:p>
            </p:txBody>
          </p:sp>
          <p:sp>
            <p:nvSpPr>
              <p:cNvPr id="212" name="white center section">
                <a:extLst>
                  <a:ext uri="{FF2B5EF4-FFF2-40B4-BE49-F238E27FC236}">
                    <a16:creationId xmlns:a16="http://schemas.microsoft.com/office/drawing/2014/main" id="{5C14D2BF-E7ED-AE0F-EAA7-9CC21571F6E4}"/>
                  </a:ext>
                </a:extLst>
              </p:cNvPr>
              <p:cNvSpPr/>
              <p:nvPr/>
            </p:nvSpPr>
            <p:spPr>
              <a:xfrm>
                <a:off x="14101009" y="6068255"/>
                <a:ext cx="3119584" cy="4637846"/>
              </a:xfrm>
              <a:prstGeom prst="roundRect">
                <a:avLst>
                  <a:gd name="adj" fmla="val 3121"/>
                </a:avLst>
              </a:prstGeom>
              <a:solidFill>
                <a:sysClr val="window" lastClr="FFFFFF"/>
              </a:solidFill>
              <a:ln w="6350" cap="flat" cmpd="sng" algn="ctr">
                <a:solidFill>
                  <a:schemeClr val="bg2"/>
                </a:solidFill>
                <a:prstDash val="solid"/>
                <a:miter lim="800000"/>
              </a:ln>
              <a:effectLst>
                <a:outerShdw blurRad="88900" dist="50800" dir="2700000" algn="tl" rotWithShape="0">
                  <a:prstClr val="black">
                    <a:alpha val="20451"/>
                  </a:prstClr>
                </a:outerShdw>
              </a:effectLst>
            </p:spPr>
            <p:txBody>
              <a:bodyPr rtlCol="0" anchor="ctr"/>
              <a:lstStyle/>
              <a:p>
                <a:pPr algn="ctr" defTabSz="457200"/>
                <a:endParaRPr lang="en-ID" sz="3600" kern="0">
                  <a:solidFill>
                    <a:prstClr val="white"/>
                  </a:solidFill>
                  <a:latin typeface="Manjari" panose="02000503000000000000" pitchFamily="2" charset="0"/>
                </a:endParaRPr>
              </a:p>
            </p:txBody>
          </p:sp>
          <p:sp>
            <p:nvSpPr>
              <p:cNvPr id="213" name="Rectangle 212">
                <a:extLst>
                  <a:ext uri="{FF2B5EF4-FFF2-40B4-BE49-F238E27FC236}">
                    <a16:creationId xmlns:a16="http://schemas.microsoft.com/office/drawing/2014/main" id="{F7323B93-2676-0F86-DA07-C7B4A415BC05}"/>
                  </a:ext>
                </a:extLst>
              </p:cNvPr>
              <p:cNvSpPr/>
              <p:nvPr/>
            </p:nvSpPr>
            <p:spPr>
              <a:xfrm>
                <a:off x="14101010" y="6858950"/>
                <a:ext cx="3119584"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4" name="Rectangle 213">
                <a:extLst>
                  <a:ext uri="{FF2B5EF4-FFF2-40B4-BE49-F238E27FC236}">
                    <a16:creationId xmlns:a16="http://schemas.microsoft.com/office/drawing/2014/main" id="{A8EDCC6F-A1C5-0F40-8B88-60CC8B6DB6B0}"/>
                  </a:ext>
                </a:extLst>
              </p:cNvPr>
              <p:cNvSpPr/>
              <p:nvPr/>
            </p:nvSpPr>
            <p:spPr>
              <a:xfrm>
                <a:off x="14101010" y="8743243"/>
                <a:ext cx="3119584"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5" name="Group 214">
                <a:extLst>
                  <a:ext uri="{FF2B5EF4-FFF2-40B4-BE49-F238E27FC236}">
                    <a16:creationId xmlns:a16="http://schemas.microsoft.com/office/drawing/2014/main" id="{C9B524BD-5630-F4A0-A921-3985466B67B9}"/>
                  </a:ext>
                </a:extLst>
              </p:cNvPr>
              <p:cNvGrpSpPr/>
              <p:nvPr/>
            </p:nvGrpSpPr>
            <p:grpSpPr>
              <a:xfrm>
                <a:off x="14292379" y="7048674"/>
                <a:ext cx="1321397" cy="509413"/>
                <a:chOff x="14292379" y="7048674"/>
                <a:chExt cx="1321397" cy="509413"/>
              </a:xfrm>
            </p:grpSpPr>
            <p:sp>
              <p:nvSpPr>
                <p:cNvPr id="232" name="Rounded Rectangle 231">
                  <a:extLst>
                    <a:ext uri="{FF2B5EF4-FFF2-40B4-BE49-F238E27FC236}">
                      <a16:creationId xmlns:a16="http://schemas.microsoft.com/office/drawing/2014/main" id="{1471730D-4B7C-967F-AAD1-997D38BDC4BB}"/>
                    </a:ext>
                  </a:extLst>
                </p:cNvPr>
                <p:cNvSpPr/>
                <p:nvPr/>
              </p:nvSpPr>
              <p:spPr>
                <a:xfrm>
                  <a:off x="14292379" y="7048674"/>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33" name="white checkmark" descr="Checkmark outline">
                  <a:extLst>
                    <a:ext uri="{FF2B5EF4-FFF2-40B4-BE49-F238E27FC236}">
                      <a16:creationId xmlns:a16="http://schemas.microsoft.com/office/drawing/2014/main" id="{9EE732EF-AB9A-CC49-12BF-2F7F1D10280C}"/>
                    </a:ext>
                  </a:extLst>
                </p:cNvPr>
                <p:cNvSpPr/>
                <p:nvPr/>
              </p:nvSpPr>
              <p:spPr>
                <a:xfrm>
                  <a:off x="14489785" y="721374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216" name="Group 215">
                <a:extLst>
                  <a:ext uri="{FF2B5EF4-FFF2-40B4-BE49-F238E27FC236}">
                    <a16:creationId xmlns:a16="http://schemas.microsoft.com/office/drawing/2014/main" id="{CD32707A-0525-30B8-C822-AED7E42C3C80}"/>
                  </a:ext>
                </a:extLst>
              </p:cNvPr>
              <p:cNvGrpSpPr/>
              <p:nvPr/>
            </p:nvGrpSpPr>
            <p:grpSpPr>
              <a:xfrm>
                <a:off x="15707826" y="7048674"/>
                <a:ext cx="1321397" cy="509413"/>
                <a:chOff x="15707826" y="7048674"/>
                <a:chExt cx="1321397" cy="509413"/>
              </a:xfrm>
            </p:grpSpPr>
            <p:sp>
              <p:nvSpPr>
                <p:cNvPr id="230" name="Rounded Rectangle 229">
                  <a:extLst>
                    <a:ext uri="{FF2B5EF4-FFF2-40B4-BE49-F238E27FC236}">
                      <a16:creationId xmlns:a16="http://schemas.microsoft.com/office/drawing/2014/main" id="{44455A74-92A7-1F3D-B2B2-23E2BEFA73C9}"/>
                    </a:ext>
                  </a:extLst>
                </p:cNvPr>
                <p:cNvSpPr/>
                <p:nvPr/>
              </p:nvSpPr>
              <p:spPr>
                <a:xfrm>
                  <a:off x="15707826" y="7048674"/>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31" name="white checkmark" descr="Checkmark outline">
                  <a:extLst>
                    <a:ext uri="{FF2B5EF4-FFF2-40B4-BE49-F238E27FC236}">
                      <a16:creationId xmlns:a16="http://schemas.microsoft.com/office/drawing/2014/main" id="{69A10568-230B-A75B-A548-8552D423EA7B}"/>
                    </a:ext>
                  </a:extLst>
                </p:cNvPr>
                <p:cNvSpPr/>
                <p:nvPr/>
              </p:nvSpPr>
              <p:spPr>
                <a:xfrm>
                  <a:off x="15905232" y="721374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217" name="Group 216">
                <a:extLst>
                  <a:ext uri="{FF2B5EF4-FFF2-40B4-BE49-F238E27FC236}">
                    <a16:creationId xmlns:a16="http://schemas.microsoft.com/office/drawing/2014/main" id="{6A661DF0-91B6-285B-74EB-A9148807DA9D}"/>
                  </a:ext>
                </a:extLst>
              </p:cNvPr>
              <p:cNvGrpSpPr/>
              <p:nvPr/>
            </p:nvGrpSpPr>
            <p:grpSpPr>
              <a:xfrm>
                <a:off x="14292379" y="8017938"/>
                <a:ext cx="1321397" cy="509413"/>
                <a:chOff x="14292379" y="8017938"/>
                <a:chExt cx="1321397" cy="509413"/>
              </a:xfrm>
            </p:grpSpPr>
            <p:sp>
              <p:nvSpPr>
                <p:cNvPr id="228" name="Rounded Rectangle 227">
                  <a:extLst>
                    <a:ext uri="{FF2B5EF4-FFF2-40B4-BE49-F238E27FC236}">
                      <a16:creationId xmlns:a16="http://schemas.microsoft.com/office/drawing/2014/main" id="{06566481-F617-8FB2-4E19-DF90D9ED66ED}"/>
                    </a:ext>
                  </a:extLst>
                </p:cNvPr>
                <p:cNvSpPr/>
                <p:nvPr/>
              </p:nvSpPr>
              <p:spPr>
                <a:xfrm>
                  <a:off x="14292379" y="8017938"/>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29" name="white checkmark" descr="Checkmark outline">
                  <a:extLst>
                    <a:ext uri="{FF2B5EF4-FFF2-40B4-BE49-F238E27FC236}">
                      <a16:creationId xmlns:a16="http://schemas.microsoft.com/office/drawing/2014/main" id="{A026A6EB-381F-F50A-5D39-337DDE154EA3}"/>
                    </a:ext>
                  </a:extLst>
                </p:cNvPr>
                <p:cNvSpPr/>
                <p:nvPr/>
              </p:nvSpPr>
              <p:spPr>
                <a:xfrm>
                  <a:off x="14489785" y="8183004"/>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218" name="Group 217">
                <a:extLst>
                  <a:ext uri="{FF2B5EF4-FFF2-40B4-BE49-F238E27FC236}">
                    <a16:creationId xmlns:a16="http://schemas.microsoft.com/office/drawing/2014/main" id="{D200555D-0CA9-2756-81F8-AAF5932DCBE7}"/>
                  </a:ext>
                </a:extLst>
              </p:cNvPr>
              <p:cNvGrpSpPr/>
              <p:nvPr/>
            </p:nvGrpSpPr>
            <p:grpSpPr>
              <a:xfrm>
                <a:off x="15707826" y="8017938"/>
                <a:ext cx="1321397" cy="509413"/>
                <a:chOff x="15707826" y="8017938"/>
                <a:chExt cx="1321397" cy="509413"/>
              </a:xfrm>
            </p:grpSpPr>
            <p:sp>
              <p:nvSpPr>
                <p:cNvPr id="226" name="Rounded Rectangle 225">
                  <a:extLst>
                    <a:ext uri="{FF2B5EF4-FFF2-40B4-BE49-F238E27FC236}">
                      <a16:creationId xmlns:a16="http://schemas.microsoft.com/office/drawing/2014/main" id="{68F8A533-717F-83E5-6B7A-D7E00D512D2B}"/>
                    </a:ext>
                  </a:extLst>
                </p:cNvPr>
                <p:cNvSpPr/>
                <p:nvPr/>
              </p:nvSpPr>
              <p:spPr>
                <a:xfrm>
                  <a:off x="15707826" y="8017938"/>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27" name="white checkmark" descr="Checkmark outline">
                  <a:extLst>
                    <a:ext uri="{FF2B5EF4-FFF2-40B4-BE49-F238E27FC236}">
                      <a16:creationId xmlns:a16="http://schemas.microsoft.com/office/drawing/2014/main" id="{23F8D8C4-7B7E-82DE-9CFA-FB250DAB2A8B}"/>
                    </a:ext>
                  </a:extLst>
                </p:cNvPr>
                <p:cNvSpPr/>
                <p:nvPr/>
              </p:nvSpPr>
              <p:spPr>
                <a:xfrm>
                  <a:off x="15905232" y="8183004"/>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219" name="Group 218">
                <a:extLst>
                  <a:ext uri="{FF2B5EF4-FFF2-40B4-BE49-F238E27FC236}">
                    <a16:creationId xmlns:a16="http://schemas.microsoft.com/office/drawing/2014/main" id="{4228C12C-49AB-9F9F-10DE-F49C182C4823}"/>
                  </a:ext>
                </a:extLst>
              </p:cNvPr>
              <p:cNvGrpSpPr/>
              <p:nvPr/>
            </p:nvGrpSpPr>
            <p:grpSpPr>
              <a:xfrm>
                <a:off x="14292379" y="8971649"/>
                <a:ext cx="1321397" cy="509413"/>
                <a:chOff x="14292379" y="8987202"/>
                <a:chExt cx="1321397" cy="509413"/>
              </a:xfrm>
            </p:grpSpPr>
            <p:sp>
              <p:nvSpPr>
                <p:cNvPr id="224" name="Rounded Rectangle 223">
                  <a:extLst>
                    <a:ext uri="{FF2B5EF4-FFF2-40B4-BE49-F238E27FC236}">
                      <a16:creationId xmlns:a16="http://schemas.microsoft.com/office/drawing/2014/main" id="{4F21BCC9-8BE1-2610-A361-B72C497E6D4C}"/>
                    </a:ext>
                  </a:extLst>
                </p:cNvPr>
                <p:cNvSpPr/>
                <p:nvPr/>
              </p:nvSpPr>
              <p:spPr>
                <a:xfrm>
                  <a:off x="14292379" y="8987202"/>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25" name="white checkmark" descr="Checkmark outline">
                  <a:extLst>
                    <a:ext uri="{FF2B5EF4-FFF2-40B4-BE49-F238E27FC236}">
                      <a16:creationId xmlns:a16="http://schemas.microsoft.com/office/drawing/2014/main" id="{187A3CC2-662E-EAF7-9E88-A4BADA4B6A99}"/>
                    </a:ext>
                  </a:extLst>
                </p:cNvPr>
                <p:cNvSpPr/>
                <p:nvPr/>
              </p:nvSpPr>
              <p:spPr>
                <a:xfrm>
                  <a:off x="14489785" y="9152268"/>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nvGrpSpPr>
              <p:cNvPr id="220" name="Group 219">
                <a:extLst>
                  <a:ext uri="{FF2B5EF4-FFF2-40B4-BE49-F238E27FC236}">
                    <a16:creationId xmlns:a16="http://schemas.microsoft.com/office/drawing/2014/main" id="{4736526E-1670-6357-9F0A-BF8F563D7F93}"/>
                  </a:ext>
                </a:extLst>
              </p:cNvPr>
              <p:cNvGrpSpPr/>
              <p:nvPr/>
            </p:nvGrpSpPr>
            <p:grpSpPr>
              <a:xfrm>
                <a:off x="15707826" y="8971649"/>
                <a:ext cx="1321397" cy="509413"/>
                <a:chOff x="15707826" y="8987202"/>
                <a:chExt cx="1321397" cy="509413"/>
              </a:xfrm>
            </p:grpSpPr>
            <p:sp>
              <p:nvSpPr>
                <p:cNvPr id="222" name="Rounded Rectangle 221">
                  <a:extLst>
                    <a:ext uri="{FF2B5EF4-FFF2-40B4-BE49-F238E27FC236}">
                      <a16:creationId xmlns:a16="http://schemas.microsoft.com/office/drawing/2014/main" id="{A3387E18-A6F4-D90B-6660-A73E9E17CE14}"/>
                    </a:ext>
                  </a:extLst>
                </p:cNvPr>
                <p:cNvSpPr/>
                <p:nvPr/>
              </p:nvSpPr>
              <p:spPr>
                <a:xfrm>
                  <a:off x="15707826" y="8987202"/>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23" name="white checkmark" descr="Checkmark outline">
                  <a:extLst>
                    <a:ext uri="{FF2B5EF4-FFF2-40B4-BE49-F238E27FC236}">
                      <a16:creationId xmlns:a16="http://schemas.microsoft.com/office/drawing/2014/main" id="{49558DB5-7998-97DD-5B91-4095F5BC81E6}"/>
                    </a:ext>
                  </a:extLst>
                </p:cNvPr>
                <p:cNvSpPr/>
                <p:nvPr/>
              </p:nvSpPr>
              <p:spPr>
                <a:xfrm>
                  <a:off x="15905232" y="9152268"/>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sp>
            <p:nvSpPr>
              <p:cNvPr id="221" name="Isosceles Triangle 6">
                <a:extLst>
                  <a:ext uri="{FF2B5EF4-FFF2-40B4-BE49-F238E27FC236}">
                    <a16:creationId xmlns:a16="http://schemas.microsoft.com/office/drawing/2014/main" id="{AA2D366D-BF71-7063-25F0-56C32BB891EC}"/>
                  </a:ext>
                </a:extLst>
              </p:cNvPr>
              <p:cNvSpPr/>
              <p:nvPr/>
            </p:nvSpPr>
            <p:spPr>
              <a:xfrm flipV="1">
                <a:off x="15227068" y="6003824"/>
                <a:ext cx="867466" cy="473192"/>
              </a:xfrm>
              <a:prstGeom prst="triangle">
                <a:avLst/>
              </a:prstGeom>
              <a:solidFill>
                <a:schemeClr val="tx1">
                  <a:lumMod val="75000"/>
                  <a:lumOff val="25000"/>
                </a:schemeClr>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grpSp>
        <p:grpSp>
          <p:nvGrpSpPr>
            <p:cNvPr id="154" name="pulsara med ops">
              <a:extLst>
                <a:ext uri="{FF2B5EF4-FFF2-40B4-BE49-F238E27FC236}">
                  <a16:creationId xmlns:a16="http://schemas.microsoft.com/office/drawing/2014/main" id="{20FFABB6-7792-F517-DC0C-948DA8A32F2B}"/>
                </a:ext>
              </a:extLst>
            </p:cNvPr>
            <p:cNvGrpSpPr/>
            <p:nvPr/>
          </p:nvGrpSpPr>
          <p:grpSpPr>
            <a:xfrm>
              <a:off x="10819813" y="3611628"/>
              <a:ext cx="3036095" cy="8534001"/>
              <a:chOff x="11600278" y="3611628"/>
              <a:chExt cx="3036095" cy="8534001"/>
            </a:xfrm>
          </p:grpSpPr>
          <p:sp>
            <p:nvSpPr>
              <p:cNvPr id="178" name="Rectangle: Rounded Corners 2">
                <a:extLst>
                  <a:ext uri="{FF2B5EF4-FFF2-40B4-BE49-F238E27FC236}">
                    <a16:creationId xmlns:a16="http://schemas.microsoft.com/office/drawing/2014/main" id="{57D56FA0-EFBC-7A37-5E0B-1555B098C53A}"/>
                  </a:ext>
                </a:extLst>
              </p:cNvPr>
              <p:cNvSpPr/>
              <p:nvPr/>
            </p:nvSpPr>
            <p:spPr>
              <a:xfrm>
                <a:off x="11655285" y="3611628"/>
                <a:ext cx="2926080" cy="8534001"/>
              </a:xfrm>
              <a:prstGeom prst="roundRect">
                <a:avLst>
                  <a:gd name="adj" fmla="val 13334"/>
                </a:avLst>
              </a:prstGeom>
              <a:solidFill>
                <a:srgbClr val="53C3CC"/>
              </a:solidFill>
              <a:ln w="12700" cap="flat" cmpd="sng" algn="ctr">
                <a:noFill/>
                <a:prstDash val="solid"/>
                <a:miter lim="800000"/>
              </a:ln>
              <a:effectLst>
                <a:outerShdw blurRad="1651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dirty="0">
                  <a:ln>
                    <a:noFill/>
                  </a:ln>
                  <a:solidFill>
                    <a:prstClr val="white"/>
                  </a:solidFill>
                  <a:effectLst/>
                  <a:uLnTx/>
                  <a:uFillTx/>
                  <a:latin typeface="Manjari" panose="02000503000000000000" pitchFamily="2" charset="0"/>
                  <a:ea typeface="+mn-ea"/>
                  <a:cs typeface="Manjari" panose="02000503000000000000" pitchFamily="2" charset="0"/>
                </a:endParaRPr>
              </a:p>
            </p:txBody>
          </p:sp>
          <p:sp>
            <p:nvSpPr>
              <p:cNvPr id="179" name="Rectangle 178">
                <a:extLst>
                  <a:ext uri="{FF2B5EF4-FFF2-40B4-BE49-F238E27FC236}">
                    <a16:creationId xmlns:a16="http://schemas.microsoft.com/office/drawing/2014/main" id="{4E0BD140-C536-1E47-DA8D-5ABE7460D1EE}"/>
                  </a:ext>
                </a:extLst>
              </p:cNvPr>
              <p:cNvSpPr/>
              <p:nvPr/>
            </p:nvSpPr>
            <p:spPr>
              <a:xfrm>
                <a:off x="11655285" y="11063076"/>
                <a:ext cx="2926080" cy="756537"/>
              </a:xfrm>
              <a:prstGeom prst="rect">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pPr algn="ctr"/>
                <a:r>
                  <a:rPr lang="en-US" b="1" dirty="0"/>
                  <a:t>Free to Hospitals in MED OPS Regions</a:t>
                </a:r>
              </a:p>
            </p:txBody>
          </p:sp>
          <p:sp>
            <p:nvSpPr>
              <p:cNvPr id="182" name="TextBox 181">
                <a:extLst>
                  <a:ext uri="{FF2B5EF4-FFF2-40B4-BE49-F238E27FC236}">
                    <a16:creationId xmlns:a16="http://schemas.microsoft.com/office/drawing/2014/main" id="{0E71FDD6-379D-3C0E-11E5-5ABEDF3F7F1A}"/>
                  </a:ext>
                </a:extLst>
              </p:cNvPr>
              <p:cNvSpPr txBox="1"/>
              <p:nvPr/>
            </p:nvSpPr>
            <p:spPr>
              <a:xfrm>
                <a:off x="11655285" y="4451667"/>
                <a:ext cx="2926080" cy="1200329"/>
              </a:xfrm>
              <a:prstGeom prst="rect">
                <a:avLst/>
              </a:prstGeom>
              <a:noFill/>
            </p:spPr>
            <p:txBody>
              <a:bodyPr wrap="square">
                <a:spAutoFit/>
              </a:bodyPr>
              <a:lstStyle/>
              <a:p>
                <a:pPr algn="ctr">
                  <a:lnSpc>
                    <a:spcPct val="90000"/>
                  </a:lnSpc>
                </a:pPr>
                <a:r>
                  <a:rPr lang="en-US" sz="3600" spc="100" dirty="0">
                    <a:solidFill>
                      <a:schemeClr val="bg1"/>
                    </a:solidFill>
                    <a:effectLst>
                      <a:outerShdw blurRad="50800" dist="38100" dir="2700000" algn="tl" rotWithShape="0">
                        <a:prstClr val="black">
                          <a:alpha val="40000"/>
                        </a:prstClr>
                      </a:outerShdw>
                    </a:effectLst>
                    <a:latin typeface="Arial-BoldMT"/>
                  </a:rPr>
                  <a:t>Pulsara</a:t>
                </a:r>
                <a:r>
                  <a:rPr lang="en-US" sz="4000" b="1" spc="100" dirty="0">
                    <a:solidFill>
                      <a:schemeClr val="bg1"/>
                    </a:solidFill>
                    <a:effectLst>
                      <a:outerShdw blurRad="50800" dist="38100" dir="2700000" algn="tl" rotWithShape="0">
                        <a:prstClr val="black">
                          <a:alpha val="40000"/>
                        </a:prstClr>
                      </a:outerShdw>
                    </a:effectLst>
                    <a:latin typeface="Arial-BoldMT"/>
                  </a:rPr>
                  <a:t> </a:t>
                </a:r>
                <a:br>
                  <a:rPr lang="en-US" sz="4000" b="1" spc="100" dirty="0">
                    <a:solidFill>
                      <a:schemeClr val="bg1"/>
                    </a:solidFill>
                    <a:effectLst>
                      <a:outerShdw blurRad="50800" dist="38100" dir="2700000" algn="tl" rotWithShape="0">
                        <a:prstClr val="black">
                          <a:alpha val="40000"/>
                        </a:prstClr>
                      </a:outerShdw>
                    </a:effectLst>
                    <a:latin typeface="Arial-BoldMT"/>
                  </a:rPr>
                </a:br>
                <a:r>
                  <a:rPr lang="en-US" sz="4000" b="1" dirty="0">
                    <a:solidFill>
                      <a:schemeClr val="bg1"/>
                    </a:solidFill>
                    <a:effectLst>
                      <a:outerShdw blurRad="50800" dist="38100" dir="2700000" algn="tl" rotWithShape="0">
                        <a:prstClr val="black">
                          <a:alpha val="40000"/>
                        </a:prstClr>
                      </a:outerShdw>
                    </a:effectLst>
                    <a:latin typeface="Arial Black" panose="020B0604020202020204" pitchFamily="34" charset="0"/>
                    <a:cs typeface="Arial Black" panose="020B0604020202020204" pitchFamily="34" charset="0"/>
                  </a:rPr>
                  <a:t>MED</a:t>
                </a:r>
                <a:r>
                  <a:rPr lang="en-US" sz="4000" b="1" spc="-400" dirty="0">
                    <a:solidFill>
                      <a:schemeClr val="bg1"/>
                    </a:solidFill>
                    <a:effectLst>
                      <a:outerShdw blurRad="50800" dist="38100" dir="2700000" algn="tl" rotWithShape="0">
                        <a:prstClr val="black">
                          <a:alpha val="40000"/>
                        </a:prstClr>
                      </a:outerShdw>
                    </a:effectLst>
                    <a:latin typeface="Arial Black" panose="020B0604020202020204" pitchFamily="34" charset="0"/>
                    <a:cs typeface="Arial Black" panose="020B0604020202020204" pitchFamily="34" charset="0"/>
                  </a:rPr>
                  <a:t> </a:t>
                </a:r>
                <a:r>
                  <a:rPr lang="en-US" sz="4000" b="1" dirty="0">
                    <a:solidFill>
                      <a:schemeClr val="bg1"/>
                    </a:solidFill>
                    <a:effectLst>
                      <a:outerShdw blurRad="50800" dist="38100" dir="2700000" algn="tl" rotWithShape="0">
                        <a:prstClr val="black">
                          <a:alpha val="40000"/>
                        </a:prstClr>
                      </a:outerShdw>
                    </a:effectLst>
                    <a:latin typeface="Arial Black" panose="020B0604020202020204" pitchFamily="34" charset="0"/>
                    <a:cs typeface="Arial Black" panose="020B0604020202020204" pitchFamily="34" charset="0"/>
                  </a:rPr>
                  <a:t>OPS</a:t>
                </a:r>
              </a:p>
            </p:txBody>
          </p:sp>
          <p:sp>
            <p:nvSpPr>
              <p:cNvPr id="185" name="white center section">
                <a:extLst>
                  <a:ext uri="{FF2B5EF4-FFF2-40B4-BE49-F238E27FC236}">
                    <a16:creationId xmlns:a16="http://schemas.microsoft.com/office/drawing/2014/main" id="{01D59FD3-5B07-9D73-6EF0-88F570847548}"/>
                  </a:ext>
                </a:extLst>
              </p:cNvPr>
              <p:cNvSpPr/>
              <p:nvPr/>
            </p:nvSpPr>
            <p:spPr>
              <a:xfrm>
                <a:off x="11600278" y="6068255"/>
                <a:ext cx="3036095" cy="4637846"/>
              </a:xfrm>
              <a:prstGeom prst="roundRect">
                <a:avLst>
                  <a:gd name="adj" fmla="val 3121"/>
                </a:avLst>
              </a:prstGeom>
              <a:solidFill>
                <a:sysClr val="window" lastClr="FFFFFF"/>
              </a:solidFill>
              <a:ln w="6350" cap="flat" cmpd="sng" algn="ctr">
                <a:solidFill>
                  <a:schemeClr val="bg2"/>
                </a:solidFill>
                <a:prstDash val="solid"/>
                <a:miter lim="800000"/>
              </a:ln>
              <a:effectLst>
                <a:outerShdw blurRad="88900" dist="50800" dir="2700000" algn="tl" rotWithShape="0">
                  <a:prstClr val="black">
                    <a:alpha val="20364"/>
                  </a:prstClr>
                </a:outerShdw>
              </a:effectLst>
            </p:spPr>
            <p:txBody>
              <a:bodyPr rtlCol="0" anchor="ctr"/>
              <a:lstStyle/>
              <a:p>
                <a:pPr algn="ctr" defTabSz="457200"/>
                <a:r>
                  <a:rPr lang="en-ID" sz="3600" kern="0">
                    <a:solidFill>
                      <a:prstClr val="white"/>
                    </a:solidFill>
                    <a:latin typeface="Manjari" panose="02000503000000000000" pitchFamily="2" charset="0"/>
                  </a:rPr>
                  <a:t>v</a:t>
                </a:r>
              </a:p>
            </p:txBody>
          </p:sp>
          <p:sp>
            <p:nvSpPr>
              <p:cNvPr id="188" name="Rectangle 187">
                <a:extLst>
                  <a:ext uri="{FF2B5EF4-FFF2-40B4-BE49-F238E27FC236}">
                    <a16:creationId xmlns:a16="http://schemas.microsoft.com/office/drawing/2014/main" id="{A1E31EF1-6159-0821-467F-A780ECC57231}"/>
                  </a:ext>
                </a:extLst>
              </p:cNvPr>
              <p:cNvSpPr/>
              <p:nvPr/>
            </p:nvSpPr>
            <p:spPr>
              <a:xfrm>
                <a:off x="11608491" y="6829261"/>
                <a:ext cx="3019668"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 name="Rectangle 190">
                <a:extLst>
                  <a:ext uri="{FF2B5EF4-FFF2-40B4-BE49-F238E27FC236}">
                    <a16:creationId xmlns:a16="http://schemas.microsoft.com/office/drawing/2014/main" id="{738E3DDC-80C2-1967-7024-E0A90A82D34D}"/>
                  </a:ext>
                </a:extLst>
              </p:cNvPr>
              <p:cNvSpPr/>
              <p:nvPr/>
            </p:nvSpPr>
            <p:spPr>
              <a:xfrm>
                <a:off x="11608491" y="8677930"/>
                <a:ext cx="3019668"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4" name="Group 193">
                <a:extLst>
                  <a:ext uri="{FF2B5EF4-FFF2-40B4-BE49-F238E27FC236}">
                    <a16:creationId xmlns:a16="http://schemas.microsoft.com/office/drawing/2014/main" id="{B6418AF4-DFE2-47F8-44BD-7FC62C97C45C}"/>
                  </a:ext>
                </a:extLst>
              </p:cNvPr>
              <p:cNvGrpSpPr/>
              <p:nvPr/>
            </p:nvGrpSpPr>
            <p:grpSpPr>
              <a:xfrm>
                <a:off x="12457627" y="7048674"/>
                <a:ext cx="1321397" cy="509413"/>
                <a:chOff x="12459466" y="7048674"/>
                <a:chExt cx="1321397" cy="509413"/>
              </a:xfrm>
            </p:grpSpPr>
            <p:sp>
              <p:nvSpPr>
                <p:cNvPr id="207" name="Rounded Rectangle 206">
                  <a:extLst>
                    <a:ext uri="{FF2B5EF4-FFF2-40B4-BE49-F238E27FC236}">
                      <a16:creationId xmlns:a16="http://schemas.microsoft.com/office/drawing/2014/main" id="{160C49AC-4C78-1D2E-B1E8-E38A43DBBD06}"/>
                    </a:ext>
                  </a:extLst>
                </p:cNvPr>
                <p:cNvSpPr/>
                <p:nvPr/>
              </p:nvSpPr>
              <p:spPr>
                <a:xfrm>
                  <a:off x="12459466" y="7048674"/>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a:t>        </a:t>
                  </a:r>
                  <a:r>
                    <a:rPr lang="en-US" sz="2000" b="1"/>
                    <a:t>ALL</a:t>
                  </a:r>
                  <a:endParaRPr lang="en-US" b="1"/>
                </a:p>
              </p:txBody>
            </p:sp>
            <p:sp>
              <p:nvSpPr>
                <p:cNvPr id="208" name="white checkmark" descr="Checkmark outline">
                  <a:extLst>
                    <a:ext uri="{FF2B5EF4-FFF2-40B4-BE49-F238E27FC236}">
                      <a16:creationId xmlns:a16="http://schemas.microsoft.com/office/drawing/2014/main" id="{D63EE281-FB8E-48C0-958A-AE32DE32B46E}"/>
                    </a:ext>
                  </a:extLst>
                </p:cNvPr>
                <p:cNvSpPr/>
                <p:nvPr/>
              </p:nvSpPr>
              <p:spPr>
                <a:xfrm>
                  <a:off x="12656872" y="721374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sp>
            <p:nvSpPr>
              <p:cNvPr id="197" name="Isosceles Triangle 6">
                <a:extLst>
                  <a:ext uri="{FF2B5EF4-FFF2-40B4-BE49-F238E27FC236}">
                    <a16:creationId xmlns:a16="http://schemas.microsoft.com/office/drawing/2014/main" id="{C1106C8D-7C89-0FB2-C9BE-15AAA10268C0}"/>
                  </a:ext>
                </a:extLst>
              </p:cNvPr>
              <p:cNvSpPr/>
              <p:nvPr/>
            </p:nvSpPr>
            <p:spPr>
              <a:xfrm flipV="1">
                <a:off x="12684592" y="5978423"/>
                <a:ext cx="867466" cy="473192"/>
              </a:xfrm>
              <a:prstGeom prst="triangle">
                <a:avLst/>
              </a:prstGeom>
              <a:solidFill>
                <a:srgbClr val="53C3C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grpSp>
            <p:nvGrpSpPr>
              <p:cNvPr id="200" name="Group 199">
                <a:extLst>
                  <a:ext uri="{FF2B5EF4-FFF2-40B4-BE49-F238E27FC236}">
                    <a16:creationId xmlns:a16="http://schemas.microsoft.com/office/drawing/2014/main" id="{AF080604-7592-F347-997E-7546B792D220}"/>
                  </a:ext>
                </a:extLst>
              </p:cNvPr>
              <p:cNvGrpSpPr/>
              <p:nvPr/>
            </p:nvGrpSpPr>
            <p:grpSpPr>
              <a:xfrm>
                <a:off x="12457627" y="8002830"/>
                <a:ext cx="1321397" cy="509413"/>
                <a:chOff x="12459466" y="8002830"/>
                <a:chExt cx="1321397" cy="509413"/>
              </a:xfrm>
            </p:grpSpPr>
            <p:sp>
              <p:nvSpPr>
                <p:cNvPr id="203" name="Rounded Rectangle 202">
                  <a:extLst>
                    <a:ext uri="{FF2B5EF4-FFF2-40B4-BE49-F238E27FC236}">
                      <a16:creationId xmlns:a16="http://schemas.microsoft.com/office/drawing/2014/main" id="{7B1D97D7-7FAE-B5A7-D007-A28F774AA124}"/>
                    </a:ext>
                  </a:extLst>
                </p:cNvPr>
                <p:cNvSpPr/>
                <p:nvPr/>
              </p:nvSpPr>
              <p:spPr>
                <a:xfrm>
                  <a:off x="12459466" y="8002830"/>
                  <a:ext cx="1321397" cy="509413"/>
                </a:xfrm>
                <a:prstGeom prst="roundRect">
                  <a:avLst>
                    <a:gd name="adj" fmla="val 50000"/>
                  </a:avLst>
                </a:prstGeom>
                <a:solidFill>
                  <a:srgbClr val="53C3C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dirty="0"/>
                    <a:t>        </a:t>
                  </a:r>
                  <a:r>
                    <a:rPr lang="en-US" sz="2000" b="1" dirty="0"/>
                    <a:t>ALL</a:t>
                  </a:r>
                  <a:endParaRPr lang="en-US" b="1" dirty="0"/>
                </a:p>
              </p:txBody>
            </p:sp>
            <p:sp>
              <p:nvSpPr>
                <p:cNvPr id="206" name="white checkmark" descr="Checkmark outline">
                  <a:extLst>
                    <a:ext uri="{FF2B5EF4-FFF2-40B4-BE49-F238E27FC236}">
                      <a16:creationId xmlns:a16="http://schemas.microsoft.com/office/drawing/2014/main" id="{EC90E580-C7D5-9D9D-A322-A5203ED21694}"/>
                    </a:ext>
                  </a:extLst>
                </p:cNvPr>
                <p:cNvSpPr/>
                <p:nvPr/>
              </p:nvSpPr>
              <p:spPr>
                <a:xfrm>
                  <a:off x="12656872" y="8167896"/>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grpSp>
        <p:grpSp>
          <p:nvGrpSpPr>
            <p:cNvPr id="155" name="pulsara one">
              <a:extLst>
                <a:ext uri="{FF2B5EF4-FFF2-40B4-BE49-F238E27FC236}">
                  <a16:creationId xmlns:a16="http://schemas.microsoft.com/office/drawing/2014/main" id="{13870424-8B9C-AF23-1DD7-B253D00ADD93}"/>
                </a:ext>
              </a:extLst>
            </p:cNvPr>
            <p:cNvGrpSpPr/>
            <p:nvPr/>
          </p:nvGrpSpPr>
          <p:grpSpPr>
            <a:xfrm>
              <a:off x="7767402" y="3611628"/>
              <a:ext cx="3036095" cy="8534001"/>
              <a:chOff x="7767402" y="3611628"/>
              <a:chExt cx="3036095" cy="8534001"/>
            </a:xfrm>
          </p:grpSpPr>
          <p:sp>
            <p:nvSpPr>
              <p:cNvPr id="168" name="Rectangle: Rounded Corners 2">
                <a:extLst>
                  <a:ext uri="{FF2B5EF4-FFF2-40B4-BE49-F238E27FC236}">
                    <a16:creationId xmlns:a16="http://schemas.microsoft.com/office/drawing/2014/main" id="{D23E984D-4CB8-8B62-12B2-04E3CC63303F}"/>
                  </a:ext>
                </a:extLst>
              </p:cNvPr>
              <p:cNvSpPr/>
              <p:nvPr/>
            </p:nvSpPr>
            <p:spPr>
              <a:xfrm>
                <a:off x="7822409" y="3611628"/>
                <a:ext cx="2926080" cy="8534001"/>
              </a:xfrm>
              <a:prstGeom prst="roundRect">
                <a:avLst>
                  <a:gd name="adj" fmla="val 13334"/>
                </a:avLst>
              </a:prstGeom>
              <a:solidFill>
                <a:srgbClr val="20525C"/>
              </a:solidFill>
              <a:ln w="12700" cap="flat" cmpd="sng" algn="ctr">
                <a:noFill/>
                <a:prstDash val="solid"/>
                <a:miter lim="800000"/>
              </a:ln>
              <a:effectLst>
                <a:outerShdw blurRad="1651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sp>
            <p:nvSpPr>
              <p:cNvPr id="169" name="Rectangle 168">
                <a:extLst>
                  <a:ext uri="{FF2B5EF4-FFF2-40B4-BE49-F238E27FC236}">
                    <a16:creationId xmlns:a16="http://schemas.microsoft.com/office/drawing/2014/main" id="{2D7C7ABE-33A5-9773-D816-E1942A703CF1}"/>
                  </a:ext>
                </a:extLst>
              </p:cNvPr>
              <p:cNvSpPr/>
              <p:nvPr/>
            </p:nvSpPr>
            <p:spPr>
              <a:xfrm>
                <a:off x="7822409" y="11063076"/>
                <a:ext cx="2926080" cy="756537"/>
              </a:xfrm>
              <a:prstGeom prst="rect">
                <a:avLst/>
              </a:prstGeom>
              <a:no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lIns="182880" rIns="182880" rtlCol="0" anchor="ctr"/>
              <a:lstStyle/>
              <a:p>
                <a:pPr algn="ctr"/>
                <a:r>
                  <a:rPr lang="en-US" sz="1800" b="1"/>
                  <a:t>Always Free to Everyone</a:t>
                </a:r>
              </a:p>
            </p:txBody>
          </p:sp>
          <p:sp>
            <p:nvSpPr>
              <p:cNvPr id="170" name="TextBox 169">
                <a:extLst>
                  <a:ext uri="{FF2B5EF4-FFF2-40B4-BE49-F238E27FC236}">
                    <a16:creationId xmlns:a16="http://schemas.microsoft.com/office/drawing/2014/main" id="{430B452C-9FC8-DF40-7FD9-05EE474335FB}"/>
                  </a:ext>
                </a:extLst>
              </p:cNvPr>
              <p:cNvSpPr txBox="1"/>
              <p:nvPr/>
            </p:nvSpPr>
            <p:spPr>
              <a:xfrm>
                <a:off x="7822409" y="4451667"/>
                <a:ext cx="2926080" cy="1200329"/>
              </a:xfrm>
              <a:prstGeom prst="rect">
                <a:avLst/>
              </a:prstGeom>
              <a:noFill/>
            </p:spPr>
            <p:txBody>
              <a:bodyPr wrap="square">
                <a:spAutoFit/>
              </a:bodyPr>
              <a:lstStyle/>
              <a:p>
                <a:pPr algn="ctr">
                  <a:lnSpc>
                    <a:spcPct val="90000"/>
                  </a:lnSpc>
                </a:pPr>
                <a:r>
                  <a:rPr lang="en-US" sz="3600" spc="100" dirty="0">
                    <a:solidFill>
                      <a:schemeClr val="bg1"/>
                    </a:solidFill>
                    <a:effectLst>
                      <a:outerShdw blurRad="50800" dist="38100" dir="2700000" algn="tl" rotWithShape="0">
                        <a:prstClr val="black">
                          <a:alpha val="40000"/>
                        </a:prstClr>
                      </a:outerShdw>
                    </a:effectLst>
                    <a:latin typeface="Arial-BoldMT"/>
                  </a:rPr>
                  <a:t>Pulsara</a:t>
                </a:r>
                <a:r>
                  <a:rPr lang="en-US" sz="4000" b="1" spc="100" dirty="0">
                    <a:solidFill>
                      <a:schemeClr val="bg1"/>
                    </a:solidFill>
                    <a:effectLst>
                      <a:outerShdw blurRad="50800" dist="38100" dir="2700000" algn="tl" rotWithShape="0">
                        <a:prstClr val="black">
                          <a:alpha val="40000"/>
                        </a:prstClr>
                      </a:outerShdw>
                    </a:effectLst>
                    <a:latin typeface="Arial-BoldMT"/>
                  </a:rPr>
                  <a:t> </a:t>
                </a:r>
                <a:br>
                  <a:rPr lang="en-US" sz="4000" b="1" spc="100" dirty="0">
                    <a:solidFill>
                      <a:schemeClr val="bg1"/>
                    </a:solidFill>
                    <a:effectLst>
                      <a:outerShdw blurRad="50800" dist="38100" dir="2700000" algn="tl" rotWithShape="0">
                        <a:prstClr val="black">
                          <a:alpha val="40000"/>
                        </a:prstClr>
                      </a:outerShdw>
                    </a:effectLst>
                    <a:latin typeface="Arial-BoldMT"/>
                  </a:rPr>
                </a:br>
                <a:r>
                  <a:rPr lang="en-US" sz="4000" b="1" dirty="0">
                    <a:solidFill>
                      <a:schemeClr val="bg1"/>
                    </a:solidFill>
                    <a:effectLst>
                      <a:outerShdw blurRad="50800" dist="38100" dir="2700000" algn="tl" rotWithShape="0">
                        <a:prstClr val="black">
                          <a:alpha val="40000"/>
                        </a:prstClr>
                      </a:outerShdw>
                    </a:effectLst>
                    <a:latin typeface="Arial Black" panose="020B0604020202020204" pitchFamily="34" charset="0"/>
                    <a:cs typeface="Arial Black" panose="020B0604020202020204" pitchFamily="34" charset="0"/>
                  </a:rPr>
                  <a:t>ONE</a:t>
                </a:r>
              </a:p>
            </p:txBody>
          </p:sp>
          <p:sp>
            <p:nvSpPr>
              <p:cNvPr id="171" name="white center section">
                <a:extLst>
                  <a:ext uri="{FF2B5EF4-FFF2-40B4-BE49-F238E27FC236}">
                    <a16:creationId xmlns:a16="http://schemas.microsoft.com/office/drawing/2014/main" id="{C40F8A91-B853-9B81-CB7C-865461C6E268}"/>
                  </a:ext>
                </a:extLst>
              </p:cNvPr>
              <p:cNvSpPr/>
              <p:nvPr/>
            </p:nvSpPr>
            <p:spPr>
              <a:xfrm>
                <a:off x="7767402" y="6068255"/>
                <a:ext cx="3036095" cy="4637846"/>
              </a:xfrm>
              <a:prstGeom prst="roundRect">
                <a:avLst>
                  <a:gd name="adj" fmla="val 3121"/>
                </a:avLst>
              </a:prstGeom>
              <a:solidFill>
                <a:sysClr val="window" lastClr="FFFFFF"/>
              </a:solidFill>
              <a:ln w="6350" cap="flat" cmpd="sng" algn="ctr">
                <a:solidFill>
                  <a:schemeClr val="bg2"/>
                </a:solidFill>
                <a:prstDash val="solid"/>
                <a:miter lim="800000"/>
              </a:ln>
              <a:effectLst>
                <a:outerShdw blurRad="88900" dist="50800" dir="2700000" algn="tl" rotWithShape="0">
                  <a:prstClr val="black">
                    <a:alpha val="20364"/>
                  </a:prstClr>
                </a:outerShdw>
              </a:effectLst>
            </p:spPr>
            <p:txBody>
              <a:bodyPr rtlCol="0" anchor="ctr"/>
              <a:lstStyle/>
              <a:p>
                <a:pPr algn="ctr" defTabSz="457200"/>
                <a:r>
                  <a:rPr lang="en-ID" sz="3600" kern="0">
                    <a:solidFill>
                      <a:prstClr val="white"/>
                    </a:solidFill>
                    <a:latin typeface="Manjari" panose="02000503000000000000" pitchFamily="2" charset="0"/>
                  </a:rPr>
                  <a:t>v</a:t>
                </a:r>
              </a:p>
            </p:txBody>
          </p:sp>
          <p:sp>
            <p:nvSpPr>
              <p:cNvPr id="172" name="Rectangle 171">
                <a:extLst>
                  <a:ext uri="{FF2B5EF4-FFF2-40B4-BE49-F238E27FC236}">
                    <a16:creationId xmlns:a16="http://schemas.microsoft.com/office/drawing/2014/main" id="{6834A978-DE15-FE5F-39EB-D5CC89EFA613}"/>
                  </a:ext>
                </a:extLst>
              </p:cNvPr>
              <p:cNvSpPr/>
              <p:nvPr/>
            </p:nvSpPr>
            <p:spPr>
              <a:xfrm>
                <a:off x="7775615" y="6829261"/>
                <a:ext cx="3019668"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Rectangle 172">
                <a:extLst>
                  <a:ext uri="{FF2B5EF4-FFF2-40B4-BE49-F238E27FC236}">
                    <a16:creationId xmlns:a16="http://schemas.microsoft.com/office/drawing/2014/main" id="{59BF620A-5B98-D404-4C18-21687250CC07}"/>
                  </a:ext>
                </a:extLst>
              </p:cNvPr>
              <p:cNvSpPr/>
              <p:nvPr/>
            </p:nvSpPr>
            <p:spPr>
              <a:xfrm>
                <a:off x="7775615" y="8677930"/>
                <a:ext cx="3019668" cy="914400"/>
              </a:xfrm>
              <a:prstGeom prst="rect">
                <a:avLst/>
              </a:prstGeom>
              <a:solidFill>
                <a:schemeClr val="bg2">
                  <a:alpha val="7526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4" name="Group 173">
                <a:extLst>
                  <a:ext uri="{FF2B5EF4-FFF2-40B4-BE49-F238E27FC236}">
                    <a16:creationId xmlns:a16="http://schemas.microsoft.com/office/drawing/2014/main" id="{D370A9F9-0BC7-6E9E-1842-5F6FD62F06A0}"/>
                  </a:ext>
                </a:extLst>
              </p:cNvPr>
              <p:cNvGrpSpPr/>
              <p:nvPr/>
            </p:nvGrpSpPr>
            <p:grpSpPr>
              <a:xfrm>
                <a:off x="8624751" y="7048674"/>
                <a:ext cx="1321397" cy="509413"/>
                <a:chOff x="8626590" y="7048674"/>
                <a:chExt cx="1321397" cy="509413"/>
              </a:xfrm>
            </p:grpSpPr>
            <p:sp>
              <p:nvSpPr>
                <p:cNvPr id="176" name="Rounded Rectangle 175">
                  <a:extLst>
                    <a:ext uri="{FF2B5EF4-FFF2-40B4-BE49-F238E27FC236}">
                      <a16:creationId xmlns:a16="http://schemas.microsoft.com/office/drawing/2014/main" id="{A8DE8D73-A744-1C5F-DA5C-CB30C1FA8670}"/>
                    </a:ext>
                  </a:extLst>
                </p:cNvPr>
                <p:cNvSpPr/>
                <p:nvPr/>
              </p:nvSpPr>
              <p:spPr>
                <a:xfrm>
                  <a:off x="8626590" y="7048674"/>
                  <a:ext cx="1321397" cy="509413"/>
                </a:xfrm>
                <a:prstGeom prst="roundRect">
                  <a:avLst>
                    <a:gd name="adj" fmla="val 50000"/>
                  </a:avLst>
                </a:prstGeom>
                <a:solidFill>
                  <a:srgbClr val="20525C"/>
                </a:solidFill>
                <a:ln>
                  <a:noFill/>
                </a:ln>
                <a:effectLst>
                  <a:outerShdw blurRad="50800" dist="38100" dir="2700000" algn="tl" rotWithShape="0">
                    <a:prstClr val="black">
                      <a:alpha val="10273"/>
                    </a:prstClr>
                  </a:outerShdw>
                </a:effectLst>
              </p:spPr>
              <p:style>
                <a:lnRef idx="2">
                  <a:schemeClr val="accent1">
                    <a:shade val="15000"/>
                  </a:schemeClr>
                </a:lnRef>
                <a:fillRef idx="1">
                  <a:schemeClr val="accent1"/>
                </a:fillRef>
                <a:effectRef idx="0">
                  <a:schemeClr val="accent1"/>
                </a:effectRef>
                <a:fontRef idx="minor">
                  <a:schemeClr val="lt1"/>
                </a:fontRef>
              </p:style>
              <p:txBody>
                <a:bodyPr wrap="none" lIns="0" rIns="91440" rtlCol="0" anchor="ctr"/>
                <a:lstStyle/>
                <a:p>
                  <a:r>
                    <a:rPr lang="en-US" b="1" dirty="0"/>
                    <a:t>        </a:t>
                  </a:r>
                  <a:r>
                    <a:rPr lang="en-US" sz="2000" b="1" dirty="0"/>
                    <a:t>ALL</a:t>
                  </a:r>
                  <a:endParaRPr lang="en-US" b="1" dirty="0"/>
                </a:p>
              </p:txBody>
            </p:sp>
            <p:sp>
              <p:nvSpPr>
                <p:cNvPr id="177" name="white checkmark" descr="Checkmark outline">
                  <a:extLst>
                    <a:ext uri="{FF2B5EF4-FFF2-40B4-BE49-F238E27FC236}">
                      <a16:creationId xmlns:a16="http://schemas.microsoft.com/office/drawing/2014/main" id="{EA987ABE-8464-0F30-8C10-6F1879EFAF2F}"/>
                    </a:ext>
                  </a:extLst>
                </p:cNvPr>
                <p:cNvSpPr/>
                <p:nvPr/>
              </p:nvSpPr>
              <p:spPr>
                <a:xfrm>
                  <a:off x="8823996" y="7213740"/>
                  <a:ext cx="255938" cy="179281"/>
                </a:xfrm>
                <a:custGeom>
                  <a:avLst/>
                  <a:gdLst>
                    <a:gd name="connsiteX0" fmla="*/ 278444 w 813320"/>
                    <a:gd name="connsiteY0" fmla="*/ 484299 h 510740"/>
                    <a:gd name="connsiteX1" fmla="*/ 13468 w 813320"/>
                    <a:gd name="connsiteY1" fmla="*/ 219323 h 510740"/>
                    <a:gd name="connsiteX2" fmla="*/ 0 w 813320"/>
                    <a:gd name="connsiteY2" fmla="*/ 232791 h 510740"/>
                    <a:gd name="connsiteX3" fmla="*/ 277949 w 813320"/>
                    <a:gd name="connsiteY3" fmla="*/ 510740 h 510740"/>
                    <a:gd name="connsiteX4" fmla="*/ 813321 w 813320"/>
                    <a:gd name="connsiteY4" fmla="*/ 13964 h 510740"/>
                    <a:gd name="connsiteX5" fmla="*/ 800348 w 813320"/>
                    <a:gd name="connsiteY5" fmla="*/ 0 h 510740"/>
                    <a:gd name="connsiteX6" fmla="*/ 278444 w 813320"/>
                    <a:gd name="connsiteY6" fmla="*/ 484299 h 510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3320" h="510740">
                      <a:moveTo>
                        <a:pt x="278444" y="484299"/>
                      </a:moveTo>
                      <a:lnTo>
                        <a:pt x="13468" y="219323"/>
                      </a:lnTo>
                      <a:lnTo>
                        <a:pt x="0" y="232791"/>
                      </a:lnTo>
                      <a:lnTo>
                        <a:pt x="277949" y="510740"/>
                      </a:lnTo>
                      <a:lnTo>
                        <a:pt x="813321" y="13964"/>
                      </a:lnTo>
                      <a:lnTo>
                        <a:pt x="800348" y="0"/>
                      </a:lnTo>
                      <a:lnTo>
                        <a:pt x="278444" y="484299"/>
                      </a:lnTo>
                      <a:close/>
                    </a:path>
                  </a:pathLst>
                </a:custGeom>
                <a:solidFill>
                  <a:schemeClr val="bg1"/>
                </a:solidFill>
                <a:ln w="41275" cap="flat">
                  <a:solidFill>
                    <a:schemeClr val="bg1"/>
                  </a:solidFill>
                  <a:prstDash val="solid"/>
                  <a:miter/>
                </a:ln>
              </p:spPr>
              <p:txBody>
                <a:bodyPr rtlCol="0" anchor="ctr"/>
                <a:lstStyle/>
                <a:p>
                  <a:endParaRPr lang="en-US"/>
                </a:p>
              </p:txBody>
            </p:sp>
          </p:grpSp>
          <p:sp>
            <p:nvSpPr>
              <p:cNvPr id="175" name="Isosceles Triangle 6">
                <a:extLst>
                  <a:ext uri="{FF2B5EF4-FFF2-40B4-BE49-F238E27FC236}">
                    <a16:creationId xmlns:a16="http://schemas.microsoft.com/office/drawing/2014/main" id="{59915DE8-B4AB-4C37-87CA-E1728A84E16B}"/>
                  </a:ext>
                </a:extLst>
              </p:cNvPr>
              <p:cNvSpPr/>
              <p:nvPr/>
            </p:nvSpPr>
            <p:spPr>
              <a:xfrm flipV="1">
                <a:off x="8851716" y="5978423"/>
                <a:ext cx="867466" cy="473192"/>
              </a:xfrm>
              <a:prstGeom prst="triangle">
                <a:avLst/>
              </a:prstGeom>
              <a:solidFill>
                <a:srgbClr val="20525C"/>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ID" sz="3600" b="0" i="0" u="none" strike="noStrike" kern="0" cap="none" spc="0" normalizeH="0" baseline="0" noProof="0">
                  <a:ln>
                    <a:noFill/>
                  </a:ln>
                  <a:solidFill>
                    <a:prstClr val="white"/>
                  </a:solidFill>
                  <a:effectLst/>
                  <a:uLnTx/>
                  <a:uFillTx/>
                  <a:latin typeface="Manjari" panose="02000503000000000000" pitchFamily="2" charset="0"/>
                  <a:ea typeface="+mn-ea"/>
                  <a:cs typeface="Manjari" panose="02000503000000000000" pitchFamily="2" charset="0"/>
                </a:endParaRPr>
              </a:p>
            </p:txBody>
          </p:sp>
        </p:grpSp>
        <p:sp>
          <p:nvSpPr>
            <p:cNvPr id="156" name="4">
              <a:extLst>
                <a:ext uri="{FF2B5EF4-FFF2-40B4-BE49-F238E27FC236}">
                  <a16:creationId xmlns:a16="http://schemas.microsoft.com/office/drawing/2014/main" id="{FB8F890B-5B39-96BE-1AF1-9955987184D9}"/>
                </a:ext>
              </a:extLst>
            </p:cNvPr>
            <p:cNvSpPr txBox="1"/>
            <p:nvPr/>
          </p:nvSpPr>
          <p:spPr>
            <a:xfrm>
              <a:off x="547260" y="9603136"/>
              <a:ext cx="6745174" cy="914400"/>
            </a:xfrm>
            <a:prstGeom prst="rect">
              <a:avLst/>
            </a:prstGeom>
            <a:noFill/>
          </p:spPr>
          <p:txBody>
            <a:bodyPr wrap="square" anchor="ctr" anchorCtr="0">
              <a:noAutofit/>
            </a:bodyPr>
            <a:lstStyle/>
            <a:p>
              <a:pPr>
                <a:lnSpc>
                  <a:spcPct val="90000"/>
                </a:lnSpc>
              </a:pPr>
              <a:r>
                <a:rPr lang="en-US" sz="2600" b="0" i="0" kern="1200" dirty="0">
                  <a:solidFill>
                    <a:schemeClr val="tx1"/>
                  </a:solidFill>
                  <a:latin typeface="Calibri Light" panose="020F0302020204030204" pitchFamily="34" charset="0"/>
                  <a:cs typeface="Calibri Light" panose="020F0302020204030204" pitchFamily="34" charset="0"/>
                </a:rPr>
                <a:t>Add Downstream Teams (STEMI, Stroke, Trauma, </a:t>
              </a:r>
              <a:br>
                <a:rPr lang="en-US" sz="2600" b="0" i="0" kern="1200" dirty="0">
                  <a:solidFill>
                    <a:schemeClr val="tx1"/>
                  </a:solidFill>
                  <a:latin typeface="Calibri Light" panose="020F0302020204030204" pitchFamily="34" charset="0"/>
                  <a:cs typeface="Calibri Light" panose="020F0302020204030204" pitchFamily="34" charset="0"/>
                </a:rPr>
              </a:br>
              <a:r>
                <a:rPr lang="en-US" sz="2600" b="0" i="0" kern="1200" dirty="0">
                  <a:solidFill>
                    <a:schemeClr val="tx1"/>
                  </a:solidFill>
                  <a:latin typeface="Calibri Light" panose="020F0302020204030204" pitchFamily="34" charset="0"/>
                  <a:cs typeface="Calibri Light" panose="020F0302020204030204" pitchFamily="34" charset="0"/>
                </a:rPr>
                <a:t>OB, Behavioral Health, Toxicology, Sepsis…)</a:t>
              </a:r>
              <a:r>
                <a:rPr lang="en-US" sz="2600" dirty="0">
                  <a:solidFill>
                    <a:srgbClr val="000000"/>
                  </a:solidFill>
                  <a:latin typeface="Calibri Light" panose="020F0302020204030204" pitchFamily="34" charset="0"/>
                  <a:cs typeface="Calibri Light" panose="020F0302020204030204" pitchFamily="34" charset="0"/>
                </a:rPr>
                <a:t>	</a:t>
              </a:r>
            </a:p>
          </p:txBody>
        </p:sp>
        <p:sp>
          <p:nvSpPr>
            <p:cNvPr id="157" name="3">
              <a:extLst>
                <a:ext uri="{FF2B5EF4-FFF2-40B4-BE49-F238E27FC236}">
                  <a16:creationId xmlns:a16="http://schemas.microsoft.com/office/drawing/2014/main" id="{9ACC0B82-6559-98D3-6D89-D7C96207D582}"/>
                </a:ext>
              </a:extLst>
            </p:cNvPr>
            <p:cNvSpPr txBox="1"/>
            <p:nvPr/>
          </p:nvSpPr>
          <p:spPr>
            <a:xfrm>
              <a:off x="547259" y="8694629"/>
              <a:ext cx="6745175" cy="914400"/>
            </a:xfrm>
            <a:prstGeom prst="rect">
              <a:avLst/>
            </a:prstGeom>
            <a:noFill/>
          </p:spPr>
          <p:txBody>
            <a:bodyPr wrap="square" anchor="ctr" anchorCtr="0">
              <a:noAutofit/>
            </a:bodyPr>
            <a:lstStyle>
              <a:defPPr>
                <a:defRPr lang="en-US"/>
              </a:defPPr>
              <a:lvl1pPr>
                <a:lnSpc>
                  <a:spcPct val="90000"/>
                </a:lnSpc>
                <a:defRPr sz="2600">
                  <a:solidFill>
                    <a:srgbClr val="0E0E0E"/>
                  </a:solidFill>
                  <a:latin typeface="Calibri Light" panose="020F0302020204030204" pitchFamily="34" charset="0"/>
                  <a:cs typeface="Calibri Light" panose="020F0302020204030204" pitchFamily="34" charset="0"/>
                </a:defRPr>
              </a:lvl1pPr>
            </a:lstStyle>
            <a:p>
              <a:r>
                <a:rPr lang="en-US" dirty="0"/>
                <a:t>Add Physician Consultants for Consult &amp; </a:t>
              </a:r>
              <a:br>
                <a:rPr lang="en-US" dirty="0"/>
              </a:br>
              <a:r>
                <a:rPr lang="en-US" dirty="0"/>
                <a:t>Transfer Requests</a:t>
              </a:r>
            </a:p>
          </p:txBody>
        </p:sp>
        <p:sp>
          <p:nvSpPr>
            <p:cNvPr id="158" name="2">
              <a:extLst>
                <a:ext uri="{FF2B5EF4-FFF2-40B4-BE49-F238E27FC236}">
                  <a16:creationId xmlns:a16="http://schemas.microsoft.com/office/drawing/2014/main" id="{B727952D-75A0-C923-827F-68AD232EAC27}"/>
                </a:ext>
              </a:extLst>
            </p:cNvPr>
            <p:cNvSpPr txBox="1"/>
            <p:nvPr/>
          </p:nvSpPr>
          <p:spPr>
            <a:xfrm>
              <a:off x="547260" y="7756625"/>
              <a:ext cx="6766593" cy="914400"/>
            </a:xfrm>
            <a:prstGeom prst="rect">
              <a:avLst/>
            </a:prstGeom>
            <a:noFill/>
          </p:spPr>
          <p:txBody>
            <a:bodyPr wrap="square" anchor="ctr" anchorCtr="0">
              <a:noAutofit/>
            </a:bodyPr>
            <a:lstStyle/>
            <a:p>
              <a:pPr>
                <a:lnSpc>
                  <a:spcPct val="90000"/>
                </a:lnSpc>
              </a:pPr>
              <a:r>
                <a:rPr lang="en-US" sz="2600" dirty="0">
                  <a:solidFill>
                    <a:srgbClr val="0E0E0E"/>
                  </a:solidFill>
                  <a:latin typeface="Calibri Light" panose="020F0302020204030204" pitchFamily="34" charset="0"/>
                  <a:cs typeface="Calibri Light" panose="020F0302020204030204" pitchFamily="34" charset="0"/>
                </a:rPr>
                <a:t>Receive Request</a:t>
              </a:r>
              <a:r>
                <a:rPr lang="en-US" sz="2600" dirty="0">
                  <a:solidFill>
                    <a:srgbClr val="000000"/>
                  </a:solidFill>
                  <a:latin typeface="Calibri Light" panose="020F0302020204030204" pitchFamily="34" charset="0"/>
                  <a:cs typeface="Calibri Light" panose="020F0302020204030204" pitchFamily="34" charset="0"/>
                </a:rPr>
                <a:t>	</a:t>
              </a:r>
            </a:p>
          </p:txBody>
        </p:sp>
        <p:sp>
          <p:nvSpPr>
            <p:cNvPr id="159" name="1">
              <a:extLst>
                <a:ext uri="{FF2B5EF4-FFF2-40B4-BE49-F238E27FC236}">
                  <a16:creationId xmlns:a16="http://schemas.microsoft.com/office/drawing/2014/main" id="{5E2C6444-B001-5C5E-56D0-BAD732AC8991}"/>
                </a:ext>
              </a:extLst>
            </p:cNvPr>
            <p:cNvSpPr txBox="1"/>
            <p:nvPr/>
          </p:nvSpPr>
          <p:spPr>
            <a:xfrm>
              <a:off x="547260" y="6848117"/>
              <a:ext cx="6766593" cy="914400"/>
            </a:xfrm>
            <a:prstGeom prst="rect">
              <a:avLst/>
            </a:prstGeom>
            <a:noFill/>
          </p:spPr>
          <p:txBody>
            <a:bodyPr wrap="square" anchor="ctr" anchorCtr="0">
              <a:noAutofit/>
            </a:bodyPr>
            <a:lstStyle/>
            <a:p>
              <a:pPr>
                <a:lnSpc>
                  <a:spcPct val="90000"/>
                </a:lnSpc>
              </a:pPr>
              <a:r>
                <a:rPr lang="en-US" sz="2600" dirty="0">
                  <a:solidFill>
                    <a:srgbClr val="0E0E0E"/>
                  </a:solidFill>
                  <a:latin typeface="Calibri Light" panose="020F0302020204030204" pitchFamily="34" charset="0"/>
                  <a:cs typeface="Calibri Light" panose="020F0302020204030204" pitchFamily="34" charset="0"/>
                </a:rPr>
                <a:t>Send Request</a:t>
              </a:r>
              <a:r>
                <a:rPr lang="en-US" sz="2600" dirty="0">
                  <a:solidFill>
                    <a:srgbClr val="000000"/>
                  </a:solidFill>
                  <a:latin typeface="Calibri Light" panose="020F0302020204030204" pitchFamily="34" charset="0"/>
                  <a:cs typeface="Calibri Light" panose="020F0302020204030204" pitchFamily="34" charset="0"/>
                </a:rPr>
                <a:t>		</a:t>
              </a:r>
            </a:p>
          </p:txBody>
        </p:sp>
        <p:sp>
          <p:nvSpPr>
            <p:cNvPr id="160" name="package options">
              <a:extLst>
                <a:ext uri="{FF2B5EF4-FFF2-40B4-BE49-F238E27FC236}">
                  <a16:creationId xmlns:a16="http://schemas.microsoft.com/office/drawing/2014/main" id="{D789C570-4A9E-1BEB-A9D1-873136B836DB}"/>
                </a:ext>
              </a:extLst>
            </p:cNvPr>
            <p:cNvSpPr txBox="1"/>
            <p:nvPr/>
          </p:nvSpPr>
          <p:spPr>
            <a:xfrm>
              <a:off x="380095" y="3850105"/>
              <a:ext cx="7206038" cy="2258979"/>
            </a:xfrm>
            <a:prstGeom prst="rect">
              <a:avLst/>
            </a:prstGeom>
            <a:noFill/>
          </p:spPr>
          <p:txBody>
            <a:bodyPr wrap="square" bIns="0" anchor="b" anchorCtr="0">
              <a:noAutofit/>
            </a:bodyPr>
            <a:lstStyle/>
            <a:p>
              <a:pPr>
                <a:spcAft>
                  <a:spcPts val="1200"/>
                </a:spcAft>
              </a:pPr>
              <a:r>
                <a:rPr lang="en-US" sz="2800" b="1" spc="100">
                  <a:solidFill>
                    <a:srgbClr val="0E0E0E"/>
                  </a:solidFill>
                  <a:latin typeface="Arial-BoldMT"/>
                </a:rPr>
                <a:t>PACKAGE OPTIONS</a:t>
              </a:r>
            </a:p>
            <a:p>
              <a:pPr>
                <a:lnSpc>
                  <a:spcPct val="120000"/>
                </a:lnSpc>
              </a:pPr>
              <a:r>
                <a:rPr lang="en-US">
                  <a:solidFill>
                    <a:schemeClr val="tx2">
                      <a:lumMod val="75000"/>
                      <a:lumOff val="25000"/>
                    </a:schemeClr>
                  </a:solidFill>
                  <a:cs typeface="Calibri" panose="020F0502020204030204" pitchFamily="34" charset="0"/>
                </a:rPr>
                <a:t>All hospital bundles include either Pulsara </a:t>
              </a:r>
              <a:r>
                <a:rPr lang="en-US" b="1">
                  <a:solidFill>
                    <a:schemeClr val="tx2">
                      <a:lumMod val="75000"/>
                      <a:lumOff val="25000"/>
                    </a:schemeClr>
                  </a:solidFill>
                  <a:cs typeface="Calibri" panose="020F0502020204030204" pitchFamily="34" charset="0"/>
                </a:rPr>
                <a:t>ONE</a:t>
              </a:r>
              <a:r>
                <a:rPr lang="en-US">
                  <a:solidFill>
                    <a:schemeClr val="tx2">
                      <a:lumMod val="75000"/>
                      <a:lumOff val="25000"/>
                    </a:schemeClr>
                  </a:solidFill>
                  <a:cs typeface="Calibri" panose="020F0502020204030204" pitchFamily="34" charset="0"/>
                </a:rPr>
                <a:t> or Pulsara </a:t>
              </a:r>
              <a:r>
                <a:rPr lang="en-US" b="1">
                  <a:solidFill>
                    <a:schemeClr val="tx2">
                      <a:lumMod val="75000"/>
                      <a:lumOff val="25000"/>
                    </a:schemeClr>
                  </a:solidFill>
                  <a:cs typeface="Calibri" panose="020F0502020204030204" pitchFamily="34" charset="0"/>
                </a:rPr>
                <a:t>MED OPS</a:t>
              </a:r>
              <a:r>
                <a:rPr lang="en-US">
                  <a:solidFill>
                    <a:schemeClr val="tx2">
                      <a:lumMod val="75000"/>
                      <a:lumOff val="25000"/>
                    </a:schemeClr>
                  </a:solidFill>
                  <a:cs typeface="Calibri" panose="020F0502020204030204" pitchFamily="34" charset="0"/>
                </a:rPr>
                <a:t>. Hospitals can upgrade to Pulsara </a:t>
              </a:r>
              <a:r>
                <a:rPr lang="en-US" b="1">
                  <a:solidFill>
                    <a:schemeClr val="tx2">
                      <a:lumMod val="75000"/>
                      <a:lumOff val="25000"/>
                    </a:schemeClr>
                  </a:solidFill>
                  <a:cs typeface="Calibri" panose="020F0502020204030204" pitchFamily="34" charset="0"/>
                </a:rPr>
                <a:t>UNITED</a:t>
              </a:r>
              <a:r>
                <a:rPr lang="en-US">
                  <a:solidFill>
                    <a:schemeClr val="tx2">
                      <a:lumMod val="75000"/>
                      <a:lumOff val="25000"/>
                    </a:schemeClr>
                  </a:solidFill>
                  <a:cs typeface="Calibri" panose="020F0502020204030204" pitchFamily="34" charset="0"/>
                </a:rPr>
                <a:t> which includes all Transfer functionality OR they can add Pulsara </a:t>
              </a:r>
              <a:r>
                <a:rPr lang="en-US" b="1">
                  <a:solidFill>
                    <a:schemeClr val="tx2">
                      <a:lumMod val="75000"/>
                      <a:lumOff val="25000"/>
                    </a:schemeClr>
                  </a:solidFill>
                  <a:cs typeface="Calibri" panose="020F0502020204030204" pitchFamily="34" charset="0"/>
                </a:rPr>
                <a:t>TRANSFER OPS </a:t>
              </a:r>
              <a:r>
                <a:rPr lang="en-US">
                  <a:solidFill>
                    <a:schemeClr val="tx2">
                      <a:lumMod val="75000"/>
                      <a:lumOff val="25000"/>
                    </a:schemeClr>
                  </a:solidFill>
                  <a:cs typeface="Calibri" panose="020F0502020204030204" pitchFamily="34" charset="0"/>
                </a:rPr>
                <a:t>and/or Pulsara </a:t>
              </a:r>
              <a:r>
                <a:rPr lang="en-US" b="1">
                  <a:solidFill>
                    <a:schemeClr val="tx2">
                      <a:lumMod val="75000"/>
                      <a:lumOff val="25000"/>
                    </a:schemeClr>
                  </a:solidFill>
                  <a:cs typeface="Calibri" panose="020F0502020204030204" pitchFamily="34" charset="0"/>
                </a:rPr>
                <a:t>SELECT</a:t>
              </a:r>
              <a:r>
                <a:rPr lang="en-US">
                  <a:solidFill>
                    <a:schemeClr val="tx2">
                      <a:lumMod val="75000"/>
                      <a:lumOff val="25000"/>
                    </a:schemeClr>
                  </a:solidFill>
                  <a:cs typeface="Calibri" panose="020F0502020204030204" pitchFamily="34" charset="0"/>
                </a:rPr>
                <a:t> to meet their needs.</a:t>
              </a:r>
              <a:r>
                <a:rPr lang="en-US" b="0">
                  <a:solidFill>
                    <a:srgbClr val="000000"/>
                  </a:solidFill>
                  <a:latin typeface="ArialMT"/>
                </a:rPr>
                <a:t>	</a:t>
              </a:r>
            </a:p>
            <a:p>
              <a:r>
                <a:rPr lang="en-US" sz="1600" b="0">
                  <a:solidFill>
                    <a:srgbClr val="000000"/>
                  </a:solidFill>
                  <a:latin typeface="ArialMT"/>
                </a:rPr>
                <a:t>	</a:t>
              </a:r>
            </a:p>
          </p:txBody>
        </p:sp>
        <p:sp>
          <p:nvSpPr>
            <p:cNvPr id="161" name="AND/OR">
              <a:extLst>
                <a:ext uri="{FF2B5EF4-FFF2-40B4-BE49-F238E27FC236}">
                  <a16:creationId xmlns:a16="http://schemas.microsoft.com/office/drawing/2014/main" id="{859EC3F3-C3CD-08AA-B681-CDF4A25A08DE}"/>
                </a:ext>
              </a:extLst>
            </p:cNvPr>
            <p:cNvSpPr/>
            <p:nvPr/>
          </p:nvSpPr>
          <p:spPr>
            <a:xfrm>
              <a:off x="16527116" y="6303927"/>
              <a:ext cx="1385408" cy="311426"/>
            </a:xfrm>
            <a:prstGeom prst="roundRect">
              <a:avLst>
                <a:gd name="adj" fmla="val 50000"/>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AND/OR</a:t>
              </a:r>
            </a:p>
          </p:txBody>
        </p:sp>
        <p:sp>
          <p:nvSpPr>
            <p:cNvPr id="162" name="OR">
              <a:extLst>
                <a:ext uri="{FF2B5EF4-FFF2-40B4-BE49-F238E27FC236}">
                  <a16:creationId xmlns:a16="http://schemas.microsoft.com/office/drawing/2014/main" id="{FB8F9457-A467-392E-69FA-F294130DF203}"/>
                </a:ext>
              </a:extLst>
            </p:cNvPr>
            <p:cNvSpPr/>
            <p:nvPr/>
          </p:nvSpPr>
          <p:spPr>
            <a:xfrm>
              <a:off x="20018946" y="6318485"/>
              <a:ext cx="1128582" cy="311426"/>
            </a:xfrm>
            <a:prstGeom prst="roundRect">
              <a:avLst>
                <a:gd name="adj" fmla="val 50000"/>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OR</a:t>
              </a:r>
            </a:p>
          </p:txBody>
        </p:sp>
        <p:sp>
          <p:nvSpPr>
            <p:cNvPr id="163" name="UPGRADES">
              <a:extLst>
                <a:ext uri="{FF2B5EF4-FFF2-40B4-BE49-F238E27FC236}">
                  <a16:creationId xmlns:a16="http://schemas.microsoft.com/office/drawing/2014/main" id="{E516D854-7483-7BBC-1E61-858F60D63262}"/>
                </a:ext>
              </a:extLst>
            </p:cNvPr>
            <p:cNvSpPr/>
            <p:nvPr/>
          </p:nvSpPr>
          <p:spPr>
            <a:xfrm rot="16200000">
              <a:off x="18303780" y="-216551"/>
              <a:ext cx="981955" cy="8555768"/>
            </a:xfrm>
            <a:prstGeom prst="roundRect">
              <a:avLst>
                <a:gd name="adj" fmla="val 50000"/>
              </a:avLst>
            </a:prstGeom>
            <a:solidFill>
              <a:sysClr val="window" lastClr="FFFFFF"/>
            </a:solidFill>
            <a:ln w="12700" cap="flat" cmpd="sng" algn="ctr">
              <a:solidFill>
                <a:schemeClr val="bg2"/>
              </a:solidFill>
              <a:prstDash val="solid"/>
              <a:miter lim="800000"/>
            </a:ln>
            <a:effectLst>
              <a:outerShdw blurRad="76200" dist="38100" dir="2700000" algn="tl" rotWithShape="0">
                <a:prstClr val="black">
                  <a:alpha val="50000"/>
                </a:prstClr>
              </a:outerShdw>
            </a:effectLst>
          </p:spPr>
          <p:txBody>
            <a:bodyPr vert="vert" wrap="none" rtlCol="0" anchor="ctr"/>
            <a:lstStyle/>
            <a:p>
              <a:pPr algn="ctr" defTabSz="457200"/>
              <a:r>
                <a:rPr lang="en-US" sz="3200" b="1" kern="0">
                  <a:solidFill>
                    <a:schemeClr val="tx2">
                      <a:lumMod val="90000"/>
                      <a:lumOff val="10000"/>
                    </a:schemeClr>
                  </a:solidFill>
                  <a:latin typeface="+mj-lt"/>
                  <a:sym typeface="Calibri"/>
                </a:rPr>
                <a:t>UPGRADES</a:t>
              </a:r>
              <a:endParaRPr sz="3200" b="1" kern="0">
                <a:solidFill>
                  <a:schemeClr val="tx2">
                    <a:lumMod val="90000"/>
                    <a:lumOff val="10000"/>
                  </a:schemeClr>
                </a:solidFill>
                <a:latin typeface="+mj-lt"/>
                <a:sym typeface="Calibri"/>
              </a:endParaRPr>
            </a:p>
          </p:txBody>
        </p:sp>
        <p:sp>
          <p:nvSpPr>
            <p:cNvPr id="164" name="INFRASTRUCTURE">
              <a:extLst>
                <a:ext uri="{FF2B5EF4-FFF2-40B4-BE49-F238E27FC236}">
                  <a16:creationId xmlns:a16="http://schemas.microsoft.com/office/drawing/2014/main" id="{01F643FC-092D-5769-A3B6-AB63EE3C9E33}"/>
                </a:ext>
              </a:extLst>
            </p:cNvPr>
            <p:cNvSpPr/>
            <p:nvPr/>
          </p:nvSpPr>
          <p:spPr>
            <a:xfrm rot="16200000">
              <a:off x="10365243" y="1348366"/>
              <a:ext cx="981955" cy="4615679"/>
            </a:xfrm>
            <a:prstGeom prst="roundRect">
              <a:avLst>
                <a:gd name="adj" fmla="val 50000"/>
              </a:avLst>
            </a:prstGeom>
            <a:solidFill>
              <a:sysClr val="window" lastClr="FFFFFF"/>
            </a:solidFill>
            <a:ln w="12700" cap="flat" cmpd="sng" algn="ctr">
              <a:solidFill>
                <a:schemeClr val="bg2"/>
              </a:solidFill>
              <a:prstDash val="solid"/>
              <a:miter lim="800000"/>
            </a:ln>
            <a:effectLst>
              <a:outerShdw blurRad="76200" dist="38100" dir="2700000" algn="tl" rotWithShape="0">
                <a:prstClr val="black">
                  <a:alpha val="50000"/>
                </a:prstClr>
              </a:outerShdw>
            </a:effectLst>
          </p:spPr>
          <p:txBody>
            <a:bodyPr vert="vert" wrap="none" rtlCol="0" anchor="ctr"/>
            <a:lstStyle/>
            <a:p>
              <a:pPr algn="ctr" defTabSz="457200"/>
              <a:r>
                <a:rPr lang="en-US" sz="3200" b="1" kern="0">
                  <a:solidFill>
                    <a:schemeClr val="tx2">
                      <a:lumMod val="90000"/>
                      <a:lumOff val="10000"/>
                    </a:schemeClr>
                  </a:solidFill>
                  <a:latin typeface="+mj-lt"/>
                  <a:sym typeface="Calibri"/>
                </a:rPr>
                <a:t>INFRASTRUCTURE</a:t>
              </a:r>
              <a:endParaRPr sz="3200" b="1" kern="0">
                <a:solidFill>
                  <a:schemeClr val="tx2">
                    <a:lumMod val="90000"/>
                    <a:lumOff val="10000"/>
                  </a:schemeClr>
                </a:solidFill>
                <a:latin typeface="+mj-lt"/>
                <a:sym typeface="Calibri"/>
              </a:endParaRPr>
            </a:p>
          </p:txBody>
        </p:sp>
        <p:sp>
          <p:nvSpPr>
            <p:cNvPr id="165" name="TITLE">
              <a:extLst>
                <a:ext uri="{FF2B5EF4-FFF2-40B4-BE49-F238E27FC236}">
                  <a16:creationId xmlns:a16="http://schemas.microsoft.com/office/drawing/2014/main" id="{8C4A7E0E-A54F-4BA2-E02F-8BC153DF5871}"/>
                </a:ext>
              </a:extLst>
            </p:cNvPr>
            <p:cNvSpPr txBox="1"/>
            <p:nvPr/>
          </p:nvSpPr>
          <p:spPr>
            <a:xfrm>
              <a:off x="0" y="1040200"/>
              <a:ext cx="24387175" cy="1200329"/>
            </a:xfrm>
            <a:prstGeom prst="rect">
              <a:avLst/>
            </a:prstGeom>
            <a:noFill/>
          </p:spPr>
          <p:txBody>
            <a:bodyPr wrap="square" anchor="ctr" anchorCtr="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lang="en-US" sz="7200" b="1"/>
                <a:t>Transfer Functionality by Package</a:t>
              </a:r>
            </a:p>
          </p:txBody>
        </p:sp>
        <p:sp>
          <p:nvSpPr>
            <p:cNvPr id="166" name="Rectangle 165">
              <a:extLst>
                <a:ext uri="{FF2B5EF4-FFF2-40B4-BE49-F238E27FC236}">
                  <a16:creationId xmlns:a16="http://schemas.microsoft.com/office/drawing/2014/main" id="{28DDB1F9-27F9-1234-D0B1-04DFFEC159F7}"/>
                </a:ext>
              </a:extLst>
            </p:cNvPr>
            <p:cNvSpPr/>
            <p:nvPr/>
          </p:nvSpPr>
          <p:spPr>
            <a:xfrm>
              <a:off x="7186613" y="12251072"/>
              <a:ext cx="17200562" cy="14649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7" name="OR">
              <a:extLst>
                <a:ext uri="{FF2B5EF4-FFF2-40B4-BE49-F238E27FC236}">
                  <a16:creationId xmlns:a16="http://schemas.microsoft.com/office/drawing/2014/main" id="{461FA145-B9DB-ED5E-CAFB-4280C9E021CF}"/>
                </a:ext>
              </a:extLst>
            </p:cNvPr>
            <p:cNvSpPr/>
            <p:nvPr/>
          </p:nvSpPr>
          <p:spPr>
            <a:xfrm>
              <a:off x="10282278" y="6318485"/>
              <a:ext cx="1128582" cy="311426"/>
            </a:xfrm>
            <a:prstGeom prst="roundRect">
              <a:avLst>
                <a:gd name="adj" fmla="val 50000"/>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OR</a:t>
              </a:r>
            </a:p>
          </p:txBody>
        </p:sp>
      </p:grpSp>
    </p:spTree>
    <p:extLst>
      <p:ext uri="{BB962C8B-B14F-4D97-AF65-F5344CB8AC3E}">
        <p14:creationId xmlns:p14="http://schemas.microsoft.com/office/powerpoint/2010/main" val="1691836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up)">
                                      <p:cBhvr>
                                        <p:cTn id="7" dur="1000"/>
                                        <p:tgtEl>
                                          <p:spTgt spid="2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750"/>
                                        <p:tgtEl>
                                          <p:spTgt spid="19"/>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293"/>
                                        </p:tgtEl>
                                        <p:attrNameLst>
                                          <p:attrName>style.visibility</p:attrName>
                                        </p:attrNameLst>
                                      </p:cBhvr>
                                      <p:to>
                                        <p:strVal val="visible"/>
                                      </p:to>
                                    </p:set>
                                    <p:animEffect transition="in" filter="wipe(left)">
                                      <p:cBhvr>
                                        <p:cTn id="14" dur="750"/>
                                        <p:tgtEl>
                                          <p:spTgt spid="293"/>
                                        </p:tgtEl>
                                      </p:cBhvr>
                                    </p:animEffect>
                                  </p:childTnLst>
                                </p:cTn>
                              </p:par>
                              <p:par>
                                <p:cTn id="15" presetID="10" presetClass="entr" presetSubtype="0" fill="hold" nodeType="withEffect">
                                  <p:stCondLst>
                                    <p:cond delay="0"/>
                                  </p:stCondLst>
                                  <p:childTnLst>
                                    <p:set>
                                      <p:cBhvr>
                                        <p:cTn id="16" dur="1" fill="hold">
                                          <p:stCondLst>
                                            <p:cond delay="0"/>
                                          </p:stCondLst>
                                        </p:cTn>
                                        <p:tgtEl>
                                          <p:spTgt spid="103"/>
                                        </p:tgtEl>
                                        <p:attrNameLst>
                                          <p:attrName>style.visibility</p:attrName>
                                        </p:attrNameLst>
                                      </p:cBhvr>
                                      <p:to>
                                        <p:strVal val="visible"/>
                                      </p:to>
                                    </p:set>
                                    <p:animEffect transition="in" filter="fade">
                                      <p:cBhvr>
                                        <p:cTn id="17" dur="1000"/>
                                        <p:tgtEl>
                                          <p:spTgt spid="103"/>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146"/>
                                        </p:tgtEl>
                                        <p:attrNameLst>
                                          <p:attrName>style.visibility</p:attrName>
                                        </p:attrNameLst>
                                      </p:cBhvr>
                                      <p:to>
                                        <p:strVal val="visible"/>
                                      </p:to>
                                    </p:set>
                                    <p:anim calcmode="lin" valueType="num">
                                      <p:cBhvr>
                                        <p:cTn id="22" dur="500" fill="hold"/>
                                        <p:tgtEl>
                                          <p:spTgt spid="146"/>
                                        </p:tgtEl>
                                        <p:attrNameLst>
                                          <p:attrName>ppt_w</p:attrName>
                                        </p:attrNameLst>
                                      </p:cBhvr>
                                      <p:tavLst>
                                        <p:tav tm="0">
                                          <p:val>
                                            <p:fltVal val="0"/>
                                          </p:val>
                                        </p:tav>
                                        <p:tav tm="100000">
                                          <p:val>
                                            <p:strVal val="#ppt_w"/>
                                          </p:val>
                                        </p:tav>
                                      </p:tavLst>
                                    </p:anim>
                                    <p:anim calcmode="lin" valueType="num">
                                      <p:cBhvr>
                                        <p:cTn id="23" dur="500" fill="hold"/>
                                        <p:tgtEl>
                                          <p:spTgt spid="146"/>
                                        </p:tgtEl>
                                        <p:attrNameLst>
                                          <p:attrName>ppt_h</p:attrName>
                                        </p:attrNameLst>
                                      </p:cBhvr>
                                      <p:tavLst>
                                        <p:tav tm="0">
                                          <p:val>
                                            <p:fltVal val="0"/>
                                          </p:val>
                                        </p:tav>
                                        <p:tav tm="100000">
                                          <p:val>
                                            <p:strVal val="#ppt_h"/>
                                          </p:val>
                                        </p:tav>
                                      </p:tavLst>
                                    </p:anim>
                                    <p:animEffect transition="in" filter="fade">
                                      <p:cBhvr>
                                        <p:cTn id="24" dur="500"/>
                                        <p:tgtEl>
                                          <p:spTgt spid="146"/>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left)">
                                      <p:cBhvr>
                                        <p:cTn id="27" dur="750"/>
                                        <p:tgtEl>
                                          <p:spTgt spid="13"/>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wipe(left)">
                                      <p:cBhvr>
                                        <p:cTn id="30" dur="750"/>
                                        <p:tgtEl>
                                          <p:spTgt spid="16"/>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94"/>
                                        </p:tgtEl>
                                        <p:attrNameLst>
                                          <p:attrName>style.visibility</p:attrName>
                                        </p:attrNameLst>
                                      </p:cBhvr>
                                      <p:to>
                                        <p:strVal val="visible"/>
                                      </p:to>
                                    </p:set>
                                    <p:animEffect transition="in" filter="wipe(left)">
                                      <p:cBhvr>
                                        <p:cTn id="33" dur="750"/>
                                        <p:tgtEl>
                                          <p:spTgt spid="294"/>
                                        </p:tgtEl>
                                      </p:cBhvr>
                                    </p:animEffect>
                                  </p:childTnLst>
                                </p:cTn>
                              </p:par>
                            </p:childTnLst>
                          </p:cTn>
                        </p:par>
                        <p:par>
                          <p:cTn id="34" fill="hold">
                            <p:stCondLst>
                              <p:cond delay="750"/>
                            </p:stCondLst>
                            <p:childTnLst>
                              <p:par>
                                <p:cTn id="35" presetID="10" presetClass="entr" presetSubtype="0" fill="hold" nodeType="afterEffect">
                                  <p:stCondLst>
                                    <p:cond delay="0"/>
                                  </p:stCondLst>
                                  <p:childTnLst>
                                    <p:set>
                                      <p:cBhvr>
                                        <p:cTn id="36" dur="1" fill="hold">
                                          <p:stCondLst>
                                            <p:cond delay="0"/>
                                          </p:stCondLst>
                                        </p:cTn>
                                        <p:tgtEl>
                                          <p:spTgt spid="104"/>
                                        </p:tgtEl>
                                        <p:attrNameLst>
                                          <p:attrName>style.visibility</p:attrName>
                                        </p:attrNameLst>
                                      </p:cBhvr>
                                      <p:to>
                                        <p:strVal val="visible"/>
                                      </p:to>
                                    </p:set>
                                    <p:animEffect transition="in" filter="fade">
                                      <p:cBhvr>
                                        <p:cTn id="37" dur="250"/>
                                        <p:tgtEl>
                                          <p:spTgt spid="104"/>
                                        </p:tgtEl>
                                      </p:cBhvr>
                                    </p:animEffect>
                                  </p:childTnLst>
                                </p:cTn>
                              </p:par>
                              <p:par>
                                <p:cTn id="38" presetID="63" presetClass="path" presetSubtype="0" accel="50000" decel="50000" fill="hold" nodeType="withEffect">
                                  <p:stCondLst>
                                    <p:cond delay="0"/>
                                  </p:stCondLst>
                                  <p:childTnLst>
                                    <p:animMotion origin="layout" path="M -1.73155E-7 -3.7037E-6 L 0.12791 -3.7037E-6 " pathEditMode="relative" rAng="0" ptsTypes="AA">
                                      <p:cBhvr>
                                        <p:cTn id="39" dur="2000" fill="hold"/>
                                        <p:tgtEl>
                                          <p:spTgt spid="104"/>
                                        </p:tgtEl>
                                        <p:attrNameLst>
                                          <p:attrName>ppt_x</p:attrName>
                                          <p:attrName>ppt_y</p:attrName>
                                        </p:attrNameLst>
                                      </p:cBhvr>
                                      <p:rCtr x="6392" y="0"/>
                                    </p:animMotion>
                                  </p:childTnLst>
                                </p:cTn>
                              </p:par>
                            </p:childTnLst>
                          </p:cTn>
                        </p:par>
                      </p:childTnLst>
                    </p:cTn>
                  </p:par>
                  <p:par>
                    <p:cTn id="40" fill="hold">
                      <p:stCondLst>
                        <p:cond delay="indefinite"/>
                      </p:stCondLst>
                      <p:childTnLst>
                        <p:par>
                          <p:cTn id="41" fill="hold">
                            <p:stCondLst>
                              <p:cond delay="0"/>
                            </p:stCondLst>
                            <p:childTnLst>
                              <p:par>
                                <p:cTn id="42" presetID="22" presetClass="entr" presetSubtype="1" fill="hold" grpId="0" nodeType="click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up)">
                                      <p:cBhvr>
                                        <p:cTn id="44" dur="500"/>
                                        <p:tgtEl>
                                          <p:spTgt spid="22"/>
                                        </p:tgtEl>
                                      </p:cBhvr>
                                    </p:animEffect>
                                  </p:childTnLst>
                                </p:cTn>
                              </p:par>
                            </p:childTnLst>
                          </p:cTn>
                        </p:par>
                        <p:par>
                          <p:cTn id="45" fill="hold">
                            <p:stCondLst>
                              <p:cond delay="500"/>
                            </p:stCondLst>
                            <p:childTnLst>
                              <p:par>
                                <p:cTn id="46" presetID="10" presetClass="entr" presetSubtype="0" fill="hold" nodeType="afterEffect">
                                  <p:stCondLst>
                                    <p:cond delay="0"/>
                                  </p:stCondLst>
                                  <p:childTnLst>
                                    <p:set>
                                      <p:cBhvr>
                                        <p:cTn id="47" dur="1" fill="hold">
                                          <p:stCondLst>
                                            <p:cond delay="0"/>
                                          </p:stCondLst>
                                        </p:cTn>
                                        <p:tgtEl>
                                          <p:spTgt spid="120"/>
                                        </p:tgtEl>
                                        <p:attrNameLst>
                                          <p:attrName>style.visibility</p:attrName>
                                        </p:attrNameLst>
                                      </p:cBhvr>
                                      <p:to>
                                        <p:strVal val="visible"/>
                                      </p:to>
                                    </p:set>
                                    <p:animEffect transition="in" filter="fade">
                                      <p:cBhvr>
                                        <p:cTn id="48" dur="250"/>
                                        <p:tgtEl>
                                          <p:spTgt spid="120"/>
                                        </p:tgtEl>
                                      </p:cBhvr>
                                    </p:animEffect>
                                  </p:childTnLst>
                                </p:cTn>
                              </p:par>
                              <p:par>
                                <p:cTn id="49" presetID="63" presetClass="path" presetSubtype="0" accel="50000" decel="50000" fill="hold" nodeType="withEffect">
                                  <p:stCondLst>
                                    <p:cond delay="0"/>
                                  </p:stCondLst>
                                  <p:childTnLst>
                                    <p:animMotion origin="layout" path="M -3.01393E-6 4.25926E-6 L 0.13319 4.25926E-6 " pathEditMode="relative" rAng="0" ptsTypes="AA">
                                      <p:cBhvr>
                                        <p:cTn id="50" dur="1000" fill="hold"/>
                                        <p:tgtEl>
                                          <p:spTgt spid="120"/>
                                        </p:tgtEl>
                                        <p:attrNameLst>
                                          <p:attrName>ppt_x</p:attrName>
                                          <p:attrName>ppt_y</p:attrName>
                                        </p:attrNameLst>
                                      </p:cBhvr>
                                      <p:rCtr x="6659" y="0"/>
                                    </p:animMotion>
                                  </p:childTnLst>
                                </p:cTn>
                              </p:par>
                            </p:childTnLst>
                          </p:cTn>
                        </p:par>
                      </p:childTnLst>
                    </p:cTn>
                  </p:par>
                  <p:par>
                    <p:cTn id="51" fill="hold">
                      <p:stCondLst>
                        <p:cond delay="indefinite"/>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ppt_w</p:attrName>
                                        </p:attrNameLst>
                                      </p:cBhvr>
                                      <p:tavLst>
                                        <p:tav tm="0">
                                          <p:val>
                                            <p:fltVal val="0"/>
                                          </p:val>
                                        </p:tav>
                                        <p:tav tm="100000">
                                          <p:val>
                                            <p:strVal val="#ppt_w"/>
                                          </p:val>
                                        </p:tav>
                                      </p:tavLst>
                                    </p:anim>
                                    <p:anim calcmode="lin" valueType="num">
                                      <p:cBhvr>
                                        <p:cTn id="56" dur="500" fill="hold"/>
                                        <p:tgtEl>
                                          <p:spTgt spid="23"/>
                                        </p:tgtEl>
                                        <p:attrNameLst>
                                          <p:attrName>ppt_h</p:attrName>
                                        </p:attrNameLst>
                                      </p:cBhvr>
                                      <p:tavLst>
                                        <p:tav tm="0">
                                          <p:val>
                                            <p:fltVal val="0"/>
                                          </p:val>
                                        </p:tav>
                                        <p:tav tm="100000">
                                          <p:val>
                                            <p:strVal val="#ppt_h"/>
                                          </p:val>
                                        </p:tav>
                                      </p:tavLst>
                                    </p:anim>
                                    <p:animEffect transition="in" filter="fade">
                                      <p:cBhvr>
                                        <p:cTn id="57" dur="500"/>
                                        <p:tgtEl>
                                          <p:spTgt spid="23"/>
                                        </p:tgtEl>
                                      </p:cBhvr>
                                    </p:animEffect>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wipe(left)">
                                      <p:cBhvr>
                                        <p:cTn id="61" dur="750"/>
                                        <p:tgtEl>
                                          <p:spTgt spid="14"/>
                                        </p:tgtEl>
                                      </p:cBhvr>
                                    </p:animEffect>
                                  </p:childTnLst>
                                </p:cTn>
                              </p:par>
                            </p:childTnLst>
                          </p:cTn>
                        </p:par>
                        <p:par>
                          <p:cTn id="62" fill="hold">
                            <p:stCondLst>
                              <p:cond delay="1250"/>
                            </p:stCondLst>
                            <p:childTnLst>
                              <p:par>
                                <p:cTn id="63" presetID="10" presetClass="entr" presetSubtype="0" fill="hold"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fade">
                                      <p:cBhvr>
                                        <p:cTn id="65" dur="250"/>
                                        <p:tgtEl>
                                          <p:spTgt spid="11"/>
                                        </p:tgtEl>
                                      </p:cBhvr>
                                    </p:animEffect>
                                  </p:childTnLst>
                                </p:cTn>
                              </p:par>
                              <p:par>
                                <p:cTn id="66" presetID="63" presetClass="path" presetSubtype="0" accel="50000" decel="50000" fill="hold" nodeType="withEffect">
                                  <p:stCondLst>
                                    <p:cond delay="0"/>
                                  </p:stCondLst>
                                  <p:childTnLst>
                                    <p:animMotion origin="layout" path="M 1.74456E-7 4.25926E-6 L 0.13319 4.25926E-6 " pathEditMode="relative" rAng="0" ptsTypes="AA">
                                      <p:cBhvr>
                                        <p:cTn id="67" dur="1000" fill="hold"/>
                                        <p:tgtEl>
                                          <p:spTgt spid="11"/>
                                        </p:tgtEl>
                                        <p:attrNameLst>
                                          <p:attrName>ppt_x</p:attrName>
                                          <p:attrName>ppt_y</p:attrName>
                                        </p:attrNameLst>
                                      </p:cBhvr>
                                      <p:rCtr x="6659" y="0"/>
                                    </p:animMotion>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p:cTn id="72" dur="500" fill="hold"/>
                                        <p:tgtEl>
                                          <p:spTgt spid="36"/>
                                        </p:tgtEl>
                                        <p:attrNameLst>
                                          <p:attrName>ppt_w</p:attrName>
                                        </p:attrNameLst>
                                      </p:cBhvr>
                                      <p:tavLst>
                                        <p:tav tm="0">
                                          <p:val>
                                            <p:fltVal val="0"/>
                                          </p:val>
                                        </p:tav>
                                        <p:tav tm="100000">
                                          <p:val>
                                            <p:strVal val="#ppt_w"/>
                                          </p:val>
                                        </p:tav>
                                      </p:tavLst>
                                    </p:anim>
                                    <p:anim calcmode="lin" valueType="num">
                                      <p:cBhvr>
                                        <p:cTn id="73" dur="500" fill="hold"/>
                                        <p:tgtEl>
                                          <p:spTgt spid="36"/>
                                        </p:tgtEl>
                                        <p:attrNameLst>
                                          <p:attrName>ppt_h</p:attrName>
                                        </p:attrNameLst>
                                      </p:cBhvr>
                                      <p:tavLst>
                                        <p:tav tm="0">
                                          <p:val>
                                            <p:fltVal val="0"/>
                                          </p:val>
                                        </p:tav>
                                        <p:tav tm="100000">
                                          <p:val>
                                            <p:strVal val="#ppt_h"/>
                                          </p:val>
                                        </p:tav>
                                      </p:tavLst>
                                    </p:anim>
                                    <p:animEffect transition="in" filter="fade">
                                      <p:cBhvr>
                                        <p:cTn id="74" dur="500"/>
                                        <p:tgtEl>
                                          <p:spTgt spid="36"/>
                                        </p:tgtEl>
                                      </p:cBhvr>
                                    </p:animEffect>
                                  </p:childTnLst>
                                </p:cTn>
                              </p:par>
                            </p:childTnLst>
                          </p:cTn>
                        </p:par>
                        <p:par>
                          <p:cTn id="75" fill="hold">
                            <p:stCondLst>
                              <p:cond delay="500"/>
                            </p:stCondLst>
                            <p:childTnLst>
                              <p:par>
                                <p:cTn id="76" presetID="10" presetClass="entr" presetSubtype="0" fill="hold" nodeType="afterEffect">
                                  <p:stCondLst>
                                    <p:cond delay="0"/>
                                  </p:stCondLst>
                                  <p:childTnLst>
                                    <p:set>
                                      <p:cBhvr>
                                        <p:cTn id="77" dur="1" fill="hold">
                                          <p:stCondLst>
                                            <p:cond delay="0"/>
                                          </p:stCondLst>
                                        </p:cTn>
                                        <p:tgtEl>
                                          <p:spTgt spid="65"/>
                                        </p:tgtEl>
                                        <p:attrNameLst>
                                          <p:attrName>style.visibility</p:attrName>
                                        </p:attrNameLst>
                                      </p:cBhvr>
                                      <p:to>
                                        <p:strVal val="visible"/>
                                      </p:to>
                                    </p:set>
                                    <p:animEffect transition="in" filter="fade">
                                      <p:cBhvr>
                                        <p:cTn id="78" dur="500"/>
                                        <p:tgtEl>
                                          <p:spTgt spid="65"/>
                                        </p:tgtEl>
                                      </p:cBhvr>
                                    </p:animEffect>
                                  </p:childTnLst>
                                </p:cTn>
                              </p:par>
                              <p:par>
                                <p:cTn id="79" presetID="63" presetClass="path" presetSubtype="0" accel="50000" decel="50000" fill="hold" nodeType="withEffect">
                                  <p:stCondLst>
                                    <p:cond delay="0"/>
                                  </p:stCondLst>
                                  <p:childTnLst>
                                    <p:animMotion origin="layout" path="M 1.74456E-7 4.25926E-6 L 0.13319 4.25926E-6 " pathEditMode="relative" rAng="0" ptsTypes="AA">
                                      <p:cBhvr>
                                        <p:cTn id="80" dur="1000" fill="hold"/>
                                        <p:tgtEl>
                                          <p:spTgt spid="65"/>
                                        </p:tgtEl>
                                        <p:attrNameLst>
                                          <p:attrName>ppt_x</p:attrName>
                                          <p:attrName>ppt_y</p:attrName>
                                        </p:attrNameLst>
                                      </p:cBhvr>
                                      <p:rCtr x="665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 grpId="0" animBg="1"/>
      <p:bldP spid="294" grpId="0" animBg="1"/>
      <p:bldP spid="14" grpId="0"/>
      <p:bldP spid="16" grpId="0"/>
      <p:bldP spid="13" grpId="0"/>
      <p:bldP spid="19" grpId="0"/>
      <p:bldP spid="23" grpId="0" animBg="1"/>
      <p:bldP spid="36" grpId="0" animBg="1"/>
      <p:bldP spid="22" grpId="0" animBg="1"/>
      <p:bldP spid="24" grpId="0" animBg="1"/>
      <p:bldP spid="14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DBD1A-0790-D446-528A-07747912CE91}"/>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138F6244-F29D-F775-C77F-BF46CB465673}"/>
              </a:ext>
            </a:extLst>
          </p:cNvPr>
          <p:cNvSpPr>
            <a:spLocks noGrp="1"/>
          </p:cNvSpPr>
          <p:nvPr>
            <p:ph type="title"/>
          </p:nvPr>
        </p:nvSpPr>
        <p:spPr/>
        <p:txBody>
          <a:bodyPr/>
          <a:lstStyle/>
          <a:p>
            <a:r>
              <a:rPr lang="en-US"/>
              <a:t>Alerting Basics </a:t>
            </a:r>
            <a:r>
              <a:rPr lang="en-US">
                <a:solidFill>
                  <a:schemeClr val="accent1"/>
                </a:solidFill>
              </a:rPr>
              <a:t>(Who, How, </a:t>
            </a:r>
            <a:r>
              <a:rPr lang="en-US"/>
              <a:t>When)</a:t>
            </a:r>
          </a:p>
        </p:txBody>
      </p:sp>
      <p:sp>
        <p:nvSpPr>
          <p:cNvPr id="8" name="Text Placeholder 7">
            <a:extLst>
              <a:ext uri="{FF2B5EF4-FFF2-40B4-BE49-F238E27FC236}">
                <a16:creationId xmlns:a16="http://schemas.microsoft.com/office/drawing/2014/main" id="{45E98DAF-A6C9-AF27-57A9-BCCCADE62898}"/>
              </a:ext>
            </a:extLst>
          </p:cNvPr>
          <p:cNvSpPr>
            <a:spLocks noGrp="1"/>
          </p:cNvSpPr>
          <p:nvPr>
            <p:ph type="body" sz="quarter" idx="11"/>
          </p:nvPr>
        </p:nvSpPr>
        <p:spPr/>
        <p:txBody>
          <a:bodyPr/>
          <a:lstStyle/>
          <a:p>
            <a:pPr marL="0" indent="0">
              <a:buNone/>
            </a:pPr>
            <a:r>
              <a:rPr lang="en-US" sz="3600" b="1" dirty="0">
                <a:solidFill>
                  <a:schemeClr val="accent1"/>
                </a:solidFill>
                <a:latin typeface="+mj-lt"/>
              </a:rPr>
              <a:t>WHO</a:t>
            </a:r>
          </a:p>
          <a:p>
            <a:pPr marL="0" indent="0">
              <a:spcBef>
                <a:spcPts val="0"/>
              </a:spcBef>
              <a:buNone/>
            </a:pPr>
            <a:r>
              <a:rPr lang="en-US" dirty="0">
                <a:latin typeface="Calibri" panose="020F0502020204030204" pitchFamily="34" charset="0"/>
                <a:ea typeface="Roboto Medium" panose="02000000000000000000" pitchFamily="2" charset="0"/>
                <a:cs typeface="Calibri" panose="020F0502020204030204" pitchFamily="34" charset="0"/>
              </a:rPr>
              <a:t>Driven by Teams</a:t>
            </a:r>
          </a:p>
          <a:p>
            <a:pPr marL="457200" indent="-457200">
              <a:spcBef>
                <a:spcPts val="0"/>
              </a:spcBef>
              <a:buFont typeface="Arial" panose="020B0604020202020204" pitchFamily="34" charset="0"/>
              <a:buChar char="•"/>
            </a:pPr>
            <a:r>
              <a:rPr lang="en-US" dirty="0"/>
              <a:t>Identify your Teams</a:t>
            </a:r>
          </a:p>
          <a:p>
            <a:pPr marL="457200" indent="-457200">
              <a:spcBef>
                <a:spcPts val="0"/>
              </a:spcBef>
              <a:buFont typeface="Arial" panose="020B0604020202020204" pitchFamily="34" charset="0"/>
              <a:buChar char="•"/>
            </a:pPr>
            <a:r>
              <a:rPr lang="en-US" dirty="0"/>
              <a:t>Place individuals on Teams</a:t>
            </a:r>
          </a:p>
          <a:p>
            <a:pPr lvl="1">
              <a:spcBef>
                <a:spcPts val="0"/>
              </a:spcBef>
            </a:pPr>
            <a:r>
              <a:rPr lang="en-US" dirty="0"/>
              <a:t>Able to be on more than one Team</a:t>
            </a:r>
          </a:p>
          <a:p>
            <a:pPr marL="0" lvl="1" indent="0" defTabSz="274320" fontAlgn="t">
              <a:spcBef>
                <a:spcPts val="3000"/>
              </a:spcBef>
              <a:buNone/>
            </a:pPr>
            <a:r>
              <a:rPr lang="en-US" sz="3600" b="1" dirty="0">
                <a:solidFill>
                  <a:schemeClr val="accent1"/>
                </a:solidFill>
                <a:latin typeface="+mj-lt"/>
              </a:rPr>
              <a:t>HOW</a:t>
            </a:r>
            <a:endParaRPr lang="en-US" sz="3200" b="1" dirty="0">
              <a:solidFill>
                <a:schemeClr val="accent1"/>
              </a:solidFill>
              <a:latin typeface="+mj-lt"/>
            </a:endParaRPr>
          </a:p>
          <a:p>
            <a:pPr marL="457200" indent="-457200">
              <a:spcBef>
                <a:spcPts val="0"/>
              </a:spcBef>
              <a:buFont typeface="Arial" panose="020B0604020202020204" pitchFamily="34" charset="0"/>
              <a:buChar char="•"/>
            </a:pPr>
            <a:r>
              <a:rPr lang="en-US" dirty="0">
                <a:latin typeface="Calibri" panose="020F0502020204030204" pitchFamily="34" charset="0"/>
                <a:ea typeface="Roboto Medium" panose="02000000000000000000" pitchFamily="2" charset="0"/>
                <a:cs typeface="Calibri" panose="020F0502020204030204" pitchFamily="34" charset="0"/>
              </a:rPr>
              <a:t>Call Status</a:t>
            </a:r>
          </a:p>
          <a:p>
            <a:pPr lvl="1">
              <a:spcBef>
                <a:spcPts val="0"/>
              </a:spcBef>
            </a:pPr>
            <a:r>
              <a:rPr lang="en-US" dirty="0"/>
              <a:t>ON Call = Alert</a:t>
            </a:r>
          </a:p>
          <a:p>
            <a:pPr lvl="1">
              <a:spcBef>
                <a:spcPts val="0"/>
              </a:spcBef>
            </a:pPr>
            <a:r>
              <a:rPr lang="en-US" dirty="0"/>
              <a:t>OFF Call = No Alert</a:t>
            </a:r>
          </a:p>
          <a:p>
            <a:pPr marL="457200" indent="-457200">
              <a:spcBef>
                <a:spcPts val="1800"/>
              </a:spcBef>
              <a:buFont typeface="Arial" panose="020B0604020202020204" pitchFamily="34" charset="0"/>
              <a:buChar char="•"/>
            </a:pPr>
            <a:r>
              <a:rPr lang="en-US" dirty="0">
                <a:latin typeface="Calibri" panose="020F0502020204030204" pitchFamily="34" charset="0"/>
                <a:ea typeface="Roboto Medium" panose="02000000000000000000" pitchFamily="2" charset="0"/>
                <a:cs typeface="Calibri" panose="020F0502020204030204" pitchFamily="34" charset="0"/>
              </a:rPr>
              <a:t>Workflow Triggered Alerts</a:t>
            </a:r>
          </a:p>
          <a:p>
            <a:pPr lvl="1">
              <a:spcBef>
                <a:spcPts val="0"/>
              </a:spcBef>
            </a:pPr>
            <a:r>
              <a:rPr lang="en-US" dirty="0"/>
              <a:t>Method of Arrival / Status</a:t>
            </a:r>
          </a:p>
          <a:p>
            <a:pPr lvl="1">
              <a:spcBef>
                <a:spcPts val="0"/>
              </a:spcBef>
            </a:pPr>
            <a:r>
              <a:rPr lang="en-US" dirty="0"/>
              <a:t>Pulsara </a:t>
            </a:r>
            <a:r>
              <a:rPr lang="en-US" b="1" dirty="0"/>
              <a:t>MED OPS</a:t>
            </a:r>
            <a:r>
              <a:rPr lang="en-US" dirty="0"/>
              <a:t>: Incident</a:t>
            </a:r>
          </a:p>
          <a:p>
            <a:pPr lvl="1">
              <a:spcBef>
                <a:spcPts val="0"/>
              </a:spcBef>
            </a:pPr>
            <a:r>
              <a:rPr lang="en-US" dirty="0"/>
              <a:t>Pulsara </a:t>
            </a:r>
            <a:r>
              <a:rPr lang="en-US" b="1" dirty="0"/>
              <a:t>UNITED</a:t>
            </a:r>
            <a:r>
              <a:rPr lang="en-US" dirty="0"/>
              <a:t>: Other options</a:t>
            </a:r>
          </a:p>
          <a:p>
            <a:pPr marL="457200" indent="-457200">
              <a:spcBef>
                <a:spcPts val="1800"/>
              </a:spcBef>
              <a:buFont typeface="Arial" panose="020B0604020202020204" pitchFamily="34" charset="0"/>
              <a:buChar char="•"/>
            </a:pPr>
            <a:r>
              <a:rPr lang="en-US" dirty="0">
                <a:latin typeface="Calibri" panose="020F0502020204030204" pitchFamily="34" charset="0"/>
                <a:ea typeface="Roboto Medium" panose="02000000000000000000" pitchFamily="2" charset="0"/>
                <a:cs typeface="Calibri" panose="020F0502020204030204" pitchFamily="34" charset="0"/>
              </a:rPr>
              <a:t>Manual: Team or Individual</a:t>
            </a:r>
          </a:p>
          <a:p>
            <a:pPr lvl="1"/>
            <a:endParaRPr lang="en-US" dirty="0"/>
          </a:p>
          <a:p>
            <a:pPr marL="0" indent="0">
              <a:buNone/>
            </a:pPr>
            <a:endParaRPr lang="en-US" dirty="0"/>
          </a:p>
        </p:txBody>
      </p:sp>
      <p:pic>
        <p:nvPicPr>
          <p:cNvPr id="1026" name="Picture 2">
            <a:extLst>
              <a:ext uri="{FF2B5EF4-FFF2-40B4-BE49-F238E27FC236}">
                <a16:creationId xmlns:a16="http://schemas.microsoft.com/office/drawing/2014/main" id="{A20045C0-5EF6-5032-98F4-E896699FD796}"/>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l="208" r="20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1">
            <a:extLst>
              <a:ext uri="{FF2B5EF4-FFF2-40B4-BE49-F238E27FC236}">
                <a16:creationId xmlns:a16="http://schemas.microsoft.com/office/drawing/2014/main" id="{6CE9D0D4-1D5F-F61E-497E-5D773EA2991F}"/>
              </a:ext>
            </a:extLst>
          </p:cNvPr>
          <p:cNvSpPr txBox="1">
            <a:spLocks/>
          </p:cNvSpPr>
          <p:nvPr/>
        </p:nvSpPr>
        <p:spPr>
          <a:xfrm>
            <a:off x="0" y="12387054"/>
            <a:ext cx="10726738" cy="884810"/>
          </a:xfrm>
          <a:prstGeom prst="rect">
            <a:avLst/>
          </a:prstGeom>
          <a:solidFill>
            <a:schemeClr val="accent1"/>
          </a:solidFill>
        </p:spPr>
        <p:txBody>
          <a:bodyPr tIns="9144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n-US" sz="4000" dirty="0">
                <a:solidFill>
                  <a:schemeClr val="bg1"/>
                </a:solidFill>
                <a:latin typeface="Arial" panose="020B0604020202020204" pitchFamily="34" charset="0"/>
                <a:cs typeface="Arial" panose="020B0604020202020204" pitchFamily="34" charset="0"/>
              </a:rPr>
              <a:t>Alerting | Who, How, &amp; When</a:t>
            </a:r>
          </a:p>
        </p:txBody>
      </p:sp>
    </p:spTree>
    <p:extLst>
      <p:ext uri="{BB962C8B-B14F-4D97-AF65-F5344CB8AC3E}">
        <p14:creationId xmlns:p14="http://schemas.microsoft.com/office/powerpoint/2010/main" val="15133331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8C9489-A3C0-1323-A4A6-89579A1BF47C}"/>
              </a:ext>
            </a:extLst>
          </p:cNvPr>
          <p:cNvSpPr>
            <a:spLocks noGrp="1"/>
          </p:cNvSpPr>
          <p:nvPr>
            <p:ph type="title"/>
          </p:nvPr>
        </p:nvSpPr>
        <p:spPr/>
        <p:txBody>
          <a:bodyPr/>
          <a:lstStyle/>
          <a:p>
            <a:r>
              <a:rPr lang="en-US"/>
              <a:t>Alerting Basics (Who, How, </a:t>
            </a:r>
            <a:r>
              <a:rPr lang="en-US">
                <a:solidFill>
                  <a:schemeClr val="accent1"/>
                </a:solidFill>
              </a:rPr>
              <a:t>When</a:t>
            </a:r>
            <a:r>
              <a:rPr lang="en-US"/>
              <a:t>)</a:t>
            </a:r>
          </a:p>
        </p:txBody>
      </p:sp>
      <p:sp>
        <p:nvSpPr>
          <p:cNvPr id="4" name="Text Placeholder 3">
            <a:extLst>
              <a:ext uri="{FF2B5EF4-FFF2-40B4-BE49-F238E27FC236}">
                <a16:creationId xmlns:a16="http://schemas.microsoft.com/office/drawing/2014/main" id="{F4DF5B2D-C0A5-32DC-0B96-DF24DED34BCA}"/>
              </a:ext>
            </a:extLst>
          </p:cNvPr>
          <p:cNvSpPr>
            <a:spLocks noGrp="1"/>
          </p:cNvSpPr>
          <p:nvPr>
            <p:ph type="body" sz="quarter" idx="11"/>
          </p:nvPr>
        </p:nvSpPr>
        <p:spPr/>
        <p:txBody>
          <a:bodyPr/>
          <a:lstStyle/>
          <a:p>
            <a:pPr marL="0" indent="0">
              <a:buNone/>
            </a:pPr>
            <a:r>
              <a:rPr lang="en-US" sz="3600" b="1" dirty="0">
                <a:solidFill>
                  <a:schemeClr val="accent1"/>
                </a:solidFill>
                <a:latin typeface="+mj-lt"/>
              </a:rPr>
              <a:t>WHEN</a:t>
            </a:r>
            <a:endParaRPr lang="en-US" sz="3200" b="1" dirty="0">
              <a:solidFill>
                <a:schemeClr val="accent1"/>
              </a:solidFill>
              <a:latin typeface="+mj-lt"/>
            </a:endParaRPr>
          </a:p>
          <a:p>
            <a:pPr marL="0" indent="0">
              <a:buNone/>
            </a:pPr>
            <a:r>
              <a:rPr lang="en-US" sz="3000" b="1" dirty="0">
                <a:latin typeface="+mj-lt"/>
                <a:ea typeface="Roboto Medium" panose="02000000000000000000" pitchFamily="2" charset="0"/>
                <a:cs typeface="Calibri" panose="020F0502020204030204" pitchFamily="34" charset="0"/>
              </a:rPr>
              <a:t>Method of Arrival</a:t>
            </a:r>
          </a:p>
          <a:p>
            <a:pPr marL="457200" indent="-457200">
              <a:spcBef>
                <a:spcPts val="0"/>
              </a:spcBef>
              <a:buFont typeface="Arial" panose="020B0604020202020204" pitchFamily="34" charset="0"/>
              <a:buChar char="•"/>
            </a:pPr>
            <a:r>
              <a:rPr lang="en-US" dirty="0"/>
              <a:t>Prehospital (EMS Alert) Options</a:t>
            </a:r>
          </a:p>
          <a:p>
            <a:pPr lvl="1">
              <a:spcBef>
                <a:spcPts val="0"/>
              </a:spcBef>
            </a:pPr>
            <a:r>
              <a:rPr lang="en-US" dirty="0"/>
              <a:t>When prehospital sends initial notification</a:t>
            </a:r>
          </a:p>
          <a:p>
            <a:pPr lvl="1">
              <a:spcBef>
                <a:spcPts val="0"/>
              </a:spcBef>
            </a:pPr>
            <a:r>
              <a:rPr lang="en-US" dirty="0"/>
              <a:t>When ED “Activates”</a:t>
            </a:r>
          </a:p>
          <a:p>
            <a:pPr marL="457200" indent="-457200">
              <a:spcBef>
                <a:spcPts val="0"/>
              </a:spcBef>
              <a:buFont typeface="Arial" panose="020B0604020202020204" pitchFamily="34" charset="0"/>
              <a:buChar char="•"/>
            </a:pPr>
            <a:r>
              <a:rPr lang="en-US" dirty="0"/>
              <a:t>ED Activation</a:t>
            </a:r>
          </a:p>
          <a:p>
            <a:pPr marL="457200" indent="-457200">
              <a:spcBef>
                <a:spcPts val="0"/>
              </a:spcBef>
              <a:buFont typeface="Arial" panose="020B0604020202020204" pitchFamily="34" charset="0"/>
              <a:buChar char="•"/>
            </a:pPr>
            <a:r>
              <a:rPr lang="en-US" dirty="0"/>
              <a:t>Inpatient Activation</a:t>
            </a:r>
          </a:p>
          <a:p>
            <a:pPr marL="457200" indent="-457200">
              <a:spcBef>
                <a:spcPts val="0"/>
              </a:spcBef>
              <a:buFont typeface="Arial" panose="020B0604020202020204" pitchFamily="34" charset="0"/>
              <a:buChar char="•"/>
            </a:pPr>
            <a:r>
              <a:rPr lang="en-US" dirty="0"/>
              <a:t>Transfer Requested</a:t>
            </a:r>
          </a:p>
          <a:p>
            <a:pPr marL="457200" indent="-457200">
              <a:spcBef>
                <a:spcPts val="0"/>
              </a:spcBef>
              <a:buFont typeface="Arial" panose="020B0604020202020204" pitchFamily="34" charset="0"/>
              <a:buChar char="•"/>
            </a:pPr>
            <a:r>
              <a:rPr lang="en-US" dirty="0"/>
              <a:t>Transfer Accepted</a:t>
            </a:r>
          </a:p>
          <a:p>
            <a:pPr marL="457200" indent="-457200">
              <a:spcBef>
                <a:spcPts val="0"/>
              </a:spcBef>
              <a:buFont typeface="Arial" panose="020B0604020202020204" pitchFamily="34" charset="0"/>
              <a:buChar char="•"/>
            </a:pPr>
            <a:r>
              <a:rPr lang="en-US" dirty="0"/>
              <a:t>Consult Requested</a:t>
            </a:r>
          </a:p>
          <a:p>
            <a:pPr>
              <a:spcBef>
                <a:spcPts val="2100"/>
              </a:spcBef>
            </a:pPr>
            <a:r>
              <a:rPr lang="en-US" sz="3000" b="1" dirty="0">
                <a:latin typeface="+mj-lt"/>
                <a:ea typeface="Roboto Medium" panose="02000000000000000000" pitchFamily="2" charset="0"/>
                <a:cs typeface="Calibri" panose="020F0502020204030204" pitchFamily="34" charset="0"/>
              </a:rPr>
              <a:t>Manual</a:t>
            </a:r>
          </a:p>
          <a:p>
            <a:pPr marL="457200" indent="-457200">
              <a:spcBef>
                <a:spcPts val="0"/>
              </a:spcBef>
              <a:buFont typeface="Arial" panose="020B0604020202020204" pitchFamily="34" charset="0"/>
              <a:buChar char="•"/>
            </a:pPr>
            <a:r>
              <a:rPr lang="en-US" dirty="0"/>
              <a:t>Team or Individual</a:t>
            </a:r>
          </a:p>
          <a:p>
            <a:pPr>
              <a:spcBef>
                <a:spcPts val="2100"/>
              </a:spcBef>
            </a:pPr>
            <a:r>
              <a:rPr lang="en-US" sz="3000" b="1" dirty="0">
                <a:latin typeface="+mj-lt"/>
                <a:ea typeface="Roboto Medium" panose="02000000000000000000" pitchFamily="2" charset="0"/>
                <a:cs typeface="Calibri" panose="020F0502020204030204" pitchFamily="34" charset="0"/>
              </a:rPr>
              <a:t>Time Sensitive Emergency Event Triggered</a:t>
            </a:r>
          </a:p>
          <a:p>
            <a:pPr marL="457200" indent="-457200">
              <a:spcBef>
                <a:spcPts val="0"/>
              </a:spcBef>
              <a:buFont typeface="Arial" panose="020B0604020202020204" pitchFamily="34" charset="0"/>
              <a:buChar char="•"/>
            </a:pPr>
            <a:r>
              <a:rPr lang="en-US" dirty="0"/>
              <a:t>Stroke: Suspected LVO, CT Complete, CTA Complete</a:t>
            </a:r>
          </a:p>
          <a:p>
            <a:pPr marL="457200" indent="-457200">
              <a:spcBef>
                <a:spcPts val="0"/>
              </a:spcBef>
              <a:buFont typeface="Arial" panose="020B0604020202020204" pitchFamily="34" charset="0"/>
              <a:buChar char="•"/>
            </a:pPr>
            <a:r>
              <a:rPr lang="en-US" dirty="0"/>
              <a:t>Trauma: Level</a:t>
            </a:r>
          </a:p>
          <a:p>
            <a:pPr marL="0" indent="0">
              <a:buNone/>
            </a:pPr>
            <a:endParaRPr lang="en-US" dirty="0"/>
          </a:p>
        </p:txBody>
      </p:sp>
      <p:pic>
        <p:nvPicPr>
          <p:cNvPr id="2050" name="Picture 2">
            <a:extLst>
              <a:ext uri="{FF2B5EF4-FFF2-40B4-BE49-F238E27FC236}">
                <a16:creationId xmlns:a16="http://schemas.microsoft.com/office/drawing/2014/main" id="{F60872BA-503B-537B-9461-A1DEC18CCECF}"/>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l="23931" r="2393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11">
            <a:extLst>
              <a:ext uri="{FF2B5EF4-FFF2-40B4-BE49-F238E27FC236}">
                <a16:creationId xmlns:a16="http://schemas.microsoft.com/office/drawing/2014/main" id="{E4B1D8EF-E9AB-BAFF-7240-89F164D3365F}"/>
              </a:ext>
            </a:extLst>
          </p:cNvPr>
          <p:cNvSpPr txBox="1">
            <a:spLocks/>
          </p:cNvSpPr>
          <p:nvPr/>
        </p:nvSpPr>
        <p:spPr>
          <a:xfrm>
            <a:off x="0" y="12387054"/>
            <a:ext cx="10726738" cy="884810"/>
          </a:xfrm>
          <a:prstGeom prst="rect">
            <a:avLst/>
          </a:prstGeom>
          <a:solidFill>
            <a:schemeClr val="accent1"/>
          </a:solidFill>
        </p:spPr>
        <p:txBody>
          <a:bodyPr tIns="9144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n-US" sz="4000" dirty="0">
                <a:solidFill>
                  <a:schemeClr val="bg1"/>
                </a:solidFill>
                <a:latin typeface="Arial" panose="020B0604020202020204" pitchFamily="34" charset="0"/>
                <a:cs typeface="Arial" panose="020B0604020202020204" pitchFamily="34" charset="0"/>
              </a:rPr>
              <a:t>Alerting | Who, How, &amp; When</a:t>
            </a:r>
          </a:p>
        </p:txBody>
      </p:sp>
    </p:spTree>
    <p:extLst>
      <p:ext uri="{BB962C8B-B14F-4D97-AF65-F5344CB8AC3E}">
        <p14:creationId xmlns:p14="http://schemas.microsoft.com/office/powerpoint/2010/main" val="1880243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BD954-46DD-7A98-CC30-0D69A86386C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EC0805E-4DD6-F974-1C6A-0A780035C701}"/>
              </a:ext>
            </a:extLst>
          </p:cNvPr>
          <p:cNvSpPr>
            <a:spLocks noGrp="1"/>
          </p:cNvSpPr>
          <p:nvPr>
            <p:ph type="title"/>
          </p:nvPr>
        </p:nvSpPr>
        <p:spPr/>
        <p:txBody>
          <a:bodyPr/>
          <a:lstStyle/>
          <a:p>
            <a:r>
              <a:rPr lang="en-US"/>
              <a:t>Hospital Call Status</a:t>
            </a:r>
          </a:p>
        </p:txBody>
      </p:sp>
      <p:sp>
        <p:nvSpPr>
          <p:cNvPr id="4" name="Text Placeholder 3">
            <a:extLst>
              <a:ext uri="{FF2B5EF4-FFF2-40B4-BE49-F238E27FC236}">
                <a16:creationId xmlns:a16="http://schemas.microsoft.com/office/drawing/2014/main" id="{2A12325B-D94C-DA7B-A3C3-94264EDD9E3C}"/>
              </a:ext>
            </a:extLst>
          </p:cNvPr>
          <p:cNvSpPr>
            <a:spLocks noGrp="1"/>
          </p:cNvSpPr>
          <p:nvPr>
            <p:ph type="body" sz="quarter" idx="11"/>
          </p:nvPr>
        </p:nvSpPr>
        <p:spPr/>
        <p:txBody>
          <a:bodyPr/>
          <a:lstStyle/>
          <a:p>
            <a:pPr marL="0" indent="0">
              <a:buNone/>
            </a:pPr>
            <a:r>
              <a:rPr lang="en-US" sz="3600" b="1" dirty="0">
                <a:solidFill>
                  <a:schemeClr val="accent1"/>
                </a:solidFill>
                <a:latin typeface="+mj-lt"/>
              </a:rPr>
              <a:t>MANAGE</a:t>
            </a:r>
            <a:endParaRPr lang="en-US" sz="3200" b="1" dirty="0">
              <a:solidFill>
                <a:schemeClr val="accent1"/>
              </a:solidFill>
              <a:latin typeface="+mj-lt"/>
            </a:endParaRPr>
          </a:p>
          <a:p>
            <a:pPr marL="457200" indent="-457200">
              <a:spcBef>
                <a:spcPts val="0"/>
              </a:spcBef>
              <a:buFont typeface="Arial" panose="020B0604020202020204" pitchFamily="34" charset="0"/>
              <a:buChar char="•"/>
            </a:pPr>
            <a:r>
              <a:rPr lang="en-US" dirty="0"/>
              <a:t>Toggle ON/OFF</a:t>
            </a:r>
          </a:p>
          <a:p>
            <a:pPr marL="457200" indent="-457200">
              <a:spcBef>
                <a:spcPts val="0"/>
              </a:spcBef>
              <a:buFont typeface="Arial" panose="020B0604020202020204" pitchFamily="34" charset="0"/>
              <a:buChar char="•"/>
            </a:pPr>
            <a:r>
              <a:rPr lang="en-US" dirty="0"/>
              <a:t>Set NEXT ON / OFF</a:t>
            </a:r>
          </a:p>
          <a:p>
            <a:pPr marL="457200" indent="-457200">
              <a:spcBef>
                <a:spcPts val="0"/>
              </a:spcBef>
              <a:buFont typeface="Arial" panose="020B0604020202020204" pitchFamily="34" charset="0"/>
              <a:buChar char="•"/>
            </a:pPr>
            <a:r>
              <a:rPr lang="en-US" dirty="0"/>
              <a:t>Admin can Set Call Status</a:t>
            </a:r>
          </a:p>
          <a:p>
            <a:pPr marL="457200" indent="-457200">
              <a:spcBef>
                <a:spcPts val="0"/>
              </a:spcBef>
              <a:buFont typeface="Arial" panose="020B0604020202020204" pitchFamily="34" charset="0"/>
              <a:buChar char="•"/>
            </a:pPr>
            <a:r>
              <a:rPr lang="en-US" dirty="0"/>
              <a:t>Integrate with Calendar</a:t>
            </a:r>
          </a:p>
          <a:p>
            <a:pPr marL="0" indent="0">
              <a:spcBef>
                <a:spcPts val="3000"/>
              </a:spcBef>
              <a:buNone/>
            </a:pPr>
            <a:r>
              <a:rPr lang="en-US" sz="3600" b="1" dirty="0">
                <a:solidFill>
                  <a:schemeClr val="accent1"/>
                </a:solidFill>
                <a:latin typeface="+mj-lt"/>
              </a:rPr>
              <a:t>VISIBILITY ON TEAM SCREEN</a:t>
            </a:r>
          </a:p>
          <a:p>
            <a:pPr marL="457200" indent="-457200">
              <a:spcBef>
                <a:spcPts val="0"/>
              </a:spcBef>
              <a:buFont typeface="Arial" panose="020B0604020202020204" pitchFamily="34" charset="0"/>
              <a:buChar char="•"/>
            </a:pPr>
            <a:r>
              <a:rPr lang="en-US" dirty="0"/>
              <a:t>Call Status of Individuals</a:t>
            </a:r>
          </a:p>
          <a:p>
            <a:pPr marL="457200" indent="-457200">
              <a:spcBef>
                <a:spcPts val="0"/>
              </a:spcBef>
              <a:buFont typeface="Arial" panose="020B0604020202020204" pitchFamily="34" charset="0"/>
              <a:buChar char="•"/>
            </a:pPr>
            <a:r>
              <a:rPr lang="en-US" dirty="0"/>
              <a:t>Acknowledgement Status of Individuals</a:t>
            </a:r>
          </a:p>
          <a:p>
            <a:pPr marL="457200" indent="-457200">
              <a:spcBef>
                <a:spcPts val="0"/>
              </a:spcBef>
              <a:buFont typeface="Arial" panose="020B0604020202020204" pitchFamily="34" charset="0"/>
              <a:buChar char="•"/>
            </a:pPr>
            <a:r>
              <a:rPr lang="en-US" dirty="0"/>
              <a:t>Silence Alerts Status of Individuals</a:t>
            </a:r>
          </a:p>
          <a:p>
            <a:pPr marL="0" indent="0">
              <a:spcBef>
                <a:spcPts val="3000"/>
              </a:spcBef>
              <a:buNone/>
            </a:pPr>
            <a:r>
              <a:rPr lang="en-US" sz="3600" b="1" dirty="0">
                <a:solidFill>
                  <a:schemeClr val="accent1"/>
                </a:solidFill>
                <a:latin typeface="+mj-lt"/>
              </a:rPr>
              <a:t>MANUAL</a:t>
            </a:r>
          </a:p>
          <a:p>
            <a:pPr marL="457200" indent="-457200">
              <a:spcBef>
                <a:spcPts val="0"/>
              </a:spcBef>
              <a:buFont typeface="Arial" panose="020B0604020202020204" pitchFamily="34" charset="0"/>
              <a:buChar char="•"/>
            </a:pPr>
            <a:r>
              <a:rPr lang="en-US" dirty="0"/>
              <a:t>Assign to individual in real time regardless of call status</a:t>
            </a:r>
          </a:p>
        </p:txBody>
      </p:sp>
      <p:pic>
        <p:nvPicPr>
          <p:cNvPr id="4098" name="Picture 2">
            <a:extLst>
              <a:ext uri="{FF2B5EF4-FFF2-40B4-BE49-F238E27FC236}">
                <a16:creationId xmlns:a16="http://schemas.microsoft.com/office/drawing/2014/main" id="{394E992C-953A-6212-B59D-F6299A7BD2BC}"/>
              </a:ext>
            </a:extLst>
          </p:cNvPr>
          <p:cNvPicPr>
            <a:picLocks noGrp="1" noChangeAspect="1" noChangeArrowheads="1"/>
          </p:cNvPicPr>
          <p:nvPr>
            <p:ph type="pic" sz="quarter" idx="10"/>
          </p:nvPr>
        </p:nvPicPr>
        <p:blipFill rotWithShape="1">
          <a:blip r:embed="rId3">
            <a:extLst>
              <a:ext uri="{28A0092B-C50C-407E-A947-70E740481C1C}">
                <a14:useLocalDpi xmlns:a14="http://schemas.microsoft.com/office/drawing/2010/main" val="0"/>
              </a:ext>
            </a:extLst>
          </a:blip>
          <a:srcRect l="38153" r="9709"/>
          <a:stretch/>
        </p:blipFill>
        <p:spPr bwMode="auto">
          <a:xfrm>
            <a:off x="0" y="0"/>
            <a:ext cx="10726738" cy="13716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 Placeholder 11">
            <a:extLst>
              <a:ext uri="{FF2B5EF4-FFF2-40B4-BE49-F238E27FC236}">
                <a16:creationId xmlns:a16="http://schemas.microsoft.com/office/drawing/2014/main" id="{40D62481-4A32-A9A4-EA37-5B8200870111}"/>
              </a:ext>
            </a:extLst>
          </p:cNvPr>
          <p:cNvSpPr txBox="1">
            <a:spLocks/>
          </p:cNvSpPr>
          <p:nvPr/>
        </p:nvSpPr>
        <p:spPr>
          <a:xfrm>
            <a:off x="0" y="12387054"/>
            <a:ext cx="10726738" cy="884810"/>
          </a:xfrm>
          <a:prstGeom prst="rect">
            <a:avLst/>
          </a:prstGeom>
          <a:solidFill>
            <a:schemeClr val="accent1"/>
          </a:solidFill>
        </p:spPr>
        <p:txBody>
          <a:bodyPr tIns="18288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n-US" sz="4000">
                <a:solidFill>
                  <a:schemeClr val="bg1"/>
                </a:solidFill>
                <a:latin typeface="Arial" panose="020B0604020202020204" pitchFamily="34" charset="0"/>
                <a:cs typeface="Arial" panose="020B0604020202020204" pitchFamily="34" charset="0"/>
              </a:rPr>
              <a:t>How </a:t>
            </a:r>
            <a:r>
              <a:rPr lang="en-US" sz="4000" err="1">
                <a:solidFill>
                  <a:schemeClr val="bg1"/>
                </a:solidFill>
                <a:latin typeface="Arial" panose="020B0604020202020204" pitchFamily="34" charset="0"/>
                <a:cs typeface="Arial" panose="020B0604020202020204" pitchFamily="34" charset="0"/>
              </a:rPr>
              <a:t>To’s</a:t>
            </a:r>
            <a:endParaRPr lang="en-US" sz="400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49955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2605C340-0F55-D0E2-5552-660B7740B8A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3B56BCE-BBC2-67AD-1A8E-1BD92EC11C8F}"/>
              </a:ext>
            </a:extLst>
          </p:cNvPr>
          <p:cNvPicPr>
            <a:picLocks noChangeAspect="1"/>
          </p:cNvPicPr>
          <p:nvPr/>
        </p:nvPicPr>
        <p:blipFill>
          <a:blip r:embed="rId3"/>
          <a:stretch>
            <a:fillRect/>
          </a:stretch>
        </p:blipFill>
        <p:spPr>
          <a:xfrm>
            <a:off x="-1" y="0"/>
            <a:ext cx="10746713" cy="13716000"/>
          </a:xfrm>
          <a:prstGeom prst="rect">
            <a:avLst/>
          </a:prstGeom>
        </p:spPr>
      </p:pic>
      <p:sp>
        <p:nvSpPr>
          <p:cNvPr id="10" name="Title 9">
            <a:extLst>
              <a:ext uri="{FF2B5EF4-FFF2-40B4-BE49-F238E27FC236}">
                <a16:creationId xmlns:a16="http://schemas.microsoft.com/office/drawing/2014/main" id="{F96EC2C3-5272-FAB1-3614-111DBBC2D315}"/>
              </a:ext>
            </a:extLst>
          </p:cNvPr>
          <p:cNvSpPr>
            <a:spLocks noGrp="1"/>
          </p:cNvSpPr>
          <p:nvPr>
            <p:ph type="title"/>
          </p:nvPr>
        </p:nvSpPr>
        <p:spPr/>
        <p:txBody>
          <a:bodyPr/>
          <a:lstStyle/>
          <a:p>
            <a:r>
              <a:rPr lang="en" dirty="0"/>
              <a:t>Transfer Operations Value</a:t>
            </a:r>
            <a:endParaRPr lang="en-US" dirty="0"/>
          </a:p>
        </p:txBody>
      </p:sp>
      <p:sp>
        <p:nvSpPr>
          <p:cNvPr id="11" name="Text Placeholder 7">
            <a:extLst>
              <a:ext uri="{FF2B5EF4-FFF2-40B4-BE49-F238E27FC236}">
                <a16:creationId xmlns:a16="http://schemas.microsoft.com/office/drawing/2014/main" id="{6C22EDD6-3727-FCE8-71EA-13E078EDDA88}"/>
              </a:ext>
            </a:extLst>
          </p:cNvPr>
          <p:cNvSpPr txBox="1">
            <a:spLocks/>
          </p:cNvSpPr>
          <p:nvPr/>
        </p:nvSpPr>
        <p:spPr>
          <a:xfrm>
            <a:off x="11018838" y="2400264"/>
            <a:ext cx="12757150" cy="10192330"/>
          </a:xfrm>
          <a:prstGeom prst="rect">
            <a:avLst/>
          </a:prstGeom>
        </p:spPr>
        <p:txBody>
          <a:bodyPr/>
          <a:lstStyle>
            <a:lvl1pPr marL="0" indent="0" algn="l" defTabSz="274320" rtl="0" eaLnBrk="1" fontAlgn="t" latinLnBrk="0" hangingPunct="1">
              <a:lnSpc>
                <a:spcPct val="90000"/>
              </a:lnSpc>
              <a:spcBef>
                <a:spcPts val="1500"/>
              </a:spcBef>
              <a:spcAft>
                <a:spcPts val="1200"/>
              </a:spcAft>
              <a:buClr>
                <a:srgbClr val="212121"/>
              </a:buClr>
              <a:buFont typeface="Arial" panose="020B0604020202020204" pitchFamily="34" charset="0"/>
              <a:buNone/>
              <a:defRPr sz="3200" b="0" i="0" kern="1200">
                <a:solidFill>
                  <a:srgbClr val="212121"/>
                </a:solidFill>
                <a:latin typeface="Calibri Light" panose="020F0302020204030204" pitchFamily="34" charset="0"/>
                <a:ea typeface="Roboto Light" panose="02000000000000000000" pitchFamily="2" charset="0"/>
                <a:cs typeface="Calibri Light" panose="020F0302020204030204" pitchFamily="34" charset="0"/>
              </a:defRPr>
            </a:lvl1pPr>
            <a:lvl2pPr marL="871538" indent="-349250" algn="l" defTabSz="1828800" rtl="0" eaLnBrk="1" latinLnBrk="0" hangingPunct="1">
              <a:lnSpc>
                <a:spcPct val="90000"/>
              </a:lnSpc>
              <a:spcBef>
                <a:spcPts val="600"/>
              </a:spcBef>
              <a:spcAft>
                <a:spcPts val="1200"/>
              </a:spcAft>
              <a:buClr>
                <a:srgbClr val="212121"/>
              </a:buClr>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2pPr>
            <a:lvl3pPr marL="1393825" indent="-349250" algn="l" defTabSz="1828800" rtl="0" eaLnBrk="1" latinLnBrk="0" hangingPunct="1">
              <a:lnSpc>
                <a:spcPct val="90000"/>
              </a:lnSpc>
              <a:spcBef>
                <a:spcPts val="600"/>
              </a:spcBef>
              <a:spcAft>
                <a:spcPts val="1200"/>
              </a:spcAft>
              <a:buClr>
                <a:srgbClr val="212121"/>
              </a:buClr>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3pPr>
            <a:lvl4pPr marL="1841500" indent="-298450" algn="l" defTabSz="1828800" rtl="0" eaLnBrk="1" latinLnBrk="0" hangingPunct="1">
              <a:lnSpc>
                <a:spcPct val="90000"/>
              </a:lnSpc>
              <a:spcBef>
                <a:spcPts val="600"/>
              </a:spcBef>
              <a:spcAft>
                <a:spcPts val="1200"/>
              </a:spcAft>
              <a:buClr>
                <a:srgbClr val="212121"/>
              </a:buClr>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4pPr>
            <a:lvl5pPr marL="2290763" indent="-323850" algn="l" defTabSz="1828800" rtl="0" eaLnBrk="1" latinLnBrk="0" hangingPunct="1">
              <a:lnSpc>
                <a:spcPct val="90000"/>
              </a:lnSpc>
              <a:spcBef>
                <a:spcPts val="1000"/>
              </a:spcBef>
              <a:spcAft>
                <a:spcPts val="1200"/>
              </a:spcAft>
              <a:buFont typeface="System Font Regular"/>
              <a:buChar char="-"/>
              <a:tabLst/>
              <a:defRPr sz="3200" b="0" i="0" kern="1200">
                <a:solidFill>
                  <a:schemeClr val="tx1"/>
                </a:solidFill>
                <a:latin typeface="Calibri Light" panose="020F0302020204030204" pitchFamily="34" charset="0"/>
                <a:ea typeface="Roboto Light" panose="02000000000000000000" pitchFamily="2" charset="0"/>
                <a:cs typeface="Calibri Light" panose="020F0302020204030204" pitchFamily="34"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marL="0" indent="0">
              <a:lnSpc>
                <a:spcPct val="100000"/>
              </a:lnSpc>
              <a:spcBef>
                <a:spcPts val="1800"/>
              </a:spcBef>
              <a:spcAft>
                <a:spcPts val="600"/>
              </a:spcAft>
            </a:pPr>
            <a:r>
              <a:rPr lang="en-US" sz="4000" b="1" dirty="0">
                <a:solidFill>
                  <a:schemeClr val="accent1"/>
                </a:solidFill>
                <a:latin typeface="+mj-lt"/>
                <a:ea typeface="Roboto Light" panose="02000000000000000000" pitchFamily="2" charset="0"/>
                <a:cs typeface="Calibri Light" panose="020F0302020204030204" pitchFamily="34" charset="0"/>
                <a:sym typeface="Arial"/>
              </a:rPr>
              <a:t>Streamline Communication</a:t>
            </a:r>
          </a:p>
          <a:p>
            <a:pPr marL="0" indent="0">
              <a:lnSpc>
                <a:spcPct val="100000"/>
              </a:lnSpc>
              <a:spcBef>
                <a:spcPts val="0"/>
              </a:spcBef>
              <a:spcAft>
                <a:spcPts val="600"/>
              </a:spcAft>
            </a:pPr>
            <a:r>
              <a:rPr lang="en-US" sz="3000" dirty="0">
                <a:latin typeface="Calibri Light" panose="020F0302020204030204" pitchFamily="34" charset="0"/>
                <a:ea typeface="Roboto Light" panose="02000000000000000000" pitchFamily="2" charset="0"/>
                <a:cs typeface="Calibri Light" panose="020F0302020204030204" pitchFamily="34" charset="0"/>
              </a:rPr>
              <a:t>Swap endless calls for secure messaging, letting agents manage multiple messages while avoiding missed calls, voicemails, and communication gaps.</a:t>
            </a:r>
          </a:p>
          <a:p>
            <a:pPr>
              <a:lnSpc>
                <a:spcPct val="100000"/>
              </a:lnSpc>
              <a:spcBef>
                <a:spcPts val="1800"/>
              </a:spcBef>
              <a:spcAft>
                <a:spcPts val="600"/>
              </a:spcAft>
            </a:pPr>
            <a:r>
              <a:rPr lang="en-US" sz="4000" b="1" dirty="0">
                <a:solidFill>
                  <a:schemeClr val="accent1"/>
                </a:solidFill>
                <a:latin typeface="+mj-lt"/>
                <a:sym typeface="Arial"/>
              </a:rPr>
              <a:t>Boost Efficiency &amp; Scalability</a:t>
            </a:r>
            <a:endParaRPr lang="en-US" sz="4000" b="1" dirty="0">
              <a:solidFill>
                <a:schemeClr val="accent1"/>
              </a:solidFill>
              <a:latin typeface="+mj-lt"/>
            </a:endParaRPr>
          </a:p>
          <a:p>
            <a:pPr>
              <a:lnSpc>
                <a:spcPct val="100000"/>
              </a:lnSpc>
              <a:spcBef>
                <a:spcPts val="0"/>
              </a:spcBef>
              <a:spcAft>
                <a:spcPts val="600"/>
              </a:spcAft>
            </a:pPr>
            <a:r>
              <a:rPr lang="en-US" sz="3000" dirty="0"/>
              <a:t>Help agents handle multiple patients simultaneously, avoid bottlenecks during peak demand, and reduce time spent chasing on-call providers or repeating the same information.</a:t>
            </a:r>
          </a:p>
          <a:p>
            <a:pPr>
              <a:lnSpc>
                <a:spcPct val="100000"/>
              </a:lnSpc>
              <a:spcBef>
                <a:spcPts val="1800"/>
              </a:spcBef>
              <a:spcAft>
                <a:spcPts val="600"/>
              </a:spcAft>
            </a:pPr>
            <a:r>
              <a:rPr lang="en-US" sz="4000" b="1" dirty="0">
                <a:solidFill>
                  <a:schemeClr val="accent1"/>
                </a:solidFill>
                <a:latin typeface="+mj-lt"/>
                <a:sym typeface="Arial"/>
              </a:rPr>
              <a:t>Enhance Situational Awareness</a:t>
            </a:r>
            <a:endParaRPr lang="en-US" sz="4000" b="1" dirty="0">
              <a:solidFill>
                <a:schemeClr val="accent1"/>
              </a:solidFill>
              <a:latin typeface="+mj-lt"/>
            </a:endParaRPr>
          </a:p>
          <a:p>
            <a:pPr>
              <a:lnSpc>
                <a:spcPct val="100000"/>
              </a:lnSpc>
              <a:spcBef>
                <a:spcPts val="0"/>
              </a:spcBef>
              <a:spcAft>
                <a:spcPts val="600"/>
              </a:spcAft>
            </a:pPr>
            <a:r>
              <a:rPr lang="en-US" sz="3000" dirty="0"/>
              <a:t>Give everyone real-time updates on transport ETAs, clinical status, and patient acceptance for clear coordination.</a:t>
            </a:r>
          </a:p>
          <a:p>
            <a:pPr>
              <a:lnSpc>
                <a:spcPct val="100000"/>
              </a:lnSpc>
              <a:spcBef>
                <a:spcPts val="1800"/>
              </a:spcBef>
              <a:spcAft>
                <a:spcPts val="600"/>
              </a:spcAft>
            </a:pPr>
            <a:r>
              <a:rPr lang="en-US" sz="4000" b="1" dirty="0">
                <a:solidFill>
                  <a:schemeClr val="accent1"/>
                </a:solidFill>
                <a:latin typeface="+mj-lt"/>
                <a:sym typeface="Arial"/>
              </a:rPr>
              <a:t>Reduce Delays &amp; Improve Care</a:t>
            </a:r>
            <a:endParaRPr lang="en-US" sz="4000" b="1" dirty="0">
              <a:solidFill>
                <a:schemeClr val="accent1"/>
              </a:solidFill>
              <a:latin typeface="+mj-lt"/>
            </a:endParaRPr>
          </a:p>
          <a:p>
            <a:pPr>
              <a:lnSpc>
                <a:spcPct val="100000"/>
              </a:lnSpc>
              <a:spcBef>
                <a:spcPts val="0"/>
              </a:spcBef>
              <a:spcAft>
                <a:spcPts val="600"/>
              </a:spcAft>
            </a:pPr>
            <a:r>
              <a:rPr lang="en-US" sz="3000" dirty="0"/>
              <a:t>Speed up acceptance times by ensuring critical initial notifications include enough information to avoid repeated follow-ups, enabling faster decision-making and definitive care. </a:t>
            </a:r>
          </a:p>
          <a:p>
            <a:pPr>
              <a:lnSpc>
                <a:spcPct val="100000"/>
              </a:lnSpc>
              <a:spcBef>
                <a:spcPts val="1800"/>
              </a:spcBef>
              <a:spcAft>
                <a:spcPts val="600"/>
              </a:spcAft>
            </a:pPr>
            <a:r>
              <a:rPr lang="en-US" sz="4000" b="1" dirty="0">
                <a:solidFill>
                  <a:schemeClr val="accent1"/>
                </a:solidFill>
                <a:latin typeface="+mj-lt"/>
                <a:sym typeface="Arial"/>
              </a:rPr>
              <a:t>Strengthen Referral Networks</a:t>
            </a:r>
          </a:p>
          <a:p>
            <a:pPr>
              <a:lnSpc>
                <a:spcPct val="100000"/>
              </a:lnSpc>
              <a:spcBef>
                <a:spcPts val="0"/>
              </a:spcBef>
              <a:spcAft>
                <a:spcPts val="600"/>
              </a:spcAft>
            </a:pPr>
            <a:r>
              <a:rPr lang="en-US" sz="3000" dirty="0"/>
              <a:t>Foster collaboration across organizations with with free referral participation, solving ‘no callbacks’ and ‘who to contact’ issues with clear communication channels.</a:t>
            </a:r>
          </a:p>
        </p:txBody>
      </p:sp>
      <p:sp>
        <p:nvSpPr>
          <p:cNvPr id="2" name="Text Placeholder 11">
            <a:extLst>
              <a:ext uri="{FF2B5EF4-FFF2-40B4-BE49-F238E27FC236}">
                <a16:creationId xmlns:a16="http://schemas.microsoft.com/office/drawing/2014/main" id="{5B7F95B5-3FB6-652E-B386-D9F1F9001075}"/>
              </a:ext>
            </a:extLst>
          </p:cNvPr>
          <p:cNvSpPr txBox="1">
            <a:spLocks/>
          </p:cNvSpPr>
          <p:nvPr/>
        </p:nvSpPr>
        <p:spPr>
          <a:xfrm>
            <a:off x="0" y="12387054"/>
            <a:ext cx="10726738" cy="884810"/>
          </a:xfrm>
          <a:prstGeom prst="rect">
            <a:avLst/>
          </a:prstGeom>
          <a:solidFill>
            <a:schemeClr val="accent1"/>
          </a:solidFill>
        </p:spPr>
        <p:txBody>
          <a:bodyPr tIns="182880" anchor="ctr" anchorCtr="0"/>
          <a:lstStyle>
            <a:lvl1pPr marL="0" indent="0" algn="l" defTabSz="274320" rtl="0" eaLnBrk="1" fontAlgn="t" latinLnBrk="0" hangingPunct="1">
              <a:lnSpc>
                <a:spcPct val="90000"/>
              </a:lnSpc>
              <a:spcBef>
                <a:spcPts val="600"/>
              </a:spcBef>
              <a:spcAft>
                <a:spcPts val="1200"/>
              </a:spcAft>
              <a:buClr>
                <a:srgbClr val="212121"/>
              </a:buClr>
              <a:buFont typeface="Arial" panose="020B0604020202020204" pitchFamily="34" charset="0"/>
              <a:buNone/>
              <a:defRPr sz="3000" b="0" i="0" kern="1200">
                <a:solidFill>
                  <a:srgbClr val="212121"/>
                </a:solidFill>
                <a:latin typeface="Roboto Light" panose="02000000000000000000" pitchFamily="2" charset="0"/>
                <a:ea typeface="Roboto Light" panose="02000000000000000000" pitchFamily="2" charset="0"/>
                <a:cs typeface="Roboto Light" panose="02000000000000000000" pitchFamily="2" charset="0"/>
              </a:defRPr>
            </a:lvl1pPr>
            <a:lvl2pPr marL="13716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2pPr>
            <a:lvl3pPr marL="2286000" indent="-365760" algn="l" defTabSz="1828800" rtl="0" eaLnBrk="1" latinLnBrk="0" hangingPunct="1">
              <a:lnSpc>
                <a:spcPct val="90000"/>
              </a:lnSpc>
              <a:spcBef>
                <a:spcPts val="600"/>
              </a:spcBef>
              <a:buClr>
                <a:srgbClr val="212121"/>
              </a:buClr>
              <a:buFont typeface="Arial" panose="020B0604020202020204" pitchFamily="34" charset="0"/>
              <a:buChar char="•"/>
              <a:defRPr sz="28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3pPr>
            <a:lvl4pPr marL="2834640" indent="0" algn="l" defTabSz="1828800" rtl="0" eaLnBrk="1" latinLnBrk="0" hangingPunct="1">
              <a:lnSpc>
                <a:spcPct val="90000"/>
              </a:lnSpc>
              <a:spcBef>
                <a:spcPts val="600"/>
              </a:spcBef>
              <a:buClr>
                <a:srgbClr val="212121"/>
              </a:buClr>
              <a:buFont typeface="Arial" panose="020B0604020202020204" pitchFamily="34" charset="0"/>
              <a:buNone/>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4pPr>
            <a:lvl5pPr marL="4114800" indent="-457200" algn="l" defTabSz="1828800" rtl="0" eaLnBrk="1" latinLnBrk="0" hangingPunct="1">
              <a:lnSpc>
                <a:spcPct val="90000"/>
              </a:lnSpc>
              <a:spcBef>
                <a:spcPts val="1000"/>
              </a:spcBef>
              <a:buFont typeface="Arial" panose="020B0604020202020204" pitchFamily="34" charset="0"/>
              <a:buChar char="•"/>
              <a:defRPr sz="2400" b="0" i="0" kern="1200">
                <a:solidFill>
                  <a:schemeClr val="tx1"/>
                </a:solidFill>
                <a:latin typeface="Roboto Light" panose="02000000000000000000" pitchFamily="2" charset="0"/>
                <a:ea typeface="Roboto Light" panose="02000000000000000000" pitchFamily="2" charset="0"/>
                <a:cs typeface="Roboto Light" panose="02000000000000000000" pitchFamily="2" charset="0"/>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a:lstStyle>
          <a:p>
            <a:pPr algn="ctr"/>
            <a:r>
              <a:rPr lang="en-US" sz="4000" dirty="0">
                <a:solidFill>
                  <a:schemeClr val="bg1"/>
                </a:solidFill>
                <a:latin typeface="Arial" panose="020B0604020202020204" pitchFamily="34" charset="0"/>
                <a:cs typeface="Arial" panose="020B0604020202020204" pitchFamily="34" charset="0"/>
              </a:rPr>
              <a:t>Research Confirms Improvements</a:t>
            </a:r>
          </a:p>
        </p:txBody>
      </p:sp>
    </p:spTree>
    <p:extLst>
      <p:ext uri="{BB962C8B-B14F-4D97-AF65-F5344CB8AC3E}">
        <p14:creationId xmlns:p14="http://schemas.microsoft.com/office/powerpoint/2010/main" val="3392684672"/>
      </p:ext>
    </p:extLst>
  </p:cSld>
  <p:clrMapOvr>
    <a:masterClrMapping/>
  </p:clrMapOvr>
</p:sld>
</file>

<file path=ppt/theme/theme1.xml><?xml version="1.0" encoding="utf-8"?>
<a:theme xmlns:a="http://schemas.openxmlformats.org/drawingml/2006/main" name="Office Theme">
  <a:themeElements>
    <a:clrScheme name="Pulsara Sales Deck 2025">
      <a:dk1>
        <a:srgbClr val="111111"/>
      </a:dk1>
      <a:lt1>
        <a:srgbClr val="FFFFFF"/>
      </a:lt1>
      <a:dk2>
        <a:srgbClr val="111111"/>
      </a:dk2>
      <a:lt2>
        <a:srgbClr val="E7E6E6"/>
      </a:lt2>
      <a:accent1>
        <a:srgbClr val="B12028"/>
      </a:accent1>
      <a:accent2>
        <a:srgbClr val="FFCB00"/>
      </a:accent2>
      <a:accent3>
        <a:srgbClr val="FF8000"/>
      </a:accent3>
      <a:accent4>
        <a:srgbClr val="C1008D"/>
      </a:accent4>
      <a:accent5>
        <a:srgbClr val="5B9BD5"/>
      </a:accent5>
      <a:accent6>
        <a:srgbClr val="70AD47"/>
      </a:accent6>
      <a:hlink>
        <a:srgbClr val="2499C9"/>
      </a:hlink>
      <a:folHlink>
        <a:srgbClr val="C0C0C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 dockstate="right" visibility="0" width="350" row="0">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C5514001-3871-5441-A530-77A979FE400C}">
  <we:reference id="wa200000729" version="3.19.222.0" store="en-US" storeType="OMEX"/>
  <we:alternateReferences>
    <we:reference id="WA200000729" version="3.19.222.0" store=""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801188E9-E536-C249-9455-5D30B907F0D7}">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13406</TotalTime>
  <Words>2273</Words>
  <Application>Microsoft Macintosh PowerPoint</Application>
  <PresentationFormat>Custom</PresentationFormat>
  <Paragraphs>299</Paragraphs>
  <Slides>12</Slides>
  <Notes>12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12</vt:i4>
      </vt:variant>
    </vt:vector>
  </HeadingPairs>
  <TitlesOfParts>
    <vt:vector size="25" baseType="lpstr">
      <vt:lpstr>Arial</vt:lpstr>
      <vt:lpstr>Arial Black</vt:lpstr>
      <vt:lpstr>Arial Narrow</vt:lpstr>
      <vt:lpstr>Arial-BoldMT</vt:lpstr>
      <vt:lpstr>ArialMT</vt:lpstr>
      <vt:lpstr>Calibri</vt:lpstr>
      <vt:lpstr>Calibri Light</vt:lpstr>
      <vt:lpstr>Manjari</vt:lpstr>
      <vt:lpstr>Roboto</vt:lpstr>
      <vt:lpstr>Roboto Light</vt:lpstr>
      <vt:lpstr>Roboto Medium</vt:lpstr>
      <vt:lpstr>System Font Regular</vt:lpstr>
      <vt:lpstr>Office Theme</vt:lpstr>
      <vt:lpstr>PowerPoint Presentation</vt:lpstr>
      <vt:lpstr>Traditional Patient Movement</vt:lpstr>
      <vt:lpstr>PowerPoint Presentation</vt:lpstr>
      <vt:lpstr>Transfer Agent Challenges</vt:lpstr>
      <vt:lpstr>Transfer Care Team Challenges</vt:lpstr>
      <vt:lpstr>Interfacility Transport Crew Challenges</vt:lpstr>
      <vt:lpstr>PowerPoint Presentation</vt:lpstr>
      <vt:lpstr>PowerPoint Presentation</vt:lpstr>
      <vt:lpstr>Alerting Basics (Who, How, When)</vt:lpstr>
      <vt:lpstr>Alerting Basics (Who, How, When)</vt:lpstr>
      <vt:lpstr>Hospital Call Status</vt:lpstr>
      <vt:lpstr>Transfer Operations Value</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Transfer OPS Executive Summary</dc:title>
  <dc:subject/>
  <dc:creator>Pulsara</dc:creator>
  <cp:keywords/>
  <dc:description/>
  <cp:lastModifiedBy>Michele M Miller</cp:lastModifiedBy>
  <cp:revision>65</cp:revision>
  <cp:lastPrinted>2025-03-28T20:49:13Z</cp:lastPrinted>
  <dcterms:created xsi:type="dcterms:W3CDTF">2024-11-22T21:38:33Z</dcterms:created>
  <dcterms:modified xsi:type="dcterms:W3CDTF">2025-03-28T20:49:32Z</dcterms:modified>
  <cp:category/>
</cp:coreProperties>
</file>