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4"/>
  </p:sldMasterIdLst>
  <p:notesMasterIdLst>
    <p:notesMasterId r:id="rId15"/>
  </p:notesMasterIdLst>
  <p:sldIdLst>
    <p:sldId id="256" r:id="rId5"/>
    <p:sldId id="4675" r:id="rId6"/>
    <p:sldId id="4676" r:id="rId7"/>
    <p:sldId id="4677" r:id="rId8"/>
    <p:sldId id="261" r:id="rId9"/>
    <p:sldId id="4682" r:id="rId10"/>
    <p:sldId id="4679" r:id="rId11"/>
    <p:sldId id="4680" r:id="rId12"/>
    <p:sldId id="267" r:id="rId13"/>
    <p:sldId id="4681" r:id="rId14"/>
  </p:sldIdLst>
  <p:sldSz cx="24387175"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72" userDrawn="1">
          <p15:clr>
            <a:srgbClr val="A4A3A4"/>
          </p15:clr>
        </p15:guide>
        <p15:guide id="2" orient="horz" pos="2544" userDrawn="1">
          <p15:clr>
            <a:srgbClr val="A4A3A4"/>
          </p15:clr>
        </p15:guide>
        <p15:guide id="3" pos="73" userDrawn="1">
          <p15:clr>
            <a:srgbClr val="A4A3A4"/>
          </p15:clr>
        </p15:guide>
      </p15:notesGuideLst>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28" roundtripDataSignature="AMtx7mi1Dg6pvH5VASf0YdA+8Fb4EUl/7A=="/>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B120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3DAEE4-0EDB-1046-A024-27ED7EAA9D7F}" v="125" dt="2025-06-16T16:44:37.7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73"/>
    <p:restoredTop sz="68980"/>
  </p:normalViewPr>
  <p:slideViewPr>
    <p:cSldViewPr snapToGrid="0">
      <p:cViewPr>
        <p:scale>
          <a:sx n="42" d="100"/>
          <a:sy n="42" d="100"/>
        </p:scale>
        <p:origin x="1168" y="208"/>
      </p:cViewPr>
      <p:guideLst/>
    </p:cSldViewPr>
  </p:slideViewPr>
  <p:notesTextViewPr>
    <p:cViewPr>
      <p:scale>
        <a:sx n="1" d="1"/>
        <a:sy n="1" d="1"/>
      </p:scale>
      <p:origin x="0" y="0"/>
    </p:cViewPr>
  </p:notesTextViewPr>
  <p:notesViewPr>
    <p:cSldViewPr snapToGrid="0">
      <p:cViewPr varScale="1">
        <p:scale>
          <a:sx n="164" d="100"/>
          <a:sy n="164" d="100"/>
        </p:scale>
        <p:origin x="3888" y="168"/>
      </p:cViewPr>
      <p:guideLst>
        <p:guide orient="horz" pos="72"/>
        <p:guide orient="horz" pos="2544"/>
        <p:guide pos="7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33" Type="http://schemas.microsoft.com/office/2015/10/relationships/revisionInfo" Target="revisionInfo.xml"/><Relationship Id="rId2" Type="http://schemas.openxmlformats.org/officeDocument/2006/relationships/customXml" Target="../customXml/item2.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notesMaster" Target="notesMasters/notesMaster1.xml"/><Relationship Id="rId28" Type="http://customschemas.google.com/relationships/presentationmetadata" Target="metadata"/><Relationship Id="rId10" Type="http://schemas.openxmlformats.org/officeDocument/2006/relationships/slide" Target="slides/slide6.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5" name="Google Shape;5;n"/>
          <p:cNvSpPr>
            <a:spLocks noGrp="1" noRot="1" noChangeAspect="1"/>
          </p:cNvSpPr>
          <p:nvPr>
            <p:ph type="sldImg" idx="3"/>
          </p:nvPr>
        </p:nvSpPr>
        <p:spPr>
          <a:xfrm>
            <a:off x="89452" y="109330"/>
            <a:ext cx="6661428" cy="3747053"/>
          </a:xfrm>
          <a:custGeom>
            <a:avLst/>
            <a:gdLst/>
            <a:ahLst/>
            <a:cxnLst/>
            <a:rect l="l" t="t" r="r" b="b"/>
            <a:pathLst>
              <a:path w="120000" h="120000" extrusionOk="0">
                <a:moveTo>
                  <a:pt x="0" y="0"/>
                </a:moveTo>
                <a:lnTo>
                  <a:pt x="120000" y="0"/>
                </a:lnTo>
                <a:lnTo>
                  <a:pt x="120000" y="120000"/>
                </a:lnTo>
                <a:lnTo>
                  <a:pt x="0" y="120000"/>
                </a:lnTo>
                <a:close/>
              </a:path>
            </a:pathLst>
          </a:custGeom>
          <a:noFill/>
          <a:ln w="3175" cap="flat" cmpd="sng">
            <a:solidFill>
              <a:schemeClr val="bg1"/>
            </a:solidFill>
            <a:prstDash val="solid"/>
            <a:round/>
            <a:headEnd type="none" w="sm" len="sm"/>
            <a:tailEnd type="none" w="sm" len="sm"/>
          </a:ln>
          <a:effectLst>
            <a:outerShdw blurRad="76200" dist="38100" dir="2700000" algn="tl" rotWithShape="0">
              <a:prstClr val="black">
                <a:alpha val="11000"/>
              </a:prstClr>
            </a:outerShdw>
          </a:effectLst>
        </p:spPr>
      </p:sp>
      <p:sp>
        <p:nvSpPr>
          <p:cNvPr id="6" name="Google Shape;6;n"/>
          <p:cNvSpPr txBox="1">
            <a:spLocks noGrp="1"/>
          </p:cNvSpPr>
          <p:nvPr>
            <p:ph type="body" idx="1"/>
          </p:nvPr>
        </p:nvSpPr>
        <p:spPr>
          <a:xfrm>
            <a:off x="89452" y="4034789"/>
            <a:ext cx="6661428" cy="4846817"/>
          </a:xfrm>
          <a:prstGeom prst="rect">
            <a:avLst/>
          </a:prstGeom>
          <a:noFill/>
          <a:ln>
            <a:noFill/>
          </a:ln>
        </p:spPr>
        <p:txBody>
          <a:bodyPr spcFirstLastPara="1" wrap="square" lIns="91425" tIns="45700" rIns="91425" bIns="45700" anchor="t" anchorCtr="0">
            <a:noAutofit/>
          </a:bodyPr>
          <a:lstStyle/>
          <a:p>
            <a:pPr marL="0" lvl="0" indent="0">
              <a:buSzPts val="1400"/>
              <a:buNone/>
            </a:pPr>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00" b="0" i="0" u="none" strike="noStrike" cap="none" dirty="0">
        <a:solidFill>
          <a:srgbClr val="0E0E0E"/>
        </a:solidFill>
        <a:latin typeface="Calibri Light" panose="020F0302020204030204" pitchFamily="34" charset="0"/>
        <a:ea typeface="Roboto"/>
        <a:cs typeface="Calibri Light" panose="020F0302020204030204" pitchFamily="34" charset="0"/>
        <a:sym typeface="Roboto"/>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pulsara.com/hubfs/210-sales-marketing-collateral/Articles-Studies/pulsara-study-STEMI-2021-saline-memorial.pd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1:notes"/>
          <p:cNvSpPr>
            <a:spLocks noGrp="1" noRot="1" noChangeAspect="1"/>
          </p:cNvSpPr>
          <p:nvPr>
            <p:ph type="sldImg" idx="2"/>
          </p:nvPr>
        </p:nvSpPr>
        <p:spPr>
          <a:xfrm>
            <a:off x="134938" y="117475"/>
            <a:ext cx="6588125" cy="3706813"/>
          </a:xfrm>
          <a:custGeom>
            <a:avLst/>
            <a:gdLst/>
            <a:ahLst/>
            <a:cxnLst/>
            <a:rect l="l" t="t" r="r" b="b"/>
            <a:pathLst>
              <a:path w="120000" h="120000" extrusionOk="0">
                <a:moveTo>
                  <a:pt x="0" y="0"/>
                </a:moveTo>
                <a:lnTo>
                  <a:pt x="120000" y="0"/>
                </a:lnTo>
                <a:lnTo>
                  <a:pt x="120000" y="120000"/>
                </a:lnTo>
                <a:lnTo>
                  <a:pt x="0" y="120000"/>
                </a:lnTo>
                <a:close/>
              </a:path>
            </a:pathLst>
          </a:custGeom>
          <a:noFill/>
          <a:ln w="6350" cap="flat" cmpd="sng">
            <a:solidFill>
              <a:schemeClr val="bg1"/>
            </a:solidFill>
            <a:prstDash val="solid"/>
            <a:round/>
            <a:headEnd type="none" w="sm" len="sm"/>
            <a:tailEnd type="none" w="sm" len="sm"/>
          </a:ln>
          <a:effectLst>
            <a:outerShdw blurRad="76200" dist="38100" dir="2700000" algn="tl" rotWithShape="0">
              <a:prstClr val="black">
                <a:alpha val="11000"/>
              </a:prstClr>
            </a:outerShdw>
          </a:effectLst>
        </p:spPr>
      </p:sp>
      <p:sp>
        <p:nvSpPr>
          <p:cNvPr id="46" name="Google Shape;46;p1:notes"/>
          <p:cNvSpPr txBox="1">
            <a:spLocks noGrp="1"/>
          </p:cNvSpPr>
          <p:nvPr>
            <p:ph type="body" idx="1"/>
          </p:nvPr>
        </p:nvSpPr>
        <p:spPr>
          <a:xfrm>
            <a:off x="134939" y="4038600"/>
            <a:ext cx="6588124" cy="3486300"/>
          </a:xfrm>
          <a:prstGeom prst="rect">
            <a:avLst/>
          </a:prstGeom>
          <a:noFill/>
          <a:ln>
            <a:noFill/>
          </a:ln>
        </p:spPr>
        <p:txBody>
          <a:bodyPr spcFirstLastPara="1" wrap="square" lIns="91425" tIns="45700" rIns="91425" bIns="45700" anchor="t" anchorCtr="0">
            <a:noAutofit/>
          </a:bodyPr>
          <a:lstStyle/>
          <a:p>
            <a:pPr marL="0" indent="0"/>
            <a:r>
              <a:rPr lang="en-US" sz="1200" b="0" dirty="0">
                <a:solidFill>
                  <a:srgbClr val="0E0E0E"/>
                </a:solidFill>
                <a:latin typeface="Calibri Light" panose="020F0302020204030204" pitchFamily="34" charset="0"/>
                <a:cs typeface="Calibri Light" panose="020F0302020204030204" pitchFamily="34" charset="0"/>
                <a:sym typeface="Calibri"/>
              </a:rPr>
              <a:t>Pulsara is The communication and logistics platform used in your region that unites distributed teams and fragmented technologies during dynamic events.  This video will highlight how Pulsara is used in your STEMI System of Care.</a:t>
            </a:r>
            <a:endParaRPr sz="1200" b="0" dirty="0">
              <a:solidFill>
                <a:srgbClr val="0E0E0E"/>
              </a:solidFill>
              <a:latin typeface="Calibri Light" panose="020F0302020204030204" pitchFamily="34" charset="0"/>
              <a:cs typeface="Calibri Light" panose="020F03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a:extLst>
            <a:ext uri="{FF2B5EF4-FFF2-40B4-BE49-F238E27FC236}">
              <a16:creationId xmlns:a16="http://schemas.microsoft.com/office/drawing/2014/main" id="{C2C43FA4-77B6-9CD7-8155-EF7A32963AAE}"/>
            </a:ext>
          </a:extLst>
        </p:cNvPr>
        <p:cNvGrpSpPr/>
        <p:nvPr/>
      </p:nvGrpSpPr>
      <p:grpSpPr>
        <a:xfrm>
          <a:off x="0" y="0"/>
          <a:ext cx="0" cy="0"/>
          <a:chOff x="0" y="0"/>
          <a:chExt cx="0" cy="0"/>
        </a:xfrm>
      </p:grpSpPr>
      <p:sp>
        <p:nvSpPr>
          <p:cNvPr id="103" name="Google Shape;103;p5:notes">
            <a:extLst>
              <a:ext uri="{FF2B5EF4-FFF2-40B4-BE49-F238E27FC236}">
                <a16:creationId xmlns:a16="http://schemas.microsoft.com/office/drawing/2014/main" id="{692CCEAB-FB0F-8E9A-26F0-EFEB7875B095}"/>
              </a:ext>
            </a:extLst>
          </p:cNvPr>
          <p:cNvSpPr>
            <a:spLocks noGrp="1" noRot="1" noChangeAspect="1"/>
          </p:cNvSpPr>
          <p:nvPr>
            <p:ph type="sldImg" idx="2"/>
          </p:nvPr>
        </p:nvSpPr>
        <p:spPr>
          <a:xfrm>
            <a:off x="114300" y="114300"/>
            <a:ext cx="6665913" cy="3749675"/>
          </a:xfrm>
          <a:custGeom>
            <a:avLst/>
            <a:gdLst/>
            <a:ahLst/>
            <a:cxnLst/>
            <a:rect l="l" t="t" r="r" b="b"/>
            <a:pathLst>
              <a:path w="120000" h="120000" extrusionOk="0">
                <a:moveTo>
                  <a:pt x="0" y="0"/>
                </a:moveTo>
                <a:lnTo>
                  <a:pt x="120000" y="0"/>
                </a:lnTo>
                <a:lnTo>
                  <a:pt x="120000" y="120000"/>
                </a:lnTo>
                <a:lnTo>
                  <a:pt x="0" y="120000"/>
                </a:lnTo>
                <a:close/>
              </a:path>
            </a:pathLst>
          </a:custGeom>
          <a:noFill/>
          <a:ln w="6350" cap="flat" cmpd="sng">
            <a:solidFill>
              <a:schemeClr val="bg1"/>
            </a:solidFill>
            <a:prstDash val="solid"/>
            <a:round/>
            <a:headEnd type="none" w="sm" len="sm"/>
            <a:tailEnd type="none" w="sm" len="sm"/>
          </a:ln>
          <a:effectLst>
            <a:outerShdw blurRad="76200" dist="38100" dir="2700000" algn="tl" rotWithShape="0">
              <a:prstClr val="black">
                <a:alpha val="11000"/>
              </a:prstClr>
            </a:outerShdw>
          </a:effectLst>
        </p:spPr>
      </p:sp>
      <p:sp>
        <p:nvSpPr>
          <p:cNvPr id="104" name="Google Shape;104;p5:notes">
            <a:extLst>
              <a:ext uri="{FF2B5EF4-FFF2-40B4-BE49-F238E27FC236}">
                <a16:creationId xmlns:a16="http://schemas.microsoft.com/office/drawing/2014/main" id="{BE72BAA8-27AD-EC54-4A0D-B50EFF325856}"/>
              </a:ext>
            </a:extLst>
          </p:cNvPr>
          <p:cNvSpPr txBox="1">
            <a:spLocks noGrp="1"/>
          </p:cNvSpPr>
          <p:nvPr>
            <p:ph type="body" idx="1"/>
          </p:nvPr>
        </p:nvSpPr>
        <p:spPr>
          <a:xfrm>
            <a:off x="115887" y="4038600"/>
            <a:ext cx="6664325" cy="3600600"/>
          </a:xfrm>
          <a:prstGeom prst="rect">
            <a:avLst/>
          </a:prstGeom>
          <a:noFill/>
          <a:ln>
            <a:noFill/>
          </a:ln>
        </p:spPr>
        <p:txBody>
          <a:bodyPr spcFirstLastPara="1" wrap="square" lIns="91425" tIns="45700" rIns="91425" bIns="45700" anchor="t" anchorCtr="0">
            <a:noAutofit/>
          </a:bodyPr>
          <a:lstStyle/>
          <a:p>
            <a:r>
              <a:rPr lang="en-US" dirty="0">
                <a:sym typeface="Arial"/>
              </a:rPr>
              <a:t>Patient movement across organizations requires coordination through multiple communication channels like radio reports, phone calls, alerting tools, messaging systems, and intermediaries like transfer centers. </a:t>
            </a:r>
            <a:endParaRPr lang="en-US" dirty="0"/>
          </a:p>
          <a:p>
            <a:br>
              <a:rPr lang="en-US" dirty="0">
                <a:sym typeface="Arial"/>
              </a:rPr>
            </a:br>
            <a:r>
              <a:rPr lang="en-US" dirty="0">
                <a:sym typeface="Arial"/>
              </a:rPr>
              <a:t>All the red lines in the diagram represent these different communication paths. This complexity is highly inefficient, particularly during time-sensitive emergencies like STEMI where the patient’s care team is spread across multiple different departments and organizations.</a:t>
            </a:r>
            <a:endParaRPr lang="en-US" dirty="0"/>
          </a:p>
        </p:txBody>
      </p:sp>
    </p:spTree>
    <p:extLst>
      <p:ext uri="{BB962C8B-B14F-4D97-AF65-F5344CB8AC3E}">
        <p14:creationId xmlns:p14="http://schemas.microsoft.com/office/powerpoint/2010/main" val="251822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a:spLocks noGrp="1" noRot="1" noChangeAspect="1"/>
          </p:cNvSpPr>
          <p:nvPr>
            <p:ph type="sldImg" idx="2"/>
          </p:nvPr>
        </p:nvSpPr>
        <p:spPr>
          <a:xfrm>
            <a:off x="96838" y="125413"/>
            <a:ext cx="6664325" cy="3749675"/>
          </a:xfrm>
          <a:custGeom>
            <a:avLst/>
            <a:gdLst/>
            <a:ahLst/>
            <a:cxnLst/>
            <a:rect l="l" t="t" r="r" b="b"/>
            <a:pathLst>
              <a:path w="120000" h="120000" extrusionOk="0">
                <a:moveTo>
                  <a:pt x="0" y="0"/>
                </a:moveTo>
                <a:lnTo>
                  <a:pt x="120000" y="0"/>
                </a:lnTo>
                <a:lnTo>
                  <a:pt x="120000" y="120000"/>
                </a:lnTo>
                <a:lnTo>
                  <a:pt x="0" y="120000"/>
                </a:lnTo>
                <a:close/>
              </a:path>
            </a:pathLst>
          </a:custGeom>
          <a:noFill/>
          <a:ln w="3175" cap="flat" cmpd="sng">
            <a:solidFill>
              <a:schemeClr val="bg1"/>
            </a:solidFill>
            <a:prstDash val="solid"/>
            <a:round/>
            <a:headEnd type="none" w="sm" len="sm"/>
            <a:tailEnd type="none" w="sm" len="sm"/>
          </a:ln>
          <a:effectLst>
            <a:outerShdw blurRad="76200" dist="38100" dir="2700000" algn="tl" rotWithShape="0">
              <a:prstClr val="black">
                <a:alpha val="11000"/>
              </a:prstClr>
            </a:outerShdw>
          </a:effectLst>
        </p:spPr>
      </p:sp>
      <p:sp>
        <p:nvSpPr>
          <p:cNvPr id="114" name="Google Shape;114;p3:notes"/>
          <p:cNvSpPr txBox="1">
            <a:spLocks noGrp="1"/>
          </p:cNvSpPr>
          <p:nvPr>
            <p:ph type="body" idx="1"/>
          </p:nvPr>
        </p:nvSpPr>
        <p:spPr>
          <a:xfrm>
            <a:off x="115887" y="3987082"/>
            <a:ext cx="6645275" cy="3600450"/>
          </a:xfrm>
          <a:prstGeom prst="rect">
            <a:avLst/>
          </a:prstGeom>
          <a:noFill/>
          <a:ln>
            <a:noFill/>
          </a:ln>
        </p:spPr>
        <p:txBody>
          <a:bodyPr spcFirstLastPara="1" wrap="square" lIns="91425" tIns="45700" rIns="91425" bIns="45700" anchor="t" anchorCtr="0">
            <a:noAutofit/>
          </a:bodyPr>
          <a:lstStyle/>
          <a:p>
            <a:pPr marL="0" indent="0"/>
            <a:r>
              <a:rPr lang="en-US" sz="1200" b="0" dirty="0">
                <a:solidFill>
                  <a:srgbClr val="0E0E0E"/>
                </a:solidFill>
                <a:latin typeface="Calibri Light" panose="020F0302020204030204" pitchFamily="34" charset="0"/>
                <a:cs typeface="Calibri Light" panose="020F0302020204030204" pitchFamily="34" charset="0"/>
              </a:rPr>
              <a:t>These are just a few of the common issues that arise, affecting patient safety, outcomes, treatment times, efficiency, and overall costs.</a:t>
            </a:r>
          </a:p>
          <a:p>
            <a:pPr marL="0" indent="0"/>
            <a:br>
              <a:rPr lang="en-US" sz="1200" b="0" dirty="0">
                <a:solidFill>
                  <a:srgbClr val="0E0E0E"/>
                </a:solidFill>
                <a:latin typeface="Calibri Light" panose="020F0302020204030204" pitchFamily="34" charset="0"/>
                <a:cs typeface="Calibri Light" panose="020F0302020204030204" pitchFamily="34" charset="0"/>
              </a:rPr>
            </a:br>
            <a:endParaRPr sz="1200" b="0" dirty="0">
              <a:solidFill>
                <a:srgbClr val="0E0E0E"/>
              </a:solidFill>
              <a:latin typeface="Calibri Light" panose="020F0302020204030204" pitchFamily="34" charset="0"/>
              <a:cs typeface="Calibri Light" panose="020F0302020204030204" pitchFamily="34" charset="0"/>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4:notes"/>
          <p:cNvSpPr>
            <a:spLocks noGrp="1" noRot="1" noChangeAspect="1"/>
          </p:cNvSpPr>
          <p:nvPr>
            <p:ph type="sldImg" idx="2"/>
          </p:nvPr>
        </p:nvSpPr>
        <p:spPr>
          <a:xfrm>
            <a:off x="95250" y="114300"/>
            <a:ext cx="6665913" cy="3749675"/>
          </a:xfrm>
          <a:custGeom>
            <a:avLst/>
            <a:gdLst/>
            <a:ahLst/>
            <a:cxnLst/>
            <a:rect l="l" t="t" r="r" b="b"/>
            <a:pathLst>
              <a:path w="120000" h="120000" extrusionOk="0">
                <a:moveTo>
                  <a:pt x="0" y="0"/>
                </a:moveTo>
                <a:lnTo>
                  <a:pt x="120000" y="0"/>
                </a:lnTo>
                <a:lnTo>
                  <a:pt x="120000" y="120000"/>
                </a:lnTo>
                <a:lnTo>
                  <a:pt x="0" y="120000"/>
                </a:lnTo>
                <a:close/>
              </a:path>
            </a:pathLst>
          </a:custGeom>
          <a:noFill/>
          <a:ln w="3175" cap="flat" cmpd="sng">
            <a:solidFill>
              <a:schemeClr val="bg1"/>
            </a:solidFill>
            <a:prstDash val="solid"/>
            <a:round/>
            <a:headEnd type="none" w="sm" len="sm"/>
            <a:tailEnd type="none" w="sm" len="sm"/>
          </a:ln>
          <a:effectLst>
            <a:outerShdw blurRad="76200" dist="38100" dir="2700000" algn="tl" rotWithShape="0">
              <a:prstClr val="black">
                <a:alpha val="11000"/>
              </a:prstClr>
            </a:outerShdw>
          </a:effectLst>
        </p:spPr>
      </p:sp>
      <p:sp>
        <p:nvSpPr>
          <p:cNvPr id="123" name="Google Shape;123;p4:notes"/>
          <p:cNvSpPr txBox="1">
            <a:spLocks noGrp="1"/>
          </p:cNvSpPr>
          <p:nvPr>
            <p:ph type="body" idx="1"/>
          </p:nvPr>
        </p:nvSpPr>
        <p:spPr>
          <a:xfrm>
            <a:off x="115887" y="4038600"/>
            <a:ext cx="6645275" cy="3486150"/>
          </a:xfrm>
          <a:prstGeom prst="rect">
            <a:avLst/>
          </a:prstGeom>
          <a:noFill/>
          <a:ln>
            <a:noFill/>
          </a:ln>
        </p:spPr>
        <p:txBody>
          <a:bodyPr spcFirstLastPara="1" wrap="square" lIns="91425" tIns="45700" rIns="91425" bIns="45700" anchor="t" anchorCtr="0">
            <a:noAutofit/>
          </a:bodyPr>
          <a:lstStyle/>
          <a:p>
            <a:pPr marL="0" indent="0"/>
            <a:r>
              <a:rPr lang="en-US" sz="1200" b="0" dirty="0">
                <a:solidFill>
                  <a:srgbClr val="0E0E0E"/>
                </a:solidFill>
                <a:latin typeface="Calibri Light" panose="020F0302020204030204" pitchFamily="34" charset="0"/>
                <a:cs typeface="Calibri Light" panose="020F0302020204030204" pitchFamily="34" charset="0"/>
              </a:rPr>
              <a:t>In the context of our STEMI systems, adding internal communication tools like pagers and secure messaging platforms—along with accessing ECGs from various sources—only increases the number of communication channels.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5:notes"/>
          <p:cNvSpPr>
            <a:spLocks noGrp="1" noRot="1" noChangeAspect="1"/>
          </p:cNvSpPr>
          <p:nvPr>
            <p:ph type="sldImg" idx="2"/>
          </p:nvPr>
        </p:nvSpPr>
        <p:spPr>
          <a:xfrm>
            <a:off x="114300" y="114300"/>
            <a:ext cx="6665913" cy="3749675"/>
          </a:xfrm>
          <a:custGeom>
            <a:avLst/>
            <a:gdLst/>
            <a:ahLst/>
            <a:cxnLst/>
            <a:rect l="l" t="t" r="r" b="b"/>
            <a:pathLst>
              <a:path w="120000" h="120000" extrusionOk="0">
                <a:moveTo>
                  <a:pt x="0" y="0"/>
                </a:moveTo>
                <a:lnTo>
                  <a:pt x="120000" y="0"/>
                </a:lnTo>
                <a:lnTo>
                  <a:pt x="120000" y="120000"/>
                </a:lnTo>
                <a:lnTo>
                  <a:pt x="0" y="120000"/>
                </a:lnTo>
                <a:close/>
              </a:path>
            </a:pathLst>
          </a:custGeom>
          <a:noFill/>
          <a:ln w="3175" cap="flat" cmpd="sng">
            <a:solidFill>
              <a:schemeClr val="bg1"/>
            </a:solidFill>
            <a:prstDash val="solid"/>
            <a:round/>
            <a:headEnd type="none" w="sm" len="sm"/>
            <a:tailEnd type="none" w="sm" len="sm"/>
          </a:ln>
          <a:effectLst>
            <a:outerShdw blurRad="76200" dist="38100" dir="2700000" algn="tl" rotWithShape="0">
              <a:prstClr val="black">
                <a:alpha val="11000"/>
              </a:prstClr>
            </a:outerShdw>
          </a:effectLst>
        </p:spPr>
      </p:sp>
      <p:sp>
        <p:nvSpPr>
          <p:cNvPr id="142" name="Google Shape;142;p5:notes"/>
          <p:cNvSpPr txBox="1">
            <a:spLocks noGrp="1"/>
          </p:cNvSpPr>
          <p:nvPr>
            <p:ph type="body" idx="1"/>
          </p:nvPr>
        </p:nvSpPr>
        <p:spPr>
          <a:xfrm>
            <a:off x="115887" y="4038600"/>
            <a:ext cx="6664325"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u="none" strike="noStrike" dirty="0" err="1">
                <a:solidFill>
                  <a:srgbClr val="0E0E0E"/>
                </a:solidFill>
                <a:latin typeface="Calibri Light" panose="020F0302020204030204" pitchFamily="34" charset="0"/>
                <a:ea typeface="Arial"/>
                <a:cs typeface="Calibri Light" panose="020F0302020204030204" pitchFamily="34" charset="0"/>
                <a:sym typeface="Arial"/>
              </a:rPr>
              <a:t>Pulsara’s</a:t>
            </a:r>
            <a:r>
              <a:rPr lang="en-US" sz="1200" b="0" u="none" strike="noStrike" dirty="0">
                <a:solidFill>
                  <a:srgbClr val="0E0E0E"/>
                </a:solidFill>
                <a:latin typeface="Calibri Light" panose="020F0302020204030204" pitchFamily="34" charset="0"/>
                <a:ea typeface="Arial"/>
                <a:cs typeface="Calibri Light" panose="020F0302020204030204" pitchFamily="34" charset="0"/>
                <a:sym typeface="Arial"/>
              </a:rPr>
              <a:t> Patient Movement System offers a HIPAA-compliant solution for streamlining communication and logistics across organizations. Think of it as a secure group chat that integrates public safety and healthcare teams. </a:t>
            </a:r>
            <a:br>
              <a:rPr lang="en-US" sz="1200" b="0" dirty="0">
                <a:latin typeface="Calibri Light" panose="020F0302020204030204" pitchFamily="34" charset="0"/>
                <a:cs typeface="Calibri Light" panose="020F0302020204030204" pitchFamily="34" charset="0"/>
              </a:rPr>
            </a:br>
            <a:br>
              <a:rPr lang="en-US" sz="1200" b="0" u="none" strike="noStrike" dirty="0">
                <a:solidFill>
                  <a:srgbClr val="0E0E0E"/>
                </a:solidFill>
                <a:latin typeface="Calibri Light" panose="020F0302020204030204" pitchFamily="34" charset="0"/>
                <a:ea typeface="Arial"/>
                <a:cs typeface="Calibri Light" panose="020F0302020204030204" pitchFamily="34" charset="0"/>
                <a:sym typeface="Arial"/>
              </a:rPr>
            </a:br>
            <a:r>
              <a:rPr lang="en-US" sz="1200" b="0" u="none" strike="noStrike" dirty="0">
                <a:solidFill>
                  <a:srgbClr val="0E0E0E"/>
                </a:solidFill>
                <a:latin typeface="Calibri Light" panose="020F0302020204030204" pitchFamily="34" charset="0"/>
                <a:ea typeface="Arial"/>
                <a:cs typeface="Calibri Light" panose="020F0302020204030204" pitchFamily="34" charset="0"/>
                <a:sym typeface="Arial"/>
              </a:rPr>
              <a:t>You simply create a dedicated communication channel for each patient encounter, build the care team, and begin communication.  </a:t>
            </a:r>
            <a:br>
              <a:rPr lang="en-US" sz="1200" b="0" u="none" strike="noStrike" dirty="0">
                <a:solidFill>
                  <a:srgbClr val="0E0E0E"/>
                </a:solidFill>
                <a:latin typeface="Calibri Light" panose="020F0302020204030204" pitchFamily="34" charset="0"/>
                <a:ea typeface="Arial"/>
                <a:cs typeface="Calibri Light" panose="020F0302020204030204" pitchFamily="34" charset="0"/>
                <a:sym typeface="Arial"/>
              </a:rPr>
            </a:br>
            <a:br>
              <a:rPr lang="en-US" sz="1200" b="0" u="none" strike="noStrike" dirty="0">
                <a:solidFill>
                  <a:srgbClr val="0E0E0E"/>
                </a:solidFill>
                <a:latin typeface="Calibri Light" panose="020F0302020204030204" pitchFamily="34" charset="0"/>
                <a:ea typeface="Arial"/>
                <a:cs typeface="Calibri Light" panose="020F0302020204030204" pitchFamily="34" charset="0"/>
                <a:sym typeface="Arial"/>
              </a:rPr>
            </a:br>
            <a:r>
              <a:rPr lang="en-US" sz="1200" b="0" u="none" strike="noStrike" dirty="0">
                <a:solidFill>
                  <a:srgbClr val="0E0E0E"/>
                </a:solidFill>
                <a:latin typeface="Calibri Light" panose="020F0302020204030204" pitchFamily="34" charset="0"/>
                <a:ea typeface="Arial"/>
                <a:cs typeface="Calibri Light" panose="020F0302020204030204" pitchFamily="34" charset="0"/>
                <a:sym typeface="Arial"/>
              </a:rPr>
              <a:t>The Pulsara API also allows you to move data into and out of the channel.  For example, you can attach ECGs to a patient channel and you can export Pulsara data to your </a:t>
            </a:r>
            <a:r>
              <a:rPr lang="en-US" sz="1200" b="0" u="none" strike="noStrike" dirty="0" err="1">
                <a:solidFill>
                  <a:srgbClr val="0E0E0E"/>
                </a:solidFill>
                <a:latin typeface="Calibri Light" panose="020F0302020204030204" pitchFamily="34" charset="0"/>
                <a:ea typeface="Arial"/>
                <a:cs typeface="Calibri Light" panose="020F0302020204030204" pitchFamily="34" charset="0"/>
                <a:sym typeface="Arial"/>
              </a:rPr>
              <a:t>ePCR</a:t>
            </a:r>
            <a:r>
              <a:rPr lang="en-US" sz="1200" b="0" u="none" strike="noStrike" dirty="0">
                <a:solidFill>
                  <a:srgbClr val="0E0E0E"/>
                </a:solidFill>
                <a:latin typeface="Calibri Light" panose="020F0302020204030204" pitchFamily="34" charset="0"/>
                <a:ea typeface="Arial"/>
                <a:cs typeface="Calibri Light" panose="020F0302020204030204" pitchFamily="34" charset="0"/>
                <a:sym typeface="Arial"/>
              </a:rPr>
              <a:t> or EHR</a:t>
            </a:r>
            <a:r>
              <a:rPr lang="en-US" sz="1200" b="0" dirty="0">
                <a:solidFill>
                  <a:srgbClr val="0E0E0E"/>
                </a:solidFill>
                <a:latin typeface="Calibri Light" panose="020F0302020204030204" pitchFamily="34" charset="0"/>
                <a:ea typeface="Arial"/>
                <a:cs typeface="Calibri Light" panose="020F0302020204030204" pitchFamily="34" charset="0"/>
                <a:sym typeface="Arial"/>
              </a:rPr>
              <a:t>.</a:t>
            </a:r>
            <a:br>
              <a:rPr lang="en-US" sz="1200" b="0" dirty="0">
                <a:solidFill>
                  <a:srgbClr val="0E0E0E"/>
                </a:solidFill>
                <a:latin typeface="Calibri Light" panose="020F0302020204030204" pitchFamily="34" charset="0"/>
                <a:ea typeface="Arial"/>
                <a:cs typeface="Calibri Light" panose="020F0302020204030204" pitchFamily="34" charset="0"/>
                <a:sym typeface="Arial"/>
              </a:rPr>
            </a:br>
            <a:br>
              <a:rPr lang="en-US" sz="1200" b="0" dirty="0">
                <a:latin typeface="Calibri Light" panose="020F0302020204030204" pitchFamily="34" charset="0"/>
                <a:cs typeface="Calibri Light" panose="020F0302020204030204" pitchFamily="34" charset="0"/>
              </a:rPr>
            </a:br>
            <a:r>
              <a:rPr lang="en-US" sz="1200" b="0" u="none" strike="noStrike" dirty="0">
                <a:solidFill>
                  <a:srgbClr val="0E0E0E"/>
                </a:solidFill>
                <a:latin typeface="Calibri Light" panose="020F0302020204030204" pitchFamily="34" charset="0"/>
                <a:ea typeface="Arial"/>
                <a:cs typeface="Calibri Light" panose="020F0302020204030204" pitchFamily="34" charset="0"/>
                <a:sym typeface="Arial"/>
              </a:rPr>
              <a:t>Regions use Pulsara daily for EMS-to-ED communications.  Many regions and states also adopt the Patient Movement System for large-scale situations like mass casualty incidents, mass evacuations, load balancing initiatives, and more. </a:t>
            </a:r>
            <a:br>
              <a:rPr lang="en-US" sz="1200" b="0" u="none" strike="noStrike" dirty="0">
                <a:solidFill>
                  <a:srgbClr val="0E0E0E"/>
                </a:solidFill>
                <a:latin typeface="Calibri Light" panose="020F0302020204030204" pitchFamily="34" charset="0"/>
                <a:ea typeface="Arial"/>
                <a:cs typeface="Calibri Light" panose="020F0302020204030204" pitchFamily="34" charset="0"/>
                <a:sym typeface="Arial"/>
              </a:rPr>
            </a:br>
            <a:br>
              <a:rPr lang="en-US" sz="1200" b="0" u="none" strike="noStrike" dirty="0">
                <a:solidFill>
                  <a:srgbClr val="0E0E0E"/>
                </a:solidFill>
                <a:latin typeface="Calibri Light" panose="020F0302020204030204" pitchFamily="34" charset="0"/>
                <a:ea typeface="Arial"/>
                <a:cs typeface="Calibri Light" panose="020F0302020204030204" pitchFamily="34" charset="0"/>
                <a:sym typeface="Arial"/>
              </a:rPr>
            </a:br>
            <a:r>
              <a:rPr lang="en-US" sz="1200" b="0" u="none" strike="noStrike" dirty="0">
                <a:solidFill>
                  <a:srgbClr val="0E0E0E"/>
                </a:solidFill>
                <a:latin typeface="Calibri Light" panose="020F0302020204030204" pitchFamily="34" charset="0"/>
                <a:ea typeface="Arial"/>
                <a:cs typeface="Calibri Light" panose="020F0302020204030204" pitchFamily="34" charset="0"/>
                <a:sym typeface="Arial"/>
              </a:rPr>
              <a:t>Hospitals can enhance their capabilities with Pulsara UNITED, which extends communication to downstream care teams like STEMI Teams and offers more robust transfer options.</a:t>
            </a:r>
            <a:br>
              <a:rPr lang="en-US" sz="1200" b="0" dirty="0">
                <a:latin typeface="Calibri Light" panose="020F0302020204030204" pitchFamily="34" charset="0"/>
                <a:cs typeface="Calibri Light" panose="020F0302020204030204" pitchFamily="34" charset="0"/>
              </a:rPr>
            </a:br>
            <a:endParaRPr sz="1200" b="0" dirty="0">
              <a:latin typeface="Calibri Light" panose="020F0302020204030204" pitchFamily="34" charset="0"/>
              <a:ea typeface="Calibri"/>
              <a:cs typeface="Calibri Light" panose="020F0302020204030204" pitchFamily="34" charset="0"/>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a:extLst>
            <a:ext uri="{FF2B5EF4-FFF2-40B4-BE49-F238E27FC236}">
              <a16:creationId xmlns:a16="http://schemas.microsoft.com/office/drawing/2014/main" id="{ECF78CD4-FC9B-0DA4-5BC1-9780EF6C1E7B}"/>
            </a:ext>
          </a:extLst>
        </p:cNvPr>
        <p:cNvGrpSpPr/>
        <p:nvPr/>
      </p:nvGrpSpPr>
      <p:grpSpPr>
        <a:xfrm>
          <a:off x="0" y="0"/>
          <a:ext cx="0" cy="0"/>
          <a:chOff x="0" y="0"/>
          <a:chExt cx="0" cy="0"/>
        </a:xfrm>
      </p:grpSpPr>
      <p:sp>
        <p:nvSpPr>
          <p:cNvPr id="177" name="Google Shape;177;p6:notes">
            <a:extLst>
              <a:ext uri="{FF2B5EF4-FFF2-40B4-BE49-F238E27FC236}">
                <a16:creationId xmlns:a16="http://schemas.microsoft.com/office/drawing/2014/main" id="{2F4DB79A-2165-7636-13EB-8D0915BA132F}"/>
              </a:ext>
            </a:extLst>
          </p:cNvPr>
          <p:cNvSpPr>
            <a:spLocks noGrp="1" noRot="1" noChangeAspect="1"/>
          </p:cNvSpPr>
          <p:nvPr>
            <p:ph type="sldImg" idx="2"/>
          </p:nvPr>
        </p:nvSpPr>
        <p:spPr>
          <a:xfrm>
            <a:off x="114300" y="114300"/>
            <a:ext cx="6665913" cy="3749675"/>
          </a:xfrm>
          <a:custGeom>
            <a:avLst/>
            <a:gdLst/>
            <a:ahLst/>
            <a:cxnLst/>
            <a:rect l="l" t="t" r="r" b="b"/>
            <a:pathLst>
              <a:path w="120000" h="120000" extrusionOk="0">
                <a:moveTo>
                  <a:pt x="0" y="0"/>
                </a:moveTo>
                <a:lnTo>
                  <a:pt x="120000" y="0"/>
                </a:lnTo>
                <a:lnTo>
                  <a:pt x="120000" y="120000"/>
                </a:lnTo>
                <a:lnTo>
                  <a:pt x="0" y="120000"/>
                </a:lnTo>
                <a:close/>
              </a:path>
            </a:pathLst>
          </a:custGeom>
          <a:noFill/>
          <a:ln w="6350" cap="flat" cmpd="sng">
            <a:solidFill>
              <a:schemeClr val="bg1"/>
            </a:solidFill>
            <a:prstDash val="solid"/>
            <a:round/>
            <a:headEnd type="none" w="sm" len="sm"/>
            <a:tailEnd type="none" w="sm" len="sm"/>
          </a:ln>
          <a:effectLst>
            <a:outerShdw blurRad="76200" dist="38100" dir="2700000" algn="tl" rotWithShape="0">
              <a:prstClr val="black">
                <a:alpha val="11000"/>
              </a:prstClr>
            </a:outerShdw>
          </a:effectLst>
        </p:spPr>
      </p:sp>
      <p:sp>
        <p:nvSpPr>
          <p:cNvPr id="178" name="Google Shape;178;p6:notes">
            <a:extLst>
              <a:ext uri="{FF2B5EF4-FFF2-40B4-BE49-F238E27FC236}">
                <a16:creationId xmlns:a16="http://schemas.microsoft.com/office/drawing/2014/main" id="{D7CDA14E-68E8-C253-A494-20B0140D2C37}"/>
              </a:ext>
            </a:extLst>
          </p:cNvPr>
          <p:cNvSpPr txBox="1">
            <a:spLocks noGrp="1"/>
          </p:cNvSpPr>
          <p:nvPr>
            <p:ph type="body" idx="1"/>
          </p:nvPr>
        </p:nvSpPr>
        <p:spPr>
          <a:xfrm>
            <a:off x="115887" y="4038600"/>
            <a:ext cx="6664325" cy="3600450"/>
          </a:xfrm>
          <a:prstGeom prst="rect">
            <a:avLst/>
          </a:prstGeom>
          <a:noFill/>
          <a:ln>
            <a:noFill/>
          </a:ln>
        </p:spPr>
        <p:txBody>
          <a:bodyPr spcFirstLastPara="1" wrap="square" lIns="91425" tIns="45700" rIns="91425" bIns="45700" anchor="t" anchorCtr="0">
            <a:noAutofit/>
          </a:bodyPr>
          <a:lstStyle/>
          <a:p>
            <a:r>
              <a:rPr lang="en-US" dirty="0">
                <a:sym typeface="Arial"/>
              </a:rPr>
              <a:t>Configuring Pulsara Alerting to fit your STEMI workflows is straightforward. You simply decide WHO is alerted and WHEN they need to receive their alert.</a:t>
            </a:r>
            <a:endParaRPr dirty="0"/>
          </a:p>
          <a:p>
            <a:br>
              <a:rPr lang="en-US" dirty="0">
                <a:sym typeface="Arial"/>
              </a:rPr>
            </a:br>
            <a:r>
              <a:rPr lang="en-US" dirty="0">
                <a:sym typeface="Arial"/>
              </a:rPr>
              <a:t>Alerting is based on teams—like Cath Lab, Cardiologist, or House Supervisor teams—and can even be configured for different cardiology groups. </a:t>
            </a:r>
            <a:endParaRPr dirty="0"/>
          </a:p>
          <a:p>
            <a:br>
              <a:rPr lang="en-US" dirty="0"/>
            </a:br>
            <a:r>
              <a:rPr lang="en-US" dirty="0">
                <a:sym typeface="Arial"/>
              </a:rPr>
              <a:t>If you’re on call, you receive alerts for new patients; if you’re off call, you don’t. </a:t>
            </a:r>
            <a:endParaRPr dirty="0"/>
          </a:p>
          <a:p>
            <a:endParaRPr dirty="0"/>
          </a:p>
          <a:p>
            <a:r>
              <a:rPr lang="en-US" dirty="0">
                <a:sym typeface="Arial"/>
              </a:rPr>
              <a:t>WHEN teams are alerted is automatically triggered by workflow, but you can also manually add teams or individuals as needed.</a:t>
            </a:r>
            <a:endParaRPr dirty="0"/>
          </a:p>
          <a:p>
            <a:br>
              <a:rPr lang="en-US" dirty="0"/>
            </a:br>
            <a:endParaRPr dirty="0">
              <a:sym typeface="Calibri"/>
            </a:endParaRPr>
          </a:p>
        </p:txBody>
      </p:sp>
    </p:spTree>
    <p:extLst>
      <p:ext uri="{BB962C8B-B14F-4D97-AF65-F5344CB8AC3E}">
        <p14:creationId xmlns:p14="http://schemas.microsoft.com/office/powerpoint/2010/main" val="2124078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7:notes"/>
          <p:cNvSpPr>
            <a:spLocks noGrp="1" noRot="1" noChangeAspect="1"/>
          </p:cNvSpPr>
          <p:nvPr>
            <p:ph type="sldImg" idx="2"/>
          </p:nvPr>
        </p:nvSpPr>
        <p:spPr>
          <a:xfrm>
            <a:off x="115888" y="114300"/>
            <a:ext cx="6664325" cy="3749675"/>
          </a:xfrm>
          <a:custGeom>
            <a:avLst/>
            <a:gdLst/>
            <a:ahLst/>
            <a:cxnLst/>
            <a:rect l="l" t="t" r="r" b="b"/>
            <a:pathLst>
              <a:path w="120000" h="120000" extrusionOk="0">
                <a:moveTo>
                  <a:pt x="0" y="0"/>
                </a:moveTo>
                <a:lnTo>
                  <a:pt x="120000" y="0"/>
                </a:lnTo>
                <a:lnTo>
                  <a:pt x="120000" y="120000"/>
                </a:lnTo>
                <a:lnTo>
                  <a:pt x="0" y="120000"/>
                </a:lnTo>
                <a:close/>
              </a:path>
            </a:pathLst>
          </a:custGeom>
          <a:noFill/>
          <a:ln w="6350" cap="flat" cmpd="sng">
            <a:solidFill>
              <a:schemeClr val="bg1"/>
            </a:solidFill>
            <a:prstDash val="solid"/>
            <a:round/>
            <a:headEnd type="none" w="sm" len="sm"/>
            <a:tailEnd type="none" w="sm" len="sm"/>
          </a:ln>
        </p:spPr>
      </p:sp>
      <p:sp>
        <p:nvSpPr>
          <p:cNvPr id="186" name="Google Shape;186;p7:notes"/>
          <p:cNvSpPr txBox="1">
            <a:spLocks noGrp="1"/>
          </p:cNvSpPr>
          <p:nvPr>
            <p:ph type="body" idx="1"/>
          </p:nvPr>
        </p:nvSpPr>
        <p:spPr>
          <a:xfrm>
            <a:off x="171547" y="4038600"/>
            <a:ext cx="6608666"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u="none" strike="noStrike" dirty="0">
                <a:solidFill>
                  <a:srgbClr val="0E0E0E"/>
                </a:solidFill>
                <a:ea typeface="Arial"/>
                <a:sym typeface="Arial"/>
              </a:rPr>
              <a:t>For instance, a hospital can decide whether to alert the cardiologist simultaneously as the ED for incoming EMS patients or alert the cardiologist after the ED reviews the ECG and activates the STEMI team.</a:t>
            </a:r>
            <a:endParaRPr dirty="0"/>
          </a:p>
          <a:p>
            <a:pPr marL="0" lvl="0" indent="0" algn="l" rtl="0">
              <a:spcBef>
                <a:spcPts val="0"/>
              </a:spcBef>
              <a:spcAft>
                <a:spcPts val="0"/>
              </a:spcAft>
              <a:buNone/>
            </a:pPr>
            <a:br>
              <a:rPr lang="en-US" dirty="0"/>
            </a:br>
            <a:endParaRPr dirty="0">
              <a:ea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8:notes"/>
          <p:cNvSpPr>
            <a:spLocks noGrp="1" noRot="1" noChangeAspect="1"/>
          </p:cNvSpPr>
          <p:nvPr>
            <p:ph type="sldImg" idx="2"/>
          </p:nvPr>
        </p:nvSpPr>
        <p:spPr>
          <a:xfrm>
            <a:off x="114300" y="114300"/>
            <a:ext cx="6665913" cy="3749675"/>
          </a:xfrm>
          <a:custGeom>
            <a:avLst/>
            <a:gdLst/>
            <a:ahLst/>
            <a:cxnLst/>
            <a:rect l="l" t="t" r="r" b="b"/>
            <a:pathLst>
              <a:path w="120000" h="120000" extrusionOk="0">
                <a:moveTo>
                  <a:pt x="0" y="0"/>
                </a:moveTo>
                <a:lnTo>
                  <a:pt x="120000" y="0"/>
                </a:lnTo>
                <a:lnTo>
                  <a:pt x="120000" y="120000"/>
                </a:lnTo>
                <a:lnTo>
                  <a:pt x="0" y="120000"/>
                </a:lnTo>
                <a:close/>
              </a:path>
            </a:pathLst>
          </a:custGeom>
          <a:noFill/>
          <a:ln w="6350" cap="flat" cmpd="sng">
            <a:solidFill>
              <a:schemeClr val="bg1"/>
            </a:solidFill>
            <a:prstDash val="solid"/>
            <a:round/>
            <a:headEnd type="none" w="sm" len="sm"/>
            <a:tailEnd type="none" w="sm" len="sm"/>
          </a:ln>
          <a:effectLst>
            <a:outerShdw blurRad="76200" dist="38100" dir="2700000" algn="tl" rotWithShape="0">
              <a:prstClr val="black">
                <a:alpha val="11000"/>
              </a:prstClr>
            </a:outerShdw>
          </a:effectLst>
        </p:spPr>
      </p:sp>
      <p:sp>
        <p:nvSpPr>
          <p:cNvPr id="194" name="Google Shape;194;p8:notes"/>
          <p:cNvSpPr txBox="1">
            <a:spLocks noGrp="1"/>
          </p:cNvSpPr>
          <p:nvPr>
            <p:ph type="body" idx="1"/>
          </p:nvPr>
        </p:nvSpPr>
        <p:spPr>
          <a:xfrm>
            <a:off x="115887" y="4038600"/>
            <a:ext cx="6664325" cy="3600450"/>
          </a:xfrm>
          <a:prstGeom prst="rect">
            <a:avLst/>
          </a:prstGeom>
          <a:noFill/>
          <a:ln>
            <a:noFill/>
          </a:ln>
        </p:spPr>
        <p:txBody>
          <a:bodyPr spcFirstLastPara="1" wrap="square" lIns="91425" tIns="45700" rIns="91425" bIns="45700" anchor="t" anchorCtr="0">
            <a:noAutofit/>
          </a:bodyPr>
          <a:lstStyle/>
          <a:p>
            <a:r>
              <a:rPr lang="en-US" dirty="0">
                <a:sym typeface="Arial"/>
              </a:rPr>
              <a:t>Managing call status is also simple. Individuals can manually toggle their status or set upcoming on/off-call times. Administrators have the ability to adjust call status as well. The most convenient method is to integrate your call status with your calendar, allowing for automatic updates.</a:t>
            </a:r>
            <a:br>
              <a:rPr lang="en-US" dirty="0">
                <a:sym typeface="Arial"/>
              </a:rPr>
            </a:br>
            <a:endParaRPr dirty="0"/>
          </a:p>
          <a:p>
            <a:r>
              <a:rPr lang="en-US" dirty="0">
                <a:sym typeface="Arial"/>
              </a:rPr>
              <a:t>During a STEMI case, you can view the entire care team, their call status, and whether they’ve acknowledged alerts. You can also manually add teams or individuals to the case as needed.</a:t>
            </a:r>
            <a:endParaRPr dirty="0"/>
          </a:p>
          <a:p>
            <a:br>
              <a:rPr lang="en-US" dirty="0"/>
            </a:br>
            <a:endParaRPr dirty="0">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6B20F2E7-910A-6931-42F7-0ABBBC237033}"/>
            </a:ext>
          </a:extLst>
        </p:cNvPr>
        <p:cNvGrpSpPr/>
        <p:nvPr/>
      </p:nvGrpSpPr>
      <p:grpSpPr>
        <a:xfrm>
          <a:off x="0" y="0"/>
          <a:ext cx="0" cy="0"/>
          <a:chOff x="0" y="0"/>
          <a:chExt cx="0" cy="0"/>
        </a:xfrm>
      </p:grpSpPr>
      <p:sp>
        <p:nvSpPr>
          <p:cNvPr id="132" name="Google Shape;132;g32473e34f34_0_2:notes">
            <a:extLst>
              <a:ext uri="{FF2B5EF4-FFF2-40B4-BE49-F238E27FC236}">
                <a16:creationId xmlns:a16="http://schemas.microsoft.com/office/drawing/2014/main" id="{53775665-7EE4-178F-25FC-06C76BE2FA8B}"/>
              </a:ext>
            </a:extLst>
          </p:cNvPr>
          <p:cNvSpPr>
            <a:spLocks noGrp="1" noRot="1" noChangeAspect="1"/>
          </p:cNvSpPr>
          <p:nvPr>
            <p:ph type="sldImg" idx="2"/>
          </p:nvPr>
        </p:nvSpPr>
        <p:spPr>
          <a:xfrm>
            <a:off x="114300" y="114300"/>
            <a:ext cx="6669088" cy="3751263"/>
          </a:xfrm>
          <a:custGeom>
            <a:avLst/>
            <a:gdLst/>
            <a:ahLst/>
            <a:cxnLst/>
            <a:rect l="l" t="t" r="r" b="b"/>
            <a:pathLst>
              <a:path w="120000" h="120000" extrusionOk="0">
                <a:moveTo>
                  <a:pt x="0" y="0"/>
                </a:moveTo>
                <a:lnTo>
                  <a:pt x="120000" y="0"/>
                </a:lnTo>
                <a:lnTo>
                  <a:pt x="120000" y="120000"/>
                </a:lnTo>
                <a:lnTo>
                  <a:pt x="0" y="120000"/>
                </a:lnTo>
                <a:close/>
              </a:path>
            </a:pathLst>
          </a:custGeom>
          <a:noFill/>
          <a:ln w="6350" cap="flat" cmpd="sng">
            <a:solidFill>
              <a:schemeClr val="bg1"/>
            </a:solidFill>
            <a:prstDash val="solid"/>
            <a:round/>
            <a:headEnd type="none" w="sm" len="sm"/>
            <a:tailEnd type="none" w="sm" len="sm"/>
          </a:ln>
          <a:effectLst>
            <a:outerShdw blurRad="76200" dist="38100" dir="2700000" algn="tl" rotWithShape="0">
              <a:prstClr val="black">
                <a:alpha val="11000"/>
              </a:prstClr>
            </a:outerShdw>
          </a:effectLst>
        </p:spPr>
      </p:sp>
      <p:sp>
        <p:nvSpPr>
          <p:cNvPr id="133" name="Google Shape;133;g32473e34f34_0_2:notes">
            <a:extLst>
              <a:ext uri="{FF2B5EF4-FFF2-40B4-BE49-F238E27FC236}">
                <a16:creationId xmlns:a16="http://schemas.microsoft.com/office/drawing/2014/main" id="{93AD56B5-CFD4-655C-EA8E-F26071357DB0}"/>
              </a:ext>
            </a:extLst>
          </p:cNvPr>
          <p:cNvSpPr txBox="1">
            <a:spLocks noGrp="1"/>
          </p:cNvSpPr>
          <p:nvPr>
            <p:ph type="body" idx="1"/>
          </p:nvPr>
        </p:nvSpPr>
        <p:spPr>
          <a:xfrm>
            <a:off x="115888" y="4038600"/>
            <a:ext cx="6667500" cy="3600600"/>
          </a:xfrm>
          <a:prstGeom prst="rect">
            <a:avLst/>
          </a:prstGeom>
        </p:spPr>
        <p:txBody>
          <a:bodyPr spcFirstLastPara="1" wrap="square" lIns="91425" tIns="45700" rIns="91425" bIns="45700" anchor="t" anchorCtr="0">
            <a:noAutofit/>
          </a:bodyPr>
          <a:lstStyle/>
          <a:p>
            <a:pPr rtl="0" fontAlgn="base"/>
            <a:r>
              <a:rPr lang="en-US" sz="1200" b="0" u="none" dirty="0"/>
              <a:t>The impact? Better outcomes and less frustration. </a:t>
            </a:r>
          </a:p>
          <a:p>
            <a:pPr rtl="0" fontAlgn="base"/>
            <a:endParaRPr lang="en-US" sz="1200" b="0" u="none" dirty="0"/>
          </a:p>
          <a:p>
            <a:pPr rtl="0" fontAlgn="base"/>
            <a:r>
              <a:rPr lang="en-US" sz="1200" b="0" u="none" dirty="0"/>
              <a:t>Uniting STEMI care teams on a dedicated communication channel has been studied for over a decade.  Research shows that Pulsara improves treatment times, care team satisfaction, and hospital economics.</a:t>
            </a:r>
            <a:r>
              <a:rPr lang="en-US" sz="2400" b="0" i="0" u="sng" strike="noStrike" cap="none" dirty="0">
                <a:solidFill>
                  <a:schemeClr val="dk1"/>
                </a:solidFill>
                <a:effectLst/>
                <a:latin typeface="Roboto"/>
                <a:ea typeface="Roboto"/>
                <a:cs typeface="Roboto"/>
                <a:sym typeface="Roboto"/>
                <a:hlinkClick r:id="rId3"/>
              </a:rPr>
              <a:t> </a:t>
            </a:r>
            <a:endParaRPr lang="en-US" sz="2400" b="0" i="0" u="none" strike="noStrike" cap="none" dirty="0">
              <a:solidFill>
                <a:schemeClr val="dk1"/>
              </a:solidFill>
              <a:effectLst/>
              <a:latin typeface="Roboto"/>
              <a:ea typeface="Roboto"/>
              <a:cs typeface="Roboto"/>
              <a:sym typeface="Roboto"/>
            </a:endParaRPr>
          </a:p>
        </p:txBody>
      </p:sp>
    </p:spTree>
    <p:extLst>
      <p:ext uri="{BB962C8B-B14F-4D97-AF65-F5344CB8AC3E}">
        <p14:creationId xmlns:p14="http://schemas.microsoft.com/office/powerpoint/2010/main" val="16091161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9:notes"/>
          <p:cNvSpPr>
            <a:spLocks noGrp="1" noRot="1" noChangeAspect="1"/>
          </p:cNvSpPr>
          <p:nvPr>
            <p:ph type="sldImg" idx="2"/>
          </p:nvPr>
        </p:nvSpPr>
        <p:spPr>
          <a:xfrm>
            <a:off x="117475" y="114300"/>
            <a:ext cx="6665913" cy="3749675"/>
          </a:xfrm>
          <a:custGeom>
            <a:avLst/>
            <a:gdLst/>
            <a:ahLst/>
            <a:cxnLst/>
            <a:rect l="l" t="t" r="r" b="b"/>
            <a:pathLst>
              <a:path w="120000" h="120000" extrusionOk="0">
                <a:moveTo>
                  <a:pt x="0" y="0"/>
                </a:moveTo>
                <a:lnTo>
                  <a:pt x="120000" y="0"/>
                </a:lnTo>
                <a:lnTo>
                  <a:pt x="120000" y="120000"/>
                </a:lnTo>
                <a:lnTo>
                  <a:pt x="0" y="120000"/>
                </a:lnTo>
                <a:close/>
              </a:path>
            </a:pathLst>
          </a:custGeom>
          <a:noFill/>
          <a:ln w="6350" cap="flat" cmpd="sng">
            <a:solidFill>
              <a:schemeClr val="bg1"/>
            </a:solidFill>
            <a:prstDash val="solid"/>
            <a:round/>
            <a:headEnd type="none" w="sm" len="sm"/>
            <a:tailEnd type="none" w="sm" len="sm"/>
          </a:ln>
          <a:effectLst>
            <a:outerShdw blurRad="76200" dist="38100" dir="2700000" algn="tl" rotWithShape="0">
              <a:prstClr val="black">
                <a:alpha val="11000"/>
              </a:prstClr>
            </a:outerShdw>
          </a:effectLst>
        </p:spPr>
      </p:sp>
      <p:sp>
        <p:nvSpPr>
          <p:cNvPr id="203" name="Google Shape;203;p9:notes"/>
          <p:cNvSpPr txBox="1">
            <a:spLocks noGrp="1"/>
          </p:cNvSpPr>
          <p:nvPr>
            <p:ph type="body" idx="1"/>
          </p:nvPr>
        </p:nvSpPr>
        <p:spPr>
          <a:xfrm>
            <a:off x="117475" y="4038600"/>
            <a:ext cx="6665912" cy="3600450"/>
          </a:xfrm>
          <a:prstGeom prst="rect">
            <a:avLst/>
          </a:prstGeom>
          <a:noFill/>
          <a:ln>
            <a:noFill/>
          </a:ln>
        </p:spPr>
        <p:txBody>
          <a:bodyPr spcFirstLastPara="1" wrap="square" lIns="91425" tIns="45700" rIns="91425" bIns="45700" anchor="t" anchorCtr="0">
            <a:noAutofit/>
          </a:bodyPr>
          <a:lstStyle/>
          <a:p>
            <a:r>
              <a:rPr lang="en-US" dirty="0">
                <a:sym typeface="Calibri"/>
              </a:rPr>
              <a:t>Once you identify your teams and when they need to be notified, you are ready to fill out the Configuration spreadsheet which will build your custom workflows and you are ready to coordinate training and </a:t>
            </a:r>
            <a:r>
              <a:rPr lang="en-US" dirty="0" err="1">
                <a:sym typeface="Calibri"/>
              </a:rPr>
              <a:t>GoLive</a:t>
            </a:r>
            <a:r>
              <a:rPr lang="en-US" dirty="0">
                <a:sym typeface="Calibri"/>
              </a:rPr>
              <a:t>.</a:t>
            </a:r>
            <a:endParaRPr dirty="0"/>
          </a:p>
          <a:p>
            <a:endParaRPr dirty="0">
              <a:sym typeface="Calibri"/>
            </a:endParaRPr>
          </a:p>
          <a:p>
            <a:r>
              <a:rPr lang="en-US" dirty="0">
                <a:sym typeface="Calibri"/>
              </a:rPr>
              <a:t>Please watch our STEMI Demo video for an example workflow.</a:t>
            </a:r>
            <a:endParaRPr dirty="0">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White with No Placeholders">
  <p:cSld name="White with No Placeholders">
    <p:spTree>
      <p:nvGrpSpPr>
        <p:cNvPr id="1" name="Shape 36"/>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 White">
  <p:cSld name="BLANK - White">
    <p:spTree>
      <p:nvGrpSpPr>
        <p:cNvPr id="1" name="Shape 37"/>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Video Displays - Customize Center Text">
  <p:cSld name="Video Displays - Customize Center Text">
    <p:spTree>
      <p:nvGrpSpPr>
        <p:cNvPr id="1" name="Shape 12"/>
        <p:cNvGrpSpPr/>
        <p:nvPr/>
      </p:nvGrpSpPr>
      <p:grpSpPr>
        <a:xfrm>
          <a:off x="0" y="0"/>
          <a:ext cx="0" cy="0"/>
          <a:chOff x="0" y="0"/>
          <a:chExt cx="0" cy="0"/>
        </a:xfrm>
      </p:grpSpPr>
      <p:grpSp>
        <p:nvGrpSpPr>
          <p:cNvPr id="2" name="Center Text">
            <a:extLst>
              <a:ext uri="{FF2B5EF4-FFF2-40B4-BE49-F238E27FC236}">
                <a16:creationId xmlns:a16="http://schemas.microsoft.com/office/drawing/2014/main" id="{696B3196-8C18-E10D-3E58-8595666C5B85}"/>
              </a:ext>
            </a:extLst>
          </p:cNvPr>
          <p:cNvGrpSpPr>
            <a:grpSpLocks/>
          </p:cNvGrpSpPr>
          <p:nvPr userDrawn="1"/>
        </p:nvGrpSpPr>
        <p:grpSpPr>
          <a:xfrm>
            <a:off x="8816060" y="6050888"/>
            <a:ext cx="6755054" cy="2632989"/>
            <a:chOff x="8812333" y="6050888"/>
            <a:chExt cx="6755054" cy="2632989"/>
          </a:xfrm>
        </p:grpSpPr>
        <p:sp>
          <p:nvSpPr>
            <p:cNvPr id="3" name="TextBox 2">
              <a:extLst>
                <a:ext uri="{FF2B5EF4-FFF2-40B4-BE49-F238E27FC236}">
                  <a16:creationId xmlns:a16="http://schemas.microsoft.com/office/drawing/2014/main" id="{BBD6EECE-B277-DBE2-3D7F-6F4D7C44697D}"/>
                </a:ext>
              </a:extLst>
            </p:cNvPr>
            <p:cNvSpPr txBox="1">
              <a:spLocks/>
            </p:cNvSpPr>
            <p:nvPr userDrawn="1"/>
          </p:nvSpPr>
          <p:spPr>
            <a:xfrm>
              <a:off x="8812333" y="7602675"/>
              <a:ext cx="6755054" cy="1081202"/>
            </a:xfrm>
            <a:prstGeom prst="rect">
              <a:avLst/>
            </a:prstGeom>
            <a:noFill/>
          </p:spPr>
          <p:txBody>
            <a:bodyPr wrap="none" lIns="0" tIns="0" rIns="0" bIns="0" rtlCol="0" anchor="ctr" anchorCtr="0">
              <a:noAutofit/>
            </a:bodyPr>
            <a:lstStyle/>
            <a:p>
              <a:pPr algn="ctr"/>
              <a:r>
                <a:rPr lang="en-US" sz="96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OF EVENT</a:t>
              </a:r>
            </a:p>
          </p:txBody>
        </p:sp>
        <p:sp>
          <p:nvSpPr>
            <p:cNvPr id="4" name="TextBox 3">
              <a:extLst>
                <a:ext uri="{FF2B5EF4-FFF2-40B4-BE49-F238E27FC236}">
                  <a16:creationId xmlns:a16="http://schemas.microsoft.com/office/drawing/2014/main" id="{C3AFD066-FF4E-1A8D-85FA-29A46ED10D53}"/>
                </a:ext>
              </a:extLst>
            </p:cNvPr>
            <p:cNvSpPr txBox="1">
              <a:spLocks/>
            </p:cNvSpPr>
            <p:nvPr userDrawn="1"/>
          </p:nvSpPr>
          <p:spPr>
            <a:xfrm>
              <a:off x="8812333" y="6619975"/>
              <a:ext cx="6755054" cy="1081202"/>
            </a:xfrm>
            <a:prstGeom prst="rect">
              <a:avLst/>
            </a:prstGeom>
            <a:noFill/>
          </p:spPr>
          <p:txBody>
            <a:bodyPr wrap="none" lIns="0" tIns="0" rIns="0" bIns="0" rtlCol="0" anchor="ctr" anchorCtr="0">
              <a:noAutofit/>
            </a:bodyPr>
            <a:lstStyle/>
            <a:p>
              <a:pPr algn="ctr"/>
              <a:r>
                <a:rPr lang="en-US" sz="715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REGARDLESS</a:t>
              </a:r>
            </a:p>
          </p:txBody>
        </p:sp>
        <p:sp>
          <p:nvSpPr>
            <p:cNvPr id="5" name="TextBox 4">
              <a:extLst>
                <a:ext uri="{FF2B5EF4-FFF2-40B4-BE49-F238E27FC236}">
                  <a16:creationId xmlns:a16="http://schemas.microsoft.com/office/drawing/2014/main" id="{3C6FB2A8-E586-CB70-EC82-91D1736291D4}"/>
                </a:ext>
              </a:extLst>
            </p:cNvPr>
            <p:cNvSpPr txBox="1">
              <a:spLocks/>
            </p:cNvSpPr>
            <p:nvPr userDrawn="1"/>
          </p:nvSpPr>
          <p:spPr>
            <a:xfrm>
              <a:off x="8812333" y="6050888"/>
              <a:ext cx="6755054" cy="667589"/>
            </a:xfrm>
            <a:prstGeom prst="rect">
              <a:avLst/>
            </a:prstGeom>
            <a:noFill/>
          </p:spPr>
          <p:txBody>
            <a:bodyPr wrap="none" lIns="0" tIns="0" rIns="0" bIns="0" rtlCol="0" anchor="ctr" anchorCtr="0">
              <a:normAutofit/>
            </a:bodyPr>
            <a:lstStyle/>
            <a:p>
              <a:pPr algn="ctr"/>
              <a:r>
                <a:rPr lang="en-US" sz="40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SAME TOO</a:t>
              </a:r>
              <a:r>
                <a:rPr lang="en-US" sz="4000" b="1" i="0" spc="30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L</a:t>
              </a:r>
              <a:r>
                <a:rPr lang="en-US" sz="40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 EVERY</a:t>
              </a:r>
              <a:r>
                <a:rPr lang="en-US" sz="4000" b="1" i="0" spc="-30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 </a:t>
              </a:r>
              <a:r>
                <a:rPr lang="en-US" sz="40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DAY.</a:t>
              </a:r>
            </a:p>
          </p:txBody>
        </p:sp>
      </p:grpSp>
      <p:pic>
        <p:nvPicPr>
          <p:cNvPr id="6" name="bkgd">
            <a:extLst>
              <a:ext uri="{FF2B5EF4-FFF2-40B4-BE49-F238E27FC236}">
                <a16:creationId xmlns:a16="http://schemas.microsoft.com/office/drawing/2014/main" id="{08E13760-17FB-5549-AF96-DB8A50CFB0D7}"/>
              </a:ext>
            </a:extLst>
          </p:cNvPr>
          <p:cNvPicPr>
            <a:picLocks noChangeAspect="1"/>
          </p:cNvPicPr>
          <p:nvPr userDrawn="1"/>
        </p:nvPicPr>
        <p:blipFill rotWithShape="1">
          <a:blip r:embed="rId2"/>
          <a:srcRect r="1759"/>
          <a:stretch/>
        </p:blipFill>
        <p:spPr>
          <a:xfrm>
            <a:off x="0" y="0"/>
            <a:ext cx="24387175" cy="13716000"/>
          </a:xfrm>
          <a:prstGeom prst="rect">
            <a:avLst/>
          </a:prstGeom>
        </p:spPr>
      </p:pic>
      <p:sp>
        <p:nvSpPr>
          <p:cNvPr id="7" name="darkened">
            <a:extLst>
              <a:ext uri="{FF2B5EF4-FFF2-40B4-BE49-F238E27FC236}">
                <a16:creationId xmlns:a16="http://schemas.microsoft.com/office/drawing/2014/main" id="{82FA6BDF-F5DD-5174-6F32-637BED418F40}"/>
              </a:ext>
            </a:extLst>
          </p:cNvPr>
          <p:cNvSpPr>
            <a:spLocks/>
          </p:cNvSpPr>
          <p:nvPr userDrawn="1"/>
        </p:nvSpPr>
        <p:spPr>
          <a:xfrm>
            <a:off x="8370277" y="5064369"/>
            <a:ext cx="7666892" cy="4407877"/>
          </a:xfrm>
          <a:prstGeom prst="rect">
            <a:avLst/>
          </a:prstGeom>
          <a:solidFill>
            <a:schemeClr val="tx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pic>
        <p:nvPicPr>
          <p:cNvPr id="8" name="displays">
            <a:extLst>
              <a:ext uri="{FF2B5EF4-FFF2-40B4-BE49-F238E27FC236}">
                <a16:creationId xmlns:a16="http://schemas.microsoft.com/office/drawing/2014/main" id="{AE1D9F83-564A-1FD8-EACA-0A2621851D2B}"/>
              </a:ext>
            </a:extLst>
          </p:cNvPr>
          <p:cNvPicPr>
            <a:picLocks noChangeAspect="1"/>
          </p:cNvPicPr>
          <p:nvPr userDrawn="1"/>
        </p:nvPicPr>
        <p:blipFill rotWithShape="1">
          <a:blip r:embed="rId3"/>
          <a:srcRect l="485" r="780" b="16509"/>
          <a:stretch/>
        </p:blipFill>
        <p:spPr>
          <a:xfrm>
            <a:off x="344488" y="180976"/>
            <a:ext cx="23698200" cy="13273416"/>
          </a:xfrm>
          <a:prstGeom prst="rect">
            <a:avLst/>
          </a:prstGeom>
          <a:effectLst>
            <a:outerShdw blurRad="1093712" dist="345508" dir="3600000" algn="tl" rotWithShape="0">
              <a:prstClr val="black">
                <a:alpha val="84113"/>
              </a:prstClr>
            </a:outerShdw>
          </a:effectLst>
        </p:spPr>
      </p:pic>
      <p:grpSp>
        <p:nvGrpSpPr>
          <p:cNvPr id="9" name="logo soc">
            <a:extLst>
              <a:ext uri="{FF2B5EF4-FFF2-40B4-BE49-F238E27FC236}">
                <a16:creationId xmlns:a16="http://schemas.microsoft.com/office/drawing/2014/main" id="{CE5B2D84-1D4F-6937-D825-2DE27BC53490}"/>
              </a:ext>
            </a:extLst>
          </p:cNvPr>
          <p:cNvGrpSpPr>
            <a:grpSpLocks/>
          </p:cNvGrpSpPr>
          <p:nvPr userDrawn="1"/>
        </p:nvGrpSpPr>
        <p:grpSpPr>
          <a:xfrm>
            <a:off x="9018632" y="890985"/>
            <a:ext cx="6349911" cy="1579645"/>
            <a:chOff x="9017089" y="676698"/>
            <a:chExt cx="6349911" cy="1579645"/>
          </a:xfrm>
        </p:grpSpPr>
        <p:pic>
          <p:nvPicPr>
            <p:cNvPr id="10" name="Graphic 9">
              <a:extLst>
                <a:ext uri="{FF2B5EF4-FFF2-40B4-BE49-F238E27FC236}">
                  <a16:creationId xmlns:a16="http://schemas.microsoft.com/office/drawing/2014/main" id="{38E439DC-D997-1C4C-853E-729972FEBF9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17089" y="676698"/>
              <a:ext cx="6349911" cy="1411092"/>
            </a:xfrm>
            <a:prstGeom prst="rect">
              <a:avLst/>
            </a:prstGeom>
          </p:spPr>
        </p:pic>
        <p:sp>
          <p:nvSpPr>
            <p:cNvPr id="11" name="TextBox 10">
              <a:extLst>
                <a:ext uri="{FF2B5EF4-FFF2-40B4-BE49-F238E27FC236}">
                  <a16:creationId xmlns:a16="http://schemas.microsoft.com/office/drawing/2014/main" id="{090DF585-A4A2-CC4E-0285-1AB042AB6FA4}"/>
                </a:ext>
              </a:extLst>
            </p:cNvPr>
            <p:cNvSpPr txBox="1">
              <a:spLocks/>
            </p:cNvSpPr>
            <p:nvPr userDrawn="1"/>
          </p:nvSpPr>
          <p:spPr>
            <a:xfrm>
              <a:off x="10812584" y="1856233"/>
              <a:ext cx="4343400" cy="400110"/>
            </a:xfrm>
            <a:prstGeom prst="rect">
              <a:avLst/>
            </a:prstGeom>
            <a:noFill/>
          </p:spPr>
          <p:txBody>
            <a:bodyPr wrap="square" rtlCol="0">
              <a:spAutoFit/>
            </a:bodyPr>
            <a:lstStyle/>
            <a:p>
              <a:pPr algn="r"/>
              <a:r>
                <a:rPr lang="en-US" sz="2000" b="0" i="0" dirty="0">
                  <a:solidFill>
                    <a:srgbClr val="FFFCA3"/>
                  </a:solidFill>
                  <a:latin typeface="Arial" panose="020B0604020202020204" pitchFamily="34" charset="0"/>
                </a:rPr>
                <a:t>SYSTEMS OF CARE THAT SCALE</a:t>
              </a:r>
            </a:p>
          </p:txBody>
        </p:sp>
      </p:grpSp>
      <p:pic>
        <p:nvPicPr>
          <p:cNvPr id="12" name="its about people">
            <a:extLst>
              <a:ext uri="{FF2B5EF4-FFF2-40B4-BE49-F238E27FC236}">
                <a16:creationId xmlns:a16="http://schemas.microsoft.com/office/drawing/2014/main" id="{4A46FD9D-F1F4-9001-75EE-C6958362BEC4}"/>
              </a:ext>
            </a:extLst>
          </p:cNvPr>
          <p:cNvPicPr>
            <a:picLocks noChangeAspect="1"/>
          </p:cNvPicPr>
          <p:nvPr userDrawn="1"/>
        </p:nvPicPr>
        <p:blipFill>
          <a:blip r:embed="rId6"/>
          <a:stretch>
            <a:fillRect/>
          </a:stretch>
        </p:blipFill>
        <p:spPr>
          <a:xfrm>
            <a:off x="11500340" y="4026965"/>
            <a:ext cx="1663867" cy="643362"/>
          </a:xfrm>
          <a:prstGeom prst="rect">
            <a:avLst/>
          </a:prstGeom>
        </p:spPr>
      </p:pic>
    </p:spTree>
    <p:extLst>
      <p:ext uri="{BB962C8B-B14F-4D97-AF65-F5344CB8AC3E}">
        <p14:creationId xmlns:p14="http://schemas.microsoft.com/office/powerpoint/2010/main" val="4275233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White with Logo &amp; Title, No Text Box">
  <p:cSld name="White with Logo &amp; Title, No Text Box">
    <p:bg>
      <p:bgPr>
        <a:solidFill>
          <a:schemeClr val="lt1"/>
        </a:solidFill>
        <a:effectLst/>
      </p:bgPr>
    </p:bg>
    <p:spTree>
      <p:nvGrpSpPr>
        <p:cNvPr id="1" name="Shape 25"/>
        <p:cNvGrpSpPr/>
        <p:nvPr/>
      </p:nvGrpSpPr>
      <p:grpSpPr>
        <a:xfrm>
          <a:off x="0" y="0"/>
          <a:ext cx="0" cy="0"/>
          <a:chOff x="0" y="0"/>
          <a:chExt cx="0" cy="0"/>
        </a:xfrm>
      </p:grpSpPr>
      <p:pic>
        <p:nvPicPr>
          <p:cNvPr id="26" name="Google Shape;26;p12"/>
          <p:cNvPicPr preferRelativeResize="0"/>
          <p:nvPr/>
        </p:nvPicPr>
        <p:blipFill rotWithShape="1">
          <a:blip r:embed="rId2">
            <a:alphaModFix/>
          </a:blip>
          <a:srcRect/>
          <a:stretch/>
        </p:blipFill>
        <p:spPr>
          <a:xfrm>
            <a:off x="21431339" y="525496"/>
            <a:ext cx="2378919" cy="537175"/>
          </a:xfrm>
          <a:prstGeom prst="rect">
            <a:avLst/>
          </a:prstGeom>
          <a:noFill/>
          <a:ln>
            <a:noFill/>
          </a:ln>
        </p:spPr>
      </p:pic>
      <p:sp>
        <p:nvSpPr>
          <p:cNvPr id="27" name="Google Shape;27;p12"/>
          <p:cNvSpPr txBox="1">
            <a:spLocks noGrp="1"/>
          </p:cNvSpPr>
          <p:nvPr>
            <p:ph type="title"/>
          </p:nvPr>
        </p:nvSpPr>
        <p:spPr>
          <a:xfrm>
            <a:off x="592138" y="688063"/>
            <a:ext cx="23202900" cy="995882"/>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rgbClr val="212121"/>
              </a:buClr>
              <a:buSzPts val="8000"/>
              <a:buFont typeface="Arial"/>
              <a:buNone/>
              <a:defRPr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Tree>
    <p:extLst>
      <p:ext uri="{BB962C8B-B14F-4D97-AF65-F5344CB8AC3E}">
        <p14:creationId xmlns:p14="http://schemas.microsoft.com/office/powerpoint/2010/main" val="1044061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White with Logo &amp; No Placeholders" userDrawn="1">
  <p:cSld name="White with Logo &amp; No Placeholders">
    <p:bg>
      <p:bgPr>
        <a:solidFill>
          <a:schemeClr val="lt1"/>
        </a:solidFill>
        <a:effectLst/>
      </p:bgPr>
    </p:bg>
    <p:spTree>
      <p:nvGrpSpPr>
        <p:cNvPr id="1" name="Shape 34"/>
        <p:cNvGrpSpPr/>
        <p:nvPr/>
      </p:nvGrpSpPr>
      <p:grpSpPr>
        <a:xfrm>
          <a:off x="0" y="0"/>
          <a:ext cx="0" cy="0"/>
          <a:chOff x="0" y="0"/>
          <a:chExt cx="0" cy="0"/>
        </a:xfrm>
      </p:grpSpPr>
      <p:pic>
        <p:nvPicPr>
          <p:cNvPr id="5" name="Google Shape;26;p12">
            <a:extLst>
              <a:ext uri="{FF2B5EF4-FFF2-40B4-BE49-F238E27FC236}">
                <a16:creationId xmlns:a16="http://schemas.microsoft.com/office/drawing/2014/main" id="{6C299E64-6BFD-D810-1839-C414F9C30EB1}"/>
              </a:ext>
            </a:extLst>
          </p:cNvPr>
          <p:cNvPicPr preferRelativeResize="0"/>
          <p:nvPr userDrawn="1"/>
        </p:nvPicPr>
        <p:blipFill rotWithShape="1">
          <a:blip r:embed="rId2">
            <a:alphaModFix/>
          </a:blip>
          <a:srcRect/>
          <a:stretch/>
        </p:blipFill>
        <p:spPr>
          <a:xfrm>
            <a:off x="21431339" y="525496"/>
            <a:ext cx="2378919" cy="537175"/>
          </a:xfrm>
          <a:prstGeom prst="rect">
            <a:avLst/>
          </a:prstGeom>
          <a:noFill/>
          <a:ln>
            <a:noFill/>
          </a:ln>
        </p:spPr>
      </p:pic>
    </p:spTree>
    <p:extLst>
      <p:ext uri="{BB962C8B-B14F-4D97-AF65-F5344CB8AC3E}">
        <p14:creationId xmlns:p14="http://schemas.microsoft.com/office/powerpoint/2010/main" val="33049168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
          <p:cNvSpPr txBox="1">
            <a:spLocks noGrp="1"/>
          </p:cNvSpPr>
          <p:nvPr>
            <p:ph type="title"/>
          </p:nvPr>
        </p:nvSpPr>
        <p:spPr>
          <a:xfrm>
            <a:off x="573088" y="688063"/>
            <a:ext cx="23202900" cy="995882"/>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rgbClr val="212121"/>
              </a:buClr>
              <a:buSzPts val="5000"/>
              <a:buFont typeface="Arial"/>
              <a:buNone/>
              <a:defRPr sz="5000" b="1" i="0" u="none" strike="noStrike" cap="none">
                <a:solidFill>
                  <a:srgbClr val="21212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5" orient="horz" pos="830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3" Type="http://schemas.openxmlformats.org/officeDocument/2006/relationships/image" Target="../media/image20.png"/><Relationship Id="rId18" Type="http://schemas.openxmlformats.org/officeDocument/2006/relationships/image" Target="../media/image25.png"/><Relationship Id="rId26" Type="http://schemas.openxmlformats.org/officeDocument/2006/relationships/image" Target="../media/image33.png"/><Relationship Id="rId3" Type="http://schemas.openxmlformats.org/officeDocument/2006/relationships/image" Target="../media/image10.png"/><Relationship Id="rId21" Type="http://schemas.openxmlformats.org/officeDocument/2006/relationships/image" Target="../media/image28.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5" Type="http://schemas.openxmlformats.org/officeDocument/2006/relationships/image" Target="../media/image32.png"/><Relationship Id="rId33" Type="http://schemas.openxmlformats.org/officeDocument/2006/relationships/image" Target="../media/image40.svg"/><Relationship Id="rId2" Type="http://schemas.openxmlformats.org/officeDocument/2006/relationships/notesSlide" Target="../notesSlides/notesSlide2.xml"/><Relationship Id="rId16" Type="http://schemas.openxmlformats.org/officeDocument/2006/relationships/image" Target="../media/image23.png"/><Relationship Id="rId20" Type="http://schemas.openxmlformats.org/officeDocument/2006/relationships/image" Target="../media/image27.png"/><Relationship Id="rId29" Type="http://schemas.openxmlformats.org/officeDocument/2006/relationships/image" Target="../media/image36.png"/><Relationship Id="rId1" Type="http://schemas.openxmlformats.org/officeDocument/2006/relationships/slideLayout" Target="../slideLayouts/slideLayout4.xml"/><Relationship Id="rId6" Type="http://schemas.openxmlformats.org/officeDocument/2006/relationships/image" Target="../media/image13.png"/><Relationship Id="rId11" Type="http://schemas.openxmlformats.org/officeDocument/2006/relationships/image" Target="../media/image18.png"/><Relationship Id="rId24" Type="http://schemas.openxmlformats.org/officeDocument/2006/relationships/image" Target="../media/image31.png"/><Relationship Id="rId32" Type="http://schemas.openxmlformats.org/officeDocument/2006/relationships/image" Target="../media/image39.png"/><Relationship Id="rId5" Type="http://schemas.openxmlformats.org/officeDocument/2006/relationships/image" Target="../media/image12.png"/><Relationship Id="rId15" Type="http://schemas.openxmlformats.org/officeDocument/2006/relationships/image" Target="../media/image22.png"/><Relationship Id="rId23" Type="http://schemas.openxmlformats.org/officeDocument/2006/relationships/image" Target="../media/image30.png"/><Relationship Id="rId28" Type="http://schemas.openxmlformats.org/officeDocument/2006/relationships/image" Target="../media/image35.png"/><Relationship Id="rId10" Type="http://schemas.openxmlformats.org/officeDocument/2006/relationships/image" Target="../media/image17.png"/><Relationship Id="rId19" Type="http://schemas.openxmlformats.org/officeDocument/2006/relationships/image" Target="../media/image26.png"/><Relationship Id="rId31" Type="http://schemas.openxmlformats.org/officeDocument/2006/relationships/image" Target="../media/image38.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 Id="rId22" Type="http://schemas.openxmlformats.org/officeDocument/2006/relationships/image" Target="../media/image29.png"/><Relationship Id="rId27" Type="http://schemas.openxmlformats.org/officeDocument/2006/relationships/image" Target="../media/image34.png"/><Relationship Id="rId30" Type="http://schemas.openxmlformats.org/officeDocument/2006/relationships/image" Target="../media/image37.png"/><Relationship Id="rId8"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43.svg"/><Relationship Id="rId4" Type="http://schemas.openxmlformats.org/officeDocument/2006/relationships/image" Target="../media/image42.png"/></Relationships>
</file>

<file path=ppt/slides/_rels/slide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43.svg"/><Relationship Id="rId4" Type="http://schemas.openxmlformats.org/officeDocument/2006/relationships/image" Target="../media/image42.png"/></Relationships>
</file>

<file path=ppt/slides/_rels/slide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5.png"/><Relationship Id="rId7" Type="http://schemas.openxmlformats.org/officeDocument/2006/relationships/image" Target="../media/image48.png"/><Relationship Id="rId12" Type="http://schemas.openxmlformats.org/officeDocument/2006/relationships/image" Target="../media/image52.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microsoft.com/office/2007/relationships/hdphoto" Target="../media/hdphoto1.wdp"/><Relationship Id="rId11" Type="http://schemas.openxmlformats.org/officeDocument/2006/relationships/image" Target="../media/image51.png"/><Relationship Id="rId5" Type="http://schemas.openxmlformats.org/officeDocument/2006/relationships/image" Target="../media/image47.png"/><Relationship Id="rId10" Type="http://schemas.microsoft.com/office/2007/relationships/hdphoto" Target="../media/hdphoto2.wdp"/><Relationship Id="rId4" Type="http://schemas.openxmlformats.org/officeDocument/2006/relationships/image" Target="../media/image46.png"/><Relationship Id="rId9" Type="http://schemas.openxmlformats.org/officeDocument/2006/relationships/image" Target="../media/image50.png"/></Relationships>
</file>

<file path=ppt/slides/_rels/slide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6.jpg"/><Relationship Id="rId7" Type="http://schemas.openxmlformats.org/officeDocument/2006/relationships/hyperlink" Target="https://docs.google.com/spreadsheets/d/1LQf_aqhSGoa3H0LezhdpR4j8thKER0Vk/edit?gid=1819747867#gid=1819747867"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hyperlink" Target="https://www.pulsara.com/hs-fs/hub/380232/file-2370890802-pdf/PDF/Pulsara_-_ACEM_(LowRes).pdf?t=1491057772874" TargetMode="External"/><Relationship Id="rId5" Type="http://schemas.openxmlformats.org/officeDocument/2006/relationships/hyperlink" Target="https://www.pulsara.com/hubfs/210-sales-marketing-collateral/Articles-Studies/pulsara-study-STEMI-transfer-2021-ouachita-county-medical-center.pdf" TargetMode="External"/><Relationship Id="rId4" Type="http://schemas.openxmlformats.org/officeDocument/2006/relationships/hyperlink" Target="https://www.pulsara.com/hubfs/210-sales-marketing-collateral/Articles-Studies/pulsara-study-STEMI-2021-saline-memorial.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grpSp>
        <p:nvGrpSpPr>
          <p:cNvPr id="10" name="Center Text">
            <a:extLst>
              <a:ext uri="{FF2B5EF4-FFF2-40B4-BE49-F238E27FC236}">
                <a16:creationId xmlns:a16="http://schemas.microsoft.com/office/drawing/2014/main" id="{F5E13C5B-592F-4364-0122-0315583823AB}"/>
              </a:ext>
            </a:extLst>
          </p:cNvPr>
          <p:cNvGrpSpPr/>
          <p:nvPr/>
        </p:nvGrpSpPr>
        <p:grpSpPr>
          <a:xfrm>
            <a:off x="7859895" y="5813609"/>
            <a:ext cx="8667383" cy="3358100"/>
            <a:chOff x="7831329" y="5785900"/>
            <a:chExt cx="8667383" cy="3358100"/>
          </a:xfrm>
        </p:grpSpPr>
        <p:pic>
          <p:nvPicPr>
            <p:cNvPr id="7" name="every event">
              <a:extLst>
                <a:ext uri="{FF2B5EF4-FFF2-40B4-BE49-F238E27FC236}">
                  <a16:creationId xmlns:a16="http://schemas.microsoft.com/office/drawing/2014/main" id="{7B12262E-5C81-C599-3BFD-47CCA902D343}"/>
                </a:ext>
              </a:extLst>
            </p:cNvPr>
            <p:cNvPicPr>
              <a:picLocks noChangeAspect="1"/>
            </p:cNvPicPr>
            <p:nvPr/>
          </p:nvPicPr>
          <p:blipFill>
            <a:blip r:embed="rId3"/>
            <a:stretch>
              <a:fillRect/>
            </a:stretch>
          </p:blipFill>
          <p:spPr>
            <a:xfrm>
              <a:off x="7918857" y="7135596"/>
              <a:ext cx="8492327" cy="2008404"/>
            </a:xfrm>
            <a:prstGeom prst="rect">
              <a:avLst/>
            </a:prstGeom>
          </p:spPr>
        </p:pic>
        <p:pic>
          <p:nvPicPr>
            <p:cNvPr id="8" name="every day">
              <a:extLst>
                <a:ext uri="{FF2B5EF4-FFF2-40B4-BE49-F238E27FC236}">
                  <a16:creationId xmlns:a16="http://schemas.microsoft.com/office/drawing/2014/main" id="{EE5C3A30-01D4-71FC-30A3-19AA0D047197}"/>
                </a:ext>
              </a:extLst>
            </p:cNvPr>
            <p:cNvPicPr>
              <a:picLocks noChangeAspect="1"/>
            </p:cNvPicPr>
            <p:nvPr/>
          </p:nvPicPr>
          <p:blipFill>
            <a:blip r:embed="rId4"/>
            <a:stretch>
              <a:fillRect/>
            </a:stretch>
          </p:blipFill>
          <p:spPr>
            <a:xfrm>
              <a:off x="7831329" y="5993017"/>
              <a:ext cx="8667383" cy="2382056"/>
            </a:xfrm>
            <a:prstGeom prst="rect">
              <a:avLst/>
            </a:prstGeom>
          </p:spPr>
        </p:pic>
        <p:pic>
          <p:nvPicPr>
            <p:cNvPr id="9" name="same patient movement sys">
              <a:extLst>
                <a:ext uri="{FF2B5EF4-FFF2-40B4-BE49-F238E27FC236}">
                  <a16:creationId xmlns:a16="http://schemas.microsoft.com/office/drawing/2014/main" id="{CCADEF41-E4CD-03DE-4888-203ECF166143}"/>
                </a:ext>
              </a:extLst>
            </p:cNvPr>
            <p:cNvPicPr>
              <a:picLocks noChangeAspect="1"/>
            </p:cNvPicPr>
            <p:nvPr/>
          </p:nvPicPr>
          <p:blipFill>
            <a:blip r:embed="rId5"/>
            <a:stretch>
              <a:fillRect/>
            </a:stretch>
          </p:blipFill>
          <p:spPr>
            <a:xfrm>
              <a:off x="8320385" y="5785900"/>
              <a:ext cx="7772400" cy="86904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055AE694-A463-576B-2522-053819CE206A}"/>
            </a:ext>
          </a:extLst>
        </p:cNvPr>
        <p:cNvGrpSpPr/>
        <p:nvPr/>
      </p:nvGrpSpPr>
      <p:grpSpPr>
        <a:xfrm>
          <a:off x="0" y="0"/>
          <a:ext cx="0" cy="0"/>
          <a:chOff x="0" y="0"/>
          <a:chExt cx="0" cy="0"/>
        </a:xfrm>
      </p:grpSpPr>
      <p:sp>
        <p:nvSpPr>
          <p:cNvPr id="144" name="red-line-with-grid">
            <a:extLst>
              <a:ext uri="{FF2B5EF4-FFF2-40B4-BE49-F238E27FC236}">
                <a16:creationId xmlns:a16="http://schemas.microsoft.com/office/drawing/2014/main" id="{D2EB23F5-0BAE-22D6-6C6E-6C2B1597B3F1}"/>
              </a:ext>
            </a:extLst>
          </p:cNvPr>
          <p:cNvSpPr/>
          <p:nvPr/>
        </p:nvSpPr>
        <p:spPr>
          <a:xfrm>
            <a:off x="19862" y="9634166"/>
            <a:ext cx="23954283" cy="417151"/>
          </a:xfrm>
          <a:prstGeom prst="rect">
            <a:avLst/>
          </a:prstGeom>
          <a:solidFill>
            <a:srgbClr val="A7AAB4"/>
          </a:solidFill>
          <a:ln>
            <a:noFill/>
          </a:ln>
          <a:effectLst>
            <a:outerShdw blurRad="299500" dist="330694" dir="3600000" sx="98000" sy="98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5" name="Triangle 144">
            <a:extLst>
              <a:ext uri="{FF2B5EF4-FFF2-40B4-BE49-F238E27FC236}">
                <a16:creationId xmlns:a16="http://schemas.microsoft.com/office/drawing/2014/main" id="{463D9F29-93E2-038C-0F64-AD75AC27BABA}"/>
              </a:ext>
            </a:extLst>
          </p:cNvPr>
          <p:cNvSpPr/>
          <p:nvPr/>
        </p:nvSpPr>
        <p:spPr>
          <a:xfrm rot="5400000">
            <a:off x="23416178" y="9402401"/>
            <a:ext cx="1021589" cy="880680"/>
          </a:xfrm>
          <a:prstGeom prst="triangle">
            <a:avLst/>
          </a:prstGeom>
          <a:solidFill>
            <a:srgbClr val="A7AAB4"/>
          </a:solidFill>
          <a:ln>
            <a:noFill/>
          </a:ln>
          <a:effectLst>
            <a:outerShdw blurRad="299500" dist="330694" dir="3600000" sx="98000" sy="98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pic>
        <p:nvPicPr>
          <p:cNvPr id="131" name="!!SILO GRAY FIRST RESPOND">
            <a:extLst>
              <a:ext uri="{FF2B5EF4-FFF2-40B4-BE49-F238E27FC236}">
                <a16:creationId xmlns:a16="http://schemas.microsoft.com/office/drawing/2014/main" id="{73351C26-7924-203E-5F8E-8A787B02466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378060" y="4351914"/>
            <a:ext cx="2628704" cy="5622175"/>
          </a:xfrm>
          <a:prstGeom prst="rect">
            <a:avLst/>
          </a:prstGeom>
          <a:effectLst/>
        </p:spPr>
      </p:pic>
      <p:pic>
        <p:nvPicPr>
          <p:cNvPr id="132" name="ems logo">
            <a:extLst>
              <a:ext uri="{FF2B5EF4-FFF2-40B4-BE49-F238E27FC236}">
                <a16:creationId xmlns:a16="http://schemas.microsoft.com/office/drawing/2014/main" id="{5D43F2CB-00B6-C2CF-CF04-59629A597B48}"/>
              </a:ext>
            </a:extLst>
          </p:cNvPr>
          <p:cNvPicPr>
            <a:picLocks noChangeAspect="1"/>
          </p:cNvPicPr>
          <p:nvPr/>
        </p:nvPicPr>
        <p:blipFill>
          <a:blip r:embed="rId4" cstate="screen">
            <a:alphaModFix/>
            <a:grayscl/>
            <a:extLst>
              <a:ext uri="{28A0092B-C50C-407E-A947-70E740481C1C}">
                <a14:useLocalDpi xmlns:a14="http://schemas.microsoft.com/office/drawing/2010/main"/>
              </a:ext>
            </a:extLst>
          </a:blip>
          <a:srcRect/>
          <a:stretch/>
        </p:blipFill>
        <p:spPr>
          <a:xfrm>
            <a:off x="2275262" y="4519624"/>
            <a:ext cx="712215" cy="449762"/>
          </a:xfrm>
          <a:prstGeom prst="rect">
            <a:avLst/>
          </a:prstGeom>
          <a:effectLst>
            <a:outerShdw blurRad="50800" dist="38100" dir="2700000" algn="tl" rotWithShape="0">
              <a:prstClr val="black">
                <a:alpha val="40000"/>
              </a:prstClr>
            </a:outerShdw>
          </a:effectLst>
        </p:spPr>
      </p:pic>
      <p:grpSp>
        <p:nvGrpSpPr>
          <p:cNvPr id="159" name="amb 2">
            <a:extLst>
              <a:ext uri="{FF2B5EF4-FFF2-40B4-BE49-F238E27FC236}">
                <a16:creationId xmlns:a16="http://schemas.microsoft.com/office/drawing/2014/main" id="{968E65D4-3AA4-3C36-085B-4D8DFFD94614}"/>
              </a:ext>
            </a:extLst>
          </p:cNvPr>
          <p:cNvGrpSpPr/>
          <p:nvPr/>
        </p:nvGrpSpPr>
        <p:grpSpPr>
          <a:xfrm>
            <a:off x="14907694" y="4331708"/>
            <a:ext cx="2549316" cy="5642381"/>
            <a:chOff x="14907694" y="4331708"/>
            <a:chExt cx="2549316" cy="5642381"/>
          </a:xfrm>
        </p:grpSpPr>
        <p:pic>
          <p:nvPicPr>
            <p:cNvPr id="127" name="!!SILO GRAY AMB2">
              <a:extLst>
                <a:ext uri="{FF2B5EF4-FFF2-40B4-BE49-F238E27FC236}">
                  <a16:creationId xmlns:a16="http://schemas.microsoft.com/office/drawing/2014/main" id="{7B6A281E-31F6-0735-097F-9CD2DA3BDFE2}"/>
                </a:ext>
              </a:extLst>
            </p:cNvPr>
            <p:cNvPicPr/>
            <p:nvPr/>
          </p:nvPicPr>
          <p:blipFill>
            <a:blip r:embed="rId5" cstate="screen">
              <a:extLst>
                <a:ext uri="{28A0092B-C50C-407E-A947-70E740481C1C}">
                  <a14:useLocalDpi xmlns:a14="http://schemas.microsoft.com/office/drawing/2010/main"/>
                </a:ext>
              </a:extLst>
            </a:blip>
            <a:srcRect/>
            <a:stretch/>
          </p:blipFill>
          <p:spPr>
            <a:xfrm>
              <a:off x="14907694" y="4331708"/>
              <a:ext cx="2549316" cy="5642381"/>
            </a:xfrm>
            <a:prstGeom prst="rect">
              <a:avLst/>
            </a:prstGeom>
          </p:spPr>
        </p:pic>
        <p:pic>
          <p:nvPicPr>
            <p:cNvPr id="134" name="ems logo">
              <a:extLst>
                <a:ext uri="{FF2B5EF4-FFF2-40B4-BE49-F238E27FC236}">
                  <a16:creationId xmlns:a16="http://schemas.microsoft.com/office/drawing/2014/main" id="{2DF0D1E3-8BD0-7C2C-0F6A-87C6C795F8EF}"/>
                </a:ext>
              </a:extLst>
            </p:cNvPr>
            <p:cNvPicPr>
              <a:picLocks noChangeAspect="1"/>
            </p:cNvPicPr>
            <p:nvPr/>
          </p:nvPicPr>
          <p:blipFill>
            <a:blip r:embed="rId6" cstate="screen">
              <a:alphaModFix/>
              <a:grayscl/>
              <a:extLst>
                <a:ext uri="{28A0092B-C50C-407E-A947-70E740481C1C}">
                  <a14:useLocalDpi xmlns:a14="http://schemas.microsoft.com/office/drawing/2010/main"/>
                </a:ext>
              </a:extLst>
            </a:blip>
            <a:srcRect/>
            <a:stretch/>
          </p:blipFill>
          <p:spPr>
            <a:xfrm>
              <a:off x="16020589" y="4496362"/>
              <a:ext cx="476285" cy="467213"/>
            </a:xfrm>
            <a:prstGeom prst="rect">
              <a:avLst/>
            </a:prstGeom>
            <a:effectLst>
              <a:outerShdw blurRad="50800" dist="38100" dir="2700000" algn="tl" rotWithShape="0">
                <a:prstClr val="black">
                  <a:alpha val="40000"/>
                </a:prstClr>
              </a:outerShdw>
            </a:effectLst>
          </p:spPr>
        </p:pic>
      </p:grpSp>
      <p:grpSp>
        <p:nvGrpSpPr>
          <p:cNvPr id="160" name="hosp 2">
            <a:extLst>
              <a:ext uri="{FF2B5EF4-FFF2-40B4-BE49-F238E27FC236}">
                <a16:creationId xmlns:a16="http://schemas.microsoft.com/office/drawing/2014/main" id="{901CA863-CAF1-FB02-A41E-D344109B5FDF}"/>
              </a:ext>
            </a:extLst>
          </p:cNvPr>
          <p:cNvGrpSpPr/>
          <p:nvPr/>
        </p:nvGrpSpPr>
        <p:grpSpPr>
          <a:xfrm>
            <a:off x="19208365" y="1974347"/>
            <a:ext cx="3399956" cy="7999742"/>
            <a:chOff x="19208365" y="1974347"/>
            <a:chExt cx="3399956" cy="7999742"/>
          </a:xfrm>
        </p:grpSpPr>
        <p:pic>
          <p:nvPicPr>
            <p:cNvPr id="126" name="!!SILO GRAY TRANSFER HOSP">
              <a:extLst>
                <a:ext uri="{FF2B5EF4-FFF2-40B4-BE49-F238E27FC236}">
                  <a16:creationId xmlns:a16="http://schemas.microsoft.com/office/drawing/2014/main" id="{8646AC14-CCB2-144F-73AC-FC96425DF273}"/>
                </a:ext>
              </a:extLst>
            </p:cNvPr>
            <p:cNvPicPr/>
            <p:nvPr/>
          </p:nvPicPr>
          <p:blipFill>
            <a:blip r:embed="rId7" cstate="screen">
              <a:extLst>
                <a:ext uri="{28A0092B-C50C-407E-A947-70E740481C1C}">
                  <a14:useLocalDpi xmlns:a14="http://schemas.microsoft.com/office/drawing/2010/main"/>
                </a:ext>
              </a:extLst>
            </a:blip>
            <a:srcRect/>
            <a:stretch/>
          </p:blipFill>
          <p:spPr>
            <a:xfrm>
              <a:off x="19208365" y="1974347"/>
              <a:ext cx="3399956" cy="7999742"/>
            </a:xfrm>
            <a:prstGeom prst="rect">
              <a:avLst/>
            </a:prstGeom>
          </p:spPr>
        </p:pic>
        <p:pic>
          <p:nvPicPr>
            <p:cNvPr id="133" name="ems logo">
              <a:extLst>
                <a:ext uri="{FF2B5EF4-FFF2-40B4-BE49-F238E27FC236}">
                  <a16:creationId xmlns:a16="http://schemas.microsoft.com/office/drawing/2014/main" id="{13556B19-152D-E809-42C9-588325FB7804}"/>
                </a:ext>
              </a:extLst>
            </p:cNvPr>
            <p:cNvPicPr>
              <a:picLocks noChangeAspect="1"/>
            </p:cNvPicPr>
            <p:nvPr/>
          </p:nvPicPr>
          <p:blipFill>
            <a:blip r:embed="rId8" cstate="screen">
              <a:alphaModFix/>
              <a:grayscl/>
              <a:extLst>
                <a:ext uri="{28A0092B-C50C-407E-A947-70E740481C1C}">
                  <a14:useLocalDpi xmlns:a14="http://schemas.microsoft.com/office/drawing/2010/main"/>
                </a:ext>
              </a:extLst>
            </a:blip>
            <a:srcRect/>
            <a:stretch/>
          </p:blipFill>
          <p:spPr>
            <a:xfrm>
              <a:off x="20876283" y="2175371"/>
              <a:ext cx="483367" cy="467213"/>
            </a:xfrm>
            <a:prstGeom prst="rect">
              <a:avLst/>
            </a:prstGeom>
            <a:effectLst>
              <a:outerShdw blurRad="50800" dist="38100" dir="2700000" algn="tl" rotWithShape="0">
                <a:prstClr val="black">
                  <a:alpha val="40000"/>
                </a:prstClr>
              </a:outerShdw>
            </a:effectLst>
          </p:spPr>
        </p:pic>
        <p:pic>
          <p:nvPicPr>
            <p:cNvPr id="135" name="hosp logo">
              <a:extLst>
                <a:ext uri="{FF2B5EF4-FFF2-40B4-BE49-F238E27FC236}">
                  <a16:creationId xmlns:a16="http://schemas.microsoft.com/office/drawing/2014/main" id="{4947F9CD-D18A-34CC-1E8D-70CCE483C33C}"/>
                </a:ext>
              </a:extLst>
            </p:cNvPr>
            <p:cNvPicPr>
              <a:picLocks noChangeAspect="1"/>
            </p:cNvPicPr>
            <p:nvPr/>
          </p:nvPicPr>
          <p:blipFill>
            <a:blip r:embed="rId9" cstate="screen">
              <a:alphaModFix/>
              <a:grayscl/>
              <a:extLst>
                <a:ext uri="{28A0092B-C50C-407E-A947-70E740481C1C}">
                  <a14:useLocalDpi xmlns:a14="http://schemas.microsoft.com/office/drawing/2010/main"/>
                </a:ext>
              </a:extLst>
            </a:blip>
            <a:srcRect/>
            <a:stretch/>
          </p:blipFill>
          <p:spPr>
            <a:xfrm>
              <a:off x="20457036" y="2187199"/>
              <a:ext cx="342749" cy="443559"/>
            </a:xfrm>
            <a:prstGeom prst="rect">
              <a:avLst/>
            </a:prstGeom>
            <a:effectLst>
              <a:outerShdw blurRad="50800" dist="38100" dir="2700000" algn="tl" rotWithShape="0">
                <a:prstClr val="black">
                  <a:alpha val="40000"/>
                </a:prstClr>
              </a:outerShdw>
            </a:effectLst>
          </p:spPr>
        </p:pic>
      </p:grpSp>
      <p:grpSp>
        <p:nvGrpSpPr>
          <p:cNvPr id="158" name="hosp1">
            <a:extLst>
              <a:ext uri="{FF2B5EF4-FFF2-40B4-BE49-F238E27FC236}">
                <a16:creationId xmlns:a16="http://schemas.microsoft.com/office/drawing/2014/main" id="{EFDD8EE1-8043-DA4E-4F45-DEC9E0F072F2}"/>
              </a:ext>
            </a:extLst>
          </p:cNvPr>
          <p:cNvGrpSpPr/>
          <p:nvPr/>
        </p:nvGrpSpPr>
        <p:grpSpPr>
          <a:xfrm>
            <a:off x="10332906" y="4300231"/>
            <a:ext cx="2823434" cy="5673858"/>
            <a:chOff x="10332906" y="4300231"/>
            <a:chExt cx="2823434" cy="5673858"/>
          </a:xfrm>
        </p:grpSpPr>
        <p:pic>
          <p:nvPicPr>
            <p:cNvPr id="124" name="!!SILO GRAY HOSPITAL1">
              <a:extLst>
                <a:ext uri="{FF2B5EF4-FFF2-40B4-BE49-F238E27FC236}">
                  <a16:creationId xmlns:a16="http://schemas.microsoft.com/office/drawing/2014/main" id="{DFFB3FB4-B9D4-466F-04C2-F6DD96686783}"/>
                </a:ext>
              </a:extLst>
            </p:cNvPr>
            <p:cNvPicPr/>
            <p:nvPr/>
          </p:nvPicPr>
          <p:blipFill>
            <a:blip r:embed="rId10" cstate="screen">
              <a:extLst>
                <a:ext uri="{28A0092B-C50C-407E-A947-70E740481C1C}">
                  <a14:useLocalDpi xmlns:a14="http://schemas.microsoft.com/office/drawing/2010/main"/>
                </a:ext>
              </a:extLst>
            </a:blip>
            <a:srcRect/>
            <a:stretch/>
          </p:blipFill>
          <p:spPr>
            <a:xfrm>
              <a:off x="10332906" y="4300231"/>
              <a:ext cx="2823434" cy="5673858"/>
            </a:xfrm>
            <a:prstGeom prst="rect">
              <a:avLst/>
            </a:prstGeom>
          </p:spPr>
        </p:pic>
        <p:pic>
          <p:nvPicPr>
            <p:cNvPr id="141" name="hosp logo">
              <a:extLst>
                <a:ext uri="{FF2B5EF4-FFF2-40B4-BE49-F238E27FC236}">
                  <a16:creationId xmlns:a16="http://schemas.microsoft.com/office/drawing/2014/main" id="{E08937D4-8601-085B-6D3C-8515E628BCF8}"/>
                </a:ext>
              </a:extLst>
            </p:cNvPr>
            <p:cNvPicPr>
              <a:picLocks noChangeAspect="1"/>
            </p:cNvPicPr>
            <p:nvPr/>
          </p:nvPicPr>
          <p:blipFill>
            <a:blip r:embed="rId9" cstate="screen">
              <a:alphaModFix/>
              <a:grayscl/>
              <a:extLst>
                <a:ext uri="{28A0092B-C50C-407E-A947-70E740481C1C}">
                  <a14:useLocalDpi xmlns:a14="http://schemas.microsoft.com/office/drawing/2010/main"/>
                </a:ext>
              </a:extLst>
            </a:blip>
            <a:srcRect/>
            <a:stretch/>
          </p:blipFill>
          <p:spPr>
            <a:xfrm>
              <a:off x="11643646" y="4486825"/>
              <a:ext cx="342749" cy="443559"/>
            </a:xfrm>
            <a:prstGeom prst="rect">
              <a:avLst/>
            </a:prstGeom>
            <a:effectLst>
              <a:outerShdw blurRad="50800" dist="38100" dir="2700000" algn="tl" rotWithShape="0">
                <a:prstClr val="black">
                  <a:alpha val="40000"/>
                </a:prstClr>
              </a:outerShdw>
            </a:effectLst>
          </p:spPr>
        </p:pic>
      </p:grpSp>
      <p:grpSp>
        <p:nvGrpSpPr>
          <p:cNvPr id="157" name="amb1">
            <a:extLst>
              <a:ext uri="{FF2B5EF4-FFF2-40B4-BE49-F238E27FC236}">
                <a16:creationId xmlns:a16="http://schemas.microsoft.com/office/drawing/2014/main" id="{10F1A107-93FC-72CC-43E7-A42FF12975EB}"/>
              </a:ext>
            </a:extLst>
          </p:cNvPr>
          <p:cNvGrpSpPr/>
          <p:nvPr/>
        </p:nvGrpSpPr>
        <p:grpSpPr>
          <a:xfrm>
            <a:off x="5758118" y="4304401"/>
            <a:ext cx="2823434" cy="5669688"/>
            <a:chOff x="5758118" y="4304401"/>
            <a:chExt cx="2823434" cy="5669688"/>
          </a:xfrm>
        </p:grpSpPr>
        <p:pic>
          <p:nvPicPr>
            <p:cNvPr id="125" name="!!SILO GRAY AMB1">
              <a:extLst>
                <a:ext uri="{FF2B5EF4-FFF2-40B4-BE49-F238E27FC236}">
                  <a16:creationId xmlns:a16="http://schemas.microsoft.com/office/drawing/2014/main" id="{77DB528E-D947-6D61-AF3A-C304135DC98B}"/>
                </a:ext>
              </a:extLst>
            </p:cNvPr>
            <p:cNvPicPr/>
            <p:nvPr/>
          </p:nvPicPr>
          <p:blipFill>
            <a:blip r:embed="rId11" cstate="screen">
              <a:extLst>
                <a:ext uri="{28A0092B-C50C-407E-A947-70E740481C1C}">
                  <a14:useLocalDpi xmlns:a14="http://schemas.microsoft.com/office/drawing/2010/main"/>
                </a:ext>
              </a:extLst>
            </a:blip>
            <a:srcRect/>
            <a:stretch/>
          </p:blipFill>
          <p:spPr>
            <a:xfrm>
              <a:off x="5758118" y="4304401"/>
              <a:ext cx="2823434" cy="5669688"/>
            </a:xfrm>
            <a:prstGeom prst="rect">
              <a:avLst/>
            </a:prstGeom>
          </p:spPr>
        </p:pic>
        <p:pic>
          <p:nvPicPr>
            <p:cNvPr id="142" name="ems logo">
              <a:extLst>
                <a:ext uri="{FF2B5EF4-FFF2-40B4-BE49-F238E27FC236}">
                  <a16:creationId xmlns:a16="http://schemas.microsoft.com/office/drawing/2014/main" id="{E754AF5D-8E35-0D20-BEA4-D53F9DFB6985}"/>
                </a:ext>
              </a:extLst>
            </p:cNvPr>
            <p:cNvPicPr>
              <a:picLocks noChangeAspect="1"/>
            </p:cNvPicPr>
            <p:nvPr/>
          </p:nvPicPr>
          <p:blipFill>
            <a:blip r:embed="rId6" cstate="screen">
              <a:alphaModFix/>
              <a:grayscl/>
              <a:extLst>
                <a:ext uri="{28A0092B-C50C-407E-A947-70E740481C1C}">
                  <a14:useLocalDpi xmlns:a14="http://schemas.microsoft.com/office/drawing/2010/main"/>
                </a:ext>
              </a:extLst>
            </a:blip>
            <a:srcRect/>
            <a:stretch/>
          </p:blipFill>
          <p:spPr>
            <a:xfrm>
              <a:off x="6930377" y="4496362"/>
              <a:ext cx="476285" cy="467213"/>
            </a:xfrm>
            <a:prstGeom prst="rect">
              <a:avLst/>
            </a:prstGeom>
            <a:effectLst>
              <a:outerShdw blurRad="50800" dist="38100" dir="2700000" algn="tl" rotWithShape="0">
                <a:prstClr val="black">
                  <a:alpha val="40000"/>
                </a:prstClr>
              </a:outerShdw>
            </a:effectLst>
          </p:spPr>
        </p:pic>
      </p:grpSp>
      <p:sp>
        <p:nvSpPr>
          <p:cNvPr id="94" name="COMMUNICATION CHANNELS">
            <a:extLst>
              <a:ext uri="{FF2B5EF4-FFF2-40B4-BE49-F238E27FC236}">
                <a16:creationId xmlns:a16="http://schemas.microsoft.com/office/drawing/2014/main" id="{B00ED28D-11BE-3EEB-74F7-A33C22B7D3F8}"/>
              </a:ext>
            </a:extLst>
          </p:cNvPr>
          <p:cNvSpPr/>
          <p:nvPr/>
        </p:nvSpPr>
        <p:spPr>
          <a:xfrm>
            <a:off x="1587" y="11452789"/>
            <a:ext cx="24384000" cy="1241238"/>
          </a:xfrm>
          <a:prstGeom prst="rect">
            <a:avLst/>
          </a:prstGeom>
        </p:spPr>
        <p:txBody>
          <a:bodyPr wrap="square">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US" sz="7466"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sym typeface="Arial"/>
              </a:rPr>
              <a:t>COMMUNICATION CHANNELS:  </a:t>
            </a:r>
            <a:r>
              <a:rPr kumimoji="0" lang="en-US" sz="7466"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sym typeface="Arial"/>
              </a:rPr>
              <a:t>Numerous</a:t>
            </a:r>
          </a:p>
        </p:txBody>
      </p:sp>
      <p:sp>
        <p:nvSpPr>
          <p:cNvPr id="95" name="Each Red Arrow...">
            <a:extLst>
              <a:ext uri="{FF2B5EF4-FFF2-40B4-BE49-F238E27FC236}">
                <a16:creationId xmlns:a16="http://schemas.microsoft.com/office/drawing/2014/main" id="{7652CE91-1F43-448E-1352-7AEFC9EB8F6B}"/>
              </a:ext>
            </a:extLst>
          </p:cNvPr>
          <p:cNvSpPr/>
          <p:nvPr/>
        </p:nvSpPr>
        <p:spPr>
          <a:xfrm>
            <a:off x="3529879" y="10249188"/>
            <a:ext cx="17662656" cy="913199"/>
          </a:xfrm>
          <a:prstGeom prst="rect">
            <a:avLst/>
          </a:prstGeom>
        </p:spPr>
        <p:txBody>
          <a:bodyPr wrap="non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en-US" sz="5334" b="0" i="0" u="none" strike="noStrike" kern="1200" cap="none" spc="0" normalizeH="0" baseline="0" noProof="0" dirty="0">
                <a:ln>
                  <a:noFill/>
                </a:ln>
                <a:solidFill>
                  <a:srgbClr val="212121"/>
                </a:solidFill>
                <a:effectLst/>
                <a:uLnTx/>
                <a:uFillTx/>
                <a:latin typeface="Calibri Light"/>
                <a:ea typeface="+mn-ea"/>
                <a:cs typeface="Calibri" panose="020F0502020204030204" pitchFamily="34" charset="0"/>
                <a:sym typeface="Arial"/>
              </a:rPr>
              <a:t>Each </a:t>
            </a:r>
            <a:r>
              <a:rPr kumimoji="0" lang="en-US" sz="5334" b="1" i="0" u="none" strike="noStrike" kern="1200" cap="none" spc="0" normalizeH="0" baseline="0" noProof="0" dirty="0">
                <a:ln>
                  <a:noFill/>
                </a:ln>
                <a:solidFill>
                  <a:srgbClr val="D7191C"/>
                </a:solidFill>
                <a:effectLst/>
                <a:uLnTx/>
                <a:uFillTx/>
                <a:latin typeface="Calibri Light"/>
                <a:ea typeface="+mn-ea"/>
                <a:cs typeface="Calibri" panose="020F0502020204030204" pitchFamily="34" charset="0"/>
                <a:sym typeface="Arial"/>
              </a:rPr>
              <a:t>Red</a:t>
            </a:r>
            <a:r>
              <a:rPr kumimoji="0" lang="en-US" sz="5334" b="0" i="0" u="none" strike="noStrike" kern="1200" cap="none" spc="0" normalizeH="0" baseline="0" noProof="0" dirty="0">
                <a:ln>
                  <a:noFill/>
                </a:ln>
                <a:solidFill>
                  <a:srgbClr val="212121"/>
                </a:solidFill>
                <a:effectLst/>
                <a:uLnTx/>
                <a:uFillTx/>
                <a:latin typeface="Calibri Light"/>
                <a:ea typeface="+mn-ea"/>
                <a:cs typeface="Calibri" panose="020F0502020204030204" pitchFamily="34" charset="0"/>
                <a:sym typeface="Arial"/>
              </a:rPr>
              <a:t> Arrow Represents a Separate Communication Channel</a:t>
            </a:r>
          </a:p>
        </p:txBody>
      </p:sp>
      <p:pic>
        <p:nvPicPr>
          <p:cNvPr id="96" name="26 transf center">
            <a:extLst>
              <a:ext uri="{FF2B5EF4-FFF2-40B4-BE49-F238E27FC236}">
                <a16:creationId xmlns:a16="http://schemas.microsoft.com/office/drawing/2014/main" id="{CA8456C1-03F0-3AD9-DA56-551B90EA3C4D}"/>
              </a:ext>
            </a:extLst>
          </p:cNvPr>
          <p:cNvPicPr>
            <a:picLocks noChangeAspect="1"/>
          </p:cNvPicPr>
          <p:nvPr/>
        </p:nvPicPr>
        <p:blipFill>
          <a:blip r:embed="rId12"/>
          <a:stretch>
            <a:fillRect/>
          </a:stretch>
        </p:blipFill>
        <p:spPr>
          <a:xfrm>
            <a:off x="21862052" y="3257799"/>
            <a:ext cx="1921101" cy="3361852"/>
          </a:xfrm>
          <a:prstGeom prst="rect">
            <a:avLst/>
          </a:prstGeom>
        </p:spPr>
      </p:pic>
      <p:pic>
        <p:nvPicPr>
          <p:cNvPr id="97" name="25 inside hosp 2">
            <a:extLst>
              <a:ext uri="{FF2B5EF4-FFF2-40B4-BE49-F238E27FC236}">
                <a16:creationId xmlns:a16="http://schemas.microsoft.com/office/drawing/2014/main" id="{7C42CF23-EA8D-5890-5224-55BDBADD5E9D}"/>
              </a:ext>
            </a:extLst>
          </p:cNvPr>
          <p:cNvPicPr>
            <a:picLocks noChangeAspect="1"/>
          </p:cNvPicPr>
          <p:nvPr/>
        </p:nvPicPr>
        <p:blipFill>
          <a:blip r:embed="rId13"/>
          <a:stretch>
            <a:fillRect/>
          </a:stretch>
        </p:blipFill>
        <p:spPr>
          <a:xfrm>
            <a:off x="21988272" y="7096349"/>
            <a:ext cx="399636" cy="1005536"/>
          </a:xfrm>
          <a:prstGeom prst="rect">
            <a:avLst/>
          </a:prstGeom>
        </p:spPr>
      </p:pic>
      <p:pic>
        <p:nvPicPr>
          <p:cNvPr id="98" name="24 inside hosp 2">
            <a:extLst>
              <a:ext uri="{FF2B5EF4-FFF2-40B4-BE49-F238E27FC236}">
                <a16:creationId xmlns:a16="http://schemas.microsoft.com/office/drawing/2014/main" id="{ED5641B6-814D-17E5-BDDA-07AC5862E639}"/>
              </a:ext>
            </a:extLst>
          </p:cNvPr>
          <p:cNvPicPr>
            <a:picLocks noChangeAspect="1"/>
          </p:cNvPicPr>
          <p:nvPr/>
        </p:nvPicPr>
        <p:blipFill>
          <a:blip r:embed="rId14"/>
          <a:stretch>
            <a:fillRect/>
          </a:stretch>
        </p:blipFill>
        <p:spPr>
          <a:xfrm>
            <a:off x="19630774" y="7449839"/>
            <a:ext cx="541364" cy="706780"/>
          </a:xfrm>
          <a:prstGeom prst="rect">
            <a:avLst/>
          </a:prstGeom>
        </p:spPr>
      </p:pic>
      <p:pic>
        <p:nvPicPr>
          <p:cNvPr id="99" name="23 inside hosp 2">
            <a:extLst>
              <a:ext uri="{FF2B5EF4-FFF2-40B4-BE49-F238E27FC236}">
                <a16:creationId xmlns:a16="http://schemas.microsoft.com/office/drawing/2014/main" id="{DCF875FC-2D07-9CB7-8229-ABFF3363DB4B}"/>
              </a:ext>
            </a:extLst>
          </p:cNvPr>
          <p:cNvPicPr>
            <a:picLocks noChangeAspect="1"/>
          </p:cNvPicPr>
          <p:nvPr/>
        </p:nvPicPr>
        <p:blipFill>
          <a:blip r:embed="rId15"/>
          <a:stretch>
            <a:fillRect/>
          </a:stretch>
        </p:blipFill>
        <p:spPr>
          <a:xfrm>
            <a:off x="21185325" y="5228109"/>
            <a:ext cx="692538" cy="751478"/>
          </a:xfrm>
          <a:prstGeom prst="rect">
            <a:avLst/>
          </a:prstGeom>
        </p:spPr>
      </p:pic>
      <p:pic>
        <p:nvPicPr>
          <p:cNvPr id="100" name="22 inside hosp 2">
            <a:extLst>
              <a:ext uri="{FF2B5EF4-FFF2-40B4-BE49-F238E27FC236}">
                <a16:creationId xmlns:a16="http://schemas.microsoft.com/office/drawing/2014/main" id="{B356B6D7-DF2A-5950-15CF-22F7711940A7}"/>
              </a:ext>
            </a:extLst>
          </p:cNvPr>
          <p:cNvPicPr>
            <a:picLocks noChangeAspect="1"/>
          </p:cNvPicPr>
          <p:nvPr/>
        </p:nvPicPr>
        <p:blipFill>
          <a:blip r:embed="rId16"/>
          <a:stretch>
            <a:fillRect/>
          </a:stretch>
        </p:blipFill>
        <p:spPr>
          <a:xfrm>
            <a:off x="19478816" y="5169072"/>
            <a:ext cx="734270" cy="734270"/>
          </a:xfrm>
          <a:prstGeom prst="rect">
            <a:avLst/>
          </a:prstGeom>
        </p:spPr>
      </p:pic>
      <p:pic>
        <p:nvPicPr>
          <p:cNvPr id="101" name="21 inside hosp 2">
            <a:extLst>
              <a:ext uri="{FF2B5EF4-FFF2-40B4-BE49-F238E27FC236}">
                <a16:creationId xmlns:a16="http://schemas.microsoft.com/office/drawing/2014/main" id="{D2B61140-0FB8-15E2-9332-3008B8096779}"/>
              </a:ext>
            </a:extLst>
          </p:cNvPr>
          <p:cNvPicPr>
            <a:picLocks noChangeAspect="1"/>
          </p:cNvPicPr>
          <p:nvPr/>
        </p:nvPicPr>
        <p:blipFill>
          <a:blip r:embed="rId17"/>
          <a:stretch>
            <a:fillRect/>
          </a:stretch>
        </p:blipFill>
        <p:spPr>
          <a:xfrm>
            <a:off x="19765321" y="5110607"/>
            <a:ext cx="1115828" cy="751476"/>
          </a:xfrm>
          <a:prstGeom prst="rect">
            <a:avLst/>
          </a:prstGeom>
        </p:spPr>
      </p:pic>
      <p:pic>
        <p:nvPicPr>
          <p:cNvPr id="102" name="20 inside hosp 2">
            <a:extLst>
              <a:ext uri="{FF2B5EF4-FFF2-40B4-BE49-F238E27FC236}">
                <a16:creationId xmlns:a16="http://schemas.microsoft.com/office/drawing/2014/main" id="{081F6955-69E4-B9AD-3BAA-E30FFC93FA6F}"/>
              </a:ext>
            </a:extLst>
          </p:cNvPr>
          <p:cNvPicPr>
            <a:picLocks noChangeAspect="1"/>
          </p:cNvPicPr>
          <p:nvPr/>
        </p:nvPicPr>
        <p:blipFill>
          <a:blip r:embed="rId18"/>
          <a:stretch>
            <a:fillRect/>
          </a:stretch>
        </p:blipFill>
        <p:spPr>
          <a:xfrm>
            <a:off x="19573243" y="5103234"/>
            <a:ext cx="384156" cy="1231946"/>
          </a:xfrm>
          <a:prstGeom prst="rect">
            <a:avLst/>
          </a:prstGeom>
        </p:spPr>
      </p:pic>
      <p:pic>
        <p:nvPicPr>
          <p:cNvPr id="103" name="19 amb 2 to hosp 2">
            <a:extLst>
              <a:ext uri="{FF2B5EF4-FFF2-40B4-BE49-F238E27FC236}">
                <a16:creationId xmlns:a16="http://schemas.microsoft.com/office/drawing/2014/main" id="{118DD858-303E-D050-E135-41D0BC8C9707}"/>
              </a:ext>
            </a:extLst>
          </p:cNvPr>
          <p:cNvPicPr>
            <a:picLocks noChangeAspect="1"/>
          </p:cNvPicPr>
          <p:nvPr/>
        </p:nvPicPr>
        <p:blipFill>
          <a:blip r:embed="rId19"/>
          <a:stretch>
            <a:fillRect/>
          </a:stretch>
        </p:blipFill>
        <p:spPr>
          <a:xfrm>
            <a:off x="17389813" y="4982931"/>
            <a:ext cx="2033059" cy="641825"/>
          </a:xfrm>
          <a:prstGeom prst="rect">
            <a:avLst/>
          </a:prstGeom>
        </p:spPr>
      </p:pic>
      <p:pic>
        <p:nvPicPr>
          <p:cNvPr id="104" name="18 inside amb 2">
            <a:extLst>
              <a:ext uri="{FF2B5EF4-FFF2-40B4-BE49-F238E27FC236}">
                <a16:creationId xmlns:a16="http://schemas.microsoft.com/office/drawing/2014/main" id="{D120D6FA-B696-EB9D-27AA-A7E1E3C249CE}"/>
              </a:ext>
            </a:extLst>
          </p:cNvPr>
          <p:cNvPicPr>
            <a:picLocks noChangeAspect="1"/>
          </p:cNvPicPr>
          <p:nvPr/>
        </p:nvPicPr>
        <p:blipFill>
          <a:blip r:embed="rId20"/>
          <a:stretch>
            <a:fillRect/>
          </a:stretch>
        </p:blipFill>
        <p:spPr>
          <a:xfrm>
            <a:off x="15034697" y="5906506"/>
            <a:ext cx="444872" cy="1099096"/>
          </a:xfrm>
          <a:prstGeom prst="rect">
            <a:avLst/>
          </a:prstGeom>
        </p:spPr>
      </p:pic>
      <p:pic>
        <p:nvPicPr>
          <p:cNvPr id="105" name="17 inside amb 2">
            <a:extLst>
              <a:ext uri="{FF2B5EF4-FFF2-40B4-BE49-F238E27FC236}">
                <a16:creationId xmlns:a16="http://schemas.microsoft.com/office/drawing/2014/main" id="{4C1AD763-CE14-8795-2822-D648AD0E69FB}"/>
              </a:ext>
            </a:extLst>
          </p:cNvPr>
          <p:cNvPicPr>
            <a:picLocks noChangeAspect="1"/>
          </p:cNvPicPr>
          <p:nvPr/>
        </p:nvPicPr>
        <p:blipFill>
          <a:blip r:embed="rId21"/>
          <a:stretch>
            <a:fillRect/>
          </a:stretch>
        </p:blipFill>
        <p:spPr>
          <a:xfrm>
            <a:off x="15128675" y="5913827"/>
            <a:ext cx="884712" cy="840478"/>
          </a:xfrm>
          <a:prstGeom prst="rect">
            <a:avLst/>
          </a:prstGeom>
        </p:spPr>
      </p:pic>
      <p:pic>
        <p:nvPicPr>
          <p:cNvPr id="106" name="16 hosp-amb 2">
            <a:extLst>
              <a:ext uri="{FF2B5EF4-FFF2-40B4-BE49-F238E27FC236}">
                <a16:creationId xmlns:a16="http://schemas.microsoft.com/office/drawing/2014/main" id="{BD321F03-F02A-2C68-82D1-B75D56966C13}"/>
              </a:ext>
            </a:extLst>
          </p:cNvPr>
          <p:cNvPicPr>
            <a:picLocks noChangeAspect="1"/>
          </p:cNvPicPr>
          <p:nvPr/>
        </p:nvPicPr>
        <p:blipFill>
          <a:blip r:embed="rId19"/>
          <a:stretch>
            <a:fillRect/>
          </a:stretch>
        </p:blipFill>
        <p:spPr>
          <a:xfrm>
            <a:off x="13062510" y="4940136"/>
            <a:ext cx="1949556" cy="576300"/>
          </a:xfrm>
          <a:prstGeom prst="rect">
            <a:avLst/>
          </a:prstGeom>
        </p:spPr>
      </p:pic>
      <p:pic>
        <p:nvPicPr>
          <p:cNvPr id="107" name="15 teleconsult">
            <a:extLst>
              <a:ext uri="{FF2B5EF4-FFF2-40B4-BE49-F238E27FC236}">
                <a16:creationId xmlns:a16="http://schemas.microsoft.com/office/drawing/2014/main" id="{E64CA4DE-762D-A9F8-75BC-1051A12B439F}"/>
              </a:ext>
            </a:extLst>
          </p:cNvPr>
          <p:cNvPicPr>
            <a:picLocks noChangeAspect="1"/>
          </p:cNvPicPr>
          <p:nvPr/>
        </p:nvPicPr>
        <p:blipFill>
          <a:blip r:embed="rId22"/>
          <a:stretch>
            <a:fillRect/>
          </a:stretch>
        </p:blipFill>
        <p:spPr>
          <a:xfrm>
            <a:off x="13015149" y="3216226"/>
            <a:ext cx="6407723" cy="1598133"/>
          </a:xfrm>
          <a:prstGeom prst="rect">
            <a:avLst/>
          </a:prstGeom>
        </p:spPr>
      </p:pic>
      <p:pic>
        <p:nvPicPr>
          <p:cNvPr id="108" name="14 inside hosp 1">
            <a:extLst>
              <a:ext uri="{FF2B5EF4-FFF2-40B4-BE49-F238E27FC236}">
                <a16:creationId xmlns:a16="http://schemas.microsoft.com/office/drawing/2014/main" id="{1424CD75-9CD6-292C-486D-9450DABF281B}"/>
              </a:ext>
            </a:extLst>
          </p:cNvPr>
          <p:cNvPicPr>
            <a:picLocks noChangeAspect="1"/>
          </p:cNvPicPr>
          <p:nvPr/>
        </p:nvPicPr>
        <p:blipFill>
          <a:blip r:embed="rId23"/>
          <a:stretch>
            <a:fillRect/>
          </a:stretch>
        </p:blipFill>
        <p:spPr>
          <a:xfrm>
            <a:off x="11747234" y="8142393"/>
            <a:ext cx="1138466" cy="443559"/>
          </a:xfrm>
          <a:prstGeom prst="rect">
            <a:avLst/>
          </a:prstGeom>
        </p:spPr>
      </p:pic>
      <p:pic>
        <p:nvPicPr>
          <p:cNvPr id="109" name="13 inside hosp 1">
            <a:extLst>
              <a:ext uri="{FF2B5EF4-FFF2-40B4-BE49-F238E27FC236}">
                <a16:creationId xmlns:a16="http://schemas.microsoft.com/office/drawing/2014/main" id="{4B67C556-04EF-2267-D2C7-BC6D44C5503C}"/>
              </a:ext>
            </a:extLst>
          </p:cNvPr>
          <p:cNvPicPr>
            <a:picLocks noChangeAspect="1"/>
          </p:cNvPicPr>
          <p:nvPr/>
        </p:nvPicPr>
        <p:blipFill>
          <a:blip r:embed="rId24"/>
          <a:stretch>
            <a:fillRect/>
          </a:stretch>
        </p:blipFill>
        <p:spPr>
          <a:xfrm>
            <a:off x="10585411" y="7852300"/>
            <a:ext cx="718511" cy="779663"/>
          </a:xfrm>
          <a:prstGeom prst="rect">
            <a:avLst/>
          </a:prstGeom>
        </p:spPr>
      </p:pic>
      <p:pic>
        <p:nvPicPr>
          <p:cNvPr id="110" name="12 inside hosp 1">
            <a:extLst>
              <a:ext uri="{FF2B5EF4-FFF2-40B4-BE49-F238E27FC236}">
                <a16:creationId xmlns:a16="http://schemas.microsoft.com/office/drawing/2014/main" id="{4DC4D4A7-A122-4D7A-3F25-8DD02801D35E}"/>
              </a:ext>
            </a:extLst>
          </p:cNvPr>
          <p:cNvPicPr>
            <a:picLocks noChangeAspect="1"/>
          </p:cNvPicPr>
          <p:nvPr/>
        </p:nvPicPr>
        <p:blipFill>
          <a:blip r:embed="rId25"/>
          <a:stretch>
            <a:fillRect/>
          </a:stretch>
        </p:blipFill>
        <p:spPr>
          <a:xfrm>
            <a:off x="12123799" y="5983499"/>
            <a:ext cx="800118" cy="868214"/>
          </a:xfrm>
          <a:prstGeom prst="rect">
            <a:avLst/>
          </a:prstGeom>
        </p:spPr>
      </p:pic>
      <p:pic>
        <p:nvPicPr>
          <p:cNvPr id="111" name="11 inside hosp 1">
            <a:extLst>
              <a:ext uri="{FF2B5EF4-FFF2-40B4-BE49-F238E27FC236}">
                <a16:creationId xmlns:a16="http://schemas.microsoft.com/office/drawing/2014/main" id="{EE406753-5719-3E09-3705-2C736E20CAD0}"/>
              </a:ext>
            </a:extLst>
          </p:cNvPr>
          <p:cNvPicPr>
            <a:picLocks noChangeAspect="1"/>
          </p:cNvPicPr>
          <p:nvPr/>
        </p:nvPicPr>
        <p:blipFill>
          <a:blip r:embed="rId26"/>
          <a:stretch>
            <a:fillRect/>
          </a:stretch>
        </p:blipFill>
        <p:spPr>
          <a:xfrm>
            <a:off x="11312138" y="6906878"/>
            <a:ext cx="1168488" cy="1082989"/>
          </a:xfrm>
          <a:prstGeom prst="rect">
            <a:avLst/>
          </a:prstGeom>
        </p:spPr>
      </p:pic>
      <p:pic>
        <p:nvPicPr>
          <p:cNvPr id="112" name="10 inside hosp 1">
            <a:extLst>
              <a:ext uri="{FF2B5EF4-FFF2-40B4-BE49-F238E27FC236}">
                <a16:creationId xmlns:a16="http://schemas.microsoft.com/office/drawing/2014/main" id="{824F22CF-4A2B-E9D2-E934-EE52D38CEADB}"/>
              </a:ext>
            </a:extLst>
          </p:cNvPr>
          <p:cNvPicPr>
            <a:picLocks noChangeAspect="1"/>
          </p:cNvPicPr>
          <p:nvPr/>
        </p:nvPicPr>
        <p:blipFill>
          <a:blip r:embed="rId27"/>
          <a:stretch>
            <a:fillRect/>
          </a:stretch>
        </p:blipFill>
        <p:spPr>
          <a:xfrm>
            <a:off x="11433134" y="6993467"/>
            <a:ext cx="946736" cy="779665"/>
          </a:xfrm>
          <a:prstGeom prst="rect">
            <a:avLst/>
          </a:prstGeom>
        </p:spPr>
      </p:pic>
      <p:pic>
        <p:nvPicPr>
          <p:cNvPr id="113" name="9 inside hosp 1">
            <a:extLst>
              <a:ext uri="{FF2B5EF4-FFF2-40B4-BE49-F238E27FC236}">
                <a16:creationId xmlns:a16="http://schemas.microsoft.com/office/drawing/2014/main" id="{E3D78B82-792F-2B76-6DC1-D439D0907818}"/>
              </a:ext>
            </a:extLst>
          </p:cNvPr>
          <p:cNvPicPr>
            <a:picLocks noChangeAspect="1"/>
          </p:cNvPicPr>
          <p:nvPr/>
        </p:nvPicPr>
        <p:blipFill>
          <a:blip r:embed="rId28"/>
          <a:stretch>
            <a:fillRect/>
          </a:stretch>
        </p:blipFill>
        <p:spPr>
          <a:xfrm>
            <a:off x="10598088" y="5961737"/>
            <a:ext cx="1203687" cy="779661"/>
          </a:xfrm>
          <a:prstGeom prst="rect">
            <a:avLst/>
          </a:prstGeom>
        </p:spPr>
      </p:pic>
      <p:pic>
        <p:nvPicPr>
          <p:cNvPr id="114" name="8 inside hosp 1">
            <a:extLst>
              <a:ext uri="{FF2B5EF4-FFF2-40B4-BE49-F238E27FC236}">
                <a16:creationId xmlns:a16="http://schemas.microsoft.com/office/drawing/2014/main" id="{C0216747-7C1F-3A22-3730-AEDB62EC4624}"/>
              </a:ext>
            </a:extLst>
          </p:cNvPr>
          <p:cNvPicPr>
            <a:picLocks noChangeAspect="1"/>
          </p:cNvPicPr>
          <p:nvPr/>
        </p:nvPicPr>
        <p:blipFill>
          <a:blip r:embed="rId16"/>
          <a:stretch>
            <a:fillRect/>
          </a:stretch>
        </p:blipFill>
        <p:spPr>
          <a:xfrm>
            <a:off x="10560460" y="6006959"/>
            <a:ext cx="790830" cy="790830"/>
          </a:xfrm>
          <a:prstGeom prst="rect">
            <a:avLst/>
          </a:prstGeom>
        </p:spPr>
      </p:pic>
      <p:pic>
        <p:nvPicPr>
          <p:cNvPr id="115" name="7 inside hosp 1">
            <a:extLst>
              <a:ext uri="{FF2B5EF4-FFF2-40B4-BE49-F238E27FC236}">
                <a16:creationId xmlns:a16="http://schemas.microsoft.com/office/drawing/2014/main" id="{70CED021-AC93-9D60-F96F-532F3EF60BB2}"/>
              </a:ext>
            </a:extLst>
          </p:cNvPr>
          <p:cNvPicPr>
            <a:picLocks noChangeAspect="1"/>
          </p:cNvPicPr>
          <p:nvPr/>
        </p:nvPicPr>
        <p:blipFill>
          <a:blip r:embed="rId29"/>
          <a:stretch>
            <a:fillRect/>
          </a:stretch>
        </p:blipFill>
        <p:spPr>
          <a:xfrm>
            <a:off x="10504245" y="5913827"/>
            <a:ext cx="415317" cy="1150077"/>
          </a:xfrm>
          <a:prstGeom prst="rect">
            <a:avLst/>
          </a:prstGeom>
        </p:spPr>
      </p:pic>
      <p:pic>
        <p:nvPicPr>
          <p:cNvPr id="116" name="6 amb-hosp 3">
            <a:extLst>
              <a:ext uri="{FF2B5EF4-FFF2-40B4-BE49-F238E27FC236}">
                <a16:creationId xmlns:a16="http://schemas.microsoft.com/office/drawing/2014/main" id="{FB742B13-792A-8023-DA63-2189EB5302F2}"/>
              </a:ext>
            </a:extLst>
          </p:cNvPr>
          <p:cNvPicPr>
            <a:picLocks noChangeAspect="1"/>
          </p:cNvPicPr>
          <p:nvPr/>
        </p:nvPicPr>
        <p:blipFill>
          <a:blip r:embed="rId30"/>
          <a:stretch>
            <a:fillRect/>
          </a:stretch>
        </p:blipFill>
        <p:spPr>
          <a:xfrm>
            <a:off x="8467455" y="5182057"/>
            <a:ext cx="1977394" cy="569462"/>
          </a:xfrm>
          <a:prstGeom prst="rect">
            <a:avLst/>
          </a:prstGeom>
        </p:spPr>
      </p:pic>
      <p:pic>
        <p:nvPicPr>
          <p:cNvPr id="117" name="5 amb-hosp 2">
            <a:extLst>
              <a:ext uri="{FF2B5EF4-FFF2-40B4-BE49-F238E27FC236}">
                <a16:creationId xmlns:a16="http://schemas.microsoft.com/office/drawing/2014/main" id="{C7DD767A-E47E-397F-2179-30FEF162475F}"/>
              </a:ext>
            </a:extLst>
          </p:cNvPr>
          <p:cNvPicPr>
            <a:picLocks noChangeAspect="1"/>
          </p:cNvPicPr>
          <p:nvPr/>
        </p:nvPicPr>
        <p:blipFill>
          <a:blip r:embed="rId30"/>
          <a:stretch>
            <a:fillRect/>
          </a:stretch>
        </p:blipFill>
        <p:spPr>
          <a:xfrm>
            <a:off x="8467455" y="4802611"/>
            <a:ext cx="1977394" cy="569462"/>
          </a:xfrm>
          <a:prstGeom prst="rect">
            <a:avLst/>
          </a:prstGeom>
        </p:spPr>
      </p:pic>
      <p:pic>
        <p:nvPicPr>
          <p:cNvPr id="118" name="4 amb-hosp 1">
            <a:extLst>
              <a:ext uri="{FF2B5EF4-FFF2-40B4-BE49-F238E27FC236}">
                <a16:creationId xmlns:a16="http://schemas.microsoft.com/office/drawing/2014/main" id="{BFA496C0-6757-C5C2-6491-2E572506E196}"/>
              </a:ext>
            </a:extLst>
          </p:cNvPr>
          <p:cNvPicPr>
            <a:picLocks noChangeAspect="1"/>
          </p:cNvPicPr>
          <p:nvPr/>
        </p:nvPicPr>
        <p:blipFill>
          <a:blip r:embed="rId19"/>
          <a:stretch>
            <a:fillRect/>
          </a:stretch>
        </p:blipFill>
        <p:spPr>
          <a:xfrm>
            <a:off x="8466198" y="4396246"/>
            <a:ext cx="1933990" cy="576300"/>
          </a:xfrm>
          <a:prstGeom prst="rect">
            <a:avLst/>
          </a:prstGeom>
        </p:spPr>
      </p:pic>
      <p:pic>
        <p:nvPicPr>
          <p:cNvPr id="119" name="3 inside amb 1">
            <a:extLst>
              <a:ext uri="{FF2B5EF4-FFF2-40B4-BE49-F238E27FC236}">
                <a16:creationId xmlns:a16="http://schemas.microsoft.com/office/drawing/2014/main" id="{87C059CE-B455-A28C-AE9C-68F4BF582E61}"/>
              </a:ext>
            </a:extLst>
          </p:cNvPr>
          <p:cNvPicPr>
            <a:picLocks noChangeAspect="1"/>
          </p:cNvPicPr>
          <p:nvPr/>
        </p:nvPicPr>
        <p:blipFill>
          <a:blip r:embed="rId31"/>
          <a:stretch>
            <a:fillRect/>
          </a:stretch>
        </p:blipFill>
        <p:spPr>
          <a:xfrm>
            <a:off x="6007131" y="5799633"/>
            <a:ext cx="850900" cy="787400"/>
          </a:xfrm>
          <a:prstGeom prst="rect">
            <a:avLst/>
          </a:prstGeom>
        </p:spPr>
      </p:pic>
      <p:pic>
        <p:nvPicPr>
          <p:cNvPr id="120" name="2 inside amb 1">
            <a:extLst>
              <a:ext uri="{FF2B5EF4-FFF2-40B4-BE49-F238E27FC236}">
                <a16:creationId xmlns:a16="http://schemas.microsoft.com/office/drawing/2014/main" id="{CCACB99D-EEF8-7A46-B388-5354D488D59A}"/>
              </a:ext>
            </a:extLst>
          </p:cNvPr>
          <p:cNvPicPr>
            <a:picLocks noChangeAspect="1"/>
          </p:cNvPicPr>
          <p:nvPr/>
        </p:nvPicPr>
        <p:blipFill>
          <a:blip r:embed="rId20"/>
          <a:stretch>
            <a:fillRect/>
          </a:stretch>
        </p:blipFill>
        <p:spPr>
          <a:xfrm>
            <a:off x="5827237" y="5830865"/>
            <a:ext cx="444872" cy="1099096"/>
          </a:xfrm>
          <a:prstGeom prst="rect">
            <a:avLst/>
          </a:prstGeom>
        </p:spPr>
      </p:pic>
      <p:pic>
        <p:nvPicPr>
          <p:cNvPr id="121" name="1 first to amb 1">
            <a:extLst>
              <a:ext uri="{FF2B5EF4-FFF2-40B4-BE49-F238E27FC236}">
                <a16:creationId xmlns:a16="http://schemas.microsoft.com/office/drawing/2014/main" id="{C5ADD2B5-BE45-90D6-DDD8-5D0544B3C2BB}"/>
              </a:ext>
            </a:extLst>
          </p:cNvPr>
          <p:cNvPicPr>
            <a:picLocks noChangeAspect="1"/>
          </p:cNvPicPr>
          <p:nvPr/>
        </p:nvPicPr>
        <p:blipFill>
          <a:blip r:embed="rId19"/>
          <a:stretch>
            <a:fillRect/>
          </a:stretch>
        </p:blipFill>
        <p:spPr>
          <a:xfrm>
            <a:off x="3920775" y="4940136"/>
            <a:ext cx="1911866" cy="576300"/>
          </a:xfrm>
          <a:prstGeom prst="rect">
            <a:avLst/>
          </a:prstGeom>
        </p:spPr>
      </p:pic>
      <p:sp>
        <p:nvSpPr>
          <p:cNvPr id="147" name="radio-phone-bedside2">
            <a:extLst>
              <a:ext uri="{FF2B5EF4-FFF2-40B4-BE49-F238E27FC236}">
                <a16:creationId xmlns:a16="http://schemas.microsoft.com/office/drawing/2014/main" id="{76521744-D536-1288-9C51-C7A943E32BA7}"/>
              </a:ext>
            </a:extLst>
          </p:cNvPr>
          <p:cNvSpPr txBox="1">
            <a:spLocks/>
          </p:cNvSpPr>
          <p:nvPr/>
        </p:nvSpPr>
        <p:spPr>
          <a:xfrm>
            <a:off x="17769341" y="5536544"/>
            <a:ext cx="1183337" cy="2123658"/>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Radio</a:t>
            </a:r>
          </a:p>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Phone</a:t>
            </a:r>
          </a:p>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Bedside</a:t>
            </a:r>
            <a:b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Handoff</a:t>
            </a:r>
          </a:p>
        </p:txBody>
      </p:sp>
      <p:sp>
        <p:nvSpPr>
          <p:cNvPr id="148" name="phone-bedside">
            <a:extLst>
              <a:ext uri="{FF2B5EF4-FFF2-40B4-BE49-F238E27FC236}">
                <a16:creationId xmlns:a16="http://schemas.microsoft.com/office/drawing/2014/main" id="{4ECEA198-4733-D63C-6DD6-BE31D5B95D92}"/>
              </a:ext>
            </a:extLst>
          </p:cNvPr>
          <p:cNvSpPr txBox="1">
            <a:spLocks/>
          </p:cNvSpPr>
          <p:nvPr/>
        </p:nvSpPr>
        <p:spPr>
          <a:xfrm>
            <a:off x="13400834" y="5536544"/>
            <a:ext cx="1183337" cy="1384995"/>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Phone</a:t>
            </a:r>
          </a:p>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Bedside</a:t>
            </a:r>
            <a:b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Handoff</a:t>
            </a:r>
          </a:p>
        </p:txBody>
      </p:sp>
      <p:sp>
        <p:nvSpPr>
          <p:cNvPr id="149" name="radio-phone-ecg-epcr">
            <a:extLst>
              <a:ext uri="{FF2B5EF4-FFF2-40B4-BE49-F238E27FC236}">
                <a16:creationId xmlns:a16="http://schemas.microsoft.com/office/drawing/2014/main" id="{2D651EFD-D4E2-A198-A193-AF6DA517292E}"/>
              </a:ext>
            </a:extLst>
          </p:cNvPr>
          <p:cNvSpPr txBox="1">
            <a:spLocks/>
          </p:cNvSpPr>
          <p:nvPr/>
        </p:nvSpPr>
        <p:spPr>
          <a:xfrm>
            <a:off x="8522881" y="5536544"/>
            <a:ext cx="1736373" cy="2523768"/>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2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Radio</a:t>
            </a:r>
          </a:p>
          <a:p>
            <a:pPr marL="0" marR="0" lvl="0" indent="0" algn="ctr" defTabSz="914400" rtl="0" eaLnBrk="1" fontAlgn="auto" latinLnBrk="0" hangingPunct="1">
              <a:lnSpc>
                <a:spcPct val="90000"/>
              </a:lnSpc>
              <a:spcBef>
                <a:spcPts val="0"/>
              </a:spcBef>
              <a:spcAft>
                <a:spcPts val="2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Phone</a:t>
            </a:r>
          </a:p>
          <a:p>
            <a:pPr marL="0" marR="0" lvl="0" indent="0" algn="ctr" defTabSz="914400" rtl="0" eaLnBrk="1" fontAlgn="auto" latinLnBrk="0" hangingPunct="1">
              <a:lnSpc>
                <a:spcPct val="90000"/>
              </a:lnSpc>
              <a:spcBef>
                <a:spcPts val="0"/>
              </a:spcBef>
              <a:spcAft>
                <a:spcPts val="2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ECG </a:t>
            </a:r>
          </a:p>
          <a:p>
            <a:pPr marL="0" marR="0" lvl="0" indent="0" algn="ctr" defTabSz="914400" rtl="0" eaLnBrk="1" fontAlgn="auto" latinLnBrk="0" hangingPunct="1">
              <a:lnSpc>
                <a:spcPct val="90000"/>
              </a:lnSpc>
              <a:spcBef>
                <a:spcPts val="0"/>
              </a:spcBef>
              <a:spcAft>
                <a:spcPts val="2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ePCR or</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Electronic </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Notifications</a:t>
            </a:r>
          </a:p>
        </p:txBody>
      </p:sp>
      <p:sp>
        <p:nvSpPr>
          <p:cNvPr id="150" name="verbal-handoff-elect">
            <a:extLst>
              <a:ext uri="{FF2B5EF4-FFF2-40B4-BE49-F238E27FC236}">
                <a16:creationId xmlns:a16="http://schemas.microsoft.com/office/drawing/2014/main" id="{A59D955C-B3C7-E85B-B365-540D2354B4F9}"/>
              </a:ext>
            </a:extLst>
          </p:cNvPr>
          <p:cNvSpPr txBox="1">
            <a:spLocks/>
          </p:cNvSpPr>
          <p:nvPr/>
        </p:nvSpPr>
        <p:spPr>
          <a:xfrm>
            <a:off x="3937459" y="5536544"/>
            <a:ext cx="1736373" cy="1456809"/>
          </a:xfrm>
          <a:prstGeom prst="rect">
            <a:avLst/>
          </a:prstGeom>
          <a:noFill/>
        </p:spPr>
        <p:txBody>
          <a:bodyPr wrap="none" rtlCol="0">
            <a:spAutoFit/>
          </a:bodyPr>
          <a:lstStyle>
            <a:defPPr>
              <a:defRPr lang="en-US"/>
            </a:defPPr>
            <a:lvl1pPr algn="ctr">
              <a:lnSpc>
                <a:spcPct val="90000"/>
              </a:lnSpc>
              <a:spcAft>
                <a:spcPts val="1000"/>
              </a:spcAft>
              <a:defRPr sz="1100" b="1">
                <a:solidFill>
                  <a:schemeClr val="bg1">
                    <a:lumMod val="75000"/>
                  </a:schemeClr>
                </a:solidFill>
              </a:defRPr>
            </a:lvl1pPr>
          </a:lstStyle>
          <a:p>
            <a:pPr marL="0" marR="0" lvl="0" indent="0" algn="ctr" defTabSz="914400" rtl="0" eaLnBrk="1" fontAlgn="auto" latinLnBrk="0" hangingPunct="1">
              <a:lnSpc>
                <a:spcPct val="90000"/>
              </a:lnSpc>
              <a:spcBef>
                <a:spcPts val="0"/>
              </a:spcBef>
              <a:spcAft>
                <a:spcPts val="10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Verbal</a:t>
            </a:r>
          </a:p>
          <a:p>
            <a:pPr marL="0" marR="0" lvl="0" indent="0" algn="ctr" defTabSz="914400" rtl="0" eaLnBrk="1" fontAlgn="auto" latinLnBrk="0" hangingPunct="1">
              <a:lnSpc>
                <a:spcPct val="90000"/>
              </a:lnSpc>
              <a:spcBef>
                <a:spcPts val="0"/>
              </a:spcBef>
              <a:spcAft>
                <a:spcPts val="10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Handoff</a:t>
            </a:r>
          </a:p>
          <a:p>
            <a:pPr marL="0" marR="0" lvl="0" indent="0" algn="ctr" defTabSz="914400" rtl="0" eaLnBrk="1" fontAlgn="auto" latinLnBrk="0" hangingPunct="1">
              <a:lnSpc>
                <a:spcPct val="90000"/>
              </a:lnSpc>
              <a:spcBef>
                <a:spcPts val="0"/>
              </a:spcBef>
              <a:spcAft>
                <a:spcPts val="10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Electronic </a:t>
            </a:r>
            <a:b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Notifications</a:t>
            </a:r>
          </a:p>
        </p:txBody>
      </p:sp>
      <p:sp>
        <p:nvSpPr>
          <p:cNvPr id="151" name="phone-secure-page">
            <a:extLst>
              <a:ext uri="{FF2B5EF4-FFF2-40B4-BE49-F238E27FC236}">
                <a16:creationId xmlns:a16="http://schemas.microsoft.com/office/drawing/2014/main" id="{06E3B0B5-4F5C-46BF-704E-9C9BE4E65F32}"/>
              </a:ext>
            </a:extLst>
          </p:cNvPr>
          <p:cNvSpPr txBox="1">
            <a:spLocks/>
          </p:cNvSpPr>
          <p:nvPr/>
        </p:nvSpPr>
        <p:spPr>
          <a:xfrm>
            <a:off x="22488780" y="4218853"/>
            <a:ext cx="1040670" cy="1384995"/>
          </a:xfrm>
          <a:prstGeom prst="rect">
            <a:avLst/>
          </a:prstGeom>
          <a:noFill/>
        </p:spPr>
        <p:txBody>
          <a:bodyPr wrap="none" rtlCol="0">
            <a:spAutoFit/>
          </a:bodyPr>
          <a:lstStyle/>
          <a:p>
            <a:pPr marL="0" marR="0" lvl="0" indent="0" algn="ctr" defTabSz="914400" rtl="0" eaLnBrk="1" fontAlgn="auto" latinLnBrk="0" hangingPunct="1">
              <a:lnSpc>
                <a:spcPct val="80000"/>
              </a:lnSpc>
              <a:spcBef>
                <a:spcPts val="0"/>
              </a:spcBef>
              <a:spcAft>
                <a:spcPts val="12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Phone</a:t>
            </a:r>
          </a:p>
          <a:p>
            <a:pPr marL="0" marR="0" lvl="0" indent="0" algn="ctr" defTabSz="914400" rtl="0" eaLnBrk="1" fontAlgn="auto" latinLnBrk="0" hangingPunct="1">
              <a:lnSpc>
                <a:spcPct val="80000"/>
              </a:lnSpc>
              <a:spcBef>
                <a:spcPts val="0"/>
              </a:spcBef>
              <a:spcAft>
                <a:spcPts val="12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Secure</a:t>
            </a:r>
            <a:b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Msg</a:t>
            </a:r>
          </a:p>
          <a:p>
            <a:pPr marL="0" marR="0" lvl="0" indent="0" algn="ctr" defTabSz="914400" rtl="0" eaLnBrk="1" fontAlgn="auto" latinLnBrk="0" hangingPunct="1">
              <a:lnSpc>
                <a:spcPct val="80000"/>
              </a:lnSpc>
              <a:spcBef>
                <a:spcPts val="0"/>
              </a:spcBef>
              <a:spcAft>
                <a:spcPts val="12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Page</a:t>
            </a:r>
          </a:p>
        </p:txBody>
      </p:sp>
      <p:sp>
        <p:nvSpPr>
          <p:cNvPr id="152" name="teleconsult">
            <a:extLst>
              <a:ext uri="{FF2B5EF4-FFF2-40B4-BE49-F238E27FC236}">
                <a16:creationId xmlns:a16="http://schemas.microsoft.com/office/drawing/2014/main" id="{BFBFDA4A-5039-8656-CC4E-2008D0D2F6FF}"/>
              </a:ext>
            </a:extLst>
          </p:cNvPr>
          <p:cNvSpPr txBox="1">
            <a:spLocks/>
          </p:cNvSpPr>
          <p:nvPr/>
        </p:nvSpPr>
        <p:spPr>
          <a:xfrm>
            <a:off x="15311997" y="3081909"/>
            <a:ext cx="1893468" cy="424732"/>
          </a:xfrm>
          <a:prstGeom prst="rect">
            <a:avLst/>
          </a:prstGeom>
          <a:solidFill>
            <a:schemeClr val="bg1"/>
          </a:solidFill>
        </p:spPr>
        <p:txBody>
          <a:bodyPr wrap="none" rtlCol="0">
            <a:spAutoFit/>
          </a:bodyPr>
          <a:lstStyle/>
          <a:p>
            <a:pPr marL="0" marR="0" lvl="0" indent="0" algn="ctr" defTabSz="914400" rtl="0" eaLnBrk="1" fontAlgn="auto" latinLnBrk="0" hangingPunct="1">
              <a:lnSpc>
                <a:spcPct val="90000"/>
              </a:lnSpc>
              <a:spcBef>
                <a:spcPts val="0"/>
              </a:spcBef>
              <a:spcAft>
                <a:spcPts val="1200"/>
              </a:spcAft>
              <a:buClr>
                <a:srgbClr val="000000"/>
              </a:buClr>
              <a:buSzTx/>
              <a:buFont typeface="Arial"/>
              <a:buNone/>
              <a:tabLst/>
              <a:defRPr/>
            </a:pPr>
            <a:r>
              <a:rPr kumimoji="0" lang="en-US" sz="2400" b="1" i="0" u="none" strike="noStrike" kern="0" cap="none" spc="0" normalizeH="0" baseline="0" noProof="0" dirty="0" err="1">
                <a:ln>
                  <a:noFill/>
                </a:ln>
                <a:solidFill>
                  <a:srgbClr val="111111">
                    <a:lumMod val="75000"/>
                    <a:lumOff val="25000"/>
                  </a:srgbClr>
                </a:solidFill>
                <a:effectLst/>
                <a:uLnTx/>
                <a:uFillTx/>
                <a:latin typeface="Arial"/>
                <a:cs typeface="Arial"/>
                <a:sym typeface="Arial"/>
              </a:rPr>
              <a:t>Teleconsult</a:t>
            </a:r>
            <a:endParaRPr kumimoji="0" lang="en-US" sz="2400" b="1" i="0" u="none" strike="noStrike" kern="0" cap="none" spc="0" normalizeH="0" baseline="0" noProof="0" dirty="0">
              <a:ln>
                <a:noFill/>
              </a:ln>
              <a:solidFill>
                <a:srgbClr val="111111">
                  <a:lumMod val="75000"/>
                  <a:lumOff val="25000"/>
                </a:srgbClr>
              </a:solidFill>
              <a:effectLst/>
              <a:uLnTx/>
              <a:uFillTx/>
              <a:latin typeface="Arial"/>
              <a:cs typeface="Arial"/>
              <a:sym typeface="Arial"/>
            </a:endParaRPr>
          </a:p>
        </p:txBody>
      </p:sp>
      <p:sp>
        <p:nvSpPr>
          <p:cNvPr id="90" name="Title 89">
            <a:extLst>
              <a:ext uri="{FF2B5EF4-FFF2-40B4-BE49-F238E27FC236}">
                <a16:creationId xmlns:a16="http://schemas.microsoft.com/office/drawing/2014/main" id="{058BC019-F639-65E8-03EC-BE1BA32ECC0C}"/>
              </a:ext>
            </a:extLst>
          </p:cNvPr>
          <p:cNvSpPr>
            <a:spLocks noGrp="1"/>
          </p:cNvSpPr>
          <p:nvPr>
            <p:ph type="title"/>
          </p:nvPr>
        </p:nvSpPr>
        <p:spPr/>
        <p:txBody>
          <a:bodyPr/>
          <a:lstStyle/>
          <a:p>
            <a:r>
              <a:rPr lang="en-US" dirty="0"/>
              <a:t>Traditional Patient Movement</a:t>
            </a:r>
          </a:p>
        </p:txBody>
      </p:sp>
      <p:sp>
        <p:nvSpPr>
          <p:cNvPr id="155" name="PATIENT JOURNEY">
            <a:extLst>
              <a:ext uri="{FF2B5EF4-FFF2-40B4-BE49-F238E27FC236}">
                <a16:creationId xmlns:a16="http://schemas.microsoft.com/office/drawing/2014/main" id="{91642ADE-47DE-4F41-9EB7-42C83D4E2BAA}"/>
              </a:ext>
            </a:extLst>
          </p:cNvPr>
          <p:cNvSpPr txBox="1"/>
          <p:nvPr/>
        </p:nvSpPr>
        <p:spPr>
          <a:xfrm>
            <a:off x="207937" y="10047732"/>
            <a:ext cx="2174894" cy="338554"/>
          </a:xfrm>
          <a:prstGeom prst="rect">
            <a:avLst/>
          </a:prstGeom>
          <a:noFill/>
        </p:spPr>
        <p:txBody>
          <a:bodyPr wrap="square" lIns="0" rtlCol="0">
            <a:spAutoFit/>
          </a:bodyPr>
          <a:lstStyle/>
          <a:p>
            <a:pPr algn="l"/>
            <a:r>
              <a:rPr lang="en-US" sz="1600" b="1" dirty="0">
                <a:solidFill>
                  <a:schemeClr val="bg2">
                    <a:lumMod val="10000"/>
                  </a:schemeClr>
                </a:solidFill>
                <a:latin typeface="Arial" panose="020B0604020202020204" pitchFamily="34" charset="0"/>
                <a:cs typeface="Arial" panose="020B0604020202020204" pitchFamily="34" charset="0"/>
              </a:rPr>
              <a:t>PATIENT JOURNEY</a:t>
            </a:r>
          </a:p>
        </p:txBody>
      </p:sp>
      <p:pic>
        <p:nvPicPr>
          <p:cNvPr id="156" name="patient icon">
            <a:extLst>
              <a:ext uri="{FF2B5EF4-FFF2-40B4-BE49-F238E27FC236}">
                <a16:creationId xmlns:a16="http://schemas.microsoft.com/office/drawing/2014/main" id="{582E7AE6-C8F8-C6D8-8871-467182549C36}"/>
              </a:ext>
            </a:extLst>
          </p:cNvPr>
          <p:cNvPicPr>
            <a:picLocks noChangeAspect="1"/>
          </p:cNvPicPr>
          <p:nvPr/>
        </p:nvPicPr>
        <p:blipFill>
          <a:blip r:embed="rId32">
            <a:duotone>
              <a:prstClr val="black"/>
              <a:schemeClr val="tx2">
                <a:tint val="45000"/>
                <a:satMod val="400000"/>
              </a:schemeClr>
            </a:duotone>
            <a:lum bright="-62000"/>
            <a:extLst>
              <a:ext uri="{96DAC541-7B7A-43D3-8B79-37D633B846F1}">
                <asvg:svgBlip xmlns:asvg="http://schemas.microsoft.com/office/drawing/2016/SVG/main" r:embed="rId33"/>
              </a:ext>
            </a:extLst>
          </a:blip>
          <a:stretch>
            <a:fillRect/>
          </a:stretch>
        </p:blipFill>
        <p:spPr>
          <a:xfrm flipH="1">
            <a:off x="138949" y="9034908"/>
            <a:ext cx="963932" cy="1025968"/>
          </a:xfrm>
          <a:prstGeom prst="rect">
            <a:avLst/>
          </a:prstGeom>
        </p:spPr>
      </p:pic>
    </p:spTree>
    <p:extLst>
      <p:ext uri="{BB962C8B-B14F-4D97-AF65-F5344CB8AC3E}">
        <p14:creationId xmlns:p14="http://schemas.microsoft.com/office/powerpoint/2010/main" val="2065770992"/>
      </p:ext>
    </p:extLst>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
      <p:transition spd="slow">
        <p:fade thruBlk="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1"/>
                                        </p:tgtEl>
                                        <p:attrNameLst>
                                          <p:attrName>style.visibility</p:attrName>
                                        </p:attrNameLst>
                                      </p:cBhvr>
                                      <p:to>
                                        <p:strVal val="visible"/>
                                      </p:to>
                                    </p:set>
                                    <p:animEffect transition="in" filter="fade">
                                      <p:cBhvr>
                                        <p:cTn id="7" dur="500"/>
                                        <p:tgtEl>
                                          <p:spTgt spid="131"/>
                                        </p:tgtEl>
                                      </p:cBhvr>
                                    </p:animEffect>
                                  </p:childTnLst>
                                </p:cTn>
                              </p:par>
                              <p:par>
                                <p:cTn id="8" presetID="10" presetClass="entr" presetSubtype="0" fill="hold" nodeType="withEffect">
                                  <p:stCondLst>
                                    <p:cond delay="0"/>
                                  </p:stCondLst>
                                  <p:childTnLst>
                                    <p:set>
                                      <p:cBhvr>
                                        <p:cTn id="9" dur="1" fill="hold">
                                          <p:stCondLst>
                                            <p:cond delay="0"/>
                                          </p:stCondLst>
                                        </p:cTn>
                                        <p:tgtEl>
                                          <p:spTgt spid="132"/>
                                        </p:tgtEl>
                                        <p:attrNameLst>
                                          <p:attrName>style.visibility</p:attrName>
                                        </p:attrNameLst>
                                      </p:cBhvr>
                                      <p:to>
                                        <p:strVal val="visible"/>
                                      </p:to>
                                    </p:set>
                                    <p:animEffect transition="in" filter="fade">
                                      <p:cBhvr>
                                        <p:cTn id="10" dur="500"/>
                                        <p:tgtEl>
                                          <p:spTgt spid="13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121"/>
                                        </p:tgtEl>
                                        <p:attrNameLst>
                                          <p:attrName>style.visibility</p:attrName>
                                        </p:attrNameLst>
                                      </p:cBhvr>
                                      <p:to>
                                        <p:strVal val="visible"/>
                                      </p:to>
                                    </p:set>
                                    <p:animEffect transition="in" filter="wipe(left)">
                                      <p:cBhvr>
                                        <p:cTn id="14" dur="500"/>
                                        <p:tgtEl>
                                          <p:spTgt spid="121"/>
                                        </p:tgtEl>
                                      </p:cBhvr>
                                    </p:animEffect>
                                  </p:childTnLst>
                                </p:cTn>
                              </p:par>
                              <p:par>
                                <p:cTn id="15" presetID="10" presetClass="entr" presetSubtype="0" fill="hold" nodeType="withEffect">
                                  <p:stCondLst>
                                    <p:cond delay="0"/>
                                  </p:stCondLst>
                                  <p:childTnLst>
                                    <p:set>
                                      <p:cBhvr>
                                        <p:cTn id="16" dur="1" fill="hold">
                                          <p:stCondLst>
                                            <p:cond delay="0"/>
                                          </p:stCondLst>
                                        </p:cTn>
                                        <p:tgtEl>
                                          <p:spTgt spid="157"/>
                                        </p:tgtEl>
                                        <p:attrNameLst>
                                          <p:attrName>style.visibility</p:attrName>
                                        </p:attrNameLst>
                                      </p:cBhvr>
                                      <p:to>
                                        <p:strVal val="visible"/>
                                      </p:to>
                                    </p:set>
                                    <p:animEffect transition="in" filter="fade">
                                      <p:cBhvr>
                                        <p:cTn id="17" dur="500"/>
                                        <p:tgtEl>
                                          <p:spTgt spid="157"/>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50"/>
                                        </p:tgtEl>
                                        <p:attrNameLst>
                                          <p:attrName>style.visibility</p:attrName>
                                        </p:attrNameLst>
                                      </p:cBhvr>
                                      <p:to>
                                        <p:strVal val="visible"/>
                                      </p:to>
                                    </p:set>
                                    <p:animEffect transition="in" filter="fade">
                                      <p:cBhvr>
                                        <p:cTn id="21" dur="500"/>
                                        <p:tgtEl>
                                          <p:spTgt spid="150"/>
                                        </p:tgtEl>
                                      </p:cBhvr>
                                    </p:animEffect>
                                  </p:childTnLst>
                                </p:cTn>
                              </p:par>
                            </p:childTnLst>
                          </p:cTn>
                        </p:par>
                        <p:par>
                          <p:cTn id="22" fill="hold">
                            <p:stCondLst>
                              <p:cond delay="1500"/>
                            </p:stCondLst>
                            <p:childTnLst>
                              <p:par>
                                <p:cTn id="23" presetID="22" presetClass="entr" presetSubtype="1" repeatCount="0" fill="hold" nodeType="afterEffect">
                                  <p:stCondLst>
                                    <p:cond delay="0"/>
                                  </p:stCondLst>
                                  <p:childTnLst>
                                    <p:set>
                                      <p:cBhvr>
                                        <p:cTn id="24" dur="1" fill="hold">
                                          <p:stCondLst>
                                            <p:cond delay="0"/>
                                          </p:stCondLst>
                                        </p:cTn>
                                        <p:tgtEl>
                                          <p:spTgt spid="120"/>
                                        </p:tgtEl>
                                        <p:attrNameLst>
                                          <p:attrName>style.visibility</p:attrName>
                                        </p:attrNameLst>
                                      </p:cBhvr>
                                      <p:to>
                                        <p:strVal val="visible"/>
                                      </p:to>
                                    </p:set>
                                    <p:animEffect transition="in" filter="wipe(up)">
                                      <p:cBhvr>
                                        <p:cTn id="25" dur="400"/>
                                        <p:tgtEl>
                                          <p:spTgt spid="120"/>
                                        </p:tgtEl>
                                      </p:cBhvr>
                                    </p:animEffect>
                                  </p:childTnLst>
                                </p:cTn>
                              </p:par>
                              <p:par>
                                <p:cTn id="26" presetID="22" presetClass="entr" presetSubtype="1" repeatCount="0" fill="hold" nodeType="withEffect">
                                  <p:stCondLst>
                                    <p:cond delay="0"/>
                                  </p:stCondLst>
                                  <p:childTnLst>
                                    <p:set>
                                      <p:cBhvr>
                                        <p:cTn id="27" dur="1" fill="hold">
                                          <p:stCondLst>
                                            <p:cond delay="0"/>
                                          </p:stCondLst>
                                        </p:cTn>
                                        <p:tgtEl>
                                          <p:spTgt spid="119"/>
                                        </p:tgtEl>
                                        <p:attrNameLst>
                                          <p:attrName>style.visibility</p:attrName>
                                        </p:attrNameLst>
                                      </p:cBhvr>
                                      <p:to>
                                        <p:strVal val="visible"/>
                                      </p:to>
                                    </p:set>
                                    <p:animEffect transition="in" filter="wipe(up)">
                                      <p:cBhvr>
                                        <p:cTn id="28" dur="400"/>
                                        <p:tgtEl>
                                          <p:spTgt spid="11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repeatCount="0" fill="hold" nodeType="clickEffect">
                                  <p:stCondLst>
                                    <p:cond delay="0"/>
                                  </p:stCondLst>
                                  <p:childTnLst>
                                    <p:set>
                                      <p:cBhvr>
                                        <p:cTn id="32" dur="1" fill="hold">
                                          <p:stCondLst>
                                            <p:cond delay="0"/>
                                          </p:stCondLst>
                                        </p:cTn>
                                        <p:tgtEl>
                                          <p:spTgt spid="118"/>
                                        </p:tgtEl>
                                        <p:attrNameLst>
                                          <p:attrName>style.visibility</p:attrName>
                                        </p:attrNameLst>
                                      </p:cBhvr>
                                      <p:to>
                                        <p:strVal val="visible"/>
                                      </p:to>
                                    </p:set>
                                    <p:animEffect transition="in" filter="wipe(left)">
                                      <p:cBhvr>
                                        <p:cTn id="33" dur="400"/>
                                        <p:tgtEl>
                                          <p:spTgt spid="118"/>
                                        </p:tgtEl>
                                      </p:cBhvr>
                                    </p:animEffect>
                                  </p:childTnLst>
                                </p:cTn>
                              </p:par>
                              <p:par>
                                <p:cTn id="34" presetID="10" presetClass="entr" presetSubtype="0" fill="hold" nodeType="withEffect">
                                  <p:stCondLst>
                                    <p:cond delay="350"/>
                                  </p:stCondLst>
                                  <p:childTnLst>
                                    <p:set>
                                      <p:cBhvr>
                                        <p:cTn id="35" dur="1" fill="hold">
                                          <p:stCondLst>
                                            <p:cond delay="0"/>
                                          </p:stCondLst>
                                        </p:cTn>
                                        <p:tgtEl>
                                          <p:spTgt spid="158"/>
                                        </p:tgtEl>
                                        <p:attrNameLst>
                                          <p:attrName>style.visibility</p:attrName>
                                        </p:attrNameLst>
                                      </p:cBhvr>
                                      <p:to>
                                        <p:strVal val="visible"/>
                                      </p:to>
                                    </p:set>
                                    <p:animEffect transition="in" filter="fade">
                                      <p:cBhvr>
                                        <p:cTn id="36" dur="500"/>
                                        <p:tgtEl>
                                          <p:spTgt spid="158"/>
                                        </p:tgtEl>
                                      </p:cBhvr>
                                    </p:animEffect>
                                  </p:childTnLst>
                                </p:cTn>
                              </p:par>
                              <p:par>
                                <p:cTn id="37" presetID="22" presetClass="entr" presetSubtype="8" repeatCount="0" fill="hold" nodeType="withEffect">
                                  <p:stCondLst>
                                    <p:cond delay="0"/>
                                  </p:stCondLst>
                                  <p:childTnLst>
                                    <p:set>
                                      <p:cBhvr>
                                        <p:cTn id="38" dur="1" fill="hold">
                                          <p:stCondLst>
                                            <p:cond delay="0"/>
                                          </p:stCondLst>
                                        </p:cTn>
                                        <p:tgtEl>
                                          <p:spTgt spid="117"/>
                                        </p:tgtEl>
                                        <p:attrNameLst>
                                          <p:attrName>style.visibility</p:attrName>
                                        </p:attrNameLst>
                                      </p:cBhvr>
                                      <p:to>
                                        <p:strVal val="visible"/>
                                      </p:to>
                                    </p:set>
                                    <p:animEffect transition="in" filter="wipe(left)">
                                      <p:cBhvr>
                                        <p:cTn id="39" dur="400"/>
                                        <p:tgtEl>
                                          <p:spTgt spid="117"/>
                                        </p:tgtEl>
                                      </p:cBhvr>
                                    </p:animEffect>
                                  </p:childTnLst>
                                </p:cTn>
                              </p:par>
                              <p:par>
                                <p:cTn id="40" presetID="22" presetClass="entr" presetSubtype="8" repeatCount="0" fill="hold" nodeType="withEffect">
                                  <p:stCondLst>
                                    <p:cond delay="0"/>
                                  </p:stCondLst>
                                  <p:childTnLst>
                                    <p:set>
                                      <p:cBhvr>
                                        <p:cTn id="41" dur="1" fill="hold">
                                          <p:stCondLst>
                                            <p:cond delay="0"/>
                                          </p:stCondLst>
                                        </p:cTn>
                                        <p:tgtEl>
                                          <p:spTgt spid="116"/>
                                        </p:tgtEl>
                                        <p:attrNameLst>
                                          <p:attrName>style.visibility</p:attrName>
                                        </p:attrNameLst>
                                      </p:cBhvr>
                                      <p:to>
                                        <p:strVal val="visible"/>
                                      </p:to>
                                    </p:set>
                                    <p:animEffect transition="in" filter="wipe(left)">
                                      <p:cBhvr>
                                        <p:cTn id="42" dur="400"/>
                                        <p:tgtEl>
                                          <p:spTgt spid="11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49"/>
                                        </p:tgtEl>
                                        <p:attrNameLst>
                                          <p:attrName>style.visibility</p:attrName>
                                        </p:attrNameLst>
                                      </p:cBhvr>
                                      <p:to>
                                        <p:strVal val="visible"/>
                                      </p:to>
                                    </p:set>
                                    <p:animEffect transition="in" filter="fade">
                                      <p:cBhvr>
                                        <p:cTn id="45" dur="500"/>
                                        <p:tgtEl>
                                          <p:spTgt spid="149"/>
                                        </p:tgtEl>
                                      </p:cBhvr>
                                    </p:animEffect>
                                  </p:childTnLst>
                                </p:cTn>
                              </p:par>
                            </p:childTnLst>
                          </p:cTn>
                        </p:par>
                        <p:par>
                          <p:cTn id="46" fill="hold">
                            <p:stCondLst>
                              <p:cond delay="850"/>
                            </p:stCondLst>
                            <p:childTnLst>
                              <p:par>
                                <p:cTn id="47" presetID="22" presetClass="entr" presetSubtype="8" repeatCount="0" fill="hold" nodeType="afterEffect">
                                  <p:stCondLst>
                                    <p:cond delay="0"/>
                                  </p:stCondLst>
                                  <p:childTnLst>
                                    <p:set>
                                      <p:cBhvr>
                                        <p:cTn id="48" dur="1" fill="hold">
                                          <p:stCondLst>
                                            <p:cond delay="0"/>
                                          </p:stCondLst>
                                        </p:cTn>
                                        <p:tgtEl>
                                          <p:spTgt spid="115"/>
                                        </p:tgtEl>
                                        <p:attrNameLst>
                                          <p:attrName>style.visibility</p:attrName>
                                        </p:attrNameLst>
                                      </p:cBhvr>
                                      <p:to>
                                        <p:strVal val="visible"/>
                                      </p:to>
                                    </p:set>
                                    <p:animEffect transition="in" filter="wipe(left)">
                                      <p:cBhvr>
                                        <p:cTn id="49" dur="400"/>
                                        <p:tgtEl>
                                          <p:spTgt spid="115"/>
                                        </p:tgtEl>
                                      </p:cBhvr>
                                    </p:animEffect>
                                  </p:childTnLst>
                                </p:cTn>
                              </p:par>
                            </p:childTnLst>
                          </p:cTn>
                        </p:par>
                        <p:par>
                          <p:cTn id="50" fill="hold">
                            <p:stCondLst>
                              <p:cond delay="1250"/>
                            </p:stCondLst>
                            <p:childTnLst>
                              <p:par>
                                <p:cTn id="51" presetID="10" presetClass="entr" presetSubtype="0" fill="hold" nodeType="afterEffect">
                                  <p:stCondLst>
                                    <p:cond delay="0"/>
                                  </p:stCondLst>
                                  <p:childTnLst>
                                    <p:set>
                                      <p:cBhvr>
                                        <p:cTn id="52" dur="1" fill="hold">
                                          <p:stCondLst>
                                            <p:cond delay="0"/>
                                          </p:stCondLst>
                                        </p:cTn>
                                        <p:tgtEl>
                                          <p:spTgt spid="115"/>
                                        </p:tgtEl>
                                        <p:attrNameLst>
                                          <p:attrName>style.visibility</p:attrName>
                                        </p:attrNameLst>
                                      </p:cBhvr>
                                      <p:to>
                                        <p:strVal val="visible"/>
                                      </p:to>
                                    </p:set>
                                    <p:animEffect transition="in" filter="fade">
                                      <p:cBhvr>
                                        <p:cTn id="53" dur="500"/>
                                        <p:tgtEl>
                                          <p:spTgt spid="115"/>
                                        </p:tgtEl>
                                      </p:cBhvr>
                                    </p:animEffect>
                                  </p:childTnLst>
                                </p:cTn>
                              </p:par>
                            </p:childTnLst>
                          </p:cTn>
                        </p:par>
                        <p:par>
                          <p:cTn id="54" fill="hold">
                            <p:stCondLst>
                              <p:cond delay="1750"/>
                            </p:stCondLst>
                            <p:childTnLst>
                              <p:par>
                                <p:cTn id="55" presetID="22" presetClass="entr" presetSubtype="1" repeatCount="0" fill="hold" nodeType="afterEffect">
                                  <p:stCondLst>
                                    <p:cond delay="0"/>
                                  </p:stCondLst>
                                  <p:childTnLst>
                                    <p:set>
                                      <p:cBhvr>
                                        <p:cTn id="56" dur="1" fill="hold">
                                          <p:stCondLst>
                                            <p:cond delay="0"/>
                                          </p:stCondLst>
                                        </p:cTn>
                                        <p:tgtEl>
                                          <p:spTgt spid="114"/>
                                        </p:tgtEl>
                                        <p:attrNameLst>
                                          <p:attrName>style.visibility</p:attrName>
                                        </p:attrNameLst>
                                      </p:cBhvr>
                                      <p:to>
                                        <p:strVal val="visible"/>
                                      </p:to>
                                    </p:set>
                                    <p:animEffect transition="in" filter="wipe(up)">
                                      <p:cBhvr>
                                        <p:cTn id="57" dur="400"/>
                                        <p:tgtEl>
                                          <p:spTgt spid="114"/>
                                        </p:tgtEl>
                                      </p:cBhvr>
                                    </p:animEffect>
                                  </p:childTnLst>
                                </p:cTn>
                              </p:par>
                            </p:childTnLst>
                          </p:cTn>
                        </p:par>
                        <p:par>
                          <p:cTn id="58" fill="hold">
                            <p:stCondLst>
                              <p:cond delay="2150"/>
                            </p:stCondLst>
                            <p:childTnLst>
                              <p:par>
                                <p:cTn id="59" presetID="22" presetClass="entr" presetSubtype="1" repeatCount="0" fill="hold" nodeType="afterEffect">
                                  <p:stCondLst>
                                    <p:cond delay="0"/>
                                  </p:stCondLst>
                                  <p:childTnLst>
                                    <p:set>
                                      <p:cBhvr>
                                        <p:cTn id="60" dur="1" fill="hold">
                                          <p:stCondLst>
                                            <p:cond delay="0"/>
                                          </p:stCondLst>
                                        </p:cTn>
                                        <p:tgtEl>
                                          <p:spTgt spid="112"/>
                                        </p:tgtEl>
                                        <p:attrNameLst>
                                          <p:attrName>style.visibility</p:attrName>
                                        </p:attrNameLst>
                                      </p:cBhvr>
                                      <p:to>
                                        <p:strVal val="visible"/>
                                      </p:to>
                                    </p:set>
                                    <p:animEffect transition="in" filter="wipe(up)">
                                      <p:cBhvr>
                                        <p:cTn id="61" dur="400"/>
                                        <p:tgtEl>
                                          <p:spTgt spid="112"/>
                                        </p:tgtEl>
                                      </p:cBhvr>
                                    </p:animEffect>
                                  </p:childTnLst>
                                </p:cTn>
                              </p:par>
                            </p:childTnLst>
                          </p:cTn>
                        </p:par>
                        <p:par>
                          <p:cTn id="62" fill="hold">
                            <p:stCondLst>
                              <p:cond delay="2550"/>
                            </p:stCondLst>
                            <p:childTnLst>
                              <p:par>
                                <p:cTn id="63" presetID="22" presetClass="entr" presetSubtype="1" repeatCount="0" fill="hold" nodeType="afterEffect">
                                  <p:stCondLst>
                                    <p:cond delay="0"/>
                                  </p:stCondLst>
                                  <p:childTnLst>
                                    <p:set>
                                      <p:cBhvr>
                                        <p:cTn id="64" dur="1" fill="hold">
                                          <p:stCondLst>
                                            <p:cond delay="0"/>
                                          </p:stCondLst>
                                        </p:cTn>
                                        <p:tgtEl>
                                          <p:spTgt spid="113"/>
                                        </p:tgtEl>
                                        <p:attrNameLst>
                                          <p:attrName>style.visibility</p:attrName>
                                        </p:attrNameLst>
                                      </p:cBhvr>
                                      <p:to>
                                        <p:strVal val="visible"/>
                                      </p:to>
                                    </p:set>
                                    <p:animEffect transition="in" filter="wipe(up)">
                                      <p:cBhvr>
                                        <p:cTn id="65" dur="400"/>
                                        <p:tgtEl>
                                          <p:spTgt spid="113"/>
                                        </p:tgtEl>
                                      </p:cBhvr>
                                    </p:animEffect>
                                  </p:childTnLst>
                                </p:cTn>
                              </p:par>
                            </p:childTnLst>
                          </p:cTn>
                        </p:par>
                        <p:par>
                          <p:cTn id="66" fill="hold">
                            <p:stCondLst>
                              <p:cond delay="2950"/>
                            </p:stCondLst>
                            <p:childTnLst>
                              <p:par>
                                <p:cTn id="67" presetID="22" presetClass="entr" presetSubtype="4" repeatCount="0" fill="hold" nodeType="afterEffect">
                                  <p:stCondLst>
                                    <p:cond delay="0"/>
                                  </p:stCondLst>
                                  <p:childTnLst>
                                    <p:set>
                                      <p:cBhvr>
                                        <p:cTn id="68" dur="1" fill="hold">
                                          <p:stCondLst>
                                            <p:cond delay="0"/>
                                          </p:stCondLst>
                                        </p:cTn>
                                        <p:tgtEl>
                                          <p:spTgt spid="111"/>
                                        </p:tgtEl>
                                        <p:attrNameLst>
                                          <p:attrName>style.visibility</p:attrName>
                                        </p:attrNameLst>
                                      </p:cBhvr>
                                      <p:to>
                                        <p:strVal val="visible"/>
                                      </p:to>
                                    </p:set>
                                    <p:animEffect transition="in" filter="wipe(down)">
                                      <p:cBhvr>
                                        <p:cTn id="69" dur="400"/>
                                        <p:tgtEl>
                                          <p:spTgt spid="111"/>
                                        </p:tgtEl>
                                      </p:cBhvr>
                                    </p:animEffect>
                                  </p:childTnLst>
                                </p:cTn>
                              </p:par>
                            </p:childTnLst>
                          </p:cTn>
                        </p:par>
                        <p:par>
                          <p:cTn id="70" fill="hold">
                            <p:stCondLst>
                              <p:cond delay="3350"/>
                            </p:stCondLst>
                            <p:childTnLst>
                              <p:par>
                                <p:cTn id="71" presetID="22" presetClass="entr" presetSubtype="4" repeatCount="0" fill="hold" nodeType="afterEffect">
                                  <p:stCondLst>
                                    <p:cond delay="0"/>
                                  </p:stCondLst>
                                  <p:childTnLst>
                                    <p:set>
                                      <p:cBhvr>
                                        <p:cTn id="72" dur="1" fill="hold">
                                          <p:stCondLst>
                                            <p:cond delay="0"/>
                                          </p:stCondLst>
                                        </p:cTn>
                                        <p:tgtEl>
                                          <p:spTgt spid="109"/>
                                        </p:tgtEl>
                                        <p:attrNameLst>
                                          <p:attrName>style.visibility</p:attrName>
                                        </p:attrNameLst>
                                      </p:cBhvr>
                                      <p:to>
                                        <p:strVal val="visible"/>
                                      </p:to>
                                    </p:set>
                                    <p:animEffect transition="in" filter="wipe(down)">
                                      <p:cBhvr>
                                        <p:cTn id="73" dur="400"/>
                                        <p:tgtEl>
                                          <p:spTgt spid="109"/>
                                        </p:tgtEl>
                                      </p:cBhvr>
                                    </p:animEffect>
                                  </p:childTnLst>
                                </p:cTn>
                              </p:par>
                            </p:childTnLst>
                          </p:cTn>
                        </p:par>
                        <p:par>
                          <p:cTn id="74" fill="hold">
                            <p:stCondLst>
                              <p:cond delay="3750"/>
                            </p:stCondLst>
                            <p:childTnLst>
                              <p:par>
                                <p:cTn id="75" presetID="22" presetClass="entr" presetSubtype="1" repeatCount="0" fill="hold" nodeType="afterEffect">
                                  <p:stCondLst>
                                    <p:cond delay="0"/>
                                  </p:stCondLst>
                                  <p:childTnLst>
                                    <p:set>
                                      <p:cBhvr>
                                        <p:cTn id="76" dur="1" fill="hold">
                                          <p:stCondLst>
                                            <p:cond delay="0"/>
                                          </p:stCondLst>
                                        </p:cTn>
                                        <p:tgtEl>
                                          <p:spTgt spid="110"/>
                                        </p:tgtEl>
                                        <p:attrNameLst>
                                          <p:attrName>style.visibility</p:attrName>
                                        </p:attrNameLst>
                                      </p:cBhvr>
                                      <p:to>
                                        <p:strVal val="visible"/>
                                      </p:to>
                                    </p:set>
                                    <p:animEffect transition="in" filter="wipe(up)">
                                      <p:cBhvr>
                                        <p:cTn id="77" dur="400"/>
                                        <p:tgtEl>
                                          <p:spTgt spid="110"/>
                                        </p:tgtEl>
                                      </p:cBhvr>
                                    </p:animEffect>
                                  </p:childTnLst>
                                </p:cTn>
                              </p:par>
                            </p:childTnLst>
                          </p:cTn>
                        </p:par>
                        <p:par>
                          <p:cTn id="78" fill="hold">
                            <p:stCondLst>
                              <p:cond delay="4150"/>
                            </p:stCondLst>
                            <p:childTnLst>
                              <p:par>
                                <p:cTn id="79" presetID="22" presetClass="entr" presetSubtype="8" repeatCount="0" fill="hold" nodeType="afterEffect">
                                  <p:stCondLst>
                                    <p:cond delay="0"/>
                                  </p:stCondLst>
                                  <p:childTnLst>
                                    <p:set>
                                      <p:cBhvr>
                                        <p:cTn id="80" dur="1" fill="hold">
                                          <p:stCondLst>
                                            <p:cond delay="0"/>
                                          </p:stCondLst>
                                        </p:cTn>
                                        <p:tgtEl>
                                          <p:spTgt spid="108"/>
                                        </p:tgtEl>
                                        <p:attrNameLst>
                                          <p:attrName>style.visibility</p:attrName>
                                        </p:attrNameLst>
                                      </p:cBhvr>
                                      <p:to>
                                        <p:strVal val="visible"/>
                                      </p:to>
                                    </p:set>
                                    <p:animEffect transition="in" filter="wipe(left)">
                                      <p:cBhvr>
                                        <p:cTn id="81" dur="400"/>
                                        <p:tgtEl>
                                          <p:spTgt spid="108"/>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repeatCount="0" fill="hold" nodeType="clickEffect">
                                  <p:stCondLst>
                                    <p:cond delay="0"/>
                                  </p:stCondLst>
                                  <p:childTnLst>
                                    <p:set>
                                      <p:cBhvr>
                                        <p:cTn id="85" dur="1" fill="hold">
                                          <p:stCondLst>
                                            <p:cond delay="0"/>
                                          </p:stCondLst>
                                        </p:cTn>
                                        <p:tgtEl>
                                          <p:spTgt spid="106"/>
                                        </p:tgtEl>
                                        <p:attrNameLst>
                                          <p:attrName>style.visibility</p:attrName>
                                        </p:attrNameLst>
                                      </p:cBhvr>
                                      <p:to>
                                        <p:strVal val="visible"/>
                                      </p:to>
                                    </p:set>
                                    <p:animEffect transition="in" filter="wipe(left)">
                                      <p:cBhvr>
                                        <p:cTn id="86" dur="400"/>
                                        <p:tgtEl>
                                          <p:spTgt spid="106"/>
                                        </p:tgtEl>
                                      </p:cBhvr>
                                    </p:animEffect>
                                  </p:childTnLst>
                                </p:cTn>
                              </p:par>
                            </p:childTnLst>
                          </p:cTn>
                        </p:par>
                        <p:par>
                          <p:cTn id="87" fill="hold">
                            <p:stCondLst>
                              <p:cond delay="400"/>
                            </p:stCondLst>
                            <p:childTnLst>
                              <p:par>
                                <p:cTn id="88" presetID="10" presetClass="entr" presetSubtype="0" fill="hold" nodeType="afterEffect">
                                  <p:stCondLst>
                                    <p:cond delay="0"/>
                                  </p:stCondLst>
                                  <p:childTnLst>
                                    <p:set>
                                      <p:cBhvr>
                                        <p:cTn id="89" dur="1" fill="hold">
                                          <p:stCondLst>
                                            <p:cond delay="0"/>
                                          </p:stCondLst>
                                        </p:cTn>
                                        <p:tgtEl>
                                          <p:spTgt spid="159"/>
                                        </p:tgtEl>
                                        <p:attrNameLst>
                                          <p:attrName>style.visibility</p:attrName>
                                        </p:attrNameLst>
                                      </p:cBhvr>
                                      <p:to>
                                        <p:strVal val="visible"/>
                                      </p:to>
                                    </p:set>
                                    <p:animEffect transition="in" filter="fade">
                                      <p:cBhvr>
                                        <p:cTn id="90" dur="500"/>
                                        <p:tgtEl>
                                          <p:spTgt spid="159"/>
                                        </p:tgtEl>
                                      </p:cBhvr>
                                    </p:animEffect>
                                  </p:childTnLst>
                                </p:cTn>
                              </p:par>
                            </p:childTnLst>
                          </p:cTn>
                        </p:par>
                        <p:par>
                          <p:cTn id="91" fill="hold">
                            <p:stCondLst>
                              <p:cond delay="900"/>
                            </p:stCondLst>
                            <p:childTnLst>
                              <p:par>
                                <p:cTn id="92" presetID="22" presetClass="entr" presetSubtype="8" repeatCount="0" fill="hold" nodeType="afterEffect">
                                  <p:stCondLst>
                                    <p:cond delay="0"/>
                                  </p:stCondLst>
                                  <p:childTnLst>
                                    <p:set>
                                      <p:cBhvr>
                                        <p:cTn id="93" dur="1" fill="hold">
                                          <p:stCondLst>
                                            <p:cond delay="0"/>
                                          </p:stCondLst>
                                        </p:cTn>
                                        <p:tgtEl>
                                          <p:spTgt spid="105"/>
                                        </p:tgtEl>
                                        <p:attrNameLst>
                                          <p:attrName>style.visibility</p:attrName>
                                        </p:attrNameLst>
                                      </p:cBhvr>
                                      <p:to>
                                        <p:strVal val="visible"/>
                                      </p:to>
                                    </p:set>
                                    <p:animEffect transition="in" filter="wipe(left)">
                                      <p:cBhvr>
                                        <p:cTn id="94" dur="400"/>
                                        <p:tgtEl>
                                          <p:spTgt spid="105"/>
                                        </p:tgtEl>
                                      </p:cBhvr>
                                    </p:animEffect>
                                  </p:childTnLst>
                                </p:cTn>
                              </p:par>
                            </p:childTnLst>
                          </p:cTn>
                        </p:par>
                        <p:par>
                          <p:cTn id="95" fill="hold">
                            <p:stCondLst>
                              <p:cond delay="1300"/>
                            </p:stCondLst>
                            <p:childTnLst>
                              <p:par>
                                <p:cTn id="96" presetID="10" presetClass="entr" presetSubtype="0" fill="hold" grpId="0" nodeType="afterEffect">
                                  <p:stCondLst>
                                    <p:cond delay="0"/>
                                  </p:stCondLst>
                                  <p:childTnLst>
                                    <p:set>
                                      <p:cBhvr>
                                        <p:cTn id="97" dur="1" fill="hold">
                                          <p:stCondLst>
                                            <p:cond delay="0"/>
                                          </p:stCondLst>
                                        </p:cTn>
                                        <p:tgtEl>
                                          <p:spTgt spid="148"/>
                                        </p:tgtEl>
                                        <p:attrNameLst>
                                          <p:attrName>style.visibility</p:attrName>
                                        </p:attrNameLst>
                                      </p:cBhvr>
                                      <p:to>
                                        <p:strVal val="visible"/>
                                      </p:to>
                                    </p:set>
                                    <p:animEffect transition="in" filter="fade">
                                      <p:cBhvr>
                                        <p:cTn id="98" dur="500"/>
                                        <p:tgtEl>
                                          <p:spTgt spid="148"/>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repeatCount="0" fill="hold" nodeType="clickEffect">
                                  <p:stCondLst>
                                    <p:cond delay="0"/>
                                  </p:stCondLst>
                                  <p:childTnLst>
                                    <p:set>
                                      <p:cBhvr>
                                        <p:cTn id="102" dur="1" fill="hold">
                                          <p:stCondLst>
                                            <p:cond delay="0"/>
                                          </p:stCondLst>
                                        </p:cTn>
                                        <p:tgtEl>
                                          <p:spTgt spid="107"/>
                                        </p:tgtEl>
                                        <p:attrNameLst>
                                          <p:attrName>style.visibility</p:attrName>
                                        </p:attrNameLst>
                                      </p:cBhvr>
                                      <p:to>
                                        <p:strVal val="visible"/>
                                      </p:to>
                                    </p:set>
                                    <p:animEffect transition="in" filter="wipe(left)">
                                      <p:cBhvr>
                                        <p:cTn id="103" dur="400"/>
                                        <p:tgtEl>
                                          <p:spTgt spid="107"/>
                                        </p:tgtEl>
                                      </p:cBhvr>
                                    </p:animEffect>
                                  </p:childTnLst>
                                </p:cTn>
                              </p:par>
                            </p:childTnLst>
                          </p:cTn>
                        </p:par>
                        <p:par>
                          <p:cTn id="104" fill="hold">
                            <p:stCondLst>
                              <p:cond delay="400"/>
                            </p:stCondLst>
                            <p:childTnLst>
                              <p:par>
                                <p:cTn id="105" presetID="10" presetClass="entr" presetSubtype="0" fill="hold" nodeType="afterEffect">
                                  <p:stCondLst>
                                    <p:cond delay="0"/>
                                  </p:stCondLst>
                                  <p:childTnLst>
                                    <p:set>
                                      <p:cBhvr>
                                        <p:cTn id="106" dur="1" fill="hold">
                                          <p:stCondLst>
                                            <p:cond delay="0"/>
                                          </p:stCondLst>
                                        </p:cTn>
                                        <p:tgtEl>
                                          <p:spTgt spid="107"/>
                                        </p:tgtEl>
                                        <p:attrNameLst>
                                          <p:attrName>style.visibility</p:attrName>
                                        </p:attrNameLst>
                                      </p:cBhvr>
                                      <p:to>
                                        <p:strVal val="visible"/>
                                      </p:to>
                                    </p:set>
                                    <p:animEffect transition="in" filter="fade">
                                      <p:cBhvr>
                                        <p:cTn id="107" dur="500"/>
                                        <p:tgtEl>
                                          <p:spTgt spid="107"/>
                                        </p:tgtEl>
                                      </p:cBhvr>
                                    </p:animEffect>
                                  </p:childTnLst>
                                </p:cTn>
                              </p:par>
                            </p:childTnLst>
                          </p:cTn>
                        </p:par>
                        <p:par>
                          <p:cTn id="108" fill="hold">
                            <p:stCondLst>
                              <p:cond delay="900"/>
                            </p:stCondLst>
                            <p:childTnLst>
                              <p:par>
                                <p:cTn id="109" presetID="10" presetClass="entr" presetSubtype="0" fill="hold" grpId="0" nodeType="afterEffect">
                                  <p:stCondLst>
                                    <p:cond delay="0"/>
                                  </p:stCondLst>
                                  <p:childTnLst>
                                    <p:set>
                                      <p:cBhvr>
                                        <p:cTn id="110" dur="1" fill="hold">
                                          <p:stCondLst>
                                            <p:cond delay="0"/>
                                          </p:stCondLst>
                                        </p:cTn>
                                        <p:tgtEl>
                                          <p:spTgt spid="152"/>
                                        </p:tgtEl>
                                        <p:attrNameLst>
                                          <p:attrName>style.visibility</p:attrName>
                                        </p:attrNameLst>
                                      </p:cBhvr>
                                      <p:to>
                                        <p:strVal val="visible"/>
                                      </p:to>
                                    </p:set>
                                    <p:animEffect transition="in" filter="fade">
                                      <p:cBhvr>
                                        <p:cTn id="111" dur="500"/>
                                        <p:tgtEl>
                                          <p:spTgt spid="152"/>
                                        </p:tgtEl>
                                      </p:cBhvr>
                                    </p:animEffect>
                                  </p:childTnLst>
                                </p:cTn>
                              </p:par>
                              <p:par>
                                <p:cTn id="112" presetID="22" presetClass="entr" presetSubtype="1" repeatCount="0" fill="hold" nodeType="withEffect">
                                  <p:stCondLst>
                                    <p:cond delay="0"/>
                                  </p:stCondLst>
                                  <p:childTnLst>
                                    <p:set>
                                      <p:cBhvr>
                                        <p:cTn id="113" dur="1" fill="hold">
                                          <p:stCondLst>
                                            <p:cond delay="0"/>
                                          </p:stCondLst>
                                        </p:cTn>
                                        <p:tgtEl>
                                          <p:spTgt spid="104"/>
                                        </p:tgtEl>
                                        <p:attrNameLst>
                                          <p:attrName>style.visibility</p:attrName>
                                        </p:attrNameLst>
                                      </p:cBhvr>
                                      <p:to>
                                        <p:strVal val="visible"/>
                                      </p:to>
                                    </p:set>
                                    <p:animEffect transition="in" filter="wipe(up)">
                                      <p:cBhvr>
                                        <p:cTn id="114" dur="400"/>
                                        <p:tgtEl>
                                          <p:spTgt spid="104"/>
                                        </p:tgtEl>
                                      </p:cBhvr>
                                    </p:animEffect>
                                  </p:childTnLst>
                                </p:cTn>
                              </p:par>
                              <p:par>
                                <p:cTn id="115" presetID="10" presetClass="entr" presetSubtype="0" fill="hold" nodeType="withEffect">
                                  <p:stCondLst>
                                    <p:cond delay="0"/>
                                  </p:stCondLst>
                                  <p:childTnLst>
                                    <p:set>
                                      <p:cBhvr>
                                        <p:cTn id="116" dur="1" fill="hold">
                                          <p:stCondLst>
                                            <p:cond delay="0"/>
                                          </p:stCondLst>
                                        </p:cTn>
                                        <p:tgtEl>
                                          <p:spTgt spid="104"/>
                                        </p:tgtEl>
                                        <p:attrNameLst>
                                          <p:attrName>style.visibility</p:attrName>
                                        </p:attrNameLst>
                                      </p:cBhvr>
                                      <p:to>
                                        <p:strVal val="visible"/>
                                      </p:to>
                                    </p:set>
                                    <p:animEffect transition="in" filter="fade">
                                      <p:cBhvr>
                                        <p:cTn id="117" dur="500"/>
                                        <p:tgtEl>
                                          <p:spTgt spid="104"/>
                                        </p:tgtEl>
                                      </p:cBhvr>
                                    </p:animEffect>
                                  </p:childTnLst>
                                </p:cTn>
                              </p:par>
                            </p:childTnLst>
                          </p:cTn>
                        </p:par>
                        <p:par>
                          <p:cTn id="118" fill="hold">
                            <p:stCondLst>
                              <p:cond delay="1400"/>
                            </p:stCondLst>
                            <p:childTnLst>
                              <p:par>
                                <p:cTn id="119" presetID="22" presetClass="entr" presetSubtype="8" repeatCount="0" fill="hold" nodeType="afterEffect">
                                  <p:stCondLst>
                                    <p:cond delay="0"/>
                                  </p:stCondLst>
                                  <p:childTnLst>
                                    <p:set>
                                      <p:cBhvr>
                                        <p:cTn id="120" dur="1" fill="hold">
                                          <p:stCondLst>
                                            <p:cond delay="0"/>
                                          </p:stCondLst>
                                        </p:cTn>
                                        <p:tgtEl>
                                          <p:spTgt spid="103"/>
                                        </p:tgtEl>
                                        <p:attrNameLst>
                                          <p:attrName>style.visibility</p:attrName>
                                        </p:attrNameLst>
                                      </p:cBhvr>
                                      <p:to>
                                        <p:strVal val="visible"/>
                                      </p:to>
                                    </p:set>
                                    <p:animEffect transition="in" filter="wipe(left)">
                                      <p:cBhvr>
                                        <p:cTn id="121" dur="400"/>
                                        <p:tgtEl>
                                          <p:spTgt spid="103"/>
                                        </p:tgtEl>
                                      </p:cBhvr>
                                    </p:animEffect>
                                  </p:childTnLst>
                                </p:cTn>
                              </p:par>
                              <p:par>
                                <p:cTn id="122" presetID="10" presetClass="entr" presetSubtype="0" fill="hold" nodeType="withEffect">
                                  <p:stCondLst>
                                    <p:cond delay="400"/>
                                  </p:stCondLst>
                                  <p:childTnLst>
                                    <p:set>
                                      <p:cBhvr>
                                        <p:cTn id="123" dur="1" fill="hold">
                                          <p:stCondLst>
                                            <p:cond delay="0"/>
                                          </p:stCondLst>
                                        </p:cTn>
                                        <p:tgtEl>
                                          <p:spTgt spid="160"/>
                                        </p:tgtEl>
                                        <p:attrNameLst>
                                          <p:attrName>style.visibility</p:attrName>
                                        </p:attrNameLst>
                                      </p:cBhvr>
                                      <p:to>
                                        <p:strVal val="visible"/>
                                      </p:to>
                                    </p:set>
                                    <p:animEffect transition="in" filter="fade">
                                      <p:cBhvr>
                                        <p:cTn id="124" dur="500"/>
                                        <p:tgtEl>
                                          <p:spTgt spid="160"/>
                                        </p:tgtEl>
                                      </p:cBhvr>
                                    </p:animEffect>
                                  </p:childTnLst>
                                </p:cTn>
                              </p:par>
                              <p:par>
                                <p:cTn id="125" presetID="10" presetClass="entr" presetSubtype="0" fill="hold" grpId="0" nodeType="withEffect">
                                  <p:stCondLst>
                                    <p:cond delay="400"/>
                                  </p:stCondLst>
                                  <p:childTnLst>
                                    <p:set>
                                      <p:cBhvr>
                                        <p:cTn id="126" dur="1" fill="hold">
                                          <p:stCondLst>
                                            <p:cond delay="0"/>
                                          </p:stCondLst>
                                        </p:cTn>
                                        <p:tgtEl>
                                          <p:spTgt spid="147"/>
                                        </p:tgtEl>
                                        <p:attrNameLst>
                                          <p:attrName>style.visibility</p:attrName>
                                        </p:attrNameLst>
                                      </p:cBhvr>
                                      <p:to>
                                        <p:strVal val="visible"/>
                                      </p:to>
                                    </p:set>
                                    <p:animEffect transition="in" filter="fade">
                                      <p:cBhvr>
                                        <p:cTn id="127" dur="500"/>
                                        <p:tgtEl>
                                          <p:spTgt spid="147"/>
                                        </p:tgtEl>
                                      </p:cBhvr>
                                    </p:animEffect>
                                  </p:childTnLst>
                                </p:cTn>
                              </p:par>
                              <p:par>
                                <p:cTn id="128" presetID="22" presetClass="entr" presetSubtype="1" repeatCount="0" fill="hold" nodeType="withEffect">
                                  <p:stCondLst>
                                    <p:cond delay="0"/>
                                  </p:stCondLst>
                                  <p:childTnLst>
                                    <p:set>
                                      <p:cBhvr>
                                        <p:cTn id="129" dur="1" fill="hold">
                                          <p:stCondLst>
                                            <p:cond delay="0"/>
                                          </p:stCondLst>
                                        </p:cTn>
                                        <p:tgtEl>
                                          <p:spTgt spid="101"/>
                                        </p:tgtEl>
                                        <p:attrNameLst>
                                          <p:attrName>style.visibility</p:attrName>
                                        </p:attrNameLst>
                                      </p:cBhvr>
                                      <p:to>
                                        <p:strVal val="visible"/>
                                      </p:to>
                                    </p:set>
                                    <p:animEffect transition="in" filter="wipe(up)">
                                      <p:cBhvr>
                                        <p:cTn id="130" dur="400"/>
                                        <p:tgtEl>
                                          <p:spTgt spid="101"/>
                                        </p:tgtEl>
                                      </p:cBhvr>
                                    </p:animEffect>
                                  </p:childTnLst>
                                </p:cTn>
                              </p:par>
                              <p:par>
                                <p:cTn id="131" presetID="10" presetClass="entr" presetSubtype="0" fill="hold" nodeType="withEffect">
                                  <p:stCondLst>
                                    <p:cond delay="0"/>
                                  </p:stCondLst>
                                  <p:childTnLst>
                                    <p:set>
                                      <p:cBhvr>
                                        <p:cTn id="132" dur="1" fill="hold">
                                          <p:stCondLst>
                                            <p:cond delay="0"/>
                                          </p:stCondLst>
                                        </p:cTn>
                                        <p:tgtEl>
                                          <p:spTgt spid="101"/>
                                        </p:tgtEl>
                                        <p:attrNameLst>
                                          <p:attrName>style.visibility</p:attrName>
                                        </p:attrNameLst>
                                      </p:cBhvr>
                                      <p:to>
                                        <p:strVal val="visible"/>
                                      </p:to>
                                    </p:set>
                                    <p:animEffect transition="in" filter="fade">
                                      <p:cBhvr>
                                        <p:cTn id="133" dur="500"/>
                                        <p:tgtEl>
                                          <p:spTgt spid="101"/>
                                        </p:tgtEl>
                                      </p:cBhvr>
                                    </p:animEffect>
                                  </p:childTnLst>
                                </p:cTn>
                              </p:par>
                              <p:par>
                                <p:cTn id="134" presetID="22" presetClass="entr" presetSubtype="1" repeatCount="0" fill="hold" nodeType="withEffect">
                                  <p:stCondLst>
                                    <p:cond delay="0"/>
                                  </p:stCondLst>
                                  <p:childTnLst>
                                    <p:set>
                                      <p:cBhvr>
                                        <p:cTn id="135" dur="1" fill="hold">
                                          <p:stCondLst>
                                            <p:cond delay="0"/>
                                          </p:stCondLst>
                                        </p:cTn>
                                        <p:tgtEl>
                                          <p:spTgt spid="102"/>
                                        </p:tgtEl>
                                        <p:attrNameLst>
                                          <p:attrName>style.visibility</p:attrName>
                                        </p:attrNameLst>
                                      </p:cBhvr>
                                      <p:to>
                                        <p:strVal val="visible"/>
                                      </p:to>
                                    </p:set>
                                    <p:animEffect transition="in" filter="wipe(up)">
                                      <p:cBhvr>
                                        <p:cTn id="136" dur="400"/>
                                        <p:tgtEl>
                                          <p:spTgt spid="102"/>
                                        </p:tgtEl>
                                      </p:cBhvr>
                                    </p:animEffect>
                                  </p:childTnLst>
                                </p:cTn>
                              </p:par>
                              <p:par>
                                <p:cTn id="137" presetID="10" presetClass="entr" presetSubtype="0" fill="hold" nodeType="withEffect">
                                  <p:stCondLst>
                                    <p:cond delay="0"/>
                                  </p:stCondLst>
                                  <p:childTnLst>
                                    <p:set>
                                      <p:cBhvr>
                                        <p:cTn id="138" dur="1" fill="hold">
                                          <p:stCondLst>
                                            <p:cond delay="0"/>
                                          </p:stCondLst>
                                        </p:cTn>
                                        <p:tgtEl>
                                          <p:spTgt spid="102"/>
                                        </p:tgtEl>
                                        <p:attrNameLst>
                                          <p:attrName>style.visibility</p:attrName>
                                        </p:attrNameLst>
                                      </p:cBhvr>
                                      <p:to>
                                        <p:strVal val="visible"/>
                                      </p:to>
                                    </p:set>
                                    <p:animEffect transition="in" filter="fade">
                                      <p:cBhvr>
                                        <p:cTn id="139" dur="500"/>
                                        <p:tgtEl>
                                          <p:spTgt spid="102"/>
                                        </p:tgtEl>
                                      </p:cBhvr>
                                    </p:animEffect>
                                  </p:childTnLst>
                                </p:cTn>
                              </p:par>
                              <p:par>
                                <p:cTn id="140" presetID="22" presetClass="entr" presetSubtype="1" repeatCount="0" fill="hold" nodeType="withEffect">
                                  <p:stCondLst>
                                    <p:cond delay="0"/>
                                  </p:stCondLst>
                                  <p:childTnLst>
                                    <p:set>
                                      <p:cBhvr>
                                        <p:cTn id="141" dur="1" fill="hold">
                                          <p:stCondLst>
                                            <p:cond delay="0"/>
                                          </p:stCondLst>
                                        </p:cTn>
                                        <p:tgtEl>
                                          <p:spTgt spid="99"/>
                                        </p:tgtEl>
                                        <p:attrNameLst>
                                          <p:attrName>style.visibility</p:attrName>
                                        </p:attrNameLst>
                                      </p:cBhvr>
                                      <p:to>
                                        <p:strVal val="visible"/>
                                      </p:to>
                                    </p:set>
                                    <p:animEffect transition="in" filter="wipe(up)">
                                      <p:cBhvr>
                                        <p:cTn id="142" dur="400"/>
                                        <p:tgtEl>
                                          <p:spTgt spid="99"/>
                                        </p:tgtEl>
                                      </p:cBhvr>
                                    </p:animEffect>
                                  </p:childTnLst>
                                </p:cTn>
                              </p:par>
                            </p:childTnLst>
                          </p:cTn>
                        </p:par>
                        <p:par>
                          <p:cTn id="143" fill="hold">
                            <p:stCondLst>
                              <p:cond delay="2300"/>
                            </p:stCondLst>
                            <p:childTnLst>
                              <p:par>
                                <p:cTn id="144" presetID="10" presetClass="entr" presetSubtype="0" fill="hold" nodeType="afterEffect">
                                  <p:stCondLst>
                                    <p:cond delay="0"/>
                                  </p:stCondLst>
                                  <p:childTnLst>
                                    <p:set>
                                      <p:cBhvr>
                                        <p:cTn id="145" dur="1" fill="hold">
                                          <p:stCondLst>
                                            <p:cond delay="0"/>
                                          </p:stCondLst>
                                        </p:cTn>
                                        <p:tgtEl>
                                          <p:spTgt spid="99"/>
                                        </p:tgtEl>
                                        <p:attrNameLst>
                                          <p:attrName>style.visibility</p:attrName>
                                        </p:attrNameLst>
                                      </p:cBhvr>
                                      <p:to>
                                        <p:strVal val="visible"/>
                                      </p:to>
                                    </p:set>
                                    <p:animEffect transition="in" filter="fade">
                                      <p:cBhvr>
                                        <p:cTn id="146" dur="500"/>
                                        <p:tgtEl>
                                          <p:spTgt spid="99"/>
                                        </p:tgtEl>
                                      </p:cBhvr>
                                    </p:animEffect>
                                  </p:childTnLst>
                                </p:cTn>
                              </p:par>
                              <p:par>
                                <p:cTn id="147" presetID="22" presetClass="entr" presetSubtype="1" repeatCount="0" fill="hold" nodeType="withEffect">
                                  <p:stCondLst>
                                    <p:cond delay="0"/>
                                  </p:stCondLst>
                                  <p:childTnLst>
                                    <p:set>
                                      <p:cBhvr>
                                        <p:cTn id="148" dur="1" fill="hold">
                                          <p:stCondLst>
                                            <p:cond delay="0"/>
                                          </p:stCondLst>
                                        </p:cTn>
                                        <p:tgtEl>
                                          <p:spTgt spid="100"/>
                                        </p:tgtEl>
                                        <p:attrNameLst>
                                          <p:attrName>style.visibility</p:attrName>
                                        </p:attrNameLst>
                                      </p:cBhvr>
                                      <p:to>
                                        <p:strVal val="visible"/>
                                      </p:to>
                                    </p:set>
                                    <p:animEffect transition="in" filter="wipe(up)">
                                      <p:cBhvr>
                                        <p:cTn id="149" dur="400"/>
                                        <p:tgtEl>
                                          <p:spTgt spid="100"/>
                                        </p:tgtEl>
                                      </p:cBhvr>
                                    </p:animEffect>
                                  </p:childTnLst>
                                </p:cTn>
                              </p:par>
                            </p:childTnLst>
                          </p:cTn>
                        </p:par>
                        <p:par>
                          <p:cTn id="150" fill="hold">
                            <p:stCondLst>
                              <p:cond delay="2800"/>
                            </p:stCondLst>
                            <p:childTnLst>
                              <p:par>
                                <p:cTn id="151" presetID="10" presetClass="entr" presetSubtype="0" fill="hold" nodeType="afterEffect">
                                  <p:stCondLst>
                                    <p:cond delay="0"/>
                                  </p:stCondLst>
                                  <p:childTnLst>
                                    <p:set>
                                      <p:cBhvr>
                                        <p:cTn id="152" dur="1" fill="hold">
                                          <p:stCondLst>
                                            <p:cond delay="0"/>
                                          </p:stCondLst>
                                        </p:cTn>
                                        <p:tgtEl>
                                          <p:spTgt spid="100"/>
                                        </p:tgtEl>
                                        <p:attrNameLst>
                                          <p:attrName>style.visibility</p:attrName>
                                        </p:attrNameLst>
                                      </p:cBhvr>
                                      <p:to>
                                        <p:strVal val="visible"/>
                                      </p:to>
                                    </p:set>
                                    <p:animEffect transition="in" filter="fade">
                                      <p:cBhvr>
                                        <p:cTn id="153" dur="500"/>
                                        <p:tgtEl>
                                          <p:spTgt spid="100"/>
                                        </p:tgtEl>
                                      </p:cBhvr>
                                    </p:animEffect>
                                  </p:childTnLst>
                                </p:cTn>
                              </p:par>
                              <p:par>
                                <p:cTn id="154" presetID="22" presetClass="entr" presetSubtype="4" repeatCount="0" fill="hold" nodeType="withEffect">
                                  <p:stCondLst>
                                    <p:cond delay="0"/>
                                  </p:stCondLst>
                                  <p:childTnLst>
                                    <p:set>
                                      <p:cBhvr>
                                        <p:cTn id="155" dur="1" fill="hold">
                                          <p:stCondLst>
                                            <p:cond delay="0"/>
                                          </p:stCondLst>
                                        </p:cTn>
                                        <p:tgtEl>
                                          <p:spTgt spid="97"/>
                                        </p:tgtEl>
                                        <p:attrNameLst>
                                          <p:attrName>style.visibility</p:attrName>
                                        </p:attrNameLst>
                                      </p:cBhvr>
                                      <p:to>
                                        <p:strVal val="visible"/>
                                      </p:to>
                                    </p:set>
                                    <p:animEffect transition="in" filter="wipe(down)">
                                      <p:cBhvr>
                                        <p:cTn id="156" dur="400"/>
                                        <p:tgtEl>
                                          <p:spTgt spid="97"/>
                                        </p:tgtEl>
                                      </p:cBhvr>
                                    </p:animEffect>
                                  </p:childTnLst>
                                </p:cTn>
                              </p:par>
                              <p:par>
                                <p:cTn id="157" presetID="10" presetClass="entr" presetSubtype="0" fill="hold" nodeType="withEffect">
                                  <p:stCondLst>
                                    <p:cond delay="0"/>
                                  </p:stCondLst>
                                  <p:childTnLst>
                                    <p:set>
                                      <p:cBhvr>
                                        <p:cTn id="158" dur="1" fill="hold">
                                          <p:stCondLst>
                                            <p:cond delay="0"/>
                                          </p:stCondLst>
                                        </p:cTn>
                                        <p:tgtEl>
                                          <p:spTgt spid="97"/>
                                        </p:tgtEl>
                                        <p:attrNameLst>
                                          <p:attrName>style.visibility</p:attrName>
                                        </p:attrNameLst>
                                      </p:cBhvr>
                                      <p:to>
                                        <p:strVal val="visible"/>
                                      </p:to>
                                    </p:set>
                                    <p:animEffect transition="in" filter="fade">
                                      <p:cBhvr>
                                        <p:cTn id="159" dur="500"/>
                                        <p:tgtEl>
                                          <p:spTgt spid="97"/>
                                        </p:tgtEl>
                                      </p:cBhvr>
                                    </p:animEffect>
                                  </p:childTnLst>
                                </p:cTn>
                              </p:par>
                              <p:par>
                                <p:cTn id="160" presetID="22" presetClass="entr" presetSubtype="4" repeatCount="0" fill="hold" nodeType="withEffect">
                                  <p:stCondLst>
                                    <p:cond delay="0"/>
                                  </p:stCondLst>
                                  <p:childTnLst>
                                    <p:set>
                                      <p:cBhvr>
                                        <p:cTn id="161" dur="1" fill="hold">
                                          <p:stCondLst>
                                            <p:cond delay="0"/>
                                          </p:stCondLst>
                                        </p:cTn>
                                        <p:tgtEl>
                                          <p:spTgt spid="98"/>
                                        </p:tgtEl>
                                        <p:attrNameLst>
                                          <p:attrName>style.visibility</p:attrName>
                                        </p:attrNameLst>
                                      </p:cBhvr>
                                      <p:to>
                                        <p:strVal val="visible"/>
                                      </p:to>
                                    </p:set>
                                    <p:animEffect transition="in" filter="wipe(down)">
                                      <p:cBhvr>
                                        <p:cTn id="162" dur="400"/>
                                        <p:tgtEl>
                                          <p:spTgt spid="98"/>
                                        </p:tgtEl>
                                      </p:cBhvr>
                                    </p:animEffect>
                                  </p:childTnLst>
                                </p:cTn>
                              </p:par>
                            </p:childTnLst>
                          </p:cTn>
                        </p:par>
                        <p:par>
                          <p:cTn id="163" fill="hold">
                            <p:stCondLst>
                              <p:cond delay="3300"/>
                            </p:stCondLst>
                            <p:childTnLst>
                              <p:par>
                                <p:cTn id="164" presetID="10" presetClass="entr" presetSubtype="0" fill="hold" nodeType="afterEffect">
                                  <p:stCondLst>
                                    <p:cond delay="0"/>
                                  </p:stCondLst>
                                  <p:childTnLst>
                                    <p:set>
                                      <p:cBhvr>
                                        <p:cTn id="165" dur="1" fill="hold">
                                          <p:stCondLst>
                                            <p:cond delay="0"/>
                                          </p:stCondLst>
                                        </p:cTn>
                                        <p:tgtEl>
                                          <p:spTgt spid="98"/>
                                        </p:tgtEl>
                                        <p:attrNameLst>
                                          <p:attrName>style.visibility</p:attrName>
                                        </p:attrNameLst>
                                      </p:cBhvr>
                                      <p:to>
                                        <p:strVal val="visible"/>
                                      </p:to>
                                    </p:set>
                                    <p:animEffect transition="in" filter="fade">
                                      <p:cBhvr>
                                        <p:cTn id="166" dur="500"/>
                                        <p:tgtEl>
                                          <p:spTgt spid="98"/>
                                        </p:tgtEl>
                                      </p:cBhvr>
                                    </p:animEffect>
                                  </p:childTnLst>
                                </p:cTn>
                              </p:par>
                              <p:par>
                                <p:cTn id="167" presetID="22" presetClass="entr" presetSubtype="4" repeatCount="0" fill="hold" nodeType="withEffect">
                                  <p:stCondLst>
                                    <p:cond delay="0"/>
                                  </p:stCondLst>
                                  <p:childTnLst>
                                    <p:set>
                                      <p:cBhvr>
                                        <p:cTn id="168" dur="1" fill="hold">
                                          <p:stCondLst>
                                            <p:cond delay="0"/>
                                          </p:stCondLst>
                                        </p:cTn>
                                        <p:tgtEl>
                                          <p:spTgt spid="96"/>
                                        </p:tgtEl>
                                        <p:attrNameLst>
                                          <p:attrName>style.visibility</p:attrName>
                                        </p:attrNameLst>
                                      </p:cBhvr>
                                      <p:to>
                                        <p:strVal val="visible"/>
                                      </p:to>
                                    </p:set>
                                    <p:animEffect transition="in" filter="wipe(down)">
                                      <p:cBhvr>
                                        <p:cTn id="169" dur="400"/>
                                        <p:tgtEl>
                                          <p:spTgt spid="96"/>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151"/>
                                        </p:tgtEl>
                                        <p:attrNameLst>
                                          <p:attrName>style.visibility</p:attrName>
                                        </p:attrNameLst>
                                      </p:cBhvr>
                                      <p:to>
                                        <p:strVal val="visible"/>
                                      </p:to>
                                    </p:set>
                                    <p:animEffect transition="in" filter="fade">
                                      <p:cBhvr>
                                        <p:cTn id="172"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p:bldP spid="148" grpId="0"/>
      <p:bldP spid="149" grpId="0"/>
      <p:bldP spid="150" grpId="0"/>
      <p:bldP spid="151" grpId="0"/>
      <p:bldP spid="15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2" name="shadow">
            <a:extLst>
              <a:ext uri="{FF2B5EF4-FFF2-40B4-BE49-F238E27FC236}">
                <a16:creationId xmlns:a16="http://schemas.microsoft.com/office/drawing/2014/main" id="{09C7F3AC-26CE-B8ED-BF55-D86FB061D297}"/>
              </a:ext>
            </a:extLst>
          </p:cNvPr>
          <p:cNvSpPr/>
          <p:nvPr/>
        </p:nvSpPr>
        <p:spPr>
          <a:xfrm>
            <a:off x="-28576" y="0"/>
            <a:ext cx="10726738" cy="13716000"/>
          </a:xfrm>
          <a:prstGeom prst="rect">
            <a:avLst/>
          </a:prstGeom>
          <a:solidFill>
            <a:schemeClr val="bg1"/>
          </a:solidFill>
          <a:ln>
            <a:noFill/>
          </a:ln>
          <a:effectLst>
            <a:outerShdw blurRad="325259" dist="134281" dir="2700000" algn="tl" rotWithShape="0">
              <a:prstClr val="black">
                <a:alpha val="1748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9" name="LEFT IMAGE"/>
          <p:cNvPicPr preferRelativeResize="0">
            <a:picLocks noGrp="1"/>
          </p:cNvPicPr>
          <p:nvPr>
            <p:ph type="pic" idx="4294967295"/>
          </p:nvPr>
        </p:nvPicPr>
        <p:blipFill rotWithShape="1">
          <a:blip r:embed="rId3">
            <a:alphaModFix/>
          </a:blip>
          <a:srcRect t="36" b="37"/>
          <a:stretch/>
        </p:blipFill>
        <p:spPr>
          <a:xfrm>
            <a:off x="0" y="0"/>
            <a:ext cx="10726738" cy="13716000"/>
          </a:xfrm>
          <a:prstGeom prst="rect">
            <a:avLst/>
          </a:prstGeom>
          <a:noFill/>
          <a:ln>
            <a:noFill/>
          </a:ln>
        </p:spPr>
      </p:pic>
      <p:sp>
        <p:nvSpPr>
          <p:cNvPr id="120" name="LABEL"/>
          <p:cNvSpPr txBox="1"/>
          <p:nvPr/>
        </p:nvSpPr>
        <p:spPr>
          <a:xfrm>
            <a:off x="-14288" y="11905488"/>
            <a:ext cx="10744200" cy="1366376"/>
          </a:xfrm>
          <a:prstGeom prst="rect">
            <a:avLst/>
          </a:prstGeom>
          <a:solidFill>
            <a:schemeClr val="accent1"/>
          </a:solidFill>
          <a:ln>
            <a:noFill/>
          </a:ln>
        </p:spPr>
        <p:txBody>
          <a:bodyPr spcFirstLastPara="1" wrap="square" lIns="91425" tIns="91440" rIns="91425" bIns="45700" anchor="ctr" anchorCtr="0">
            <a:noAutofit/>
          </a:bodyPr>
          <a:lstStyle>
            <a:defPPr marR="0" lvl="0" algn="l" rtl="0">
              <a:lnSpc>
                <a:spcPct val="100000"/>
              </a:lnSpc>
              <a:spcBef>
                <a:spcPts val="0"/>
              </a:spcBef>
              <a:spcAft>
                <a:spcPts val="0"/>
              </a:spcAft>
            </a:defPPr>
            <a:lvl1pPr algn="ctr">
              <a:lnSpc>
                <a:spcPct val="90000"/>
              </a:lnSpc>
              <a:buClr>
                <a:srgbClr val="212121"/>
              </a:buClr>
              <a:buSzPts val="4000"/>
              <a:defRPr sz="4000">
                <a:solidFill>
                  <a:schemeClr val="lt1"/>
                </a:solidFill>
              </a:defRPr>
            </a:lvl1pPr>
          </a:lstStyle>
          <a:p>
            <a:r>
              <a:rPr lang="en-US" dirty="0"/>
              <a:t>Traditional Patient Movement Challenges</a:t>
            </a:r>
            <a:endParaRPr dirty="0"/>
          </a:p>
          <a:p>
            <a:r>
              <a:rPr lang="en-US" dirty="0"/>
              <a:t>for Critical, Unscheduled Events</a:t>
            </a:r>
            <a:endParaRPr dirty="0"/>
          </a:p>
        </p:txBody>
      </p:sp>
      <p:sp>
        <p:nvSpPr>
          <p:cNvPr id="3" name="TITLE">
            <a:extLst>
              <a:ext uri="{FF2B5EF4-FFF2-40B4-BE49-F238E27FC236}">
                <a16:creationId xmlns:a16="http://schemas.microsoft.com/office/drawing/2014/main" id="{F7BE8492-77E0-68DF-4889-C82E5EB3C263}"/>
              </a:ext>
            </a:extLst>
          </p:cNvPr>
          <p:cNvSpPr txBox="1">
            <a:spLocks/>
          </p:cNvSpPr>
          <p:nvPr/>
        </p:nvSpPr>
        <p:spPr>
          <a:xfrm>
            <a:off x="11018520" y="1233301"/>
            <a:ext cx="12757468" cy="995882"/>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212121"/>
              </a:buClr>
              <a:buSzPts val="1800"/>
              <a:buFont typeface="Arial"/>
              <a:buNone/>
              <a:defRPr sz="5000" b="1" i="0" u="none" strike="noStrike" cap="none">
                <a:solidFill>
                  <a:srgbClr val="21212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5000"/>
            </a:pPr>
            <a:r>
              <a:rPr lang="en-US" dirty="0"/>
              <a:t>Universal Distributed Teams</a:t>
            </a:r>
          </a:p>
        </p:txBody>
      </p:sp>
      <p:sp>
        <p:nvSpPr>
          <p:cNvPr id="4" name="Bullets">
            <a:extLst>
              <a:ext uri="{FF2B5EF4-FFF2-40B4-BE49-F238E27FC236}">
                <a16:creationId xmlns:a16="http://schemas.microsoft.com/office/drawing/2014/main" id="{D6E609FC-B62A-C845-0575-1F34BD6B6E9E}"/>
              </a:ext>
            </a:extLst>
          </p:cNvPr>
          <p:cNvSpPr txBox="1">
            <a:spLocks/>
          </p:cNvSpPr>
          <p:nvPr/>
        </p:nvSpPr>
        <p:spPr>
          <a:xfrm>
            <a:off x="11018838" y="2229576"/>
            <a:ext cx="12757150" cy="1097276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500"/>
              </a:spcBef>
              <a:spcAft>
                <a:spcPts val="0"/>
              </a:spcAft>
              <a:buClr>
                <a:srgbClr val="212121"/>
              </a:buClr>
              <a:buSzPts val="3200"/>
              <a:buFont typeface="Arial"/>
              <a:buNone/>
              <a:defRPr sz="3200" b="0" i="0" u="none" strike="noStrike" cap="none">
                <a:solidFill>
                  <a:srgbClr val="212121"/>
                </a:solidFill>
                <a:latin typeface="Calibri"/>
                <a:ea typeface="Calibri"/>
                <a:cs typeface="Calibri"/>
                <a:sym typeface="Calibri"/>
              </a:defRPr>
            </a:lvl1pPr>
            <a:lvl2pPr marL="914400" marR="0" lvl="1" indent="-431800" algn="l" rtl="0">
              <a:lnSpc>
                <a:spcPct val="90000"/>
              </a:lnSpc>
              <a:spcBef>
                <a:spcPts val="1200"/>
              </a:spcBef>
              <a:spcAft>
                <a:spcPts val="0"/>
              </a:spcAft>
              <a:buClr>
                <a:srgbClr val="212121"/>
              </a:buClr>
              <a:buSzPts val="3200"/>
              <a:buFont typeface="NTR"/>
              <a:buChar char="-"/>
              <a:defRPr sz="3200" b="0" i="0" u="none" strike="noStrike" cap="none">
                <a:solidFill>
                  <a:schemeClr val="dk1"/>
                </a:solidFill>
                <a:latin typeface="Calibri"/>
                <a:ea typeface="Calibri"/>
                <a:cs typeface="Calibri"/>
                <a:sym typeface="Calibri"/>
              </a:defRPr>
            </a:lvl2pPr>
            <a:lvl3pPr marL="1371600" marR="0" lvl="2" indent="-431800" algn="l" rtl="0">
              <a:lnSpc>
                <a:spcPct val="90000"/>
              </a:lnSpc>
              <a:spcBef>
                <a:spcPts val="1200"/>
              </a:spcBef>
              <a:spcAft>
                <a:spcPts val="0"/>
              </a:spcAft>
              <a:buClr>
                <a:srgbClr val="212121"/>
              </a:buClr>
              <a:buSzPts val="3200"/>
              <a:buFont typeface="NTR"/>
              <a:buChar char="+"/>
              <a:defRPr sz="3200" b="0" i="0" u="none" strike="noStrike" cap="none">
                <a:solidFill>
                  <a:schemeClr val="dk1"/>
                </a:solidFill>
                <a:latin typeface="Calibri"/>
                <a:ea typeface="Calibri"/>
                <a:cs typeface="Calibri"/>
                <a:sym typeface="Calibri"/>
              </a:defRPr>
            </a:lvl3pPr>
            <a:lvl4pPr marL="1828800" marR="0" lvl="3" indent="-431800" algn="l" rtl="0">
              <a:lnSpc>
                <a:spcPct val="90000"/>
              </a:lnSpc>
              <a:spcBef>
                <a:spcPts val="1200"/>
              </a:spcBef>
              <a:spcAft>
                <a:spcPts val="0"/>
              </a:spcAft>
              <a:buClr>
                <a:srgbClr val="212121"/>
              </a:buClr>
              <a:buSzPts val="3200"/>
              <a:buFont typeface="NTR"/>
              <a:buChar char="-"/>
              <a:defRPr sz="3200" b="0" i="0" u="none" strike="noStrike" cap="none">
                <a:solidFill>
                  <a:schemeClr val="dk1"/>
                </a:solidFill>
                <a:latin typeface="Calibri"/>
                <a:ea typeface="Calibri"/>
                <a:cs typeface="Calibri"/>
                <a:sym typeface="Calibri"/>
              </a:defRPr>
            </a:lvl4pPr>
            <a:lvl5pPr marL="2286000" marR="0" lvl="4" indent="-431800" algn="l" rtl="0">
              <a:lnSpc>
                <a:spcPct val="90000"/>
              </a:lnSpc>
              <a:spcBef>
                <a:spcPts val="1200"/>
              </a:spcBef>
              <a:spcAft>
                <a:spcPts val="0"/>
              </a:spcAft>
              <a:buClr>
                <a:schemeClr val="dk1"/>
              </a:buClr>
              <a:buSzPts val="3200"/>
              <a:buFont typeface="NTR"/>
              <a:buChar char="-"/>
              <a:defRPr sz="3200" b="0" i="0" u="none" strike="noStrike" cap="none">
                <a:solidFill>
                  <a:schemeClr val="dk1"/>
                </a:solidFill>
                <a:latin typeface="Calibri"/>
                <a:ea typeface="Calibri"/>
                <a:cs typeface="Calibri"/>
                <a:sym typeface="Calibri"/>
              </a:defRPr>
            </a:lvl5pPr>
            <a:lvl6pPr marL="2743200" marR="0" lvl="5" indent="-457200" algn="l" rtl="0">
              <a:lnSpc>
                <a:spcPct val="90000"/>
              </a:lnSpc>
              <a:spcBef>
                <a:spcPts val="12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pPr marL="0" indent="0">
              <a:spcBef>
                <a:spcPts val="0"/>
              </a:spcBef>
            </a:pPr>
            <a:r>
              <a:rPr lang="en-US" b="1" dirty="0">
                <a:solidFill>
                  <a:schemeClr val="accent1"/>
                </a:solidFill>
                <a:latin typeface="Arial"/>
                <a:ea typeface="Arial"/>
                <a:cs typeface="Arial"/>
                <a:sym typeface="Arial"/>
              </a:rPr>
              <a:t>CALL LIST</a:t>
            </a:r>
            <a:endParaRPr lang="en-US" dirty="0"/>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Who’s on call today? Did they get their alert?</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The call list is wrong. What do I do?</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I can’t stop my alerts when I’m done.</a:t>
            </a:r>
          </a:p>
          <a:p>
            <a:pPr marL="0" indent="0">
              <a:spcBef>
                <a:spcPts val="4200"/>
              </a:spcBef>
            </a:pPr>
            <a:r>
              <a:rPr lang="en-US" b="1" dirty="0">
                <a:solidFill>
                  <a:schemeClr val="accent1"/>
                </a:solidFill>
                <a:latin typeface="Arial"/>
                <a:ea typeface="Arial"/>
                <a:cs typeface="Arial"/>
                <a:sym typeface="Arial"/>
              </a:rPr>
              <a:t>PATIENT IDENTIFICATION</a:t>
            </a:r>
            <a:endParaRPr lang="en-US" dirty="0"/>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Why can’t my alert include the patient’s name so I can pull PMH or old studies / images?</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I have 5 different “secure message” threads about 2 different patients and 4 ECGs with no names on them.</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I can’t do anything until the patient is registered.</a:t>
            </a:r>
          </a:p>
          <a:p>
            <a:pPr marL="0" indent="0">
              <a:spcBef>
                <a:spcPts val="4200"/>
              </a:spcBef>
            </a:pPr>
            <a:r>
              <a:rPr lang="en-US" b="1" dirty="0">
                <a:solidFill>
                  <a:schemeClr val="accent1"/>
                </a:solidFill>
                <a:latin typeface="Arial"/>
                <a:ea typeface="Arial"/>
                <a:cs typeface="Arial"/>
                <a:sym typeface="Arial"/>
              </a:rPr>
              <a:t>UNNECESSARY COMPLEXITY</a:t>
            </a:r>
            <a:endParaRPr lang="en-US" dirty="0"/>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Why is it so hard to de-escalate our system once it’s in motion?</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Where is the patient now?</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Why do we have different protocols for different methods of arrival and different times of day?</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Why can’t we provide timely feedback to EMS and referral partners?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2" name="shadow">
            <a:extLst>
              <a:ext uri="{FF2B5EF4-FFF2-40B4-BE49-F238E27FC236}">
                <a16:creationId xmlns:a16="http://schemas.microsoft.com/office/drawing/2014/main" id="{5852623C-2418-3786-A6F9-1284CE20C359}"/>
              </a:ext>
            </a:extLst>
          </p:cNvPr>
          <p:cNvSpPr/>
          <p:nvPr/>
        </p:nvSpPr>
        <p:spPr>
          <a:xfrm>
            <a:off x="-28576" y="0"/>
            <a:ext cx="10726738" cy="13716000"/>
          </a:xfrm>
          <a:prstGeom prst="rect">
            <a:avLst/>
          </a:prstGeom>
          <a:solidFill>
            <a:schemeClr val="bg1"/>
          </a:solidFill>
          <a:ln>
            <a:noFill/>
          </a:ln>
          <a:effectLst>
            <a:outerShdw blurRad="325259" dist="134281" dir="2700000" algn="tl" rotWithShape="0">
              <a:prstClr val="black">
                <a:alpha val="1748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6" name="LEFT IMAGE"/>
          <p:cNvPicPr preferRelativeResize="0">
            <a:picLocks noGrp="1"/>
          </p:cNvPicPr>
          <p:nvPr>
            <p:ph type="pic" idx="4294967295"/>
          </p:nvPr>
        </p:nvPicPr>
        <p:blipFill rotWithShape="1">
          <a:blip r:embed="rId3">
            <a:alphaModFix/>
          </a:blip>
          <a:srcRect t="36" b="37"/>
          <a:stretch/>
        </p:blipFill>
        <p:spPr>
          <a:xfrm>
            <a:off x="0" y="0"/>
            <a:ext cx="10726738" cy="13716000"/>
          </a:xfrm>
          <a:prstGeom prst="rect">
            <a:avLst/>
          </a:prstGeom>
          <a:noFill/>
          <a:ln>
            <a:noFill/>
          </a:ln>
        </p:spPr>
      </p:pic>
      <p:sp>
        <p:nvSpPr>
          <p:cNvPr id="130" name="impact"/>
          <p:cNvSpPr txBox="1"/>
          <p:nvPr/>
        </p:nvSpPr>
        <p:spPr>
          <a:xfrm>
            <a:off x="11004550" y="12330456"/>
            <a:ext cx="12771438" cy="5539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dirty="0">
                <a:solidFill>
                  <a:schemeClr val="accent1"/>
                </a:solidFill>
                <a:latin typeface="Arial"/>
                <a:ea typeface="Arial"/>
                <a:cs typeface="Arial"/>
                <a:sym typeface="Arial"/>
              </a:rPr>
              <a:t>Impact: 3% increase in 1-year mortality for every 10 minutes of delay.</a:t>
            </a:r>
            <a:endParaRPr sz="3000" b="0" i="0" u="none" strike="noStrike" cap="none" dirty="0">
              <a:solidFill>
                <a:schemeClr val="accent1"/>
              </a:solidFill>
              <a:latin typeface="Arial"/>
              <a:ea typeface="Arial"/>
              <a:cs typeface="Arial"/>
              <a:sym typeface="Arial"/>
            </a:endParaRPr>
          </a:p>
        </p:txBody>
      </p:sp>
      <p:sp>
        <p:nvSpPr>
          <p:cNvPr id="5" name="TITLE">
            <a:extLst>
              <a:ext uri="{FF2B5EF4-FFF2-40B4-BE49-F238E27FC236}">
                <a16:creationId xmlns:a16="http://schemas.microsoft.com/office/drawing/2014/main" id="{F4A7E623-0B5D-82AD-DAC8-F5A3FD7F8696}"/>
              </a:ext>
            </a:extLst>
          </p:cNvPr>
          <p:cNvSpPr txBox="1">
            <a:spLocks/>
          </p:cNvSpPr>
          <p:nvPr/>
        </p:nvSpPr>
        <p:spPr>
          <a:xfrm>
            <a:off x="11018520" y="1221109"/>
            <a:ext cx="12757468" cy="995882"/>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212121"/>
              </a:buClr>
              <a:buSzPts val="1800"/>
              <a:buFont typeface="Arial"/>
              <a:buNone/>
              <a:defRPr sz="5000" b="1" i="0" u="none" strike="noStrike" cap="none">
                <a:solidFill>
                  <a:srgbClr val="21212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5000"/>
            </a:pPr>
            <a:r>
              <a:rPr lang="en-US" dirty="0"/>
              <a:t>STEMI Team</a:t>
            </a:r>
          </a:p>
        </p:txBody>
      </p:sp>
      <p:sp>
        <p:nvSpPr>
          <p:cNvPr id="6" name="Bullets">
            <a:extLst>
              <a:ext uri="{FF2B5EF4-FFF2-40B4-BE49-F238E27FC236}">
                <a16:creationId xmlns:a16="http://schemas.microsoft.com/office/drawing/2014/main" id="{7070E3F1-300E-6C1F-4A09-37AEAC4540C9}"/>
              </a:ext>
            </a:extLst>
          </p:cNvPr>
          <p:cNvSpPr txBox="1">
            <a:spLocks/>
          </p:cNvSpPr>
          <p:nvPr/>
        </p:nvSpPr>
        <p:spPr>
          <a:xfrm>
            <a:off x="11018838" y="2156423"/>
            <a:ext cx="12757150" cy="932844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500"/>
              </a:spcBef>
              <a:spcAft>
                <a:spcPts val="0"/>
              </a:spcAft>
              <a:buClr>
                <a:srgbClr val="212121"/>
              </a:buClr>
              <a:buSzPts val="3200"/>
              <a:buFont typeface="Arial"/>
              <a:buNone/>
              <a:defRPr sz="3200" b="0" i="0" u="none" strike="noStrike" cap="none">
                <a:solidFill>
                  <a:srgbClr val="212121"/>
                </a:solidFill>
                <a:latin typeface="Calibri"/>
                <a:ea typeface="Calibri"/>
                <a:cs typeface="Calibri"/>
                <a:sym typeface="Calibri"/>
              </a:defRPr>
            </a:lvl1pPr>
            <a:lvl2pPr marL="914400" marR="0" lvl="1" indent="-431800" algn="l" rtl="0">
              <a:lnSpc>
                <a:spcPct val="90000"/>
              </a:lnSpc>
              <a:spcBef>
                <a:spcPts val="1200"/>
              </a:spcBef>
              <a:spcAft>
                <a:spcPts val="0"/>
              </a:spcAft>
              <a:buClr>
                <a:srgbClr val="212121"/>
              </a:buClr>
              <a:buSzPts val="3200"/>
              <a:buFont typeface="NTR"/>
              <a:buChar char="-"/>
              <a:defRPr sz="3200" b="0" i="0" u="none" strike="noStrike" cap="none">
                <a:solidFill>
                  <a:schemeClr val="dk1"/>
                </a:solidFill>
                <a:latin typeface="Calibri"/>
                <a:ea typeface="Calibri"/>
                <a:cs typeface="Calibri"/>
                <a:sym typeface="Calibri"/>
              </a:defRPr>
            </a:lvl2pPr>
            <a:lvl3pPr marL="1371600" marR="0" lvl="2" indent="-431800" algn="l" rtl="0">
              <a:lnSpc>
                <a:spcPct val="90000"/>
              </a:lnSpc>
              <a:spcBef>
                <a:spcPts val="1200"/>
              </a:spcBef>
              <a:spcAft>
                <a:spcPts val="0"/>
              </a:spcAft>
              <a:buClr>
                <a:srgbClr val="212121"/>
              </a:buClr>
              <a:buSzPts val="3200"/>
              <a:buFont typeface="NTR"/>
              <a:buChar char="+"/>
              <a:defRPr sz="3200" b="0" i="0" u="none" strike="noStrike" cap="none">
                <a:solidFill>
                  <a:schemeClr val="dk1"/>
                </a:solidFill>
                <a:latin typeface="Calibri"/>
                <a:ea typeface="Calibri"/>
                <a:cs typeface="Calibri"/>
                <a:sym typeface="Calibri"/>
              </a:defRPr>
            </a:lvl3pPr>
            <a:lvl4pPr marL="1828800" marR="0" lvl="3" indent="-431800" algn="l" rtl="0">
              <a:lnSpc>
                <a:spcPct val="90000"/>
              </a:lnSpc>
              <a:spcBef>
                <a:spcPts val="1200"/>
              </a:spcBef>
              <a:spcAft>
                <a:spcPts val="0"/>
              </a:spcAft>
              <a:buClr>
                <a:srgbClr val="212121"/>
              </a:buClr>
              <a:buSzPts val="3200"/>
              <a:buFont typeface="NTR"/>
              <a:buChar char="-"/>
              <a:defRPr sz="3200" b="0" i="0" u="none" strike="noStrike" cap="none">
                <a:solidFill>
                  <a:schemeClr val="dk1"/>
                </a:solidFill>
                <a:latin typeface="Calibri"/>
                <a:ea typeface="Calibri"/>
                <a:cs typeface="Calibri"/>
                <a:sym typeface="Calibri"/>
              </a:defRPr>
            </a:lvl4pPr>
            <a:lvl5pPr marL="2286000" marR="0" lvl="4" indent="-431800" algn="l" rtl="0">
              <a:lnSpc>
                <a:spcPct val="90000"/>
              </a:lnSpc>
              <a:spcBef>
                <a:spcPts val="1200"/>
              </a:spcBef>
              <a:spcAft>
                <a:spcPts val="0"/>
              </a:spcAft>
              <a:buClr>
                <a:schemeClr val="dk1"/>
              </a:buClr>
              <a:buSzPts val="3200"/>
              <a:buFont typeface="NTR"/>
              <a:buChar char="-"/>
              <a:defRPr sz="3200" b="0" i="0" u="none" strike="noStrike" cap="none">
                <a:solidFill>
                  <a:schemeClr val="dk1"/>
                </a:solidFill>
                <a:latin typeface="Calibri"/>
                <a:ea typeface="Calibri"/>
                <a:cs typeface="Calibri"/>
                <a:sym typeface="Calibri"/>
              </a:defRPr>
            </a:lvl5pPr>
            <a:lvl6pPr marL="2743200" marR="0" lvl="5" indent="-457200" algn="l" rtl="0">
              <a:lnSpc>
                <a:spcPct val="90000"/>
              </a:lnSpc>
              <a:spcBef>
                <a:spcPts val="12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pPr marL="0" indent="0">
              <a:spcBef>
                <a:spcPts val="0"/>
              </a:spcBef>
            </a:pPr>
            <a:r>
              <a:rPr lang="en-US" b="1" dirty="0">
                <a:solidFill>
                  <a:schemeClr val="accent1"/>
                </a:solidFill>
                <a:latin typeface="Arial"/>
                <a:ea typeface="Arial"/>
                <a:cs typeface="Arial"/>
                <a:sym typeface="Arial"/>
              </a:rPr>
              <a:t>ECG</a:t>
            </a:r>
            <a:endParaRPr lang="en-US" sz="3600" b="1" dirty="0">
              <a:solidFill>
                <a:schemeClr val="accent1"/>
              </a:solidFill>
              <a:latin typeface="Arial"/>
              <a:ea typeface="Arial"/>
              <a:cs typeface="Arial"/>
              <a:sym typeface="Arial"/>
            </a:endParaRP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I can’t see the ECG.  </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Is this the right ECG? </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I would love to compare this to the old ECG.</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Why am I getting this ECG?</a:t>
            </a:r>
          </a:p>
          <a:p>
            <a:pPr marL="0" indent="0">
              <a:spcBef>
                <a:spcPts val="4800"/>
              </a:spcBef>
            </a:pPr>
            <a:r>
              <a:rPr lang="en-US" b="1" dirty="0">
                <a:solidFill>
                  <a:schemeClr val="accent1"/>
                </a:solidFill>
                <a:latin typeface="Arial"/>
                <a:ea typeface="Arial"/>
                <a:cs typeface="Arial"/>
                <a:sym typeface="Arial"/>
              </a:rPr>
              <a:t>FALSE ACTIVATIONS</a:t>
            </a:r>
            <a:endParaRPr lang="en-US" dirty="0"/>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It’s 2am, by the time I figure out I don’t need to come in I’M FULLY AWAKE AND HALFWAY THERE.</a:t>
            </a:r>
          </a:p>
          <a:p>
            <a:pPr marL="0" indent="0">
              <a:spcBef>
                <a:spcPts val="4800"/>
              </a:spcBef>
              <a:buSzPts val="2880"/>
            </a:pPr>
            <a:r>
              <a:rPr lang="en-US" b="1" dirty="0">
                <a:solidFill>
                  <a:schemeClr val="accent1"/>
                </a:solidFill>
                <a:latin typeface="Arial"/>
                <a:ea typeface="Arial"/>
                <a:cs typeface="Arial"/>
                <a:sym typeface="Arial"/>
              </a:rPr>
              <a:t>BYPASS PROTOCOLS</a:t>
            </a:r>
            <a:endParaRPr lang="en-US" dirty="0"/>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Is the cath lab ready?  </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Can EMS go straight to cath lab? Does it depend on time of day?</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Is the patient still in the ED or in the cath lab?</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I have a patient on the table, can you forward to my partner?</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I have 2 on the table and 2 in the ED, can you send them to our sister facility?</a:t>
            </a:r>
          </a:p>
        </p:txBody>
      </p:sp>
      <p:sp>
        <p:nvSpPr>
          <p:cNvPr id="4" name="Text Placeholder 11">
            <a:extLst>
              <a:ext uri="{FF2B5EF4-FFF2-40B4-BE49-F238E27FC236}">
                <a16:creationId xmlns:a16="http://schemas.microsoft.com/office/drawing/2014/main" id="{78F6691E-D291-4EDC-4625-E5D26F284618}"/>
              </a:ext>
            </a:extLst>
          </p:cNvPr>
          <p:cNvSpPr txBox="1">
            <a:spLocks/>
          </p:cNvSpPr>
          <p:nvPr/>
        </p:nvSpPr>
        <p:spPr>
          <a:xfrm>
            <a:off x="0" y="11905488"/>
            <a:ext cx="10744200" cy="1366376"/>
          </a:xfrm>
          <a:prstGeom prst="rect">
            <a:avLst/>
          </a:prstGeom>
          <a:solidFill>
            <a:schemeClr val="accent1"/>
          </a:solidFill>
        </p:spPr>
        <p:txBody>
          <a:bodyPr tIns="9144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spcBef>
                <a:spcPts val="0"/>
              </a:spcBef>
              <a:spcAft>
                <a:spcPts val="0"/>
              </a:spcAft>
            </a:pPr>
            <a:r>
              <a:rPr lang="en-US" sz="4000" dirty="0">
                <a:solidFill>
                  <a:schemeClr val="bg1"/>
                </a:solidFill>
                <a:latin typeface="Arial" panose="020B0604020202020204" pitchFamily="34" charset="0"/>
                <a:cs typeface="Arial" panose="020B0604020202020204" pitchFamily="34" charset="0"/>
              </a:rPr>
              <a:t>Traditional STEMI </a:t>
            </a:r>
            <a:br>
              <a:rPr lang="en-US" sz="4000" dirty="0">
                <a:solidFill>
                  <a:schemeClr val="bg1"/>
                </a:solidFill>
                <a:latin typeface="Arial" panose="020B0604020202020204" pitchFamily="34" charset="0"/>
                <a:cs typeface="Arial" panose="020B0604020202020204" pitchFamily="34" charset="0"/>
              </a:rPr>
            </a:br>
            <a:r>
              <a:rPr lang="en-US" sz="4000" dirty="0">
                <a:solidFill>
                  <a:schemeClr val="bg1"/>
                </a:solidFill>
                <a:latin typeface="Arial" panose="020B0604020202020204" pitchFamily="34" charset="0"/>
                <a:cs typeface="Arial" panose="020B0604020202020204" pitchFamily="34" charset="0"/>
              </a:rPr>
              <a:t>Patient Movement Challenges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cxnSp>
        <p:nvCxnSpPr>
          <p:cNvPr id="4" name="connect to ehr">
            <a:extLst>
              <a:ext uri="{FF2B5EF4-FFF2-40B4-BE49-F238E27FC236}">
                <a16:creationId xmlns:a16="http://schemas.microsoft.com/office/drawing/2014/main" id="{B29FA96F-089A-1521-1F60-058B637BC9F4}"/>
              </a:ext>
            </a:extLst>
          </p:cNvPr>
          <p:cNvCxnSpPr>
            <a:cxnSpLocks/>
          </p:cNvCxnSpPr>
          <p:nvPr/>
        </p:nvCxnSpPr>
        <p:spPr>
          <a:xfrm rot="16200000" flipH="1">
            <a:off x="18545697" y="8027837"/>
            <a:ext cx="1142739" cy="537109"/>
          </a:xfrm>
          <a:prstGeom prst="bentConnector3">
            <a:avLst>
              <a:gd name="adj1" fmla="val 32999"/>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5" name="ehr">
            <a:extLst>
              <a:ext uri="{FF2B5EF4-FFF2-40B4-BE49-F238E27FC236}">
                <a16:creationId xmlns:a16="http://schemas.microsoft.com/office/drawing/2014/main" id="{48BB51ED-EDE2-2243-DD9F-395589B809F1}"/>
              </a:ext>
            </a:extLst>
          </p:cNvPr>
          <p:cNvSpPr txBox="1"/>
          <p:nvPr/>
        </p:nvSpPr>
        <p:spPr>
          <a:xfrm>
            <a:off x="18350418" y="7423418"/>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EHR</a:t>
            </a:r>
          </a:p>
        </p:txBody>
      </p:sp>
      <p:cxnSp>
        <p:nvCxnSpPr>
          <p:cNvPr id="6" name="connect to radiology">
            <a:extLst>
              <a:ext uri="{FF2B5EF4-FFF2-40B4-BE49-F238E27FC236}">
                <a16:creationId xmlns:a16="http://schemas.microsoft.com/office/drawing/2014/main" id="{D192A2AF-D9D6-DEEB-3C42-4E9093E1BB8F}"/>
              </a:ext>
            </a:extLst>
          </p:cNvPr>
          <p:cNvCxnSpPr>
            <a:cxnSpLocks/>
          </p:cNvCxnSpPr>
          <p:nvPr/>
        </p:nvCxnSpPr>
        <p:spPr>
          <a:xfrm rot="5400000">
            <a:off x="19347069" y="8027837"/>
            <a:ext cx="1142739" cy="537109"/>
          </a:xfrm>
          <a:prstGeom prst="bentConnector3">
            <a:avLst>
              <a:gd name="adj1" fmla="val 32999"/>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7" name="radiology">
            <a:extLst>
              <a:ext uri="{FF2B5EF4-FFF2-40B4-BE49-F238E27FC236}">
                <a16:creationId xmlns:a16="http://schemas.microsoft.com/office/drawing/2014/main" id="{405A0564-39BF-4CAB-2C40-56F0E9C4AA33}"/>
              </a:ext>
            </a:extLst>
          </p:cNvPr>
          <p:cNvSpPr txBox="1"/>
          <p:nvPr/>
        </p:nvSpPr>
        <p:spPr>
          <a:xfrm>
            <a:off x="19556523" y="7409434"/>
            <a:ext cx="1151153" cy="480131"/>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18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Radiology</a:t>
            </a:r>
          </a:p>
        </p:txBody>
      </p:sp>
      <p:cxnSp>
        <p:nvCxnSpPr>
          <p:cNvPr id="8" name="connect to monitor">
            <a:extLst>
              <a:ext uri="{FF2B5EF4-FFF2-40B4-BE49-F238E27FC236}">
                <a16:creationId xmlns:a16="http://schemas.microsoft.com/office/drawing/2014/main" id="{ACFCC8DC-400E-5886-FA10-6362C8E124F1}"/>
              </a:ext>
            </a:extLst>
          </p:cNvPr>
          <p:cNvCxnSpPr>
            <a:cxnSpLocks/>
          </p:cNvCxnSpPr>
          <p:nvPr/>
        </p:nvCxnSpPr>
        <p:spPr>
          <a:xfrm rot="5400000">
            <a:off x="20079070" y="8248214"/>
            <a:ext cx="952188" cy="906294"/>
          </a:xfrm>
          <a:prstGeom prst="bentConnector3">
            <a:avLst>
              <a:gd name="adj1" fmla="val 54000"/>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9" name="connect to ...">
            <a:extLst>
              <a:ext uri="{FF2B5EF4-FFF2-40B4-BE49-F238E27FC236}">
                <a16:creationId xmlns:a16="http://schemas.microsoft.com/office/drawing/2014/main" id="{92233372-B95E-D2EA-BE02-8325417F9ADE}"/>
              </a:ext>
            </a:extLst>
          </p:cNvPr>
          <p:cNvCxnSpPr>
            <a:cxnSpLocks/>
          </p:cNvCxnSpPr>
          <p:nvPr/>
        </p:nvCxnSpPr>
        <p:spPr>
          <a:xfrm flipH="1">
            <a:off x="20588913" y="9124605"/>
            <a:ext cx="1140498" cy="456961"/>
          </a:xfrm>
          <a:prstGeom prst="bentConnector2">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10" name="...">
            <a:extLst>
              <a:ext uri="{FF2B5EF4-FFF2-40B4-BE49-F238E27FC236}">
                <a16:creationId xmlns:a16="http://schemas.microsoft.com/office/drawing/2014/main" id="{8C6796E5-6E15-52CA-99C2-CA0A1F9BFAD2}"/>
              </a:ext>
            </a:extLst>
          </p:cNvPr>
          <p:cNvSpPr txBox="1"/>
          <p:nvPr/>
        </p:nvSpPr>
        <p:spPr>
          <a:xfrm>
            <a:off x="21540312" y="8843259"/>
            <a:ext cx="1035203" cy="480131"/>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18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a:t>
            </a:r>
          </a:p>
        </p:txBody>
      </p:sp>
      <p:cxnSp>
        <p:nvCxnSpPr>
          <p:cNvPr id="11" name="connect to epcr">
            <a:extLst>
              <a:ext uri="{FF2B5EF4-FFF2-40B4-BE49-F238E27FC236}">
                <a16:creationId xmlns:a16="http://schemas.microsoft.com/office/drawing/2014/main" id="{EADBFB8A-0E83-E634-9380-B494D46BC277}"/>
              </a:ext>
            </a:extLst>
          </p:cNvPr>
          <p:cNvCxnSpPr>
            <a:cxnSpLocks/>
          </p:cNvCxnSpPr>
          <p:nvPr/>
        </p:nvCxnSpPr>
        <p:spPr>
          <a:xfrm>
            <a:off x="17290882" y="9188745"/>
            <a:ext cx="1162307" cy="515975"/>
          </a:xfrm>
          <a:prstGeom prst="bentConnector3">
            <a:avLst>
              <a:gd name="adj1" fmla="val 97820"/>
            </a:avLst>
          </a:prstGeom>
          <a:ln w="38100">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12" name="epcr">
            <a:extLst>
              <a:ext uri="{FF2B5EF4-FFF2-40B4-BE49-F238E27FC236}">
                <a16:creationId xmlns:a16="http://schemas.microsoft.com/office/drawing/2014/main" id="{232A7EAE-EDBC-44E7-B6AB-3CB667572F9D}"/>
              </a:ext>
            </a:extLst>
          </p:cNvPr>
          <p:cNvSpPr txBox="1"/>
          <p:nvPr/>
        </p:nvSpPr>
        <p:spPr>
          <a:xfrm>
            <a:off x="16381472" y="8937596"/>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ePCR</a:t>
            </a:r>
          </a:p>
        </p:txBody>
      </p:sp>
      <p:cxnSp>
        <p:nvCxnSpPr>
          <p:cNvPr id="13" name="connect to ecg">
            <a:extLst>
              <a:ext uri="{FF2B5EF4-FFF2-40B4-BE49-F238E27FC236}">
                <a16:creationId xmlns:a16="http://schemas.microsoft.com/office/drawing/2014/main" id="{EE0FA784-7750-00A1-4382-94BC7EBE14FE}"/>
              </a:ext>
            </a:extLst>
          </p:cNvPr>
          <p:cNvCxnSpPr>
            <a:cxnSpLocks/>
          </p:cNvCxnSpPr>
          <p:nvPr/>
        </p:nvCxnSpPr>
        <p:spPr>
          <a:xfrm rot="16200000" flipH="1">
            <a:off x="18056622" y="8371028"/>
            <a:ext cx="810464" cy="802390"/>
          </a:xfrm>
          <a:prstGeom prst="bentConnector3">
            <a:avLst>
              <a:gd name="adj1" fmla="val 62162"/>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14" name="ECG">
            <a:extLst>
              <a:ext uri="{FF2B5EF4-FFF2-40B4-BE49-F238E27FC236}">
                <a16:creationId xmlns:a16="http://schemas.microsoft.com/office/drawing/2014/main" id="{ED4C8AB0-D242-7813-9C3F-87C5F53180B0}"/>
              </a:ext>
            </a:extLst>
          </p:cNvPr>
          <p:cNvSpPr txBox="1"/>
          <p:nvPr/>
        </p:nvSpPr>
        <p:spPr>
          <a:xfrm>
            <a:off x="17538086" y="8180507"/>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ECG</a:t>
            </a:r>
          </a:p>
        </p:txBody>
      </p:sp>
      <p:pic>
        <p:nvPicPr>
          <p:cNvPr id="15" name="gear" descr="A red and black circular object&#10;&#10;Description automatically generated">
            <a:extLst>
              <a:ext uri="{FF2B5EF4-FFF2-40B4-BE49-F238E27FC236}">
                <a16:creationId xmlns:a16="http://schemas.microsoft.com/office/drawing/2014/main" id="{D1E70328-BEC7-5949-E14B-30F3D3965BEF}"/>
              </a:ext>
            </a:extLst>
          </p:cNvPr>
          <p:cNvPicPr>
            <a:picLocks noChangeAspect="1"/>
          </p:cNvPicPr>
          <p:nvPr/>
        </p:nvPicPr>
        <p:blipFill>
          <a:blip r:embed="rId3"/>
          <a:stretch>
            <a:fillRect/>
          </a:stretch>
        </p:blipFill>
        <p:spPr>
          <a:xfrm>
            <a:off x="18200030" y="8698707"/>
            <a:ext cx="2628897" cy="2628898"/>
          </a:xfrm>
          <a:prstGeom prst="rect">
            <a:avLst/>
          </a:prstGeom>
          <a:effectLst>
            <a:outerShdw blurRad="97777" dist="38100" dir="2700000" algn="tl" rotWithShape="0">
              <a:prstClr val="black">
                <a:alpha val="40000"/>
              </a:prstClr>
            </a:outerShdw>
          </a:effectLst>
        </p:spPr>
      </p:pic>
      <p:pic>
        <p:nvPicPr>
          <p:cNvPr id="16" name="gear dotted lines" descr="A black circle with dots&#10;&#10;Description automatically generated">
            <a:extLst>
              <a:ext uri="{FF2B5EF4-FFF2-40B4-BE49-F238E27FC236}">
                <a16:creationId xmlns:a16="http://schemas.microsoft.com/office/drawing/2014/main" id="{45EDC106-81C7-AF48-3624-B454759ADF7E}"/>
              </a:ext>
            </a:extLst>
          </p:cNvPr>
          <p:cNvPicPr>
            <a:picLocks noChangeAspect="1"/>
          </p:cNvPicPr>
          <p:nvPr/>
        </p:nvPicPr>
        <p:blipFill>
          <a:blip r:embed="rId4"/>
          <a:stretch>
            <a:fillRect/>
          </a:stretch>
        </p:blipFill>
        <p:spPr>
          <a:xfrm>
            <a:off x="18487651" y="8986329"/>
            <a:ext cx="2053655" cy="2053655"/>
          </a:xfrm>
          <a:prstGeom prst="rect">
            <a:avLst/>
          </a:prstGeom>
        </p:spPr>
      </p:pic>
      <p:sp>
        <p:nvSpPr>
          <p:cNvPr id="17" name="Pulsara API Label">
            <a:extLst>
              <a:ext uri="{FF2B5EF4-FFF2-40B4-BE49-F238E27FC236}">
                <a16:creationId xmlns:a16="http://schemas.microsoft.com/office/drawing/2014/main" id="{A3570E43-0795-B1B4-0E36-36A7EB48D642}"/>
              </a:ext>
            </a:extLst>
          </p:cNvPr>
          <p:cNvSpPr txBox="1"/>
          <p:nvPr/>
        </p:nvSpPr>
        <p:spPr>
          <a:xfrm>
            <a:off x="18848512" y="9695755"/>
            <a:ext cx="1391556" cy="735521"/>
          </a:xfrm>
          <a:prstGeom prst="bracketPair">
            <a:avLst/>
          </a:prstGeom>
          <a:noFill/>
          <a:ln w="25400">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400" b="1" i="0" u="none" strike="noStrike" kern="1200" cap="none" spc="0" normalizeH="0" baseline="0" noProof="0" dirty="0">
                <a:ln>
                  <a:noFill/>
                </a:ln>
                <a:solidFill>
                  <a:srgbClr val="111111"/>
                </a:solidFill>
                <a:effectLst/>
                <a:uLnTx/>
                <a:uFillTx/>
                <a:latin typeface="Arial" panose="020B0604020202020204" pitchFamily="34" charset="0"/>
                <a:ea typeface="+mn-ea"/>
                <a:cs typeface="Arial" panose="020B0604020202020204" pitchFamily="34" charset="0"/>
                <a:sym typeface="Arial"/>
              </a:rPr>
              <a:t>Pulsara</a:t>
            </a:r>
            <a:br>
              <a:rPr kumimoji="0" lang="en-US" sz="2400" b="1" i="0" u="none" strike="noStrike" kern="1200" cap="none" spc="0" normalizeH="0" baseline="0" noProof="0" dirty="0">
                <a:ln>
                  <a:noFill/>
                </a:ln>
                <a:solidFill>
                  <a:srgbClr val="111111"/>
                </a:solidFill>
                <a:effectLst/>
                <a:uLnTx/>
                <a:uFillTx/>
                <a:latin typeface="Arial" panose="020B0604020202020204" pitchFamily="34" charset="0"/>
                <a:ea typeface="+mn-ea"/>
                <a:cs typeface="Arial" panose="020B0604020202020204" pitchFamily="34" charset="0"/>
                <a:sym typeface="Arial"/>
              </a:rPr>
            </a:br>
            <a:r>
              <a:rPr kumimoji="0" lang="en-US" sz="2400" b="1" i="0" u="none" strike="noStrike" kern="1200" cap="none" spc="0" normalizeH="0" baseline="0" noProof="0" dirty="0">
                <a:ln>
                  <a:noFill/>
                </a:ln>
                <a:solidFill>
                  <a:srgbClr val="111111"/>
                </a:solidFill>
                <a:effectLst/>
                <a:uLnTx/>
                <a:uFillTx/>
                <a:latin typeface="Arial" panose="020B0604020202020204" pitchFamily="34" charset="0"/>
                <a:ea typeface="+mn-ea"/>
                <a:cs typeface="Arial" panose="020B0604020202020204" pitchFamily="34" charset="0"/>
                <a:sym typeface="Arial"/>
              </a:rPr>
              <a:t>API</a:t>
            </a:r>
          </a:p>
        </p:txBody>
      </p:sp>
      <p:cxnSp>
        <p:nvCxnSpPr>
          <p:cNvPr id="18" name="Straight Arrow Connector 17">
            <a:extLst>
              <a:ext uri="{FF2B5EF4-FFF2-40B4-BE49-F238E27FC236}">
                <a16:creationId xmlns:a16="http://schemas.microsoft.com/office/drawing/2014/main" id="{6F9D6946-749C-F4E1-2838-FC917B26A62F}"/>
              </a:ext>
            </a:extLst>
          </p:cNvPr>
          <p:cNvCxnSpPr>
            <a:cxnSpLocks/>
          </p:cNvCxnSpPr>
          <p:nvPr/>
        </p:nvCxnSpPr>
        <p:spPr>
          <a:xfrm flipH="1">
            <a:off x="19511264" y="11162805"/>
            <a:ext cx="20870" cy="888599"/>
          </a:xfrm>
          <a:prstGeom prst="straightConnector1">
            <a:avLst/>
          </a:prstGeom>
          <a:ln w="50800">
            <a:solidFill>
              <a:schemeClr val="tx1"/>
            </a:solidFill>
            <a:headEnd type="stealth" w="lg" len="lg"/>
            <a:tailEnd type="stealth" w="lg" len="lg"/>
          </a:ln>
        </p:spPr>
        <p:style>
          <a:lnRef idx="2">
            <a:schemeClr val="dk1"/>
          </a:lnRef>
          <a:fillRef idx="0">
            <a:schemeClr val="dk1"/>
          </a:fillRef>
          <a:effectRef idx="1">
            <a:schemeClr val="dk1"/>
          </a:effectRef>
          <a:fontRef idx="minor">
            <a:schemeClr val="tx1"/>
          </a:fontRef>
        </p:style>
      </p:cxnSp>
      <p:sp>
        <p:nvSpPr>
          <p:cNvPr id="19" name="pt movement label">
            <a:extLst>
              <a:ext uri="{FF2B5EF4-FFF2-40B4-BE49-F238E27FC236}">
                <a16:creationId xmlns:a16="http://schemas.microsoft.com/office/drawing/2014/main" id="{6FE8EB09-FDD9-C5B7-9033-B83E68EEB70C}"/>
              </a:ext>
            </a:extLst>
          </p:cNvPr>
          <p:cNvSpPr txBox="1"/>
          <p:nvPr/>
        </p:nvSpPr>
        <p:spPr>
          <a:xfrm>
            <a:off x="311491" y="12859260"/>
            <a:ext cx="3512262"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90000"/>
              </a:lnSpc>
              <a:spcBef>
                <a:spcPts val="0"/>
              </a:spcBef>
              <a:spcAft>
                <a:spcPts val="0"/>
              </a:spcAft>
              <a:buClr>
                <a:srgbClr val="000000"/>
              </a:buClr>
              <a:buSzTx/>
              <a:buFont typeface="Arial"/>
              <a:buNone/>
              <a:tabLst/>
              <a:defRPr/>
            </a:pPr>
            <a:r>
              <a:rPr kumimoji="0" lang="en-US" sz="2000" u="none" strike="noStrike" kern="0" cap="none" spc="0" normalizeH="0" baseline="0" noProof="0" dirty="0">
                <a:ln>
                  <a:noFill/>
                </a:ln>
                <a:solidFill>
                  <a:srgbClr val="262626"/>
                </a:solidFill>
                <a:effectLst/>
                <a:uLnTx/>
                <a:uFillTx/>
                <a:latin typeface="Arial" panose="020B0604020202020204" pitchFamily="34" charset="0"/>
                <a:ea typeface="Roboto" panose="02000000000000000000" pitchFamily="2" charset="0"/>
                <a:cs typeface="Arial" panose="020B0604020202020204" pitchFamily="34" charset="0"/>
                <a:sym typeface="Calibri"/>
              </a:rPr>
              <a:t>PATIENT MOVEMENT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0" name="cover team coming up">
            <a:extLst>
              <a:ext uri="{FF2B5EF4-FFF2-40B4-BE49-F238E27FC236}">
                <a16:creationId xmlns:a16="http://schemas.microsoft.com/office/drawing/2014/main" id="{B3141B34-78F5-B99B-6847-47C620FD7FE7}"/>
              </a:ext>
            </a:extLst>
          </p:cNvPr>
          <p:cNvSpPr/>
          <p:nvPr/>
        </p:nvSpPr>
        <p:spPr>
          <a:xfrm>
            <a:off x="9761568" y="12051404"/>
            <a:ext cx="6619904" cy="16645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staff icon">
            <a:extLst>
              <a:ext uri="{FF2B5EF4-FFF2-40B4-BE49-F238E27FC236}">
                <a16:creationId xmlns:a16="http://schemas.microsoft.com/office/drawing/2014/main" id="{98985B8E-0E31-2170-809F-29D931B43A92}"/>
              </a:ext>
            </a:extLst>
          </p:cNvPr>
          <p:cNvPicPr preferRelativeResize="0"/>
          <p:nvPr/>
        </p:nvPicPr>
        <p:blipFill rotWithShape="1">
          <a:blip r:embed="rId5">
            <a:alphaModFix/>
            <a:extLst>
              <a:ext uri="{BEBA8EAE-BF5A-486C-A8C5-ECC9F3942E4B}">
                <a14:imgProps xmlns:a14="http://schemas.microsoft.com/office/drawing/2010/main">
                  <a14:imgLayer r:embed="rId6">
                    <a14:imgEffect>
                      <a14:colorTemperature colorTemp="11500"/>
                    </a14:imgEffect>
                    <a14:imgEffect>
                      <a14:saturation sat="400000"/>
                    </a14:imgEffect>
                  </a14:imgLayer>
                </a14:imgProps>
              </a:ext>
            </a:extLst>
          </a:blip>
          <a:srcRect/>
          <a:stretch/>
        </p:blipFill>
        <p:spPr>
          <a:xfrm>
            <a:off x="11758763" y="8268479"/>
            <a:ext cx="2572083" cy="2404637"/>
          </a:xfrm>
          <a:prstGeom prst="rect">
            <a:avLst/>
          </a:prstGeom>
          <a:noFill/>
          <a:ln>
            <a:noFill/>
          </a:ln>
          <a:effectLst>
            <a:outerShdw blurRad="113368" dist="42655" dir="2700000" algn="tl" rotWithShape="0">
              <a:srgbClr val="000000">
                <a:alpha val="40000"/>
              </a:srgbClr>
            </a:outerShdw>
          </a:effectLst>
        </p:spPr>
      </p:pic>
      <p:grpSp>
        <p:nvGrpSpPr>
          <p:cNvPr id="22" name="patient movement">
            <a:extLst>
              <a:ext uri="{FF2B5EF4-FFF2-40B4-BE49-F238E27FC236}">
                <a16:creationId xmlns:a16="http://schemas.microsoft.com/office/drawing/2014/main" id="{41AA046D-5CC1-5993-F08C-3EF2D39D001A}"/>
              </a:ext>
            </a:extLst>
          </p:cNvPr>
          <p:cNvGrpSpPr/>
          <p:nvPr/>
        </p:nvGrpSpPr>
        <p:grpSpPr>
          <a:xfrm>
            <a:off x="4182449" y="5767103"/>
            <a:ext cx="16022277" cy="1615800"/>
            <a:chOff x="4182449" y="5767103"/>
            <a:chExt cx="16022277" cy="1615800"/>
          </a:xfrm>
        </p:grpSpPr>
        <p:sp>
          <p:nvSpPr>
            <p:cNvPr id="23" name="pt movement">
              <a:extLst>
                <a:ext uri="{FF2B5EF4-FFF2-40B4-BE49-F238E27FC236}">
                  <a16:creationId xmlns:a16="http://schemas.microsoft.com/office/drawing/2014/main" id="{6245413E-FD78-8F95-5F3C-AD0D3649D94C}"/>
                </a:ext>
              </a:extLst>
            </p:cNvPr>
            <p:cNvSpPr/>
            <p:nvPr/>
          </p:nvSpPr>
          <p:spPr>
            <a:xfrm>
              <a:off x="4182449" y="5767103"/>
              <a:ext cx="12467089" cy="1615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0" b="1" i="0" u="none" strike="noStrike" kern="0" cap="none" spc="0" normalizeH="0" baseline="0" noProof="0" dirty="0">
                  <a:ln>
                    <a:noFill/>
                  </a:ln>
                  <a:solidFill>
                    <a:srgbClr val="262626"/>
                  </a:solidFill>
                  <a:effectLst/>
                  <a:uLnTx/>
                  <a:uFillTx/>
                  <a:latin typeface="Arial"/>
                  <a:ea typeface="Arial"/>
                  <a:cs typeface="Arial"/>
                  <a:sym typeface="Arial"/>
                </a:rPr>
                <a:t>Patient Movement with</a:t>
              </a:r>
              <a:endParaRPr kumimoji="0" sz="1600" b="0" i="0" u="none" strike="noStrike" kern="0" cap="none" spc="0" normalizeH="0" baseline="0" noProof="0" dirty="0">
                <a:ln>
                  <a:noFill/>
                </a:ln>
                <a:solidFill>
                  <a:srgbClr val="000000"/>
                </a:solidFill>
                <a:effectLst/>
                <a:uLnTx/>
                <a:uFillTx/>
                <a:latin typeface="Arial"/>
                <a:cs typeface="Arial"/>
                <a:sym typeface="Arial"/>
              </a:endParaRPr>
            </a:p>
          </p:txBody>
        </p:sp>
        <p:pic>
          <p:nvPicPr>
            <p:cNvPr id="24" name="logo">
              <a:extLst>
                <a:ext uri="{FF2B5EF4-FFF2-40B4-BE49-F238E27FC236}">
                  <a16:creationId xmlns:a16="http://schemas.microsoft.com/office/drawing/2014/main" id="{91687081-5B46-F952-B464-AD3044523C98}"/>
                </a:ext>
              </a:extLst>
            </p:cNvPr>
            <p:cNvPicPr preferRelativeResize="0"/>
            <p:nvPr/>
          </p:nvPicPr>
          <p:blipFill rotWithShape="1">
            <a:blip r:embed="rId7">
              <a:alphaModFix/>
            </a:blip>
            <a:srcRect/>
            <a:stretch/>
          </p:blipFill>
          <p:spPr>
            <a:xfrm>
              <a:off x="15530791" y="5998527"/>
              <a:ext cx="4673935" cy="1059424"/>
            </a:xfrm>
            <a:prstGeom prst="rect">
              <a:avLst/>
            </a:prstGeom>
            <a:noFill/>
            <a:ln>
              <a:noFill/>
            </a:ln>
          </p:spPr>
        </p:pic>
      </p:grpSp>
      <p:pic>
        <p:nvPicPr>
          <p:cNvPr id="25" name="red line rasterized">
            <a:extLst>
              <a:ext uri="{FF2B5EF4-FFF2-40B4-BE49-F238E27FC236}">
                <a16:creationId xmlns:a16="http://schemas.microsoft.com/office/drawing/2014/main" id="{D99B8504-A268-C7C7-9DF5-CFCFF8EB13A4}"/>
              </a:ext>
            </a:extLst>
          </p:cNvPr>
          <p:cNvPicPr>
            <a:picLocks/>
          </p:cNvPicPr>
          <p:nvPr/>
        </p:nvPicPr>
        <p:blipFill>
          <a:blip r:embed="rId8"/>
          <a:stretch>
            <a:fillRect/>
          </a:stretch>
        </p:blipFill>
        <p:spPr>
          <a:xfrm>
            <a:off x="353149" y="11769128"/>
            <a:ext cx="24075560" cy="1362858"/>
          </a:xfrm>
          <a:prstGeom prst="rect">
            <a:avLst/>
          </a:prstGeom>
        </p:spPr>
      </p:pic>
      <p:sp>
        <p:nvSpPr>
          <p:cNvPr id="26" name="steps">
            <a:extLst>
              <a:ext uri="{FF2B5EF4-FFF2-40B4-BE49-F238E27FC236}">
                <a16:creationId xmlns:a16="http://schemas.microsoft.com/office/drawing/2014/main" id="{69F3DB5F-AB7B-CE60-38E9-BF52E2853289}"/>
              </a:ext>
            </a:extLst>
          </p:cNvPr>
          <p:cNvSpPr/>
          <p:nvPr/>
        </p:nvSpPr>
        <p:spPr>
          <a:xfrm rot="16200000">
            <a:off x="2509304" y="9039145"/>
            <a:ext cx="2628900" cy="86190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600" b="1" i="0" u="none" strike="noStrike" kern="0" cap="none" spc="0" normalizeH="0" baseline="0" noProof="0" dirty="0">
                <a:ln>
                  <a:noFill/>
                </a:ln>
                <a:solidFill>
                  <a:srgbClr val="BE1E2D"/>
                </a:solidFill>
                <a:effectLst/>
                <a:uLnTx/>
                <a:uFillTx/>
                <a:latin typeface="Arial"/>
                <a:ea typeface="Arial"/>
                <a:cs typeface="Arial"/>
                <a:sym typeface="Arial"/>
              </a:rPr>
              <a:t>STEPS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7" name="3">
            <a:extLst>
              <a:ext uri="{FF2B5EF4-FFF2-40B4-BE49-F238E27FC236}">
                <a16:creationId xmlns:a16="http://schemas.microsoft.com/office/drawing/2014/main" id="{0D4C6E79-0A1D-1A8A-EA31-F2EC99F8B327}"/>
              </a:ext>
            </a:extLst>
          </p:cNvPr>
          <p:cNvSpPr/>
          <p:nvPr/>
        </p:nvSpPr>
        <p:spPr>
          <a:xfrm>
            <a:off x="1811659" y="7346395"/>
            <a:ext cx="1469400" cy="4247400"/>
          </a:xfrm>
          <a:prstGeom prst="rect">
            <a:avLst/>
          </a:prstGeom>
          <a:noFill/>
          <a:ln>
            <a:noFill/>
          </a:ln>
        </p:spPr>
        <p:txBody>
          <a:bodyPr spcFirstLastPara="1" wrap="square" lIns="182875" tIns="0" rIns="182875"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7600" b="1" i="0" u="none" strike="noStrike" kern="0" cap="none" spc="0" normalizeH="0" baseline="0" noProof="0" dirty="0">
                <a:ln>
                  <a:noFill/>
                </a:ln>
                <a:solidFill>
                  <a:srgbClr val="BE1E2D"/>
                </a:solidFill>
                <a:effectLst/>
                <a:uLnTx/>
                <a:uFillTx/>
                <a:latin typeface="Arial"/>
                <a:ea typeface="Arial"/>
                <a:cs typeface="Arial"/>
                <a:sym typeface="Arial"/>
              </a:rPr>
              <a:t>3</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8" name="1-3 steps">
            <a:extLst>
              <a:ext uri="{FF2B5EF4-FFF2-40B4-BE49-F238E27FC236}">
                <a16:creationId xmlns:a16="http://schemas.microsoft.com/office/drawing/2014/main" id="{73D29C11-95E2-1C6D-8E9B-E70F2ABE00A7}"/>
              </a:ext>
            </a:extLst>
          </p:cNvPr>
          <p:cNvSpPr txBox="1"/>
          <p:nvPr/>
        </p:nvSpPr>
        <p:spPr>
          <a:xfrm>
            <a:off x="4729866" y="8041544"/>
            <a:ext cx="5391277" cy="2618562"/>
          </a:xfrm>
          <a:prstGeom prst="rect">
            <a:avLst/>
          </a:prstGeom>
          <a:noFill/>
          <a:ln>
            <a:noFill/>
          </a:ln>
        </p:spPr>
        <p:txBody>
          <a:bodyPr spcFirstLastPara="1" wrap="square" lIns="91425" tIns="45700" rIns="91425" bIns="45700" anchor="t" anchorCtr="0">
            <a:spAutoFit/>
          </a:bodyPr>
          <a:lstStyle/>
          <a:p>
            <a:pPr marL="914378" marR="0" lvl="0" indent="-914378" algn="l" defTabSz="914400" rtl="0" eaLnBrk="1" fontAlgn="auto" latinLnBrk="0" hangingPunct="1">
              <a:lnSpc>
                <a:spcPct val="114000"/>
              </a:lnSpc>
              <a:spcBef>
                <a:spcPts val="0"/>
              </a:spcBef>
              <a:spcAft>
                <a:spcPts val="0"/>
              </a:spcAft>
              <a:buClr>
                <a:srgbClr val="000000"/>
              </a:buClr>
              <a:buSzPts val="4800"/>
              <a:buFont typeface="Calibri"/>
              <a:buAutoNum type="arabicParenR"/>
              <a:tabLst/>
              <a:defRPr/>
            </a:pPr>
            <a:r>
              <a:rPr kumimoji="0" lang="en-US" sz="4800" u="none" strike="noStrike" kern="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sym typeface="Calibri"/>
              </a:rPr>
              <a:t>Create Channel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914378" marR="0" lvl="0" indent="-914378" algn="l" defTabSz="914400" rtl="0" eaLnBrk="1" fontAlgn="auto" latinLnBrk="0" hangingPunct="1">
              <a:lnSpc>
                <a:spcPct val="114000"/>
              </a:lnSpc>
              <a:spcBef>
                <a:spcPts val="0"/>
              </a:spcBef>
              <a:spcAft>
                <a:spcPts val="0"/>
              </a:spcAft>
              <a:buClr>
                <a:srgbClr val="000000"/>
              </a:buClr>
              <a:buSzPts val="4800"/>
              <a:buFont typeface="Calibri"/>
              <a:buAutoNum type="arabicParenR"/>
              <a:tabLst/>
              <a:defRPr/>
            </a:pPr>
            <a:r>
              <a:rPr kumimoji="0" lang="en-US" sz="4800" u="none" strike="noStrike" kern="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sym typeface="Calibri"/>
              </a:rPr>
              <a:t>Build Team</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914378" marR="0" lvl="0" indent="-914378" algn="l" defTabSz="914400" rtl="0" eaLnBrk="1" fontAlgn="auto" latinLnBrk="0" hangingPunct="1">
              <a:lnSpc>
                <a:spcPct val="114000"/>
              </a:lnSpc>
              <a:spcBef>
                <a:spcPts val="0"/>
              </a:spcBef>
              <a:spcAft>
                <a:spcPts val="0"/>
              </a:spcAft>
              <a:buClr>
                <a:srgbClr val="000000"/>
              </a:buClr>
              <a:buSzPts val="4800"/>
              <a:buFont typeface="Calibri"/>
              <a:buAutoNum type="arabicParenR"/>
              <a:tabLst/>
              <a:defRPr/>
            </a:pPr>
            <a:r>
              <a:rPr kumimoji="0" lang="en-US" sz="4800" u="none" strike="noStrike" kern="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sym typeface="Calibri"/>
              </a:rPr>
              <a:t>Communicate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29" name="Traditional Patient Movement graphic">
            <a:extLst>
              <a:ext uri="{FF2B5EF4-FFF2-40B4-BE49-F238E27FC236}">
                <a16:creationId xmlns:a16="http://schemas.microsoft.com/office/drawing/2014/main" id="{2EA82AFE-5D73-DC8F-18B2-91A359F126B8}"/>
              </a:ext>
            </a:extLst>
          </p:cNvPr>
          <p:cNvPicPr>
            <a:picLocks noChangeAspect="1"/>
          </p:cNvPicPr>
          <p:nvPr/>
        </p:nvPicPr>
        <p:blipFill>
          <a:blip r:embed="rId9">
            <a:extLst>
              <a:ext uri="{BEBA8EAE-BF5A-486C-A8C5-ECC9F3942E4B}">
                <a14:imgProps xmlns:a14="http://schemas.microsoft.com/office/drawing/2010/main">
                  <a14:imgLayer r:embed="rId10">
                    <a14:imgEffect>
                      <a14:saturation sat="33000"/>
                    </a14:imgEffect>
                  </a14:imgLayer>
                </a14:imgProps>
              </a:ext>
            </a:extLst>
          </a:blip>
          <a:stretch>
            <a:fillRect/>
          </a:stretch>
        </p:blipFill>
        <p:spPr>
          <a:xfrm>
            <a:off x="6523253" y="518765"/>
            <a:ext cx="11340669" cy="4538578"/>
          </a:xfrm>
          <a:prstGeom prst="rect">
            <a:avLst/>
          </a:prstGeom>
        </p:spPr>
      </p:pic>
      <p:sp>
        <p:nvSpPr>
          <p:cNvPr id="30" name="UNIFIED CARE TEAM">
            <a:extLst>
              <a:ext uri="{FF2B5EF4-FFF2-40B4-BE49-F238E27FC236}">
                <a16:creationId xmlns:a16="http://schemas.microsoft.com/office/drawing/2014/main" id="{183DBEA5-EE22-75B5-DCE4-E848EC7F1D74}"/>
              </a:ext>
            </a:extLst>
          </p:cNvPr>
          <p:cNvSpPr/>
          <p:nvPr/>
        </p:nvSpPr>
        <p:spPr>
          <a:xfrm>
            <a:off x="8628287" y="11985473"/>
            <a:ext cx="7667484" cy="861774"/>
          </a:xfrm>
          <a:prstGeom prst="rect">
            <a:avLst/>
          </a:prstGeom>
          <a:noFill/>
        </p:spPr>
        <p:txBody>
          <a:bodyPr wrap="none" lIns="91440" tIns="45720" rIns="91440" bIns="45720">
            <a:spAutoFit/>
          </a:bodyPr>
          <a:lstStyle/>
          <a:p>
            <a:pPr algn="ctr"/>
            <a:r>
              <a:rPr lang="en-US" sz="5000" b="1" cap="none" spc="50" dirty="0">
                <a:ln w="0"/>
                <a:solidFill>
                  <a:schemeClr val="bg1"/>
                </a:solidFill>
                <a:effectLst>
                  <a:innerShdw blurRad="152290" dist="50800" dir="13500000">
                    <a:srgbClr val="190000">
                      <a:alpha val="86275"/>
                    </a:srgbClr>
                  </a:innerShdw>
                </a:effectLst>
                <a:latin typeface="Arial Black" panose="020B0604020202020204" pitchFamily="34" charset="0"/>
                <a:cs typeface="Arial Black" panose="020B0604020202020204" pitchFamily="34" charset="0"/>
              </a:rPr>
              <a:t>UNIFIED CARE TEAM</a:t>
            </a:r>
          </a:p>
        </p:txBody>
      </p:sp>
      <p:pic>
        <p:nvPicPr>
          <p:cNvPr id="31" name="logo white">
            <a:extLst>
              <a:ext uri="{FF2B5EF4-FFF2-40B4-BE49-F238E27FC236}">
                <a16:creationId xmlns:a16="http://schemas.microsoft.com/office/drawing/2014/main" id="{7BEE28F9-F3D0-350F-66E1-3CD01BFB12EB}"/>
              </a:ext>
            </a:extLst>
          </p:cNvPr>
          <p:cNvPicPr preferRelativeResize="0"/>
          <p:nvPr/>
        </p:nvPicPr>
        <p:blipFill rotWithShape="1">
          <a:blip r:embed="rId11">
            <a:alphaModFix/>
          </a:blip>
          <a:srcRect/>
          <a:stretch/>
        </p:blipFill>
        <p:spPr>
          <a:xfrm>
            <a:off x="853401" y="12204797"/>
            <a:ext cx="1916516" cy="479130"/>
          </a:xfrm>
          <a:prstGeom prst="rect">
            <a:avLst/>
          </a:prstGeom>
          <a:noFill/>
          <a:ln>
            <a:noFill/>
          </a:ln>
        </p:spPr>
      </p:pic>
      <p:sp>
        <p:nvSpPr>
          <p:cNvPr id="32" name="monitor">
            <a:extLst>
              <a:ext uri="{FF2B5EF4-FFF2-40B4-BE49-F238E27FC236}">
                <a16:creationId xmlns:a16="http://schemas.microsoft.com/office/drawing/2014/main" id="{FDCCB2F7-C32A-C642-43F5-6E24B5A86313}"/>
              </a:ext>
            </a:extLst>
          </p:cNvPr>
          <p:cNvSpPr txBox="1"/>
          <p:nvPr/>
        </p:nvSpPr>
        <p:spPr>
          <a:xfrm>
            <a:off x="20476614" y="8140331"/>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Monitor</a:t>
            </a:r>
          </a:p>
        </p:txBody>
      </p:sp>
      <p:pic>
        <p:nvPicPr>
          <p:cNvPr id="33" name="patient icon">
            <a:extLst>
              <a:ext uri="{FF2B5EF4-FFF2-40B4-BE49-F238E27FC236}">
                <a16:creationId xmlns:a16="http://schemas.microsoft.com/office/drawing/2014/main" id="{ECAF8D4A-718A-71C1-876D-4FC607A08706}"/>
              </a:ext>
            </a:extLst>
          </p:cNvPr>
          <p:cNvPicPr preferRelativeResize="0"/>
          <p:nvPr/>
        </p:nvPicPr>
        <p:blipFill rotWithShape="1">
          <a:blip r:embed="rId12">
            <a:alphaModFix/>
          </a:blip>
          <a:srcRect/>
          <a:stretch/>
        </p:blipFill>
        <p:spPr>
          <a:xfrm>
            <a:off x="151710" y="12006938"/>
            <a:ext cx="715538" cy="79085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Effect transition="in" filter="fade">
                                      <p:cBhvr>
                                        <p:cTn id="9" dur="1000"/>
                                        <p:tgtEl>
                                          <p:spTgt spid="22"/>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left)">
                                      <p:cBhvr>
                                        <p:cTn id="16" dur="10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8">
                                            <p:txEl>
                                              <p:pRg st="0" end="0"/>
                                            </p:txEl>
                                          </p:spTgt>
                                        </p:tgtEl>
                                        <p:attrNameLst>
                                          <p:attrName>style.visibility</p:attrName>
                                        </p:attrNameLst>
                                      </p:cBhvr>
                                      <p:to>
                                        <p:strVal val="visible"/>
                                      </p:to>
                                    </p:set>
                                    <p:animEffect transition="in" filter="wipe(left)">
                                      <p:cBhvr>
                                        <p:cTn id="21" dur="1000"/>
                                        <p:tgtEl>
                                          <p:spTgt spid="28">
                                            <p:txEl>
                                              <p:pRg st="0" end="0"/>
                                            </p:txEl>
                                          </p:spTgt>
                                        </p:tgtEl>
                                      </p:cBhvr>
                                    </p:animEffect>
                                  </p:childTnLst>
                                </p:cTn>
                              </p:par>
                              <p:par>
                                <p:cTn id="22" presetID="12" presetClass="entr" presetSubtype="8"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200"/>
                                        <p:tgtEl>
                                          <p:spTgt spid="33"/>
                                        </p:tgtEl>
                                        <p:attrNameLst>
                                          <p:attrName>ppt_x</p:attrName>
                                        </p:attrNameLst>
                                      </p:cBhvr>
                                      <p:tavLst>
                                        <p:tav tm="0">
                                          <p:val>
                                            <p:strVal val="#ppt_x-#ppt_w*1.125000"/>
                                          </p:val>
                                        </p:tav>
                                        <p:tav tm="100000">
                                          <p:val>
                                            <p:strVal val="#ppt_x"/>
                                          </p:val>
                                        </p:tav>
                                      </p:tavLst>
                                    </p:anim>
                                    <p:animEffect transition="in" filter="wipe(right)">
                                      <p:cBhvr>
                                        <p:cTn id="25" dur="200"/>
                                        <p:tgtEl>
                                          <p:spTgt spid="33"/>
                                        </p:tgtEl>
                                      </p:cBhvr>
                                    </p:animEffect>
                                  </p:childTnLst>
                                </p:cTn>
                              </p:par>
                              <p:par>
                                <p:cTn id="26" presetID="22" presetClass="entr" presetSubtype="8"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left)">
                                      <p:cBhvr>
                                        <p:cTn id="28" dur="1000"/>
                                        <p:tgtEl>
                                          <p:spTgt spid="25"/>
                                        </p:tgtEl>
                                      </p:cBhvr>
                                    </p:animEffect>
                                  </p:childTnLst>
                                </p:cTn>
                              </p:par>
                              <p:par>
                                <p:cTn id="29" presetID="10"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10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8">
                                            <p:txEl>
                                              <p:pRg st="1" end="1"/>
                                            </p:txEl>
                                          </p:spTgt>
                                        </p:tgtEl>
                                        <p:attrNameLst>
                                          <p:attrName>style.visibility</p:attrName>
                                        </p:attrNameLst>
                                      </p:cBhvr>
                                      <p:to>
                                        <p:strVal val="visible"/>
                                      </p:to>
                                    </p:set>
                                    <p:animEffect transition="in" filter="wipe(left)">
                                      <p:cBhvr>
                                        <p:cTn id="39" dur="1000"/>
                                        <p:tgtEl>
                                          <p:spTgt spid="28">
                                            <p:txEl>
                                              <p:pRg st="1" end="1"/>
                                            </p:txEl>
                                          </p:spTgt>
                                        </p:tgtEl>
                                      </p:cBhvr>
                                    </p:animEffect>
                                  </p:childTnLst>
                                </p:cTn>
                              </p:par>
                            </p:childTnLst>
                          </p:cTn>
                        </p:par>
                        <p:par>
                          <p:cTn id="40" fill="hold">
                            <p:stCondLst>
                              <p:cond delay="1000"/>
                            </p:stCondLst>
                            <p:childTnLst>
                              <p:par>
                                <p:cTn id="41" presetID="37" presetClass="entr" presetSubtype="0"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anim calcmode="lin" valueType="num">
                                      <p:cBhvr>
                                        <p:cTn id="44" dur="1000" fill="hold"/>
                                        <p:tgtEl>
                                          <p:spTgt spid="21"/>
                                        </p:tgtEl>
                                        <p:attrNameLst>
                                          <p:attrName>ppt_x</p:attrName>
                                        </p:attrNameLst>
                                      </p:cBhvr>
                                      <p:tavLst>
                                        <p:tav tm="0">
                                          <p:val>
                                            <p:strVal val="#ppt_x"/>
                                          </p:val>
                                        </p:tav>
                                        <p:tav tm="100000">
                                          <p:val>
                                            <p:strVal val="#ppt_x"/>
                                          </p:val>
                                        </p:tav>
                                      </p:tavLst>
                                    </p:anim>
                                    <p:anim calcmode="lin" valueType="num">
                                      <p:cBhvr>
                                        <p:cTn id="45" dur="900" decel="100000" fill="hold"/>
                                        <p:tgtEl>
                                          <p:spTgt spid="21"/>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47" presetID="10"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1000"/>
                                        <p:tgtEl>
                                          <p:spTgt spid="30"/>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28">
                                            <p:txEl>
                                              <p:pRg st="2" end="2"/>
                                            </p:txEl>
                                          </p:spTgt>
                                        </p:tgtEl>
                                        <p:attrNameLst>
                                          <p:attrName>style.visibility</p:attrName>
                                        </p:attrNameLst>
                                      </p:cBhvr>
                                      <p:to>
                                        <p:strVal val="visible"/>
                                      </p:to>
                                    </p:set>
                                    <p:animEffect transition="in" filter="wipe(left)">
                                      <p:cBhvr>
                                        <p:cTn id="54" dur="1000"/>
                                        <p:tgtEl>
                                          <p:spTgt spid="28">
                                            <p:txEl>
                                              <p:pRg st="2" end="2"/>
                                            </p:txEl>
                                          </p:spTgt>
                                        </p:tgtEl>
                                      </p:cBhvr>
                                    </p:animEffect>
                                  </p:childTnLst>
                                </p:cTn>
                              </p:par>
                            </p:childTnLst>
                          </p:cTn>
                        </p:par>
                        <p:par>
                          <p:cTn id="55" fill="hold">
                            <p:stCondLst>
                              <p:cond delay="1000"/>
                            </p:stCondLst>
                            <p:childTnLst>
                              <p:par>
                                <p:cTn id="56" presetID="1" presetClass="entr" presetSubtype="0"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childTnLst>
                                </p:cTn>
                              </p:par>
                              <p:par>
                                <p:cTn id="58" presetID="53" presetClass="entr" presetSubtype="16"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1000" fill="hold"/>
                                        <p:tgtEl>
                                          <p:spTgt spid="17"/>
                                        </p:tgtEl>
                                        <p:attrNameLst>
                                          <p:attrName>ppt_w</p:attrName>
                                        </p:attrNameLst>
                                      </p:cBhvr>
                                      <p:tavLst>
                                        <p:tav tm="0">
                                          <p:val>
                                            <p:fltVal val="0"/>
                                          </p:val>
                                        </p:tav>
                                        <p:tav tm="100000">
                                          <p:val>
                                            <p:strVal val="#ppt_w"/>
                                          </p:val>
                                        </p:tav>
                                      </p:tavLst>
                                    </p:anim>
                                    <p:anim calcmode="lin" valueType="num">
                                      <p:cBhvr>
                                        <p:cTn id="61" dur="1000" fill="hold"/>
                                        <p:tgtEl>
                                          <p:spTgt spid="17"/>
                                        </p:tgtEl>
                                        <p:attrNameLst>
                                          <p:attrName>ppt_h</p:attrName>
                                        </p:attrNameLst>
                                      </p:cBhvr>
                                      <p:tavLst>
                                        <p:tav tm="0">
                                          <p:val>
                                            <p:fltVal val="0"/>
                                          </p:val>
                                        </p:tav>
                                        <p:tav tm="100000">
                                          <p:val>
                                            <p:strVal val="#ppt_h"/>
                                          </p:val>
                                        </p:tav>
                                      </p:tavLst>
                                    </p:anim>
                                    <p:animEffect transition="in" filter="fade">
                                      <p:cBhvr>
                                        <p:cTn id="62" dur="1000"/>
                                        <p:tgtEl>
                                          <p:spTgt spid="17"/>
                                        </p:tgtEl>
                                      </p:cBhvr>
                                    </p:animEffect>
                                  </p:childTnLst>
                                </p:cTn>
                              </p:par>
                              <p:par>
                                <p:cTn id="63" presetID="8" presetClass="emph" presetSubtype="0" repeatCount="indefinite" fill="hold" nodeType="withEffect">
                                  <p:stCondLst>
                                    <p:cond delay="0"/>
                                  </p:stCondLst>
                                  <p:childTnLst>
                                    <p:animRot by="21600000">
                                      <p:cBhvr>
                                        <p:cTn id="64" dur="5000" fill="hold"/>
                                        <p:tgtEl>
                                          <p:spTgt spid="15"/>
                                        </p:tgtEl>
                                        <p:attrNameLst>
                                          <p:attrName>r</p:attrName>
                                        </p:attrNameLst>
                                      </p:cBhvr>
                                    </p:animRot>
                                  </p:childTnLst>
                                </p:cTn>
                              </p:par>
                              <p:par>
                                <p:cTn id="65" presetID="1" presetClass="entr" presetSubtype="0" fill="hold" nodeType="withEffect">
                                  <p:stCondLst>
                                    <p:cond delay="0"/>
                                  </p:stCondLst>
                                  <p:childTnLst>
                                    <p:set>
                                      <p:cBhvr>
                                        <p:cTn id="66" dur="1" fill="hold">
                                          <p:stCondLst>
                                            <p:cond delay="0"/>
                                          </p:stCondLst>
                                        </p:cTn>
                                        <p:tgtEl>
                                          <p:spTgt spid="16"/>
                                        </p:tgtEl>
                                        <p:attrNameLst>
                                          <p:attrName>style.visibility</p:attrName>
                                        </p:attrNameLst>
                                      </p:cBhvr>
                                      <p:to>
                                        <p:strVal val="visible"/>
                                      </p:to>
                                    </p:set>
                                  </p:childTnLst>
                                </p:cTn>
                              </p:par>
                              <p:par>
                                <p:cTn id="67" presetID="8" presetClass="emph" presetSubtype="0" repeatCount="indefinite" fill="hold" nodeType="withEffect">
                                  <p:stCondLst>
                                    <p:cond delay="0"/>
                                  </p:stCondLst>
                                  <p:childTnLst>
                                    <p:animRot by="-21600000">
                                      <p:cBhvr>
                                        <p:cTn id="68" dur="5000" fill="hold"/>
                                        <p:tgtEl>
                                          <p:spTgt spid="16"/>
                                        </p:tgtEl>
                                        <p:attrNameLst>
                                          <p:attrName>r</p:attrName>
                                        </p:attrNameLst>
                                      </p:cBhvr>
                                    </p:animRot>
                                  </p:childTnLst>
                                </p:cTn>
                              </p:par>
                              <p:par>
                                <p:cTn id="69" presetID="22" presetClass="entr" presetSubtype="1"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up)">
                                      <p:cBhvr>
                                        <p:cTn id="71" dur="500"/>
                                        <p:tgtEl>
                                          <p:spTgt spid="18"/>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fade">
                                      <p:cBhvr>
                                        <p:cTn id="74" dur="1000"/>
                                        <p:tgtEl>
                                          <p:spTgt spid="12"/>
                                        </p:tgtEl>
                                      </p:cBhvr>
                                    </p:animEffect>
                                  </p:childTnLst>
                                </p:cTn>
                              </p:par>
                              <p:par>
                                <p:cTn id="75" presetID="22" presetClass="entr" presetSubtype="8" fill="hold"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wipe(left)">
                                      <p:cBhvr>
                                        <p:cTn id="77" dur="1000"/>
                                        <p:tgtEl>
                                          <p:spTgt spid="1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fade">
                                      <p:cBhvr>
                                        <p:cTn id="80" dur="1000"/>
                                        <p:tgtEl>
                                          <p:spTgt spid="14"/>
                                        </p:tgtEl>
                                      </p:cBhvr>
                                    </p:animEffect>
                                  </p:childTnLst>
                                </p:cTn>
                              </p:par>
                              <p:par>
                                <p:cTn id="81" presetID="22" presetClass="entr" presetSubtype="8" fill="hold"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wipe(left)">
                                      <p:cBhvr>
                                        <p:cTn id="83" dur="1000"/>
                                        <p:tgtEl>
                                          <p:spTgt spid="13"/>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fade">
                                      <p:cBhvr>
                                        <p:cTn id="86" dur="1000"/>
                                        <p:tgtEl>
                                          <p:spTgt spid="5"/>
                                        </p:tgtEl>
                                      </p:cBhvr>
                                    </p:animEffect>
                                  </p:childTnLst>
                                </p:cTn>
                              </p:par>
                              <p:par>
                                <p:cTn id="87" presetID="22" presetClass="entr" presetSubtype="8" fill="hold" nodeType="withEffect">
                                  <p:stCondLst>
                                    <p:cond delay="0"/>
                                  </p:stCondLst>
                                  <p:childTnLst>
                                    <p:set>
                                      <p:cBhvr>
                                        <p:cTn id="88" dur="1" fill="hold">
                                          <p:stCondLst>
                                            <p:cond delay="0"/>
                                          </p:stCondLst>
                                        </p:cTn>
                                        <p:tgtEl>
                                          <p:spTgt spid="4"/>
                                        </p:tgtEl>
                                        <p:attrNameLst>
                                          <p:attrName>style.visibility</p:attrName>
                                        </p:attrNameLst>
                                      </p:cBhvr>
                                      <p:to>
                                        <p:strVal val="visible"/>
                                      </p:to>
                                    </p:set>
                                    <p:animEffect transition="in" filter="wipe(left)">
                                      <p:cBhvr>
                                        <p:cTn id="89" dur="1000"/>
                                        <p:tgtEl>
                                          <p:spTgt spid="4"/>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7"/>
                                        </p:tgtEl>
                                        <p:attrNameLst>
                                          <p:attrName>style.visibility</p:attrName>
                                        </p:attrNameLst>
                                      </p:cBhvr>
                                      <p:to>
                                        <p:strVal val="visible"/>
                                      </p:to>
                                    </p:set>
                                    <p:animEffect transition="in" filter="fade">
                                      <p:cBhvr>
                                        <p:cTn id="92" dur="1000"/>
                                        <p:tgtEl>
                                          <p:spTgt spid="7"/>
                                        </p:tgtEl>
                                      </p:cBhvr>
                                    </p:animEffect>
                                  </p:childTnLst>
                                </p:cTn>
                              </p:par>
                              <p:par>
                                <p:cTn id="93" presetID="22" presetClass="entr" presetSubtype="8" fill="hold" nodeType="withEffect">
                                  <p:stCondLst>
                                    <p:cond delay="0"/>
                                  </p:stCondLst>
                                  <p:childTnLst>
                                    <p:set>
                                      <p:cBhvr>
                                        <p:cTn id="94" dur="1" fill="hold">
                                          <p:stCondLst>
                                            <p:cond delay="0"/>
                                          </p:stCondLst>
                                        </p:cTn>
                                        <p:tgtEl>
                                          <p:spTgt spid="6"/>
                                        </p:tgtEl>
                                        <p:attrNameLst>
                                          <p:attrName>style.visibility</p:attrName>
                                        </p:attrNameLst>
                                      </p:cBhvr>
                                      <p:to>
                                        <p:strVal val="visible"/>
                                      </p:to>
                                    </p:set>
                                    <p:animEffect transition="in" filter="wipe(left)">
                                      <p:cBhvr>
                                        <p:cTn id="95" dur="1000"/>
                                        <p:tgtEl>
                                          <p:spTgt spid="6"/>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2"/>
                                        </p:tgtEl>
                                        <p:attrNameLst>
                                          <p:attrName>style.visibility</p:attrName>
                                        </p:attrNameLst>
                                      </p:cBhvr>
                                      <p:to>
                                        <p:strVal val="visible"/>
                                      </p:to>
                                    </p:set>
                                    <p:animEffect transition="in" filter="fade">
                                      <p:cBhvr>
                                        <p:cTn id="98" dur="1000"/>
                                        <p:tgtEl>
                                          <p:spTgt spid="32"/>
                                        </p:tgtEl>
                                      </p:cBhvr>
                                    </p:animEffect>
                                  </p:childTnLst>
                                </p:cTn>
                              </p:par>
                              <p:par>
                                <p:cTn id="99" presetID="22" presetClass="entr" presetSubtype="8" fill="hold" nodeType="withEffect">
                                  <p:stCondLst>
                                    <p:cond delay="0"/>
                                  </p:stCondLst>
                                  <p:childTnLst>
                                    <p:set>
                                      <p:cBhvr>
                                        <p:cTn id="100" dur="1" fill="hold">
                                          <p:stCondLst>
                                            <p:cond delay="0"/>
                                          </p:stCondLst>
                                        </p:cTn>
                                        <p:tgtEl>
                                          <p:spTgt spid="8"/>
                                        </p:tgtEl>
                                        <p:attrNameLst>
                                          <p:attrName>style.visibility</p:attrName>
                                        </p:attrNameLst>
                                      </p:cBhvr>
                                      <p:to>
                                        <p:strVal val="visible"/>
                                      </p:to>
                                    </p:set>
                                    <p:animEffect transition="in" filter="wipe(left)">
                                      <p:cBhvr>
                                        <p:cTn id="101" dur="1000"/>
                                        <p:tgtEl>
                                          <p:spTgt spid="8"/>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10"/>
                                        </p:tgtEl>
                                        <p:attrNameLst>
                                          <p:attrName>style.visibility</p:attrName>
                                        </p:attrNameLst>
                                      </p:cBhvr>
                                      <p:to>
                                        <p:strVal val="visible"/>
                                      </p:to>
                                    </p:set>
                                    <p:animEffect transition="in" filter="fade">
                                      <p:cBhvr>
                                        <p:cTn id="104" dur="1000"/>
                                        <p:tgtEl>
                                          <p:spTgt spid="10"/>
                                        </p:tgtEl>
                                      </p:cBhvr>
                                    </p:animEffect>
                                  </p:childTnLst>
                                </p:cTn>
                              </p:par>
                              <p:par>
                                <p:cTn id="105" presetID="22" presetClass="entr" presetSubtype="8" fill="hold" nodeType="withEffect">
                                  <p:stCondLst>
                                    <p:cond delay="0"/>
                                  </p:stCondLst>
                                  <p:childTnLst>
                                    <p:set>
                                      <p:cBhvr>
                                        <p:cTn id="106" dur="1" fill="hold">
                                          <p:stCondLst>
                                            <p:cond delay="0"/>
                                          </p:stCondLst>
                                        </p:cTn>
                                        <p:tgtEl>
                                          <p:spTgt spid="9"/>
                                        </p:tgtEl>
                                        <p:attrNameLst>
                                          <p:attrName>style.visibility</p:attrName>
                                        </p:attrNameLst>
                                      </p:cBhvr>
                                      <p:to>
                                        <p:strVal val="visible"/>
                                      </p:to>
                                    </p:set>
                                    <p:animEffect transition="in" filter="wipe(left)">
                                      <p:cBhvr>
                                        <p:cTn id="10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0" grpId="0" animBg="1"/>
      <p:bldP spid="12" grpId="0" animBg="1"/>
      <p:bldP spid="14" grpId="0" animBg="1"/>
      <p:bldP spid="17" grpId="0"/>
      <p:bldP spid="19" grpId="0"/>
      <p:bldP spid="26" grpId="0"/>
      <p:bldP spid="27" grpId="0"/>
      <p:bldP spid="28" grpId="0" uiExpand="1" build="p"/>
      <p:bldP spid="30" grpId="0"/>
      <p:bldP spid="3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0">
          <a:extLst>
            <a:ext uri="{FF2B5EF4-FFF2-40B4-BE49-F238E27FC236}">
              <a16:creationId xmlns:a16="http://schemas.microsoft.com/office/drawing/2014/main" id="{160B4FAB-05E4-AC42-C490-F5A8744FF570}"/>
            </a:ext>
          </a:extLst>
        </p:cNvPr>
        <p:cNvGrpSpPr/>
        <p:nvPr/>
      </p:nvGrpSpPr>
      <p:grpSpPr>
        <a:xfrm>
          <a:off x="0" y="0"/>
          <a:ext cx="0" cy="0"/>
          <a:chOff x="0" y="0"/>
          <a:chExt cx="0" cy="0"/>
        </a:xfrm>
      </p:grpSpPr>
      <p:sp>
        <p:nvSpPr>
          <p:cNvPr id="3" name="shadow">
            <a:extLst>
              <a:ext uri="{FF2B5EF4-FFF2-40B4-BE49-F238E27FC236}">
                <a16:creationId xmlns:a16="http://schemas.microsoft.com/office/drawing/2014/main" id="{2FC112B7-C22E-491A-D5B2-95596B5EB8FB}"/>
              </a:ext>
            </a:extLst>
          </p:cNvPr>
          <p:cNvSpPr/>
          <p:nvPr/>
        </p:nvSpPr>
        <p:spPr>
          <a:xfrm>
            <a:off x="-28576" y="0"/>
            <a:ext cx="10726738" cy="13716000"/>
          </a:xfrm>
          <a:prstGeom prst="rect">
            <a:avLst/>
          </a:prstGeom>
          <a:solidFill>
            <a:schemeClr val="bg1"/>
          </a:solidFill>
          <a:ln>
            <a:noFill/>
          </a:ln>
          <a:effectLst>
            <a:outerShdw blurRad="325259" dist="134281" dir="2700000" algn="tl" rotWithShape="0">
              <a:prstClr val="black">
                <a:alpha val="1748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3" name="LEFT IMAGE">
            <a:extLst>
              <a:ext uri="{FF2B5EF4-FFF2-40B4-BE49-F238E27FC236}">
                <a16:creationId xmlns:a16="http://schemas.microsoft.com/office/drawing/2014/main" id="{9D1266E1-118C-534F-DB32-25AD72735A73}"/>
              </a:ext>
            </a:extLst>
          </p:cNvPr>
          <p:cNvPicPr preferRelativeResize="0">
            <a:picLocks noGrp="1"/>
          </p:cNvPicPr>
          <p:nvPr>
            <p:ph type="pic" idx="4294967295"/>
          </p:nvPr>
        </p:nvPicPr>
        <p:blipFill rotWithShape="1">
          <a:blip r:embed="rId3">
            <a:alphaModFix/>
          </a:blip>
          <a:srcRect l="208" r="208"/>
          <a:stretch/>
        </p:blipFill>
        <p:spPr>
          <a:xfrm>
            <a:off x="0" y="0"/>
            <a:ext cx="10726738" cy="13716000"/>
          </a:xfrm>
          <a:prstGeom prst="rect">
            <a:avLst/>
          </a:prstGeom>
          <a:noFill/>
          <a:ln>
            <a:noFill/>
          </a:ln>
        </p:spPr>
      </p:pic>
      <p:sp>
        <p:nvSpPr>
          <p:cNvPr id="2" name="LABEL">
            <a:extLst>
              <a:ext uri="{FF2B5EF4-FFF2-40B4-BE49-F238E27FC236}">
                <a16:creationId xmlns:a16="http://schemas.microsoft.com/office/drawing/2014/main" id="{22834DD2-37A5-1863-0EDB-90C583CC7FA2}"/>
              </a:ext>
            </a:extLst>
          </p:cNvPr>
          <p:cNvSpPr txBox="1"/>
          <p:nvPr/>
        </p:nvSpPr>
        <p:spPr>
          <a:xfrm>
            <a:off x="0" y="11905488"/>
            <a:ext cx="10744200" cy="1366376"/>
          </a:xfrm>
          <a:prstGeom prst="rect">
            <a:avLst/>
          </a:prstGeom>
          <a:solidFill>
            <a:schemeClr val="accent1"/>
          </a:solidFill>
          <a:ln>
            <a:noFill/>
          </a:ln>
        </p:spPr>
        <p:txBody>
          <a:bodyPr spcFirstLastPara="1" wrap="square" lIns="91425" tIns="91440" rIns="91425" bIns="45700" anchor="ctr" anchorCtr="0">
            <a:noAutofit/>
          </a:bodyPr>
          <a:lstStyle/>
          <a:p>
            <a:pPr lvl="0" algn="ctr">
              <a:lnSpc>
                <a:spcPct val="90000"/>
              </a:lnSpc>
              <a:buClr>
                <a:srgbClr val="212121"/>
              </a:buClr>
              <a:buSzPts val="4000"/>
            </a:pPr>
            <a:r>
              <a:rPr lang="en-US" sz="4000" dirty="0">
                <a:solidFill>
                  <a:schemeClr val="lt1"/>
                </a:solidFill>
              </a:rPr>
              <a:t>Who, How, &amp; When</a:t>
            </a:r>
            <a:endParaRPr lang="en-US" sz="4000" dirty="0"/>
          </a:p>
        </p:txBody>
      </p:sp>
      <p:sp>
        <p:nvSpPr>
          <p:cNvPr id="5" name="Bullets">
            <a:extLst>
              <a:ext uri="{FF2B5EF4-FFF2-40B4-BE49-F238E27FC236}">
                <a16:creationId xmlns:a16="http://schemas.microsoft.com/office/drawing/2014/main" id="{B76A45DF-5715-0D76-5F0D-F0186E55378A}"/>
              </a:ext>
            </a:extLst>
          </p:cNvPr>
          <p:cNvSpPr txBox="1">
            <a:spLocks/>
          </p:cNvSpPr>
          <p:nvPr/>
        </p:nvSpPr>
        <p:spPr>
          <a:xfrm>
            <a:off x="11018838" y="2266173"/>
            <a:ext cx="12757150" cy="328118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500"/>
              </a:spcBef>
              <a:spcAft>
                <a:spcPts val="0"/>
              </a:spcAft>
              <a:buClr>
                <a:srgbClr val="212121"/>
              </a:buClr>
              <a:buSzPts val="3200"/>
              <a:buFont typeface="Arial"/>
              <a:buNone/>
              <a:defRPr sz="3200" b="0" i="0" u="none" strike="noStrike" cap="none">
                <a:solidFill>
                  <a:srgbClr val="212121"/>
                </a:solidFill>
                <a:latin typeface="Calibri"/>
                <a:ea typeface="Calibri"/>
                <a:cs typeface="Calibri"/>
                <a:sym typeface="Calibri"/>
              </a:defRPr>
            </a:lvl1pPr>
            <a:lvl2pPr marL="914400" marR="0" lvl="1" indent="-431800" algn="l" rtl="0">
              <a:lnSpc>
                <a:spcPct val="90000"/>
              </a:lnSpc>
              <a:spcBef>
                <a:spcPts val="1200"/>
              </a:spcBef>
              <a:spcAft>
                <a:spcPts val="0"/>
              </a:spcAft>
              <a:buClr>
                <a:srgbClr val="212121"/>
              </a:buClr>
              <a:buSzPts val="3200"/>
              <a:buFont typeface="NTR"/>
              <a:buChar char="-"/>
              <a:defRPr sz="3200" b="0" i="0" u="none" strike="noStrike" cap="none">
                <a:solidFill>
                  <a:schemeClr val="dk1"/>
                </a:solidFill>
                <a:latin typeface="Calibri"/>
                <a:ea typeface="Calibri"/>
                <a:cs typeface="Calibri"/>
                <a:sym typeface="Calibri"/>
              </a:defRPr>
            </a:lvl2pPr>
            <a:lvl3pPr marL="1371600" marR="0" lvl="2" indent="-431800" algn="l" rtl="0">
              <a:lnSpc>
                <a:spcPct val="90000"/>
              </a:lnSpc>
              <a:spcBef>
                <a:spcPts val="1200"/>
              </a:spcBef>
              <a:spcAft>
                <a:spcPts val="0"/>
              </a:spcAft>
              <a:buClr>
                <a:srgbClr val="212121"/>
              </a:buClr>
              <a:buSzPts val="3200"/>
              <a:buFont typeface="NTR"/>
              <a:buChar char="+"/>
              <a:defRPr sz="3200" b="0" i="0" u="none" strike="noStrike" cap="none">
                <a:solidFill>
                  <a:schemeClr val="dk1"/>
                </a:solidFill>
                <a:latin typeface="Calibri"/>
                <a:ea typeface="Calibri"/>
                <a:cs typeface="Calibri"/>
                <a:sym typeface="Calibri"/>
              </a:defRPr>
            </a:lvl3pPr>
            <a:lvl4pPr marL="1828800" marR="0" lvl="3" indent="-431800" algn="l" rtl="0">
              <a:lnSpc>
                <a:spcPct val="90000"/>
              </a:lnSpc>
              <a:spcBef>
                <a:spcPts val="1200"/>
              </a:spcBef>
              <a:spcAft>
                <a:spcPts val="0"/>
              </a:spcAft>
              <a:buClr>
                <a:srgbClr val="212121"/>
              </a:buClr>
              <a:buSzPts val="3200"/>
              <a:buFont typeface="NTR"/>
              <a:buChar char="-"/>
              <a:defRPr sz="3200" b="0" i="0" u="none" strike="noStrike" cap="none">
                <a:solidFill>
                  <a:schemeClr val="dk1"/>
                </a:solidFill>
                <a:latin typeface="Calibri"/>
                <a:ea typeface="Calibri"/>
                <a:cs typeface="Calibri"/>
                <a:sym typeface="Calibri"/>
              </a:defRPr>
            </a:lvl4pPr>
            <a:lvl5pPr marL="2286000" marR="0" lvl="4" indent="-431800" algn="l" rtl="0">
              <a:lnSpc>
                <a:spcPct val="90000"/>
              </a:lnSpc>
              <a:spcBef>
                <a:spcPts val="1200"/>
              </a:spcBef>
              <a:spcAft>
                <a:spcPts val="0"/>
              </a:spcAft>
              <a:buClr>
                <a:schemeClr val="dk1"/>
              </a:buClr>
              <a:buSzPts val="3200"/>
              <a:buFont typeface="NTR"/>
              <a:buChar char="-"/>
              <a:defRPr sz="3200" b="0" i="0" u="none" strike="noStrike" cap="none">
                <a:solidFill>
                  <a:schemeClr val="dk1"/>
                </a:solidFill>
                <a:latin typeface="Calibri"/>
                <a:ea typeface="Calibri"/>
                <a:cs typeface="Calibri"/>
                <a:sym typeface="Calibri"/>
              </a:defRPr>
            </a:lvl5pPr>
            <a:lvl6pPr marL="2743200" marR="0" lvl="5" indent="-457200" algn="l" rtl="0">
              <a:lnSpc>
                <a:spcPct val="90000"/>
              </a:lnSpc>
              <a:spcBef>
                <a:spcPts val="12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pPr marL="0" indent="0">
              <a:spcBef>
                <a:spcPts val="0"/>
              </a:spcBef>
              <a:buSzPts val="3600"/>
            </a:pPr>
            <a:r>
              <a:rPr lang="en-US" sz="3600" b="1" dirty="0">
                <a:solidFill>
                  <a:schemeClr val="accent1"/>
                </a:solidFill>
                <a:latin typeface="Arial"/>
                <a:ea typeface="Arial"/>
                <a:cs typeface="Arial"/>
                <a:sym typeface="Arial"/>
              </a:rPr>
              <a:t>WHO</a:t>
            </a:r>
            <a:endParaRPr lang="en-US" dirty="0"/>
          </a:p>
          <a:p>
            <a:pPr marL="0" indent="0">
              <a:spcBef>
                <a:spcPts val="1200"/>
              </a:spcBef>
            </a:pPr>
            <a:r>
              <a:rPr lang="en-US" dirty="0"/>
              <a:t>Driven by Teams</a:t>
            </a:r>
          </a:p>
          <a:p>
            <a:pPr indent="-457200">
              <a:spcBef>
                <a:spcPts val="1200"/>
              </a:spcBef>
              <a:buFont typeface="Arial"/>
              <a:buChar char="•"/>
            </a:pPr>
            <a:r>
              <a:rPr lang="en-US" dirty="0">
                <a:latin typeface="Calibri Light" panose="020F0302020204030204" pitchFamily="34" charset="0"/>
                <a:cs typeface="Calibri Light" panose="020F0302020204030204" pitchFamily="34" charset="0"/>
              </a:rPr>
              <a:t>Identify your Teams</a:t>
            </a:r>
          </a:p>
          <a:p>
            <a:pPr indent="-457200">
              <a:spcBef>
                <a:spcPts val="1200"/>
              </a:spcBef>
              <a:buFont typeface="Arial"/>
              <a:buChar char="•"/>
            </a:pPr>
            <a:r>
              <a:rPr lang="en-US" dirty="0">
                <a:latin typeface="Calibri Light" panose="020F0302020204030204" pitchFamily="34" charset="0"/>
                <a:cs typeface="Calibri Light" panose="020F0302020204030204" pitchFamily="34" charset="0"/>
              </a:rPr>
              <a:t>Place individuals on Teams</a:t>
            </a:r>
          </a:p>
          <a:p>
            <a:pPr marL="871538" lvl="1" indent="-349250"/>
            <a:r>
              <a:rPr lang="en-US" sz="3000" dirty="0">
                <a:latin typeface="Calibri Light" panose="020F0302020204030204" pitchFamily="34" charset="0"/>
                <a:cs typeface="Calibri Light" panose="020F0302020204030204" pitchFamily="34" charset="0"/>
              </a:rPr>
              <a:t>Able to be on more than one Team</a:t>
            </a:r>
          </a:p>
        </p:txBody>
      </p:sp>
      <p:sp>
        <p:nvSpPr>
          <p:cNvPr id="6" name="TITLE">
            <a:extLst>
              <a:ext uri="{FF2B5EF4-FFF2-40B4-BE49-F238E27FC236}">
                <a16:creationId xmlns:a16="http://schemas.microsoft.com/office/drawing/2014/main" id="{31CB6ACC-EB27-D8DE-C700-6D044990BCB1}"/>
              </a:ext>
            </a:extLst>
          </p:cNvPr>
          <p:cNvSpPr txBox="1">
            <a:spLocks/>
          </p:cNvSpPr>
          <p:nvPr/>
        </p:nvSpPr>
        <p:spPr>
          <a:xfrm>
            <a:off x="11018520" y="1219200"/>
            <a:ext cx="12757468" cy="995882"/>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212121"/>
              </a:buClr>
              <a:buSzPts val="1800"/>
              <a:buFont typeface="Arial"/>
              <a:buNone/>
              <a:defRPr sz="5000" b="1" i="0" u="none" strike="noStrike" cap="none">
                <a:solidFill>
                  <a:srgbClr val="21212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5000"/>
            </a:pPr>
            <a:r>
              <a:rPr lang="en-US" dirty="0"/>
              <a:t>Alerting Basics</a:t>
            </a:r>
          </a:p>
        </p:txBody>
      </p:sp>
    </p:spTree>
    <p:extLst>
      <p:ext uri="{BB962C8B-B14F-4D97-AF65-F5344CB8AC3E}">
        <p14:creationId xmlns:p14="http://schemas.microsoft.com/office/powerpoint/2010/main" val="30277768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3" name="shadow">
            <a:extLst>
              <a:ext uri="{FF2B5EF4-FFF2-40B4-BE49-F238E27FC236}">
                <a16:creationId xmlns:a16="http://schemas.microsoft.com/office/drawing/2014/main" id="{9688F53F-07EE-58B7-F428-3EBA5EB266BB}"/>
              </a:ext>
            </a:extLst>
          </p:cNvPr>
          <p:cNvSpPr/>
          <p:nvPr/>
        </p:nvSpPr>
        <p:spPr>
          <a:xfrm>
            <a:off x="-28576" y="0"/>
            <a:ext cx="10726738" cy="13716000"/>
          </a:xfrm>
          <a:prstGeom prst="rect">
            <a:avLst/>
          </a:prstGeom>
          <a:solidFill>
            <a:schemeClr val="bg1"/>
          </a:solidFill>
          <a:ln>
            <a:noFill/>
          </a:ln>
          <a:effectLst>
            <a:outerShdw blurRad="325259" dist="134281" dir="2700000" algn="tl" rotWithShape="0">
              <a:prstClr val="black">
                <a:alpha val="1748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1" name="LEFT IMAGE"/>
          <p:cNvPicPr preferRelativeResize="0">
            <a:picLocks noGrp="1"/>
          </p:cNvPicPr>
          <p:nvPr>
            <p:ph type="pic" idx="4294967295"/>
          </p:nvPr>
        </p:nvPicPr>
        <p:blipFill>
          <a:blip r:embed="rId3"/>
          <a:srcRect l="32014" t="14399" r="30814" b="14399"/>
          <a:stretch>
            <a:fillRect/>
          </a:stretch>
        </p:blipFill>
        <p:spPr>
          <a:xfrm>
            <a:off x="0" y="0"/>
            <a:ext cx="10726738" cy="13716000"/>
          </a:xfrm>
          <a:prstGeom prst="rect">
            <a:avLst/>
          </a:prstGeom>
          <a:noFill/>
          <a:ln>
            <a:noFill/>
          </a:ln>
        </p:spPr>
      </p:pic>
      <p:sp>
        <p:nvSpPr>
          <p:cNvPr id="2" name="LABEL">
            <a:extLst>
              <a:ext uri="{FF2B5EF4-FFF2-40B4-BE49-F238E27FC236}">
                <a16:creationId xmlns:a16="http://schemas.microsoft.com/office/drawing/2014/main" id="{4E7E4368-2B05-E19F-F3DF-B11586226A5E}"/>
              </a:ext>
            </a:extLst>
          </p:cNvPr>
          <p:cNvSpPr txBox="1"/>
          <p:nvPr/>
        </p:nvSpPr>
        <p:spPr>
          <a:xfrm>
            <a:off x="-14288" y="11905488"/>
            <a:ext cx="10744200" cy="1366376"/>
          </a:xfrm>
          <a:prstGeom prst="rect">
            <a:avLst/>
          </a:prstGeom>
          <a:solidFill>
            <a:schemeClr val="accent1"/>
          </a:solidFill>
          <a:ln>
            <a:noFill/>
          </a:ln>
        </p:spPr>
        <p:txBody>
          <a:bodyPr spcFirstLastPara="1" wrap="square" lIns="91425" tIns="91440" rIns="91425" bIns="45700" anchor="ctr" anchorCtr="0">
            <a:noAutofit/>
          </a:bodyPr>
          <a:lstStyle/>
          <a:p>
            <a:pPr lvl="0" algn="ctr">
              <a:lnSpc>
                <a:spcPct val="90000"/>
              </a:lnSpc>
              <a:buClr>
                <a:srgbClr val="212121"/>
              </a:buClr>
              <a:buSzPts val="4000"/>
            </a:pPr>
            <a:r>
              <a:rPr lang="en-US" sz="4000" dirty="0">
                <a:solidFill>
                  <a:schemeClr val="lt1"/>
                </a:solidFill>
              </a:rPr>
              <a:t>Who, How, &amp; When</a:t>
            </a:r>
          </a:p>
        </p:txBody>
      </p:sp>
      <p:sp>
        <p:nvSpPr>
          <p:cNvPr id="4" name="TITLE">
            <a:extLst>
              <a:ext uri="{FF2B5EF4-FFF2-40B4-BE49-F238E27FC236}">
                <a16:creationId xmlns:a16="http://schemas.microsoft.com/office/drawing/2014/main" id="{B6303895-A25B-8178-BFB7-57496C6C3532}"/>
              </a:ext>
            </a:extLst>
          </p:cNvPr>
          <p:cNvSpPr txBox="1">
            <a:spLocks/>
          </p:cNvSpPr>
          <p:nvPr/>
        </p:nvSpPr>
        <p:spPr>
          <a:xfrm>
            <a:off x="11018520" y="1219200"/>
            <a:ext cx="12757468" cy="995882"/>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212121"/>
              </a:buClr>
              <a:buSzPts val="1800"/>
              <a:buFont typeface="Arial"/>
              <a:buNone/>
              <a:defRPr sz="5000" b="1" i="0" u="none" strike="noStrike" cap="none">
                <a:solidFill>
                  <a:srgbClr val="21212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5000"/>
            </a:pPr>
            <a:r>
              <a:rPr lang="en-US" dirty="0"/>
              <a:t>Alerting Basics</a:t>
            </a:r>
          </a:p>
        </p:txBody>
      </p:sp>
      <p:sp>
        <p:nvSpPr>
          <p:cNvPr id="5" name="Bullets">
            <a:extLst>
              <a:ext uri="{FF2B5EF4-FFF2-40B4-BE49-F238E27FC236}">
                <a16:creationId xmlns:a16="http://schemas.microsoft.com/office/drawing/2014/main" id="{46AB122E-4009-1419-6EE9-B4A0C3FB9838}"/>
              </a:ext>
            </a:extLst>
          </p:cNvPr>
          <p:cNvSpPr txBox="1">
            <a:spLocks/>
          </p:cNvSpPr>
          <p:nvPr/>
        </p:nvSpPr>
        <p:spPr>
          <a:xfrm>
            <a:off x="11018838" y="5181601"/>
            <a:ext cx="12757150" cy="809026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500"/>
              </a:spcBef>
              <a:spcAft>
                <a:spcPts val="0"/>
              </a:spcAft>
              <a:buClr>
                <a:srgbClr val="212121"/>
              </a:buClr>
              <a:buSzPts val="3200"/>
              <a:buFont typeface="Arial"/>
              <a:buNone/>
              <a:defRPr sz="3200" b="0" i="0" u="none" strike="noStrike" cap="none">
                <a:solidFill>
                  <a:srgbClr val="212121"/>
                </a:solidFill>
                <a:latin typeface="Calibri"/>
                <a:ea typeface="Calibri"/>
                <a:cs typeface="Calibri"/>
                <a:sym typeface="Calibri"/>
              </a:defRPr>
            </a:lvl1pPr>
            <a:lvl2pPr marL="914400" marR="0" lvl="1" indent="-431800" algn="l" rtl="0">
              <a:lnSpc>
                <a:spcPct val="90000"/>
              </a:lnSpc>
              <a:spcBef>
                <a:spcPts val="1200"/>
              </a:spcBef>
              <a:spcAft>
                <a:spcPts val="0"/>
              </a:spcAft>
              <a:buClr>
                <a:srgbClr val="212121"/>
              </a:buClr>
              <a:buSzPts val="3200"/>
              <a:buFont typeface="NTR"/>
              <a:buChar char="-"/>
              <a:defRPr sz="3200" b="0" i="0" u="none" strike="noStrike" cap="none">
                <a:solidFill>
                  <a:schemeClr val="dk1"/>
                </a:solidFill>
                <a:latin typeface="Calibri"/>
                <a:ea typeface="Calibri"/>
                <a:cs typeface="Calibri"/>
                <a:sym typeface="Calibri"/>
              </a:defRPr>
            </a:lvl2pPr>
            <a:lvl3pPr marL="1371600" marR="0" lvl="2" indent="-431800" algn="l" rtl="0">
              <a:lnSpc>
                <a:spcPct val="90000"/>
              </a:lnSpc>
              <a:spcBef>
                <a:spcPts val="1200"/>
              </a:spcBef>
              <a:spcAft>
                <a:spcPts val="0"/>
              </a:spcAft>
              <a:buClr>
                <a:srgbClr val="212121"/>
              </a:buClr>
              <a:buSzPts val="3200"/>
              <a:buFont typeface="NTR"/>
              <a:buChar char="+"/>
              <a:defRPr sz="3200" b="0" i="0" u="none" strike="noStrike" cap="none">
                <a:solidFill>
                  <a:schemeClr val="dk1"/>
                </a:solidFill>
                <a:latin typeface="Calibri"/>
                <a:ea typeface="Calibri"/>
                <a:cs typeface="Calibri"/>
                <a:sym typeface="Calibri"/>
              </a:defRPr>
            </a:lvl3pPr>
            <a:lvl4pPr marL="1828800" marR="0" lvl="3" indent="-431800" algn="l" rtl="0">
              <a:lnSpc>
                <a:spcPct val="90000"/>
              </a:lnSpc>
              <a:spcBef>
                <a:spcPts val="1200"/>
              </a:spcBef>
              <a:spcAft>
                <a:spcPts val="0"/>
              </a:spcAft>
              <a:buClr>
                <a:srgbClr val="212121"/>
              </a:buClr>
              <a:buSzPts val="3200"/>
              <a:buFont typeface="NTR"/>
              <a:buChar char="-"/>
              <a:defRPr sz="3200" b="0" i="0" u="none" strike="noStrike" cap="none">
                <a:solidFill>
                  <a:schemeClr val="dk1"/>
                </a:solidFill>
                <a:latin typeface="Calibri"/>
                <a:ea typeface="Calibri"/>
                <a:cs typeface="Calibri"/>
                <a:sym typeface="Calibri"/>
              </a:defRPr>
            </a:lvl4pPr>
            <a:lvl5pPr marL="2286000" marR="0" lvl="4" indent="-431800" algn="l" rtl="0">
              <a:lnSpc>
                <a:spcPct val="90000"/>
              </a:lnSpc>
              <a:spcBef>
                <a:spcPts val="1200"/>
              </a:spcBef>
              <a:spcAft>
                <a:spcPts val="0"/>
              </a:spcAft>
              <a:buClr>
                <a:schemeClr val="dk1"/>
              </a:buClr>
              <a:buSzPts val="3200"/>
              <a:buFont typeface="NTR"/>
              <a:buChar char="-"/>
              <a:defRPr sz="3200" b="0" i="0" u="none" strike="noStrike" cap="none">
                <a:solidFill>
                  <a:schemeClr val="dk1"/>
                </a:solidFill>
                <a:latin typeface="Calibri"/>
                <a:ea typeface="Calibri"/>
                <a:cs typeface="Calibri"/>
                <a:sym typeface="Calibri"/>
              </a:defRPr>
            </a:lvl5pPr>
            <a:lvl6pPr marL="2743200" marR="0" lvl="5" indent="-457200" algn="l" rtl="0">
              <a:lnSpc>
                <a:spcPct val="90000"/>
              </a:lnSpc>
              <a:spcBef>
                <a:spcPts val="12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pPr marL="0" indent="0">
              <a:spcBef>
                <a:spcPts val="0"/>
              </a:spcBef>
              <a:buSzPts val="3600"/>
            </a:pPr>
            <a:r>
              <a:rPr lang="en-US" sz="3600" b="1" dirty="0">
                <a:solidFill>
                  <a:schemeClr val="accent1"/>
                </a:solidFill>
                <a:latin typeface="Arial"/>
                <a:ea typeface="Arial"/>
                <a:cs typeface="Arial"/>
                <a:sym typeface="Arial"/>
              </a:rPr>
              <a:t>WHEN</a:t>
            </a:r>
            <a:endParaRPr lang="en-US" b="1" dirty="0">
              <a:solidFill>
                <a:schemeClr val="accent1"/>
              </a:solidFill>
              <a:latin typeface="Arial"/>
              <a:ea typeface="Arial"/>
              <a:cs typeface="Arial"/>
              <a:sym typeface="Arial"/>
            </a:endParaRPr>
          </a:p>
          <a:p>
            <a:pPr marL="0" indent="0">
              <a:spcBef>
                <a:spcPts val="2700"/>
              </a:spcBef>
            </a:pPr>
            <a:r>
              <a:rPr lang="en-US" b="1" dirty="0">
                <a:latin typeface="Calibri" panose="020F0502020204030204" pitchFamily="34" charset="0"/>
                <a:cs typeface="Calibri" panose="020F0502020204030204" pitchFamily="34" charset="0"/>
              </a:rPr>
              <a:t>Method of Arrival</a:t>
            </a:r>
          </a:p>
          <a:p>
            <a:pPr indent="-457200">
              <a:spcBef>
                <a:spcPts val="1200"/>
              </a:spcBef>
              <a:buFont typeface="Arial"/>
              <a:buChar char="•"/>
            </a:pPr>
            <a:r>
              <a:rPr lang="en-US" dirty="0">
                <a:latin typeface="Calibri Light" panose="020F0302020204030204" pitchFamily="34" charset="0"/>
                <a:cs typeface="Calibri Light" panose="020F0302020204030204" pitchFamily="34" charset="0"/>
              </a:rPr>
              <a:t>Prehospital (EMS Alert) Options</a:t>
            </a:r>
          </a:p>
          <a:p>
            <a:pPr marL="1206500" lvl="1" indent="-457200">
              <a:buSzPct val="100000"/>
            </a:pPr>
            <a:r>
              <a:rPr lang="en-US" sz="3000" dirty="0">
                <a:latin typeface="Calibri Light" panose="020F0302020204030204" pitchFamily="34" charset="0"/>
                <a:cs typeface="Calibri Light" panose="020F0302020204030204" pitchFamily="34" charset="0"/>
              </a:rPr>
              <a:t>When prehospital sends initial notification</a:t>
            </a:r>
          </a:p>
          <a:p>
            <a:pPr marL="1206500" lvl="1" indent="-457200">
              <a:spcAft>
                <a:spcPts val="600"/>
              </a:spcAft>
              <a:buSzPct val="100000"/>
            </a:pPr>
            <a:r>
              <a:rPr lang="en-US" sz="3000" dirty="0">
                <a:latin typeface="Calibri Light" panose="020F0302020204030204" pitchFamily="34" charset="0"/>
                <a:cs typeface="Calibri Light" panose="020F0302020204030204" pitchFamily="34" charset="0"/>
              </a:rPr>
              <a:t>When ED “Activates”</a:t>
            </a:r>
          </a:p>
          <a:p>
            <a:pPr indent="-457200">
              <a:buFont typeface="Arial"/>
              <a:buChar char="•"/>
            </a:pPr>
            <a:r>
              <a:rPr lang="en-US" dirty="0">
                <a:latin typeface="Calibri Light" panose="020F0302020204030204" pitchFamily="34" charset="0"/>
                <a:cs typeface="Calibri Light" panose="020F0302020204030204" pitchFamily="34" charset="0"/>
              </a:rPr>
              <a:t>ED Activation</a:t>
            </a:r>
          </a:p>
          <a:p>
            <a:pPr indent="-457200">
              <a:buFont typeface="Arial"/>
              <a:buChar char="•"/>
            </a:pPr>
            <a:r>
              <a:rPr lang="en-US" dirty="0">
                <a:latin typeface="Calibri Light" panose="020F0302020204030204" pitchFamily="34" charset="0"/>
                <a:cs typeface="Calibri Light" panose="020F0302020204030204" pitchFamily="34" charset="0"/>
              </a:rPr>
              <a:t>Inpatient Activation</a:t>
            </a:r>
          </a:p>
          <a:p>
            <a:pPr indent="-457200">
              <a:buFont typeface="Arial"/>
              <a:buChar char="•"/>
            </a:pPr>
            <a:r>
              <a:rPr lang="en-US" dirty="0">
                <a:latin typeface="Calibri Light" panose="020F0302020204030204" pitchFamily="34" charset="0"/>
                <a:cs typeface="Calibri Light" panose="020F0302020204030204" pitchFamily="34" charset="0"/>
              </a:rPr>
              <a:t>Transfer Requested</a:t>
            </a:r>
          </a:p>
          <a:p>
            <a:pPr indent="-457200">
              <a:buFont typeface="Arial"/>
              <a:buChar char="•"/>
            </a:pPr>
            <a:r>
              <a:rPr lang="en-US" dirty="0">
                <a:latin typeface="Calibri Light" panose="020F0302020204030204" pitchFamily="34" charset="0"/>
                <a:cs typeface="Calibri Light" panose="020F0302020204030204" pitchFamily="34" charset="0"/>
              </a:rPr>
              <a:t>Transfer Accepted</a:t>
            </a:r>
          </a:p>
          <a:p>
            <a:pPr indent="-457200">
              <a:buFont typeface="Arial"/>
              <a:buChar char="•"/>
            </a:pPr>
            <a:r>
              <a:rPr lang="en-US" dirty="0">
                <a:latin typeface="Calibri Light" panose="020F0302020204030204" pitchFamily="34" charset="0"/>
                <a:cs typeface="Calibri Light" panose="020F0302020204030204" pitchFamily="34" charset="0"/>
              </a:rPr>
              <a:t>Consult Requested</a:t>
            </a:r>
          </a:p>
          <a:p>
            <a:pPr marL="0" indent="0">
              <a:spcBef>
                <a:spcPts val="3300"/>
              </a:spcBef>
            </a:pPr>
            <a:r>
              <a:rPr lang="en-US" b="1" dirty="0">
                <a:latin typeface="Calibri" panose="020F0502020204030204" pitchFamily="34" charset="0"/>
                <a:cs typeface="Calibri" panose="020F0502020204030204" pitchFamily="34" charset="0"/>
              </a:rPr>
              <a:t>Manual</a:t>
            </a:r>
          </a:p>
          <a:p>
            <a:pPr indent="-457200">
              <a:spcBef>
                <a:spcPts val="1200"/>
              </a:spcBef>
              <a:buFont typeface="Arial"/>
              <a:buChar char="•"/>
            </a:pPr>
            <a:r>
              <a:rPr lang="en-US" dirty="0">
                <a:latin typeface="Calibri Light" panose="020F0302020204030204" pitchFamily="34" charset="0"/>
                <a:cs typeface="Calibri Light" panose="020F0302020204030204" pitchFamily="34" charset="0"/>
              </a:rPr>
              <a:t>Team or Individual</a:t>
            </a:r>
          </a:p>
          <a:p>
            <a:pPr marL="0" indent="0">
              <a:spcBef>
                <a:spcPts val="2700"/>
              </a:spcBef>
            </a:pPr>
            <a:endParaRPr lang="en-US" dirty="0"/>
          </a:p>
        </p:txBody>
      </p:sp>
      <p:sp>
        <p:nvSpPr>
          <p:cNvPr id="8" name="Bullets">
            <a:extLst>
              <a:ext uri="{FF2B5EF4-FFF2-40B4-BE49-F238E27FC236}">
                <a16:creationId xmlns:a16="http://schemas.microsoft.com/office/drawing/2014/main" id="{E21F5D9D-E451-0E63-64CE-B29C3E9B90AE}"/>
              </a:ext>
            </a:extLst>
          </p:cNvPr>
          <p:cNvSpPr txBox="1">
            <a:spLocks/>
          </p:cNvSpPr>
          <p:nvPr/>
        </p:nvSpPr>
        <p:spPr>
          <a:xfrm>
            <a:off x="11018838" y="1789225"/>
            <a:ext cx="12511722" cy="2976065"/>
          </a:xfrm>
          <a:prstGeom prst="rect">
            <a:avLst/>
          </a:prstGeom>
          <a:noFill/>
          <a:ln>
            <a:noFill/>
          </a:ln>
        </p:spPr>
        <p:txBody>
          <a:bodyPr spcFirstLastPara="1" wrap="square" lIns="91425" tIns="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500"/>
              </a:spcBef>
              <a:spcAft>
                <a:spcPts val="0"/>
              </a:spcAft>
              <a:buClr>
                <a:srgbClr val="212121"/>
              </a:buClr>
              <a:buSzPts val="3200"/>
              <a:buFont typeface="Arial"/>
              <a:buNone/>
              <a:defRPr sz="3200" b="0" i="0" u="none" strike="noStrike" cap="none">
                <a:solidFill>
                  <a:srgbClr val="212121"/>
                </a:solidFill>
                <a:latin typeface="Calibri"/>
                <a:ea typeface="Calibri"/>
                <a:cs typeface="Calibri"/>
                <a:sym typeface="Calibri"/>
              </a:defRPr>
            </a:lvl1pPr>
            <a:lvl2pPr marL="914400" marR="0" lvl="1" indent="-431800" algn="l" rtl="0">
              <a:lnSpc>
                <a:spcPct val="90000"/>
              </a:lnSpc>
              <a:spcBef>
                <a:spcPts val="1200"/>
              </a:spcBef>
              <a:spcAft>
                <a:spcPts val="0"/>
              </a:spcAft>
              <a:buClr>
                <a:srgbClr val="212121"/>
              </a:buClr>
              <a:buSzPts val="3200"/>
              <a:buFont typeface="NTR"/>
              <a:buChar char="-"/>
              <a:defRPr sz="3200" b="0" i="0" u="none" strike="noStrike" cap="none">
                <a:solidFill>
                  <a:schemeClr val="dk1"/>
                </a:solidFill>
                <a:latin typeface="Calibri"/>
                <a:ea typeface="Calibri"/>
                <a:cs typeface="Calibri"/>
                <a:sym typeface="Calibri"/>
              </a:defRPr>
            </a:lvl2pPr>
            <a:lvl3pPr marL="1371600" marR="0" lvl="2" indent="-431800" algn="l" rtl="0">
              <a:lnSpc>
                <a:spcPct val="90000"/>
              </a:lnSpc>
              <a:spcBef>
                <a:spcPts val="1200"/>
              </a:spcBef>
              <a:spcAft>
                <a:spcPts val="0"/>
              </a:spcAft>
              <a:buClr>
                <a:srgbClr val="212121"/>
              </a:buClr>
              <a:buSzPts val="3200"/>
              <a:buFont typeface="NTR"/>
              <a:buChar char="+"/>
              <a:defRPr sz="3200" b="0" i="0" u="none" strike="noStrike" cap="none">
                <a:solidFill>
                  <a:schemeClr val="dk1"/>
                </a:solidFill>
                <a:latin typeface="Calibri"/>
                <a:ea typeface="Calibri"/>
                <a:cs typeface="Calibri"/>
                <a:sym typeface="Calibri"/>
              </a:defRPr>
            </a:lvl3pPr>
            <a:lvl4pPr marL="1828800" marR="0" lvl="3" indent="-431800" algn="l" rtl="0">
              <a:lnSpc>
                <a:spcPct val="90000"/>
              </a:lnSpc>
              <a:spcBef>
                <a:spcPts val="1200"/>
              </a:spcBef>
              <a:spcAft>
                <a:spcPts val="0"/>
              </a:spcAft>
              <a:buClr>
                <a:srgbClr val="212121"/>
              </a:buClr>
              <a:buSzPts val="3200"/>
              <a:buFont typeface="NTR"/>
              <a:buChar char="-"/>
              <a:defRPr sz="3200" b="0" i="0" u="none" strike="noStrike" cap="none">
                <a:solidFill>
                  <a:schemeClr val="dk1"/>
                </a:solidFill>
                <a:latin typeface="Calibri"/>
                <a:ea typeface="Calibri"/>
                <a:cs typeface="Calibri"/>
                <a:sym typeface="Calibri"/>
              </a:defRPr>
            </a:lvl4pPr>
            <a:lvl5pPr marL="2286000" marR="0" lvl="4" indent="-431800" algn="l" rtl="0">
              <a:lnSpc>
                <a:spcPct val="90000"/>
              </a:lnSpc>
              <a:spcBef>
                <a:spcPts val="1200"/>
              </a:spcBef>
              <a:spcAft>
                <a:spcPts val="0"/>
              </a:spcAft>
              <a:buClr>
                <a:schemeClr val="dk1"/>
              </a:buClr>
              <a:buSzPts val="3200"/>
              <a:buFont typeface="NTR"/>
              <a:buChar char="-"/>
              <a:defRPr sz="3200" b="0" i="0" u="none" strike="noStrike" cap="none">
                <a:solidFill>
                  <a:schemeClr val="dk1"/>
                </a:solidFill>
                <a:latin typeface="Calibri"/>
                <a:ea typeface="Calibri"/>
                <a:cs typeface="Calibri"/>
                <a:sym typeface="Calibri"/>
              </a:defRPr>
            </a:lvl5pPr>
            <a:lvl6pPr marL="2743200" marR="0" lvl="5" indent="-457200" algn="l" rtl="0">
              <a:lnSpc>
                <a:spcPct val="90000"/>
              </a:lnSpc>
              <a:spcBef>
                <a:spcPts val="12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pPr marL="0" lvl="1" indent="0">
              <a:spcBef>
                <a:spcPts val="4200"/>
              </a:spcBef>
              <a:buSzPts val="3600"/>
              <a:buFont typeface="NTR"/>
              <a:buNone/>
            </a:pPr>
            <a:r>
              <a:rPr lang="en-US" sz="3600" b="1" dirty="0">
                <a:solidFill>
                  <a:schemeClr val="accent1"/>
                </a:solidFill>
                <a:latin typeface="Arial"/>
                <a:ea typeface="Arial"/>
                <a:cs typeface="Arial"/>
                <a:sym typeface="Arial"/>
              </a:rPr>
              <a:t>HOW</a:t>
            </a:r>
            <a:endParaRPr lang="en-US" b="1" dirty="0">
              <a:solidFill>
                <a:schemeClr val="accent1"/>
              </a:solidFill>
              <a:latin typeface="Arial"/>
              <a:ea typeface="Arial"/>
              <a:cs typeface="Arial"/>
              <a:sym typeface="Arial"/>
            </a:endParaRPr>
          </a:p>
          <a:p>
            <a:pPr indent="-457200">
              <a:spcBef>
                <a:spcPts val="1200"/>
              </a:spcBef>
              <a:buFont typeface="Arial"/>
              <a:buChar char="•"/>
            </a:pPr>
            <a:r>
              <a:rPr lang="en-US" dirty="0"/>
              <a:t>Call Status</a:t>
            </a:r>
          </a:p>
          <a:p>
            <a:pPr marL="871538" lvl="1" indent="-349250"/>
            <a:r>
              <a:rPr lang="en-US" sz="3000" dirty="0">
                <a:latin typeface="Calibri Light" panose="020F0302020204030204" pitchFamily="34" charset="0"/>
                <a:cs typeface="Calibri Light" panose="020F0302020204030204" pitchFamily="34" charset="0"/>
              </a:rPr>
              <a:t>ON Call = Alert</a:t>
            </a:r>
          </a:p>
          <a:p>
            <a:pPr marL="871538" lvl="1" indent="-349250"/>
            <a:r>
              <a:rPr lang="en-US" sz="3000" dirty="0">
                <a:latin typeface="Calibri Light" panose="020F0302020204030204" pitchFamily="34" charset="0"/>
                <a:cs typeface="Calibri Light" panose="020F0302020204030204" pitchFamily="34" charset="0"/>
              </a:rPr>
              <a:t>OFF Call = No Alert</a:t>
            </a:r>
            <a:endParaRPr lang="en-US" dirty="0"/>
          </a:p>
          <a:p>
            <a:pPr marL="0" indent="0">
              <a:spcBef>
                <a:spcPts val="2700"/>
              </a:spcBef>
            </a:pP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7" name="shadow">
            <a:extLst>
              <a:ext uri="{FF2B5EF4-FFF2-40B4-BE49-F238E27FC236}">
                <a16:creationId xmlns:a16="http://schemas.microsoft.com/office/drawing/2014/main" id="{644363E0-359B-2C57-4A99-4D654D17809A}"/>
              </a:ext>
            </a:extLst>
          </p:cNvPr>
          <p:cNvSpPr/>
          <p:nvPr/>
        </p:nvSpPr>
        <p:spPr>
          <a:xfrm>
            <a:off x="-28576" y="0"/>
            <a:ext cx="10726738" cy="13716000"/>
          </a:xfrm>
          <a:prstGeom prst="rect">
            <a:avLst/>
          </a:prstGeom>
          <a:solidFill>
            <a:schemeClr val="bg1"/>
          </a:solidFill>
          <a:ln>
            <a:noFill/>
          </a:ln>
          <a:effectLst>
            <a:outerShdw blurRad="325259" dist="134281" dir="2700000" algn="tl" rotWithShape="0">
              <a:prstClr val="black">
                <a:alpha val="1748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all status image">
            <a:extLst>
              <a:ext uri="{FF2B5EF4-FFF2-40B4-BE49-F238E27FC236}">
                <a16:creationId xmlns:a16="http://schemas.microsoft.com/office/drawing/2014/main" id="{926F6D3C-A4FB-4B78-70F5-961559DC4BB9}"/>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a:fillRect/>
          </a:stretch>
        </p:blipFill>
        <p:spPr bwMode="auto">
          <a:xfrm>
            <a:off x="0" y="0"/>
            <a:ext cx="10726738" cy="13716000"/>
          </a:xfrm>
          <a:prstGeom prst="rect">
            <a:avLst/>
          </a:prstGeom>
          <a:noFill/>
          <a:extLst>
            <a:ext uri="{909E8E84-426E-40DD-AFC4-6F175D3DCCD1}">
              <a14:hiddenFill xmlns:a14="http://schemas.microsoft.com/office/drawing/2010/main">
                <a:solidFill>
                  <a:srgbClr val="FFFFFF"/>
                </a:solidFill>
              </a14:hiddenFill>
            </a:ext>
          </a:extLst>
        </p:spPr>
      </p:pic>
      <p:sp>
        <p:nvSpPr>
          <p:cNvPr id="17" name="LABEL">
            <a:extLst>
              <a:ext uri="{FF2B5EF4-FFF2-40B4-BE49-F238E27FC236}">
                <a16:creationId xmlns:a16="http://schemas.microsoft.com/office/drawing/2014/main" id="{21D0AB7C-3317-BA84-3AE4-5457EF89E1FC}"/>
              </a:ext>
            </a:extLst>
          </p:cNvPr>
          <p:cNvSpPr txBox="1"/>
          <p:nvPr/>
        </p:nvSpPr>
        <p:spPr>
          <a:xfrm>
            <a:off x="-14288" y="11905488"/>
            <a:ext cx="10744200" cy="1366376"/>
          </a:xfrm>
          <a:prstGeom prst="rect">
            <a:avLst/>
          </a:prstGeom>
          <a:solidFill>
            <a:schemeClr val="accent1"/>
          </a:solidFill>
          <a:ln>
            <a:noFill/>
          </a:ln>
        </p:spPr>
        <p:txBody>
          <a:bodyPr spcFirstLastPara="1" wrap="square" lIns="91425" tIns="91440" rIns="91425" bIns="45700" anchor="ctr" anchorCtr="0">
            <a:noAutofit/>
          </a:bodyPr>
          <a:lstStyle/>
          <a:p>
            <a:pPr lvl="0" algn="ctr">
              <a:lnSpc>
                <a:spcPct val="90000"/>
              </a:lnSpc>
              <a:buClr>
                <a:srgbClr val="212121"/>
              </a:buClr>
              <a:buSzPts val="4000"/>
            </a:pPr>
            <a:r>
              <a:rPr lang="en-US" sz="4000" dirty="0">
                <a:solidFill>
                  <a:schemeClr val="lt1"/>
                </a:solidFill>
              </a:rPr>
              <a:t>ON | OFF | Transparency</a:t>
            </a:r>
            <a:endParaRPr lang="en-US" sz="4000" dirty="0"/>
          </a:p>
        </p:txBody>
      </p:sp>
      <p:sp>
        <p:nvSpPr>
          <p:cNvPr id="13" name="TITLE">
            <a:extLst>
              <a:ext uri="{FF2B5EF4-FFF2-40B4-BE49-F238E27FC236}">
                <a16:creationId xmlns:a16="http://schemas.microsoft.com/office/drawing/2014/main" id="{A4E32037-4C1B-C7E2-8687-B747127E3C59}"/>
              </a:ext>
            </a:extLst>
          </p:cNvPr>
          <p:cNvSpPr txBox="1">
            <a:spLocks/>
          </p:cNvSpPr>
          <p:nvPr/>
        </p:nvSpPr>
        <p:spPr>
          <a:xfrm>
            <a:off x="11018520" y="1403989"/>
            <a:ext cx="12757468" cy="995882"/>
          </a:xfrm>
          <a:prstGeom prst="rect">
            <a:avLst/>
          </a:prstGeom>
          <a:noFill/>
          <a:ln>
            <a:noFill/>
          </a:ln>
        </p:spPr>
        <p:txBody>
          <a:bodyPr spcFirstLastPara="1" wrap="square" lIns="0" tIns="0" rIns="0" bIns="0" anchor="t" anchorCtr="0">
            <a:noAutofit/>
          </a:bodyPr>
          <a:lstStyle>
            <a:lvl1pPr algn="l" defTabSz="1828800" rtl="0" eaLnBrk="1" latinLnBrk="0" hangingPunct="1">
              <a:lnSpc>
                <a:spcPct val="90000"/>
              </a:lnSpc>
              <a:spcBef>
                <a:spcPct val="0"/>
              </a:spcBef>
              <a:buNone/>
              <a:defRPr sz="5000" b="1" kern="1200">
                <a:solidFill>
                  <a:srgbClr val="212121"/>
                </a:solidFill>
                <a:latin typeface="+mj-lt"/>
                <a:ea typeface="+mj-ea"/>
                <a:cs typeface="+mj-cs"/>
              </a:defRPr>
            </a:lvl1pPr>
          </a:lstStyle>
          <a:p>
            <a:pPr>
              <a:spcBef>
                <a:spcPts val="0"/>
              </a:spcBef>
              <a:buClr>
                <a:srgbClr val="212121"/>
              </a:buClr>
              <a:buSzPts val="5000"/>
              <a:buFont typeface="Arial"/>
              <a:buNone/>
            </a:pPr>
            <a:r>
              <a:rPr lang="en-US" dirty="0"/>
              <a:t>Hospital Call Status</a:t>
            </a:r>
          </a:p>
        </p:txBody>
      </p:sp>
      <p:sp>
        <p:nvSpPr>
          <p:cNvPr id="14" name="Bullets">
            <a:extLst>
              <a:ext uri="{FF2B5EF4-FFF2-40B4-BE49-F238E27FC236}">
                <a16:creationId xmlns:a16="http://schemas.microsoft.com/office/drawing/2014/main" id="{2388AE90-08CC-5DB8-2A15-D5ED2CE6A58D}"/>
              </a:ext>
            </a:extLst>
          </p:cNvPr>
          <p:cNvSpPr txBox="1">
            <a:spLocks/>
          </p:cNvSpPr>
          <p:nvPr/>
        </p:nvSpPr>
        <p:spPr>
          <a:xfrm>
            <a:off x="11018838" y="2400264"/>
            <a:ext cx="12576658" cy="10972766"/>
          </a:xfrm>
          <a:prstGeom prst="rect">
            <a:avLst/>
          </a:prstGeom>
          <a:noFill/>
          <a:ln>
            <a:noFill/>
          </a:ln>
        </p:spPr>
        <p:txBody>
          <a:bodyPr spcFirstLastPara="1" wrap="square" lIns="91425" tIns="45700" rIns="91425" bIns="45700" anchor="t" anchorCtr="0">
            <a:noAutofit/>
          </a:bodyPr>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spcBef>
                <a:spcPts val="0"/>
              </a:spcBef>
              <a:spcAft>
                <a:spcPts val="0"/>
              </a:spcAft>
              <a:buSzPts val="3600"/>
            </a:pPr>
            <a:r>
              <a:rPr lang="en-US" sz="3600" b="1" dirty="0">
                <a:solidFill>
                  <a:schemeClr val="accent1"/>
                </a:solidFill>
                <a:latin typeface="Arial"/>
                <a:ea typeface="Arial"/>
                <a:cs typeface="Arial"/>
                <a:sym typeface="Arial"/>
              </a:rPr>
              <a:t>MANAGE</a:t>
            </a:r>
            <a:endParaRPr lang="en-US" sz="3200" b="1" dirty="0">
              <a:solidFill>
                <a:schemeClr val="accent1"/>
              </a:solidFill>
              <a:latin typeface="Arial"/>
              <a:ea typeface="Arial"/>
              <a:cs typeface="Arial"/>
              <a:sym typeface="Arial"/>
            </a:endParaRPr>
          </a:p>
          <a:p>
            <a:pPr indent="-457200">
              <a:lnSpc>
                <a:spcPct val="100000"/>
              </a:lnSpc>
              <a:spcBef>
                <a:spcPts val="1200"/>
              </a:spcBef>
              <a:buSzPct val="100000"/>
              <a:buFont typeface="Arial"/>
              <a:buChar char="•"/>
            </a:pPr>
            <a:r>
              <a:rPr lang="en-US" dirty="0">
                <a:latin typeface="Calibri Light" panose="020F0302020204030204" pitchFamily="34" charset="0"/>
                <a:cs typeface="Calibri Light" panose="020F0302020204030204" pitchFamily="34" charset="0"/>
              </a:rPr>
              <a:t>Integrate with Calendar</a:t>
            </a:r>
          </a:p>
          <a:p>
            <a:pPr indent="-457200">
              <a:lnSpc>
                <a:spcPct val="100000"/>
              </a:lnSpc>
              <a:spcBef>
                <a:spcPts val="1200"/>
              </a:spcBef>
              <a:buSzPct val="100000"/>
              <a:buFont typeface="Arial"/>
              <a:buChar char="•"/>
            </a:pPr>
            <a:r>
              <a:rPr lang="en-US" dirty="0">
                <a:latin typeface="Calibri Light" panose="020F0302020204030204" pitchFamily="34" charset="0"/>
                <a:cs typeface="Calibri Light" panose="020F0302020204030204" pitchFamily="34" charset="0"/>
              </a:rPr>
              <a:t>Toggle ON/OFF</a:t>
            </a:r>
          </a:p>
          <a:p>
            <a:pPr indent="-457200">
              <a:lnSpc>
                <a:spcPct val="100000"/>
              </a:lnSpc>
              <a:spcBef>
                <a:spcPts val="1200"/>
              </a:spcBef>
              <a:buSzPct val="100000"/>
              <a:buFont typeface="Arial"/>
              <a:buChar char="•"/>
            </a:pPr>
            <a:r>
              <a:rPr lang="en-US" dirty="0">
                <a:latin typeface="Calibri Light" panose="020F0302020204030204" pitchFamily="34" charset="0"/>
                <a:cs typeface="Calibri Light" panose="020F0302020204030204" pitchFamily="34" charset="0"/>
              </a:rPr>
              <a:t>Set NEXT ON / OFF</a:t>
            </a:r>
          </a:p>
          <a:p>
            <a:pPr indent="-457200">
              <a:lnSpc>
                <a:spcPct val="100000"/>
              </a:lnSpc>
              <a:spcBef>
                <a:spcPts val="1200"/>
              </a:spcBef>
              <a:buSzPct val="100000"/>
              <a:buFont typeface="Arial"/>
              <a:buChar char="•"/>
            </a:pPr>
            <a:r>
              <a:rPr lang="en-US" dirty="0">
                <a:latin typeface="Calibri Light" panose="020F0302020204030204" pitchFamily="34" charset="0"/>
                <a:cs typeface="Calibri Light" panose="020F0302020204030204" pitchFamily="34" charset="0"/>
              </a:rPr>
              <a:t>Admin can Set Call Status</a:t>
            </a:r>
          </a:p>
          <a:p>
            <a:pPr>
              <a:spcBef>
                <a:spcPts val="4200"/>
              </a:spcBef>
              <a:spcAft>
                <a:spcPts val="0"/>
              </a:spcAft>
              <a:buSzPts val="3600"/>
            </a:pPr>
            <a:r>
              <a:rPr lang="en-US" sz="3600" b="1" dirty="0">
                <a:solidFill>
                  <a:schemeClr val="accent1"/>
                </a:solidFill>
                <a:latin typeface="Arial"/>
                <a:ea typeface="Arial"/>
                <a:cs typeface="Arial"/>
                <a:sym typeface="Arial"/>
              </a:rPr>
              <a:t>MANUAL</a:t>
            </a:r>
            <a:endParaRPr lang="en-US" dirty="0"/>
          </a:p>
          <a:p>
            <a:pPr indent="-457200">
              <a:lnSpc>
                <a:spcPct val="100000"/>
              </a:lnSpc>
              <a:spcBef>
                <a:spcPts val="1200"/>
              </a:spcBef>
              <a:buSzPct val="100000"/>
              <a:buFont typeface="Arial"/>
              <a:buChar char="•"/>
            </a:pPr>
            <a:r>
              <a:rPr lang="en-US" dirty="0">
                <a:latin typeface="Calibri Light" panose="020F0302020204030204" pitchFamily="34" charset="0"/>
                <a:cs typeface="Calibri Light" panose="020F0302020204030204" pitchFamily="34" charset="0"/>
              </a:rPr>
              <a:t>Assign to individual in real time regardless of call status</a:t>
            </a:r>
          </a:p>
          <a:p>
            <a:pPr marL="0" marR="0" lvl="0" indent="0" algn="l" defTabSz="914400" rtl="0" eaLnBrk="1" fontAlgn="auto" latinLnBrk="0" hangingPunct="1">
              <a:lnSpc>
                <a:spcPct val="100000"/>
              </a:lnSpc>
              <a:spcBef>
                <a:spcPts val="4200"/>
              </a:spcBef>
              <a:spcAft>
                <a:spcPts val="0"/>
              </a:spcAft>
              <a:buClr>
                <a:srgbClr val="000000"/>
              </a:buClr>
              <a:buSzPts val="3600"/>
              <a:buFont typeface="Arial"/>
              <a:buNone/>
              <a:tabLst/>
              <a:defRPr/>
            </a:pPr>
            <a:r>
              <a:rPr kumimoji="0" lang="en-US" sz="3600" b="1" i="0" u="none" strike="noStrike" kern="0" cap="none" spc="0" normalizeH="0" baseline="0" noProof="0" dirty="0">
                <a:ln>
                  <a:noFill/>
                </a:ln>
                <a:solidFill>
                  <a:srgbClr val="B12028"/>
                </a:solidFill>
                <a:effectLst/>
                <a:uLnTx/>
                <a:uFillTx/>
                <a:latin typeface="Arial"/>
                <a:ea typeface="Arial"/>
                <a:cs typeface="Arial"/>
                <a:sym typeface="Arial"/>
              </a:rPr>
              <a:t>VISIBILITY ON TEAM SCREEN</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a:p>
            <a:pPr lvl="0" indent="-457200">
              <a:lnSpc>
                <a:spcPct val="100000"/>
              </a:lnSpc>
              <a:spcBef>
                <a:spcPts val="1200"/>
              </a:spcBef>
              <a:buSzPct val="100000"/>
              <a:buFont typeface="Arial"/>
              <a:buChar char="•"/>
              <a:tabLst/>
              <a:defRPr/>
            </a:pPr>
            <a:r>
              <a:rPr lang="en-US" dirty="0">
                <a:latin typeface="Calibri Light" panose="020F0302020204030204" pitchFamily="34" charset="0"/>
                <a:cs typeface="Calibri Light" panose="020F0302020204030204" pitchFamily="34" charset="0"/>
              </a:rPr>
              <a:t>Call Status of Individuals</a:t>
            </a:r>
          </a:p>
          <a:p>
            <a:pPr lvl="0" indent="-457200">
              <a:lnSpc>
                <a:spcPct val="100000"/>
              </a:lnSpc>
              <a:spcBef>
                <a:spcPts val="1200"/>
              </a:spcBef>
              <a:buSzPct val="100000"/>
              <a:buFont typeface="Arial"/>
              <a:buChar char="•"/>
              <a:tabLst/>
              <a:defRPr/>
            </a:pPr>
            <a:r>
              <a:rPr lang="en-US" dirty="0">
                <a:latin typeface="Calibri Light" panose="020F0302020204030204" pitchFamily="34" charset="0"/>
                <a:cs typeface="Calibri Light" panose="020F0302020204030204" pitchFamily="34" charset="0"/>
              </a:rPr>
              <a:t>Acknowledgement Status of Individuals</a:t>
            </a:r>
          </a:p>
          <a:p>
            <a:pPr lvl="0" indent="-457200">
              <a:lnSpc>
                <a:spcPct val="100000"/>
              </a:lnSpc>
              <a:spcBef>
                <a:spcPts val="1200"/>
              </a:spcBef>
              <a:buSzPct val="100000"/>
              <a:buFont typeface="Arial"/>
              <a:buChar char="•"/>
              <a:tabLst/>
              <a:defRPr/>
            </a:pPr>
            <a:r>
              <a:rPr lang="en-US" dirty="0">
                <a:latin typeface="Calibri Light" panose="020F0302020204030204" pitchFamily="34" charset="0"/>
                <a:cs typeface="Calibri Light" panose="020F0302020204030204" pitchFamily="34" charset="0"/>
              </a:rPr>
              <a:t>Silence Alerts Status of Individuals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6B3B3CD9-5DB3-6FA1-690D-309C15365BEF}"/>
            </a:ext>
          </a:extLst>
        </p:cNvPr>
        <p:cNvGrpSpPr/>
        <p:nvPr/>
      </p:nvGrpSpPr>
      <p:grpSpPr>
        <a:xfrm>
          <a:off x="0" y="0"/>
          <a:ext cx="0" cy="0"/>
          <a:chOff x="0" y="0"/>
          <a:chExt cx="0" cy="0"/>
        </a:xfrm>
      </p:grpSpPr>
      <p:sp>
        <p:nvSpPr>
          <p:cNvPr id="7" name="shadow">
            <a:extLst>
              <a:ext uri="{FF2B5EF4-FFF2-40B4-BE49-F238E27FC236}">
                <a16:creationId xmlns:a16="http://schemas.microsoft.com/office/drawing/2014/main" id="{BFD5D629-6E6F-BB8C-E42A-4BA43BA0064C}"/>
              </a:ext>
            </a:extLst>
          </p:cNvPr>
          <p:cNvSpPr/>
          <p:nvPr/>
        </p:nvSpPr>
        <p:spPr>
          <a:xfrm>
            <a:off x="-28576" y="0"/>
            <a:ext cx="10726738" cy="13716000"/>
          </a:xfrm>
          <a:prstGeom prst="rect">
            <a:avLst/>
          </a:prstGeom>
          <a:solidFill>
            <a:schemeClr val="bg1"/>
          </a:solidFill>
          <a:ln>
            <a:noFill/>
          </a:ln>
          <a:effectLst>
            <a:outerShdw blurRad="325259" dist="134281" dir="2700000" algn="tl" rotWithShape="0">
              <a:prstClr val="black">
                <a:alpha val="1748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LEFT IMAGE">
            <a:extLst>
              <a:ext uri="{FF2B5EF4-FFF2-40B4-BE49-F238E27FC236}">
                <a16:creationId xmlns:a16="http://schemas.microsoft.com/office/drawing/2014/main" id="{4069DF58-7C1A-BA0C-824A-EB013BE4D018}"/>
              </a:ext>
            </a:extLst>
          </p:cNvPr>
          <p:cNvPicPr preferRelativeResize="0"/>
          <p:nvPr/>
        </p:nvPicPr>
        <p:blipFill>
          <a:blip r:embed="rId3"/>
          <a:srcRect t="26251" r="5136" b="-5"/>
          <a:stretch>
            <a:fillRect/>
          </a:stretch>
        </p:blipFill>
        <p:spPr>
          <a:xfrm>
            <a:off x="0" y="3041374"/>
            <a:ext cx="10727400" cy="10675417"/>
          </a:xfrm>
          <a:prstGeom prst="rect">
            <a:avLst/>
          </a:prstGeom>
          <a:noFill/>
          <a:ln>
            <a:noFill/>
          </a:ln>
        </p:spPr>
      </p:pic>
      <p:sp>
        <p:nvSpPr>
          <p:cNvPr id="2" name="STAT LINKS">
            <a:extLst>
              <a:ext uri="{FF2B5EF4-FFF2-40B4-BE49-F238E27FC236}">
                <a16:creationId xmlns:a16="http://schemas.microsoft.com/office/drawing/2014/main" id="{9D7C473F-E32C-56B5-D5EA-55BBB20EB438}"/>
              </a:ext>
            </a:extLst>
          </p:cNvPr>
          <p:cNvSpPr txBox="1"/>
          <p:nvPr/>
        </p:nvSpPr>
        <p:spPr>
          <a:xfrm>
            <a:off x="10935024" y="14327499"/>
            <a:ext cx="9744891" cy="2923877"/>
          </a:xfrm>
          <a:prstGeom prst="rect">
            <a:avLst/>
          </a:prstGeom>
          <a:noFill/>
        </p:spPr>
        <p:txBody>
          <a:bodyPr wrap="square" rtlCol="0">
            <a:spAutoFit/>
          </a:bodyPr>
          <a:lstStyle/>
          <a:p>
            <a:pPr marL="457200" indent="-457200" fontAlgn="base">
              <a:buFont typeface="Arial" panose="020B0604020202020204" pitchFamily="34" charset="0"/>
              <a:buChar char="•"/>
            </a:pPr>
            <a:r>
              <a:rPr lang="en-US" sz="3200" u="sng" dirty="0">
                <a:hlinkClick r:id="rId4"/>
              </a:rPr>
              <a:t>Reliable and efficient ECG transmission</a:t>
            </a:r>
            <a:endParaRPr lang="en-US" sz="3200" dirty="0"/>
          </a:p>
          <a:p>
            <a:pPr marL="457200" indent="-457200" fontAlgn="base">
              <a:buFont typeface="Arial" panose="020B0604020202020204" pitchFamily="34" charset="0"/>
              <a:buChar char="•"/>
            </a:pPr>
            <a:r>
              <a:rPr lang="en-US" sz="3200" u="sng" dirty="0">
                <a:hlinkClick r:id="rId4"/>
              </a:rPr>
              <a:t>28% reduction in FMC to device time</a:t>
            </a:r>
            <a:endParaRPr lang="en-US" sz="3200" dirty="0"/>
          </a:p>
          <a:p>
            <a:pPr marL="457200" indent="-457200" fontAlgn="base">
              <a:buFont typeface="Arial" panose="020B0604020202020204" pitchFamily="34" charset="0"/>
              <a:buChar char="•"/>
            </a:pPr>
            <a:r>
              <a:rPr lang="en-US" sz="3200" u="sng" dirty="0">
                <a:hlinkClick r:id="rId5"/>
              </a:rPr>
              <a:t>50% reduction in average door-in-door-out time</a:t>
            </a:r>
            <a:endParaRPr lang="en-US" sz="3200" dirty="0"/>
          </a:p>
          <a:p>
            <a:pPr marL="457200" indent="-457200" fontAlgn="base">
              <a:buFont typeface="Arial" panose="020B0604020202020204" pitchFamily="34" charset="0"/>
              <a:buChar char="•"/>
            </a:pPr>
            <a:r>
              <a:rPr lang="en-US" sz="3200" u="sng" dirty="0">
                <a:hlinkClick r:id="rId6"/>
              </a:rPr>
              <a:t>58% reduction in DTB &lt;60 min</a:t>
            </a:r>
            <a:endParaRPr lang="en-US" sz="3200" dirty="0"/>
          </a:p>
          <a:p>
            <a:pPr marL="457200" indent="-457200" fontAlgn="base">
              <a:buFont typeface="Arial" panose="020B0604020202020204" pitchFamily="34" charset="0"/>
              <a:buChar char="•"/>
            </a:pPr>
            <a:r>
              <a:rPr lang="en-US" sz="3200" u="sng" dirty="0">
                <a:hlinkClick r:id="rId7"/>
              </a:rPr>
              <a:t>39% savings from reduced FA</a:t>
            </a:r>
            <a:endParaRPr lang="en-US" sz="3200" dirty="0"/>
          </a:p>
          <a:p>
            <a:endParaRPr lang="en-US" sz="2400" dirty="0"/>
          </a:p>
        </p:txBody>
      </p:sp>
      <p:sp>
        <p:nvSpPr>
          <p:cNvPr id="3" name="LABEL">
            <a:extLst>
              <a:ext uri="{FF2B5EF4-FFF2-40B4-BE49-F238E27FC236}">
                <a16:creationId xmlns:a16="http://schemas.microsoft.com/office/drawing/2014/main" id="{C28455CD-B625-C0B6-0D94-328CB8A9922F}"/>
              </a:ext>
            </a:extLst>
          </p:cNvPr>
          <p:cNvSpPr txBox="1"/>
          <p:nvPr/>
        </p:nvSpPr>
        <p:spPr>
          <a:xfrm>
            <a:off x="-14288" y="11905488"/>
            <a:ext cx="10741026" cy="1366376"/>
          </a:xfrm>
          <a:prstGeom prst="rect">
            <a:avLst/>
          </a:prstGeom>
          <a:solidFill>
            <a:schemeClr val="accent1"/>
          </a:solidFill>
          <a:ln>
            <a:noFill/>
          </a:ln>
        </p:spPr>
        <p:txBody>
          <a:bodyPr spcFirstLastPara="1" wrap="square" lIns="91425" tIns="91440" rIns="91425" bIns="45700" anchor="ctr" anchorCtr="0">
            <a:noAutofit/>
          </a:bodyPr>
          <a:lstStyle>
            <a:defPPr marR="0" lvl="0" algn="l" rtl="0">
              <a:lnSpc>
                <a:spcPct val="100000"/>
              </a:lnSpc>
              <a:spcBef>
                <a:spcPts val="0"/>
              </a:spcBef>
              <a:spcAft>
                <a:spcPts val="0"/>
              </a:spcAft>
            </a:defPPr>
            <a:lvl1pPr algn="ctr">
              <a:lnSpc>
                <a:spcPct val="90000"/>
              </a:lnSpc>
              <a:buClr>
                <a:srgbClr val="212121"/>
              </a:buClr>
              <a:buSzPts val="4000"/>
              <a:defRPr sz="4000">
                <a:solidFill>
                  <a:schemeClr val="lt1"/>
                </a:solidFill>
              </a:defRPr>
            </a:lvl1pPr>
          </a:lstStyle>
          <a:p>
            <a:r>
              <a:rPr lang="en-US" dirty="0"/>
              <a:t>The STEMI Team</a:t>
            </a:r>
            <a:endParaRPr dirty="0"/>
          </a:p>
        </p:txBody>
      </p:sp>
      <p:sp>
        <p:nvSpPr>
          <p:cNvPr id="8" name="Bullets">
            <a:extLst>
              <a:ext uri="{FF2B5EF4-FFF2-40B4-BE49-F238E27FC236}">
                <a16:creationId xmlns:a16="http://schemas.microsoft.com/office/drawing/2014/main" id="{9A67C803-6BB9-3BAB-625A-865C00BC7D22}"/>
              </a:ext>
            </a:extLst>
          </p:cNvPr>
          <p:cNvSpPr txBox="1">
            <a:spLocks/>
          </p:cNvSpPr>
          <p:nvPr/>
        </p:nvSpPr>
        <p:spPr>
          <a:xfrm>
            <a:off x="10935024" y="2626430"/>
            <a:ext cx="13133289" cy="680851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000000"/>
              </a:buClr>
              <a:buSzPts val="2900"/>
              <a:buFont typeface="Roboto"/>
              <a:buNone/>
              <a:defRPr sz="3700" b="0" i="0" u="none" strike="noStrike" cap="none">
                <a:solidFill>
                  <a:srgbClr val="000000"/>
                </a:solidFill>
                <a:latin typeface="Roboto"/>
                <a:ea typeface="Roboto"/>
                <a:cs typeface="Roboto"/>
                <a:sym typeface="Roboto"/>
              </a:defRPr>
            </a:lvl1pPr>
            <a:lvl2pPr marL="914400" marR="0" lvl="1" indent="-463550" algn="l" rtl="0">
              <a:lnSpc>
                <a:spcPct val="100000"/>
              </a:lnSpc>
              <a:spcBef>
                <a:spcPts val="1100"/>
              </a:spcBef>
              <a:spcAft>
                <a:spcPts val="0"/>
              </a:spcAft>
              <a:buClr>
                <a:srgbClr val="000000"/>
              </a:buClr>
              <a:buSzPts val="3700"/>
              <a:buFont typeface="Roboto Medium"/>
              <a:buChar char="•"/>
              <a:defRPr sz="2900" b="0" i="0" u="none" strike="noStrike" cap="none">
                <a:solidFill>
                  <a:srgbClr val="000000"/>
                </a:solidFill>
                <a:latin typeface="Arial"/>
                <a:ea typeface="Arial"/>
                <a:cs typeface="Arial"/>
                <a:sym typeface="Arial"/>
              </a:defRPr>
            </a:lvl2pPr>
            <a:lvl3pPr marL="1371600" marR="0" lvl="2" indent="-463550" algn="l" rtl="0">
              <a:lnSpc>
                <a:spcPct val="100000"/>
              </a:lnSpc>
              <a:spcBef>
                <a:spcPts val="1100"/>
              </a:spcBef>
              <a:spcAft>
                <a:spcPts val="0"/>
              </a:spcAft>
              <a:buClr>
                <a:srgbClr val="000000"/>
              </a:buClr>
              <a:buSzPts val="3700"/>
              <a:buFont typeface="Arial"/>
              <a:buChar char="•"/>
              <a:defRPr sz="3700" b="0" i="0" u="none" strike="noStrike" cap="none">
                <a:solidFill>
                  <a:srgbClr val="000000"/>
                </a:solidFill>
                <a:latin typeface="Arial"/>
                <a:ea typeface="Arial"/>
                <a:cs typeface="Arial"/>
                <a:sym typeface="Arial"/>
              </a:defRPr>
            </a:lvl3pPr>
            <a:lvl4pPr marL="1828800" marR="0" lvl="3" indent="-400050" algn="l" rtl="0">
              <a:lnSpc>
                <a:spcPct val="100000"/>
              </a:lnSpc>
              <a:spcBef>
                <a:spcPts val="110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4pPr>
            <a:lvl5pPr marL="2286000" marR="0" lvl="4" indent="-400050" algn="l" rtl="0">
              <a:lnSpc>
                <a:spcPct val="100000"/>
              </a:lnSpc>
              <a:spcBef>
                <a:spcPts val="1100"/>
              </a:spcBef>
              <a:spcAft>
                <a:spcPts val="0"/>
              </a:spcAft>
              <a:buClr>
                <a:srgbClr val="000000"/>
              </a:buClr>
              <a:buSzPts val="2700"/>
              <a:buFont typeface="Arial"/>
              <a:buChar char="•"/>
              <a:defRPr sz="3700" b="0" i="0" u="none" strike="noStrike" cap="none">
                <a:solidFill>
                  <a:srgbClr val="000000"/>
                </a:solidFill>
                <a:latin typeface="Arial"/>
                <a:ea typeface="Arial"/>
                <a:cs typeface="Arial"/>
                <a:sym typeface="Arial"/>
              </a:defRPr>
            </a:lvl5pPr>
            <a:lvl6pPr marL="2743200" marR="0" lvl="5" indent="-349250" algn="l" rtl="0">
              <a:lnSpc>
                <a:spcPct val="100000"/>
              </a:lnSpc>
              <a:spcBef>
                <a:spcPts val="1100"/>
              </a:spcBef>
              <a:spcAft>
                <a:spcPts val="0"/>
              </a:spcAft>
              <a:buClr>
                <a:schemeClr val="dk1"/>
              </a:buClr>
              <a:buSzPts val="1900"/>
              <a:buFont typeface="Arial"/>
              <a:buChar char="•"/>
              <a:defRPr sz="3700" b="0" i="0" u="none" strike="noStrike" cap="none">
                <a:solidFill>
                  <a:srgbClr val="000000"/>
                </a:solidFill>
                <a:latin typeface="Arial"/>
                <a:ea typeface="Arial"/>
                <a:cs typeface="Arial"/>
                <a:sym typeface="Arial"/>
              </a:defRPr>
            </a:lvl6pPr>
            <a:lvl7pPr marL="3200400" marR="0" lvl="6" indent="-349250" algn="l" rtl="0">
              <a:lnSpc>
                <a:spcPct val="100000"/>
              </a:lnSpc>
              <a:spcBef>
                <a:spcPts val="1100"/>
              </a:spcBef>
              <a:spcAft>
                <a:spcPts val="0"/>
              </a:spcAft>
              <a:buClr>
                <a:schemeClr val="dk1"/>
              </a:buClr>
              <a:buSzPts val="1900"/>
              <a:buFont typeface="Arial"/>
              <a:buChar char="•"/>
              <a:defRPr sz="3700" b="0" i="0" u="none" strike="noStrike" cap="none">
                <a:solidFill>
                  <a:srgbClr val="000000"/>
                </a:solidFill>
                <a:latin typeface="Arial"/>
                <a:ea typeface="Arial"/>
                <a:cs typeface="Arial"/>
                <a:sym typeface="Arial"/>
              </a:defRPr>
            </a:lvl7pPr>
            <a:lvl8pPr marL="3657600" marR="0" lvl="7" indent="-349250" algn="l" rtl="0">
              <a:lnSpc>
                <a:spcPct val="100000"/>
              </a:lnSpc>
              <a:spcBef>
                <a:spcPts val="1100"/>
              </a:spcBef>
              <a:spcAft>
                <a:spcPts val="0"/>
              </a:spcAft>
              <a:buClr>
                <a:schemeClr val="dk1"/>
              </a:buClr>
              <a:buSzPts val="1900"/>
              <a:buFont typeface="Arial"/>
              <a:buChar char="•"/>
              <a:defRPr sz="3700" b="0" i="0" u="none" strike="noStrike" cap="none">
                <a:solidFill>
                  <a:srgbClr val="000000"/>
                </a:solidFill>
                <a:latin typeface="Arial"/>
                <a:ea typeface="Arial"/>
                <a:cs typeface="Arial"/>
                <a:sym typeface="Arial"/>
              </a:defRPr>
            </a:lvl8pPr>
            <a:lvl9pPr marL="4114800" marR="0" lvl="8" indent="-349250" algn="l" rtl="0">
              <a:lnSpc>
                <a:spcPct val="100000"/>
              </a:lnSpc>
              <a:spcBef>
                <a:spcPts val="1100"/>
              </a:spcBef>
              <a:spcAft>
                <a:spcPts val="1100"/>
              </a:spcAft>
              <a:buClr>
                <a:schemeClr val="dk1"/>
              </a:buClr>
              <a:buSzPts val="1900"/>
              <a:buFont typeface="Arial"/>
              <a:buChar char="•"/>
              <a:defRPr sz="3700" b="0" i="0" u="none" strike="noStrike" cap="none">
                <a:solidFill>
                  <a:srgbClr val="000000"/>
                </a:solidFill>
                <a:latin typeface="Arial"/>
                <a:ea typeface="Arial"/>
                <a:cs typeface="Arial"/>
                <a:sym typeface="Arial"/>
              </a:defRPr>
            </a:lvl9pPr>
          </a:lstStyle>
          <a:p>
            <a:pPr marL="0" indent="0">
              <a:lnSpc>
                <a:spcPct val="90000"/>
              </a:lnSpc>
              <a:spcAft>
                <a:spcPts val="1200"/>
              </a:spcAft>
              <a:buSzPts val="3200"/>
            </a:pPr>
            <a:r>
              <a:rPr lang="en-US" sz="3200" b="1" dirty="0">
                <a:solidFill>
                  <a:schemeClr val="accent1"/>
                </a:solidFill>
                <a:latin typeface="+mj-lt"/>
                <a:ea typeface="Arial"/>
                <a:cs typeface="Arial"/>
                <a:sym typeface="Arial"/>
              </a:rPr>
              <a:t>FOR THE PROVIDER</a:t>
            </a:r>
            <a:endParaRPr lang="en-US" sz="3200" dirty="0">
              <a:latin typeface="+mj-lt"/>
            </a:endParaRPr>
          </a:p>
          <a:p>
            <a:pPr indent="-457200">
              <a:spcBef>
                <a:spcPts val="1200"/>
              </a:spcBef>
              <a:spcAft>
                <a:spcPts val="1200"/>
              </a:spcAft>
              <a:buSzPct val="100000"/>
              <a:buFont typeface="Arial" panose="020B0604020202020204" pitchFamily="34" charset="0"/>
              <a:buChar char="•"/>
            </a:pPr>
            <a:r>
              <a:rPr lang="en-US" sz="3000" dirty="0">
                <a:latin typeface="Calibri Light" panose="020F0302020204030204" pitchFamily="34" charset="0"/>
                <a:cs typeface="Calibri Light" panose="020F0302020204030204" pitchFamily="34" charset="0"/>
              </a:rPr>
              <a:t>Provide pre-registration information before patient arrival – simplifying identification of patient’s history, initiating proper protocols and documentation, and shortening the time to definitive treatment.</a:t>
            </a:r>
          </a:p>
          <a:p>
            <a:pPr indent="-457200">
              <a:spcBef>
                <a:spcPts val="1200"/>
              </a:spcBef>
              <a:spcAft>
                <a:spcPts val="1200"/>
              </a:spcAft>
              <a:buSzPct val="100000"/>
              <a:buFont typeface="Arial" panose="020B0604020202020204" pitchFamily="34" charset="0"/>
              <a:buChar char="•"/>
            </a:pPr>
            <a:r>
              <a:rPr lang="en-US" sz="3000" dirty="0">
                <a:latin typeface="Calibri Light" panose="020F0302020204030204" pitchFamily="34" charset="0"/>
                <a:cs typeface="Calibri Light" panose="020F0302020204030204" pitchFamily="34" charset="0"/>
              </a:rPr>
              <a:t>Standardize communication and logistics across EMS agencies.</a:t>
            </a:r>
          </a:p>
          <a:p>
            <a:pPr indent="-457200">
              <a:spcBef>
                <a:spcPts val="1200"/>
              </a:spcBef>
              <a:spcAft>
                <a:spcPts val="1200"/>
              </a:spcAft>
              <a:buSzPct val="100000"/>
              <a:buFont typeface="Arial" panose="020B0604020202020204" pitchFamily="34" charset="0"/>
              <a:buChar char="•"/>
            </a:pPr>
            <a:r>
              <a:rPr lang="en-US" sz="3000" dirty="0">
                <a:latin typeface="Calibri Light" panose="020F0302020204030204" pitchFamily="34" charset="0"/>
                <a:cs typeface="Calibri Light" panose="020F0302020204030204" pitchFamily="34" charset="0"/>
              </a:rPr>
              <a:t>Simplify ED Bypass Protocols for EMS, ED, cath lab, and cardiology providers.  Everyone knows where the patient is currently and when the patient is to arrive at the cath lab.</a:t>
            </a:r>
          </a:p>
          <a:p>
            <a:pPr indent="-457200">
              <a:spcBef>
                <a:spcPts val="1200"/>
              </a:spcBef>
              <a:spcAft>
                <a:spcPts val="1200"/>
              </a:spcAft>
              <a:buSzPct val="100000"/>
              <a:buFont typeface="Arial" panose="020B0604020202020204" pitchFamily="34" charset="0"/>
              <a:buChar char="•"/>
            </a:pPr>
            <a:r>
              <a:rPr lang="en-US" sz="3000" dirty="0">
                <a:latin typeface="Calibri Light" panose="020F0302020204030204" pitchFamily="34" charset="0"/>
                <a:cs typeface="Calibri Light" panose="020F0302020204030204" pitchFamily="34" charset="0"/>
              </a:rPr>
              <a:t>Leverage the same workflow for all methods of arrival (EMS, ED, Inpatient, Transfer).</a:t>
            </a:r>
          </a:p>
          <a:p>
            <a:pPr indent="-457200">
              <a:spcBef>
                <a:spcPts val="1200"/>
              </a:spcBef>
              <a:spcAft>
                <a:spcPts val="1200"/>
              </a:spcAft>
              <a:buSzPct val="100000"/>
              <a:buFont typeface="Arial" panose="020B0604020202020204" pitchFamily="34" charset="0"/>
              <a:buChar char="•"/>
            </a:pPr>
            <a:r>
              <a:rPr lang="en-US" sz="3000" dirty="0">
                <a:latin typeface="Calibri Light" panose="020F0302020204030204" pitchFamily="34" charset="0"/>
                <a:cs typeface="Calibri Light" panose="020F0302020204030204" pitchFamily="34" charset="0"/>
              </a:rPr>
              <a:t>Achieve better results with less effort</a:t>
            </a:r>
            <a:r>
              <a:rPr lang="en-US" sz="3200" dirty="0">
                <a:latin typeface="Calibri Light" panose="020F0302020204030204" pitchFamily="34" charset="0"/>
                <a:cs typeface="Calibri Light" panose="020F0302020204030204" pitchFamily="34" charset="0"/>
              </a:rPr>
              <a:t>.</a:t>
            </a:r>
            <a:endParaRPr lang="en-US" sz="3200" dirty="0">
              <a:latin typeface="Calibri Light" panose="020F0302020204030204" pitchFamily="34" charset="0"/>
              <a:cs typeface="Calibri Light" panose="020F0302020204030204" pitchFamily="34" charset="0"/>
              <a:sym typeface="Calibri"/>
            </a:endParaRPr>
          </a:p>
        </p:txBody>
      </p:sp>
      <p:sp>
        <p:nvSpPr>
          <p:cNvPr id="9" name="TITLE">
            <a:extLst>
              <a:ext uri="{FF2B5EF4-FFF2-40B4-BE49-F238E27FC236}">
                <a16:creationId xmlns:a16="http://schemas.microsoft.com/office/drawing/2014/main" id="{D2B68983-5719-5892-1E69-17D1CF7AB554}"/>
              </a:ext>
            </a:extLst>
          </p:cNvPr>
          <p:cNvSpPr txBox="1">
            <a:spLocks/>
          </p:cNvSpPr>
          <p:nvPr/>
        </p:nvSpPr>
        <p:spPr>
          <a:xfrm>
            <a:off x="11018520" y="1251589"/>
            <a:ext cx="12757468" cy="88834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5100"/>
              <a:buFont typeface="Arial"/>
              <a:buNone/>
              <a:defRPr sz="5000" b="1" i="0" u="none" strike="noStrike" cap="none">
                <a:solidFill>
                  <a:srgbClr val="212121"/>
                </a:solidFill>
                <a:latin typeface="Arial"/>
                <a:ea typeface="Arial"/>
                <a:cs typeface="Arial"/>
                <a:sym typeface="Arial"/>
              </a:defRPr>
            </a:lvl1pPr>
            <a:lvl2pPr marR="0" lvl="1" algn="l" rtl="0">
              <a:lnSpc>
                <a:spcPct val="100000"/>
              </a:lnSpc>
              <a:spcBef>
                <a:spcPts val="0"/>
              </a:spcBef>
              <a:spcAft>
                <a:spcPts val="0"/>
              </a:spcAft>
              <a:buClr>
                <a:srgbClr val="000000"/>
              </a:buClr>
              <a:buSzPts val="51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51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51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51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51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51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51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5100"/>
              <a:buFont typeface="Arial"/>
              <a:buNone/>
              <a:defRPr sz="1800" b="0" i="0" u="none" strike="noStrike" cap="none">
                <a:solidFill>
                  <a:srgbClr val="000000"/>
                </a:solidFill>
                <a:latin typeface="Arial"/>
                <a:ea typeface="Arial"/>
                <a:cs typeface="Arial"/>
                <a:sym typeface="Arial"/>
              </a:defRPr>
            </a:lvl9pPr>
          </a:lstStyle>
          <a:p>
            <a:pPr>
              <a:buClr>
                <a:srgbClr val="212121"/>
              </a:buClr>
              <a:buSzPts val="5000"/>
            </a:pPr>
            <a:r>
              <a:rPr lang="en-US" dirty="0"/>
              <a:t>Pulsara Value</a:t>
            </a:r>
            <a:endParaRPr lang="en-US" dirty="0">
              <a:solidFill>
                <a:schemeClr val="tx1">
                  <a:lumMod val="75000"/>
                  <a:lumOff val="25000"/>
                </a:schemeClr>
              </a:solidFill>
            </a:endParaRPr>
          </a:p>
        </p:txBody>
      </p:sp>
      <p:sp>
        <p:nvSpPr>
          <p:cNvPr id="4" name="BULLETS">
            <a:extLst>
              <a:ext uri="{FF2B5EF4-FFF2-40B4-BE49-F238E27FC236}">
                <a16:creationId xmlns:a16="http://schemas.microsoft.com/office/drawing/2014/main" id="{01F817B6-ECA7-5BDF-D48E-F1B182AFC3F6}"/>
              </a:ext>
            </a:extLst>
          </p:cNvPr>
          <p:cNvSpPr txBox="1">
            <a:spLocks/>
          </p:cNvSpPr>
          <p:nvPr/>
        </p:nvSpPr>
        <p:spPr>
          <a:xfrm>
            <a:off x="10935024" y="9816353"/>
            <a:ext cx="13133289" cy="321384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000000"/>
              </a:buClr>
              <a:buSzPts val="2900"/>
              <a:buFont typeface="Roboto"/>
              <a:buNone/>
              <a:defRPr sz="3700" b="0" i="0" u="none" strike="noStrike" cap="none">
                <a:solidFill>
                  <a:srgbClr val="000000"/>
                </a:solidFill>
                <a:latin typeface="Roboto"/>
                <a:ea typeface="Roboto"/>
                <a:cs typeface="Roboto"/>
                <a:sym typeface="Roboto"/>
              </a:defRPr>
            </a:lvl1pPr>
            <a:lvl2pPr marL="914400" marR="0" lvl="1" indent="-463550" algn="l" rtl="0">
              <a:lnSpc>
                <a:spcPct val="100000"/>
              </a:lnSpc>
              <a:spcBef>
                <a:spcPts val="1100"/>
              </a:spcBef>
              <a:spcAft>
                <a:spcPts val="0"/>
              </a:spcAft>
              <a:buClr>
                <a:srgbClr val="000000"/>
              </a:buClr>
              <a:buSzPts val="3700"/>
              <a:buFont typeface="Roboto Medium"/>
              <a:buChar char="•"/>
              <a:defRPr sz="2900" b="0" i="0" u="none" strike="noStrike" cap="none">
                <a:solidFill>
                  <a:srgbClr val="000000"/>
                </a:solidFill>
                <a:latin typeface="Arial"/>
                <a:ea typeface="Arial"/>
                <a:cs typeface="Arial"/>
                <a:sym typeface="Arial"/>
              </a:defRPr>
            </a:lvl2pPr>
            <a:lvl3pPr marL="1371600" marR="0" lvl="2" indent="-463550" algn="l" rtl="0">
              <a:lnSpc>
                <a:spcPct val="100000"/>
              </a:lnSpc>
              <a:spcBef>
                <a:spcPts val="1100"/>
              </a:spcBef>
              <a:spcAft>
                <a:spcPts val="0"/>
              </a:spcAft>
              <a:buClr>
                <a:srgbClr val="000000"/>
              </a:buClr>
              <a:buSzPts val="3700"/>
              <a:buFont typeface="Arial"/>
              <a:buChar char="•"/>
              <a:defRPr sz="3700" b="0" i="0" u="none" strike="noStrike" cap="none">
                <a:solidFill>
                  <a:srgbClr val="000000"/>
                </a:solidFill>
                <a:latin typeface="Arial"/>
                <a:ea typeface="Arial"/>
                <a:cs typeface="Arial"/>
                <a:sym typeface="Arial"/>
              </a:defRPr>
            </a:lvl3pPr>
            <a:lvl4pPr marL="1828800" marR="0" lvl="3" indent="-400050" algn="l" rtl="0">
              <a:lnSpc>
                <a:spcPct val="100000"/>
              </a:lnSpc>
              <a:spcBef>
                <a:spcPts val="110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4pPr>
            <a:lvl5pPr marL="2286000" marR="0" lvl="4" indent="-400050" algn="l" rtl="0">
              <a:lnSpc>
                <a:spcPct val="100000"/>
              </a:lnSpc>
              <a:spcBef>
                <a:spcPts val="1100"/>
              </a:spcBef>
              <a:spcAft>
                <a:spcPts val="0"/>
              </a:spcAft>
              <a:buClr>
                <a:srgbClr val="000000"/>
              </a:buClr>
              <a:buSzPts val="2700"/>
              <a:buFont typeface="Arial"/>
              <a:buChar char="•"/>
              <a:defRPr sz="3700" b="0" i="0" u="none" strike="noStrike" cap="none">
                <a:solidFill>
                  <a:srgbClr val="000000"/>
                </a:solidFill>
                <a:latin typeface="Arial"/>
                <a:ea typeface="Arial"/>
                <a:cs typeface="Arial"/>
                <a:sym typeface="Arial"/>
              </a:defRPr>
            </a:lvl5pPr>
            <a:lvl6pPr marL="2743200" marR="0" lvl="5" indent="-349250" algn="l" rtl="0">
              <a:lnSpc>
                <a:spcPct val="100000"/>
              </a:lnSpc>
              <a:spcBef>
                <a:spcPts val="1100"/>
              </a:spcBef>
              <a:spcAft>
                <a:spcPts val="0"/>
              </a:spcAft>
              <a:buClr>
                <a:schemeClr val="dk1"/>
              </a:buClr>
              <a:buSzPts val="1900"/>
              <a:buFont typeface="Arial"/>
              <a:buChar char="•"/>
              <a:defRPr sz="3700" b="0" i="0" u="none" strike="noStrike" cap="none">
                <a:solidFill>
                  <a:srgbClr val="000000"/>
                </a:solidFill>
                <a:latin typeface="Arial"/>
                <a:ea typeface="Arial"/>
                <a:cs typeface="Arial"/>
                <a:sym typeface="Arial"/>
              </a:defRPr>
            </a:lvl6pPr>
            <a:lvl7pPr marL="3200400" marR="0" lvl="6" indent="-349250" algn="l" rtl="0">
              <a:lnSpc>
                <a:spcPct val="100000"/>
              </a:lnSpc>
              <a:spcBef>
                <a:spcPts val="1100"/>
              </a:spcBef>
              <a:spcAft>
                <a:spcPts val="0"/>
              </a:spcAft>
              <a:buClr>
                <a:schemeClr val="dk1"/>
              </a:buClr>
              <a:buSzPts val="1900"/>
              <a:buFont typeface="Arial"/>
              <a:buChar char="•"/>
              <a:defRPr sz="3700" b="0" i="0" u="none" strike="noStrike" cap="none">
                <a:solidFill>
                  <a:srgbClr val="000000"/>
                </a:solidFill>
                <a:latin typeface="Arial"/>
                <a:ea typeface="Arial"/>
                <a:cs typeface="Arial"/>
                <a:sym typeface="Arial"/>
              </a:defRPr>
            </a:lvl7pPr>
            <a:lvl8pPr marL="3657600" marR="0" lvl="7" indent="-349250" algn="l" rtl="0">
              <a:lnSpc>
                <a:spcPct val="100000"/>
              </a:lnSpc>
              <a:spcBef>
                <a:spcPts val="1100"/>
              </a:spcBef>
              <a:spcAft>
                <a:spcPts val="0"/>
              </a:spcAft>
              <a:buClr>
                <a:schemeClr val="dk1"/>
              </a:buClr>
              <a:buSzPts val="1900"/>
              <a:buFont typeface="Arial"/>
              <a:buChar char="•"/>
              <a:defRPr sz="3700" b="0" i="0" u="none" strike="noStrike" cap="none">
                <a:solidFill>
                  <a:srgbClr val="000000"/>
                </a:solidFill>
                <a:latin typeface="Arial"/>
                <a:ea typeface="Arial"/>
                <a:cs typeface="Arial"/>
                <a:sym typeface="Arial"/>
              </a:defRPr>
            </a:lvl8pPr>
            <a:lvl9pPr marL="4114800" marR="0" lvl="8" indent="-349250" algn="l" rtl="0">
              <a:lnSpc>
                <a:spcPct val="100000"/>
              </a:lnSpc>
              <a:spcBef>
                <a:spcPts val="1100"/>
              </a:spcBef>
              <a:spcAft>
                <a:spcPts val="1100"/>
              </a:spcAft>
              <a:buClr>
                <a:schemeClr val="dk1"/>
              </a:buClr>
              <a:buSzPts val="1900"/>
              <a:buFont typeface="Arial"/>
              <a:buChar char="•"/>
              <a:defRPr sz="3700" b="0" i="0" u="none" strike="noStrike" cap="none">
                <a:solidFill>
                  <a:srgbClr val="000000"/>
                </a:solidFill>
                <a:latin typeface="Arial"/>
                <a:ea typeface="Arial"/>
                <a:cs typeface="Arial"/>
                <a:sym typeface="Arial"/>
              </a:defRPr>
            </a:lvl9pPr>
          </a:lstStyle>
          <a:p>
            <a:pPr marL="0" indent="0">
              <a:lnSpc>
                <a:spcPct val="90000"/>
              </a:lnSpc>
              <a:spcAft>
                <a:spcPts val="1200"/>
              </a:spcAft>
              <a:buSzPts val="2880"/>
            </a:pPr>
            <a:r>
              <a:rPr lang="en-US" sz="3200" b="1" dirty="0">
                <a:solidFill>
                  <a:schemeClr val="accent1"/>
                </a:solidFill>
                <a:latin typeface="Arial"/>
                <a:ea typeface="Arial"/>
                <a:cs typeface="Arial"/>
                <a:sym typeface="Arial"/>
              </a:rPr>
              <a:t>FOR THE BOTTOM </a:t>
            </a:r>
            <a:r>
              <a:rPr lang="en-US" sz="3200" b="1" dirty="0">
                <a:solidFill>
                  <a:schemeClr val="accent1"/>
                </a:solidFill>
                <a:latin typeface="+mj-lt"/>
                <a:cs typeface="Arial"/>
                <a:sym typeface="Arial"/>
              </a:rPr>
              <a:t>LINE</a:t>
            </a:r>
          </a:p>
          <a:p>
            <a:pPr indent="-457200">
              <a:spcBef>
                <a:spcPts val="1200"/>
              </a:spcBef>
              <a:spcAft>
                <a:spcPts val="1200"/>
              </a:spcAft>
              <a:buClr>
                <a:srgbClr val="212121"/>
              </a:buClr>
              <a:buSzPct val="100000"/>
              <a:buFont typeface="Arial" panose="020B0604020202020204" pitchFamily="34" charset="0"/>
              <a:buChar char="•"/>
            </a:pPr>
            <a:r>
              <a:rPr lang="en-US" sz="3000" dirty="0">
                <a:latin typeface="Calibri Light" panose="020F0302020204030204" pitchFamily="34" charset="0"/>
                <a:cs typeface="Calibri Light" panose="020F0302020204030204" pitchFamily="34" charset="0"/>
                <a:sym typeface="Arial"/>
              </a:rPr>
              <a:t>One customer reported an average of </a:t>
            </a:r>
            <a:r>
              <a:rPr lang="en-US" sz="3000" b="1" i="1" dirty="0">
                <a:latin typeface="Calibri" panose="020F0502020204030204" pitchFamily="34" charset="0"/>
                <a:cs typeface="Calibri" panose="020F0502020204030204" pitchFamily="34" charset="0"/>
                <a:sym typeface="Arial"/>
              </a:rPr>
              <a:t>39% savings</a:t>
            </a:r>
            <a:r>
              <a:rPr lang="en-US" sz="3000" b="1" i="1" dirty="0">
                <a:latin typeface="Calibri" panose="020F0502020204030204" pitchFamily="34" charset="0"/>
                <a:cs typeface="Calibri" panose="020F0502020204030204" pitchFamily="34" charset="0"/>
              </a:rPr>
              <a:t> </a:t>
            </a:r>
            <a:r>
              <a:rPr lang="en-US" sz="3000" dirty="0">
                <a:latin typeface="Calibri Light" panose="020F0302020204030204" pitchFamily="34" charset="0"/>
                <a:cs typeface="Calibri Light" panose="020F0302020204030204" pitchFamily="34" charset="0"/>
                <a:sym typeface="Calibri"/>
              </a:rPr>
              <a:t>from reduced </a:t>
            </a:r>
            <a:r>
              <a:rPr lang="en-US" sz="3000" u="sng" dirty="0">
                <a:latin typeface="Calibri Light" panose="020F0302020204030204" pitchFamily="34" charset="0"/>
                <a:cs typeface="Calibri Light" panose="020F0302020204030204" pitchFamily="34" charset="0"/>
              </a:rPr>
              <a:t>false activations</a:t>
            </a:r>
          </a:p>
          <a:p>
            <a:pPr indent="-457200">
              <a:spcBef>
                <a:spcPts val="1200"/>
              </a:spcBef>
              <a:spcAft>
                <a:spcPts val="1200"/>
              </a:spcAft>
              <a:buClr>
                <a:srgbClr val="212121"/>
              </a:buClr>
              <a:buSzPct val="100000"/>
              <a:buFont typeface="Arial" panose="020B0604020202020204" pitchFamily="34" charset="0"/>
              <a:buChar char="•"/>
            </a:pPr>
            <a:r>
              <a:rPr lang="en-US" sz="3000" b="1" i="1" dirty="0">
                <a:latin typeface="Calibri" panose="020F0502020204030204" pitchFamily="34" charset="0"/>
                <a:cs typeface="Calibri" panose="020F0502020204030204" pitchFamily="34" charset="0"/>
                <a:sym typeface="Arial"/>
              </a:rPr>
              <a:t>$50,000</a:t>
            </a:r>
            <a:r>
              <a:rPr lang="en-US" sz="3000" b="1" i="1" dirty="0">
                <a:latin typeface="Calibri" panose="020F0502020204030204" pitchFamily="34" charset="0"/>
                <a:cs typeface="Calibri" panose="020F0502020204030204" pitchFamily="34" charset="0"/>
              </a:rPr>
              <a:t>  savings </a:t>
            </a:r>
            <a:r>
              <a:rPr lang="en-US" sz="3000" dirty="0">
                <a:latin typeface="Calibri Light" panose="020F0302020204030204" pitchFamily="34" charset="0"/>
                <a:cs typeface="Calibri Light" panose="020F0302020204030204" pitchFamily="34" charset="0"/>
                <a:sym typeface="Calibri"/>
              </a:rPr>
              <a:t>in one hospital because of reliable and efficient </a:t>
            </a:r>
            <a:r>
              <a:rPr lang="en-US" sz="3000" u="sng" dirty="0">
                <a:latin typeface="Calibri Light" panose="020F0302020204030204" pitchFamily="34" charset="0"/>
                <a:cs typeface="Calibri Light" panose="020F0302020204030204" pitchFamily="34" charset="0"/>
                <a:sym typeface="Arial"/>
              </a:rPr>
              <a:t>ECG transmission</a:t>
            </a:r>
            <a:r>
              <a:rPr lang="en-US" sz="3000" dirty="0">
                <a:latin typeface="Calibri Light" panose="020F0302020204030204" pitchFamily="34" charset="0"/>
                <a:cs typeface="Calibri Light" panose="020F0302020204030204" pitchFamily="34" charset="0"/>
                <a:sym typeface="Arial"/>
              </a:rPr>
              <a:t>, in the first year of implementation</a:t>
            </a:r>
            <a:endParaRPr lang="en-US" sz="3000" dirty="0">
              <a:latin typeface="Calibri Light" panose="020F0302020204030204" pitchFamily="34" charset="0"/>
              <a:cs typeface="Calibri Light" panose="020F0302020204030204" pitchFamily="34" charset="0"/>
            </a:endParaRPr>
          </a:p>
          <a:p>
            <a:pPr indent="-457200">
              <a:spcBef>
                <a:spcPts val="1200"/>
              </a:spcBef>
              <a:buClr>
                <a:srgbClr val="212121"/>
              </a:buClr>
              <a:buSzPct val="100000"/>
              <a:buFont typeface="Arial"/>
              <a:buChar char="•"/>
            </a:pPr>
            <a:endParaRPr lang="en-US" sz="3200" dirty="0">
              <a:latin typeface="Calibri Light" panose="020F0302020204030204" pitchFamily="34" charset="0"/>
              <a:cs typeface="Calibri Light" panose="020F0302020204030204" pitchFamily="34" charset="0"/>
              <a:sym typeface="Calibri"/>
            </a:endParaRPr>
          </a:p>
        </p:txBody>
      </p:sp>
      <p:pic>
        <p:nvPicPr>
          <p:cNvPr id="5" name="LEFT IMAGE">
            <a:extLst>
              <a:ext uri="{FF2B5EF4-FFF2-40B4-BE49-F238E27FC236}">
                <a16:creationId xmlns:a16="http://schemas.microsoft.com/office/drawing/2014/main" id="{72835227-8955-88B5-6898-7A284BD1FDF6}"/>
              </a:ext>
            </a:extLst>
          </p:cNvPr>
          <p:cNvPicPr preferRelativeResize="0"/>
          <p:nvPr/>
        </p:nvPicPr>
        <p:blipFill>
          <a:blip r:embed="rId3"/>
          <a:srcRect t="20816" r="5136" b="5430"/>
          <a:stretch>
            <a:fillRect/>
          </a:stretch>
        </p:blipFill>
        <p:spPr>
          <a:xfrm>
            <a:off x="0" y="0"/>
            <a:ext cx="10727400" cy="10675417"/>
          </a:xfrm>
          <a:prstGeom prst="rect">
            <a:avLst/>
          </a:prstGeom>
          <a:noFill/>
          <a:ln>
            <a:noFill/>
          </a:ln>
        </p:spPr>
      </p:pic>
      <p:sp>
        <p:nvSpPr>
          <p:cNvPr id="6" name="for the patient stats">
            <a:extLst>
              <a:ext uri="{FF2B5EF4-FFF2-40B4-BE49-F238E27FC236}">
                <a16:creationId xmlns:a16="http://schemas.microsoft.com/office/drawing/2014/main" id="{92F3BAA3-BDB6-272E-F83C-4534A87094B7}"/>
              </a:ext>
            </a:extLst>
          </p:cNvPr>
          <p:cNvSpPr txBox="1">
            <a:spLocks/>
          </p:cNvSpPr>
          <p:nvPr/>
        </p:nvSpPr>
        <p:spPr>
          <a:xfrm>
            <a:off x="-29238" y="8773375"/>
            <a:ext cx="10756638" cy="3164770"/>
          </a:xfrm>
          <a:prstGeom prst="rect">
            <a:avLst/>
          </a:prstGeom>
          <a:solidFill>
            <a:schemeClr val="bg1"/>
          </a:solidFill>
          <a:ln>
            <a:noFill/>
          </a:ln>
        </p:spPr>
        <p:txBody>
          <a:bodyPr spcFirstLastPara="1" wrap="square" lIns="228600" tIns="182880" rIns="9144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000000"/>
              </a:buClr>
              <a:buSzPts val="2900"/>
              <a:buFont typeface="Roboto"/>
              <a:buNone/>
              <a:defRPr sz="3700" b="0" i="0" u="none" strike="noStrike" cap="none">
                <a:solidFill>
                  <a:srgbClr val="000000"/>
                </a:solidFill>
                <a:latin typeface="Roboto"/>
                <a:ea typeface="Roboto"/>
                <a:cs typeface="Roboto"/>
                <a:sym typeface="Roboto"/>
              </a:defRPr>
            </a:lvl1pPr>
            <a:lvl2pPr marL="914400" marR="0" lvl="1" indent="-463550" algn="l" rtl="0">
              <a:lnSpc>
                <a:spcPct val="100000"/>
              </a:lnSpc>
              <a:spcBef>
                <a:spcPts val="1100"/>
              </a:spcBef>
              <a:spcAft>
                <a:spcPts val="0"/>
              </a:spcAft>
              <a:buClr>
                <a:srgbClr val="000000"/>
              </a:buClr>
              <a:buSzPts val="3700"/>
              <a:buFont typeface="Roboto Medium"/>
              <a:buChar char="•"/>
              <a:defRPr sz="2900" b="0" i="0" u="none" strike="noStrike" cap="none">
                <a:solidFill>
                  <a:srgbClr val="000000"/>
                </a:solidFill>
                <a:latin typeface="Arial"/>
                <a:ea typeface="Arial"/>
                <a:cs typeface="Arial"/>
                <a:sym typeface="Arial"/>
              </a:defRPr>
            </a:lvl2pPr>
            <a:lvl3pPr marL="1371600" marR="0" lvl="2" indent="-463550" algn="l" rtl="0">
              <a:lnSpc>
                <a:spcPct val="100000"/>
              </a:lnSpc>
              <a:spcBef>
                <a:spcPts val="1100"/>
              </a:spcBef>
              <a:spcAft>
                <a:spcPts val="0"/>
              </a:spcAft>
              <a:buClr>
                <a:srgbClr val="000000"/>
              </a:buClr>
              <a:buSzPts val="3700"/>
              <a:buFont typeface="Arial"/>
              <a:buChar char="•"/>
              <a:defRPr sz="3700" b="0" i="0" u="none" strike="noStrike" cap="none">
                <a:solidFill>
                  <a:srgbClr val="000000"/>
                </a:solidFill>
                <a:latin typeface="Arial"/>
                <a:ea typeface="Arial"/>
                <a:cs typeface="Arial"/>
                <a:sym typeface="Arial"/>
              </a:defRPr>
            </a:lvl3pPr>
            <a:lvl4pPr marL="1828800" marR="0" lvl="3" indent="-400050" algn="l" rtl="0">
              <a:lnSpc>
                <a:spcPct val="100000"/>
              </a:lnSpc>
              <a:spcBef>
                <a:spcPts val="110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4pPr>
            <a:lvl5pPr marL="2286000" marR="0" lvl="4" indent="-400050" algn="l" rtl="0">
              <a:lnSpc>
                <a:spcPct val="100000"/>
              </a:lnSpc>
              <a:spcBef>
                <a:spcPts val="1100"/>
              </a:spcBef>
              <a:spcAft>
                <a:spcPts val="0"/>
              </a:spcAft>
              <a:buClr>
                <a:srgbClr val="000000"/>
              </a:buClr>
              <a:buSzPts val="2700"/>
              <a:buFont typeface="Arial"/>
              <a:buChar char="•"/>
              <a:defRPr sz="3700" b="0" i="0" u="none" strike="noStrike" cap="none">
                <a:solidFill>
                  <a:srgbClr val="000000"/>
                </a:solidFill>
                <a:latin typeface="Arial"/>
                <a:ea typeface="Arial"/>
                <a:cs typeface="Arial"/>
                <a:sym typeface="Arial"/>
              </a:defRPr>
            </a:lvl5pPr>
            <a:lvl6pPr marL="2743200" marR="0" lvl="5" indent="-349250" algn="l" rtl="0">
              <a:lnSpc>
                <a:spcPct val="100000"/>
              </a:lnSpc>
              <a:spcBef>
                <a:spcPts val="1100"/>
              </a:spcBef>
              <a:spcAft>
                <a:spcPts val="0"/>
              </a:spcAft>
              <a:buClr>
                <a:schemeClr val="dk1"/>
              </a:buClr>
              <a:buSzPts val="1900"/>
              <a:buFont typeface="Arial"/>
              <a:buChar char="•"/>
              <a:defRPr sz="3700" b="0" i="0" u="none" strike="noStrike" cap="none">
                <a:solidFill>
                  <a:srgbClr val="000000"/>
                </a:solidFill>
                <a:latin typeface="Arial"/>
                <a:ea typeface="Arial"/>
                <a:cs typeface="Arial"/>
                <a:sym typeface="Arial"/>
              </a:defRPr>
            </a:lvl6pPr>
            <a:lvl7pPr marL="3200400" marR="0" lvl="6" indent="-349250" algn="l" rtl="0">
              <a:lnSpc>
                <a:spcPct val="100000"/>
              </a:lnSpc>
              <a:spcBef>
                <a:spcPts val="1100"/>
              </a:spcBef>
              <a:spcAft>
                <a:spcPts val="0"/>
              </a:spcAft>
              <a:buClr>
                <a:schemeClr val="dk1"/>
              </a:buClr>
              <a:buSzPts val="1900"/>
              <a:buFont typeface="Arial"/>
              <a:buChar char="•"/>
              <a:defRPr sz="3700" b="0" i="0" u="none" strike="noStrike" cap="none">
                <a:solidFill>
                  <a:srgbClr val="000000"/>
                </a:solidFill>
                <a:latin typeface="Arial"/>
                <a:ea typeface="Arial"/>
                <a:cs typeface="Arial"/>
                <a:sym typeface="Arial"/>
              </a:defRPr>
            </a:lvl7pPr>
            <a:lvl8pPr marL="3657600" marR="0" lvl="7" indent="-349250" algn="l" rtl="0">
              <a:lnSpc>
                <a:spcPct val="100000"/>
              </a:lnSpc>
              <a:spcBef>
                <a:spcPts val="1100"/>
              </a:spcBef>
              <a:spcAft>
                <a:spcPts val="0"/>
              </a:spcAft>
              <a:buClr>
                <a:schemeClr val="dk1"/>
              </a:buClr>
              <a:buSzPts val="1900"/>
              <a:buFont typeface="Arial"/>
              <a:buChar char="•"/>
              <a:defRPr sz="3700" b="0" i="0" u="none" strike="noStrike" cap="none">
                <a:solidFill>
                  <a:srgbClr val="000000"/>
                </a:solidFill>
                <a:latin typeface="Arial"/>
                <a:ea typeface="Arial"/>
                <a:cs typeface="Arial"/>
                <a:sym typeface="Arial"/>
              </a:defRPr>
            </a:lvl8pPr>
            <a:lvl9pPr marL="4114800" marR="0" lvl="8" indent="-349250" algn="l" rtl="0">
              <a:lnSpc>
                <a:spcPct val="100000"/>
              </a:lnSpc>
              <a:spcBef>
                <a:spcPts val="1100"/>
              </a:spcBef>
              <a:spcAft>
                <a:spcPts val="1100"/>
              </a:spcAft>
              <a:buClr>
                <a:schemeClr val="dk1"/>
              </a:buClr>
              <a:buSzPts val="1900"/>
              <a:buFont typeface="Arial"/>
              <a:buChar char="•"/>
              <a:defRPr sz="3700" b="0" i="0" u="none" strike="noStrike" cap="none">
                <a:solidFill>
                  <a:srgbClr val="000000"/>
                </a:solidFill>
                <a:latin typeface="Arial"/>
                <a:ea typeface="Arial"/>
                <a:cs typeface="Arial"/>
                <a:sym typeface="Arial"/>
              </a:defRPr>
            </a:lvl9pPr>
          </a:lstStyle>
          <a:p>
            <a:pPr marL="0" indent="0">
              <a:lnSpc>
                <a:spcPct val="90000"/>
              </a:lnSpc>
              <a:spcAft>
                <a:spcPts val="1200"/>
              </a:spcAft>
              <a:buSzPts val="3200"/>
            </a:pPr>
            <a:r>
              <a:rPr lang="en-US" sz="3200" b="1" spc="-30" dirty="0">
                <a:solidFill>
                  <a:schemeClr val="accent1"/>
                </a:solidFill>
                <a:latin typeface="Arial"/>
                <a:ea typeface="Arial"/>
                <a:cs typeface="Arial"/>
                <a:sym typeface="Arial"/>
              </a:rPr>
              <a:t>FOR THE PATIENT</a:t>
            </a:r>
          </a:p>
          <a:p>
            <a:pPr indent="-457200">
              <a:spcBef>
                <a:spcPts val="1200"/>
              </a:spcBef>
              <a:spcAft>
                <a:spcPts val="1200"/>
              </a:spcAft>
              <a:buSzPct val="100000"/>
              <a:buFont typeface="Arial" panose="020B0604020202020204" pitchFamily="34" charset="0"/>
              <a:buChar char="•"/>
            </a:pPr>
            <a:r>
              <a:rPr lang="en-US" sz="3000" b="1" i="1" spc="-30" dirty="0">
                <a:latin typeface="Calibri" panose="020F0502020204030204" pitchFamily="34" charset="0"/>
                <a:cs typeface="Calibri" panose="020F0502020204030204" pitchFamily="34" charset="0"/>
              </a:rPr>
              <a:t>28% REDUCTION </a:t>
            </a:r>
            <a:r>
              <a:rPr lang="en-US" sz="3000" spc="-30" dirty="0">
                <a:latin typeface="Calibri Light" panose="020F0302020204030204" pitchFamily="34" charset="0"/>
                <a:cs typeface="Calibri Light" panose="020F0302020204030204" pitchFamily="34" charset="0"/>
              </a:rPr>
              <a:t>in </a:t>
            </a:r>
            <a:r>
              <a:rPr lang="en-US" sz="3000" u="sng" spc="-30" dirty="0">
                <a:latin typeface="Calibri Light" panose="020F0302020204030204" pitchFamily="34" charset="0"/>
                <a:cs typeface="Calibri Light" panose="020F0302020204030204" pitchFamily="34" charset="0"/>
              </a:rPr>
              <a:t>first medical contact-to-device time</a:t>
            </a:r>
          </a:p>
          <a:p>
            <a:pPr indent="-457200">
              <a:spcBef>
                <a:spcPts val="1200"/>
              </a:spcBef>
              <a:spcAft>
                <a:spcPts val="1200"/>
              </a:spcAft>
              <a:buSzPct val="100000"/>
              <a:buFont typeface="Arial" panose="020B0604020202020204" pitchFamily="34" charset="0"/>
              <a:buChar char="•"/>
            </a:pPr>
            <a:r>
              <a:rPr lang="en-US" sz="3000" b="1" i="1" spc="-30" dirty="0">
                <a:latin typeface="Calibri" panose="020F0502020204030204" pitchFamily="34" charset="0"/>
                <a:cs typeface="Calibri" panose="020F0502020204030204" pitchFamily="34" charset="0"/>
              </a:rPr>
              <a:t>50% REDUCTION</a:t>
            </a:r>
            <a:r>
              <a:rPr lang="en-US" sz="3000" spc="-30" dirty="0">
                <a:latin typeface="Calibri Light" panose="020F0302020204030204" pitchFamily="34" charset="0"/>
                <a:cs typeface="Calibri Light" panose="020F0302020204030204" pitchFamily="34" charset="0"/>
              </a:rPr>
              <a:t> in average </a:t>
            </a:r>
            <a:r>
              <a:rPr lang="en-US" sz="3000" u="sng" spc="-30" dirty="0">
                <a:latin typeface="Calibri Light" panose="020F0302020204030204" pitchFamily="34" charset="0"/>
                <a:cs typeface="Calibri Light" panose="020F0302020204030204" pitchFamily="34" charset="0"/>
              </a:rPr>
              <a:t>door-in-door-out time</a:t>
            </a:r>
          </a:p>
          <a:p>
            <a:pPr indent="-457200">
              <a:spcBef>
                <a:spcPts val="1200"/>
              </a:spcBef>
              <a:spcAft>
                <a:spcPts val="1200"/>
              </a:spcAft>
              <a:buSzPct val="100000"/>
              <a:buFont typeface="Arial" panose="020B0604020202020204" pitchFamily="34" charset="0"/>
              <a:buChar char="•"/>
            </a:pPr>
            <a:r>
              <a:rPr lang="en-US" sz="3000" b="1" i="1" spc="-30" dirty="0">
                <a:latin typeface="Calibri" panose="020F0502020204030204" pitchFamily="34" charset="0"/>
                <a:cs typeface="Calibri" panose="020F0502020204030204" pitchFamily="34" charset="0"/>
              </a:rPr>
              <a:t>58% IMPROVEMENT</a:t>
            </a:r>
            <a:r>
              <a:rPr lang="en-US" sz="3000" spc="-30" dirty="0">
                <a:latin typeface="Calibri Light" panose="020F0302020204030204" pitchFamily="34" charset="0"/>
                <a:cs typeface="Calibri Light" panose="020F0302020204030204" pitchFamily="34" charset="0"/>
              </a:rPr>
              <a:t> in </a:t>
            </a:r>
            <a:r>
              <a:rPr lang="en-US" sz="3000" u="sng" spc="-30" dirty="0">
                <a:latin typeface="Calibri Light" panose="020F0302020204030204" pitchFamily="34" charset="0"/>
                <a:cs typeface="Calibri Light" panose="020F0302020204030204" pitchFamily="34" charset="0"/>
              </a:rPr>
              <a:t>door-to-balloon &lt; 60 minutes after hours</a:t>
            </a:r>
          </a:p>
          <a:p>
            <a:pPr marL="0" indent="0">
              <a:spcBef>
                <a:spcPts val="1200"/>
              </a:spcBef>
              <a:buClr>
                <a:srgbClr val="212121"/>
              </a:buClr>
              <a:buSzPct val="100000"/>
            </a:pPr>
            <a:endParaRPr lang="en-US" sz="3200" spc="-30" dirty="0">
              <a:latin typeface="Calibri Light" panose="020F0302020204030204" pitchFamily="34" charset="0"/>
              <a:cs typeface="Calibri Light" panose="020F0302020204030204" pitchFamily="34" charset="0"/>
              <a:sym typeface="Calibri"/>
            </a:endParaRPr>
          </a:p>
        </p:txBody>
      </p:sp>
      <p:pic>
        <p:nvPicPr>
          <p:cNvPr id="11" name="Picture 10">
            <a:extLst>
              <a:ext uri="{FF2B5EF4-FFF2-40B4-BE49-F238E27FC236}">
                <a16:creationId xmlns:a16="http://schemas.microsoft.com/office/drawing/2014/main" id="{6BB7A1C0-5998-44A3-0A28-3D6B486326EB}"/>
              </a:ext>
            </a:extLst>
          </p:cNvPr>
          <p:cNvPicPr>
            <a:picLocks/>
          </p:cNvPicPr>
          <p:nvPr/>
        </p:nvPicPr>
        <p:blipFill>
          <a:blip r:embed="rId8"/>
          <a:stretch>
            <a:fillRect/>
          </a:stretch>
        </p:blipFill>
        <p:spPr>
          <a:xfrm>
            <a:off x="15451887" y="979231"/>
            <a:ext cx="1188720" cy="1188720"/>
          </a:xfrm>
          <a:prstGeom prst="rect">
            <a:avLst/>
          </a:prstGeom>
          <a:effectLst>
            <a:outerShdw blurRad="50800" dist="38100" dir="2700000" algn="tl" rotWithShape="0">
              <a:prstClr val="black">
                <a:alpha val="27587"/>
              </a:prstClr>
            </a:outerShdw>
          </a:effectLst>
        </p:spPr>
      </p:pic>
    </p:spTree>
    <p:extLst>
      <p:ext uri="{BB962C8B-B14F-4D97-AF65-F5344CB8AC3E}">
        <p14:creationId xmlns:p14="http://schemas.microsoft.com/office/powerpoint/2010/main" val="2295947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 name="shadow">
            <a:extLst>
              <a:ext uri="{FF2B5EF4-FFF2-40B4-BE49-F238E27FC236}">
                <a16:creationId xmlns:a16="http://schemas.microsoft.com/office/drawing/2014/main" id="{AB2F7143-68DA-F9AC-7E59-FCCB68CEBDA9}"/>
              </a:ext>
            </a:extLst>
          </p:cNvPr>
          <p:cNvSpPr/>
          <p:nvPr/>
        </p:nvSpPr>
        <p:spPr>
          <a:xfrm>
            <a:off x="-28576" y="0"/>
            <a:ext cx="10726738" cy="13716000"/>
          </a:xfrm>
          <a:prstGeom prst="rect">
            <a:avLst/>
          </a:prstGeom>
          <a:solidFill>
            <a:schemeClr val="bg1"/>
          </a:solidFill>
          <a:ln>
            <a:noFill/>
          </a:ln>
          <a:effectLst>
            <a:outerShdw blurRad="325259" dist="134281" dir="2700000" algn="tl" rotWithShape="0">
              <a:prstClr val="black">
                <a:alpha val="1748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0" name="LEFT IMAGE"/>
          <p:cNvPicPr preferRelativeResize="0">
            <a:picLocks noGrp="1"/>
          </p:cNvPicPr>
          <p:nvPr>
            <p:ph type="pic" idx="4294967295"/>
          </p:nvPr>
        </p:nvPicPr>
        <p:blipFill rotWithShape="1">
          <a:blip r:embed="rId3">
            <a:alphaModFix/>
          </a:blip>
          <a:srcRect l="23930" r="23931"/>
          <a:stretch/>
        </p:blipFill>
        <p:spPr>
          <a:xfrm>
            <a:off x="0" y="0"/>
            <a:ext cx="10726738" cy="13716000"/>
          </a:xfrm>
          <a:prstGeom prst="rect">
            <a:avLst/>
          </a:prstGeom>
          <a:noFill/>
          <a:ln>
            <a:noFill/>
          </a:ln>
        </p:spPr>
      </p:pic>
      <p:pic>
        <p:nvPicPr>
          <p:cNvPr id="212" name="table"/>
          <p:cNvPicPr preferRelativeResize="0"/>
          <p:nvPr/>
        </p:nvPicPr>
        <p:blipFill rotWithShape="1">
          <a:blip r:embed="rId4">
            <a:alphaModFix/>
          </a:blip>
          <a:srcRect b="348"/>
          <a:stretch/>
        </p:blipFill>
        <p:spPr>
          <a:xfrm>
            <a:off x="11206100" y="6686599"/>
            <a:ext cx="12682100" cy="4467376"/>
          </a:xfrm>
          <a:prstGeom prst="rect">
            <a:avLst/>
          </a:prstGeom>
          <a:noFill/>
          <a:ln w="19050" cap="flat" cmpd="sng">
            <a:solidFill>
              <a:schemeClr val="dk2"/>
            </a:solidFill>
            <a:prstDash val="solid"/>
            <a:round/>
            <a:headEnd type="none" w="sm" len="sm"/>
            <a:tailEnd type="none" w="sm" len="sm"/>
          </a:ln>
        </p:spPr>
      </p:pic>
      <p:sp>
        <p:nvSpPr>
          <p:cNvPr id="3" name="LABEL">
            <a:extLst>
              <a:ext uri="{FF2B5EF4-FFF2-40B4-BE49-F238E27FC236}">
                <a16:creationId xmlns:a16="http://schemas.microsoft.com/office/drawing/2014/main" id="{AA91A00D-5F37-0BCD-502A-88E73A2F2D6B}"/>
              </a:ext>
            </a:extLst>
          </p:cNvPr>
          <p:cNvSpPr txBox="1"/>
          <p:nvPr/>
        </p:nvSpPr>
        <p:spPr>
          <a:xfrm>
            <a:off x="-14288" y="11905488"/>
            <a:ext cx="10744200" cy="1366376"/>
          </a:xfrm>
          <a:prstGeom prst="rect">
            <a:avLst/>
          </a:prstGeom>
          <a:solidFill>
            <a:schemeClr val="accent1"/>
          </a:solidFill>
          <a:ln>
            <a:noFill/>
          </a:ln>
        </p:spPr>
        <p:txBody>
          <a:bodyPr spcFirstLastPara="1" wrap="square" lIns="91425" tIns="91440" rIns="91425" bIns="45700" anchor="ctr" anchorCtr="0">
            <a:noAutofit/>
          </a:bodyPr>
          <a:lstStyle>
            <a:defPPr marR="0" lvl="0" algn="l" rtl="0">
              <a:lnSpc>
                <a:spcPct val="100000"/>
              </a:lnSpc>
              <a:spcBef>
                <a:spcPts val="0"/>
              </a:spcBef>
              <a:spcAft>
                <a:spcPts val="0"/>
              </a:spcAft>
            </a:defPPr>
            <a:lvl1pPr algn="ctr">
              <a:lnSpc>
                <a:spcPct val="90000"/>
              </a:lnSpc>
              <a:buClr>
                <a:srgbClr val="212121"/>
              </a:buClr>
              <a:buSzPts val="4000"/>
              <a:defRPr sz="4000">
                <a:solidFill>
                  <a:schemeClr val="lt1"/>
                </a:solidFill>
              </a:defRPr>
            </a:lvl1pPr>
          </a:lstStyle>
          <a:p>
            <a:r>
              <a:rPr lang="en-US" dirty="0"/>
              <a:t>NEXT STEPS</a:t>
            </a:r>
          </a:p>
        </p:txBody>
      </p:sp>
      <p:sp>
        <p:nvSpPr>
          <p:cNvPr id="4" name="TITLE">
            <a:extLst>
              <a:ext uri="{FF2B5EF4-FFF2-40B4-BE49-F238E27FC236}">
                <a16:creationId xmlns:a16="http://schemas.microsoft.com/office/drawing/2014/main" id="{0632020B-DD8F-7EAA-33A0-08CD6325075B}"/>
              </a:ext>
            </a:extLst>
          </p:cNvPr>
          <p:cNvSpPr txBox="1">
            <a:spLocks/>
          </p:cNvSpPr>
          <p:nvPr/>
        </p:nvSpPr>
        <p:spPr>
          <a:xfrm>
            <a:off x="11018520" y="1403989"/>
            <a:ext cx="12757468" cy="995882"/>
          </a:xfrm>
          <a:prstGeom prst="rect">
            <a:avLst/>
          </a:prstGeom>
          <a:noFill/>
          <a:ln>
            <a:noFill/>
          </a:ln>
        </p:spPr>
        <p:txBody>
          <a:bodyPr spcFirstLastPara="1" wrap="square" lIns="0" tIns="0" rIns="0" bIns="0" anchor="t" anchorCtr="0">
            <a:noAutofit/>
          </a:bodyPr>
          <a:lstStyle>
            <a:lvl1pPr algn="l" defTabSz="1828800" rtl="0" eaLnBrk="1" latinLnBrk="0" hangingPunct="1">
              <a:lnSpc>
                <a:spcPct val="90000"/>
              </a:lnSpc>
              <a:spcBef>
                <a:spcPct val="0"/>
              </a:spcBef>
              <a:buNone/>
              <a:defRPr sz="5000" b="1" kern="1200">
                <a:solidFill>
                  <a:srgbClr val="212121"/>
                </a:solidFill>
                <a:latin typeface="+mj-lt"/>
                <a:ea typeface="+mj-ea"/>
                <a:cs typeface="+mj-cs"/>
              </a:defRPr>
            </a:lvl1pPr>
          </a:lstStyle>
          <a:p>
            <a:pPr>
              <a:spcBef>
                <a:spcPts val="0"/>
              </a:spcBef>
              <a:buClr>
                <a:srgbClr val="212121"/>
              </a:buClr>
              <a:buSzPts val="5000"/>
              <a:buFont typeface="Arial"/>
              <a:buNone/>
            </a:pPr>
            <a:r>
              <a:rPr lang="en-US" dirty="0"/>
              <a:t>Identify | Build Team | Train | </a:t>
            </a:r>
            <a:r>
              <a:rPr lang="en-US" dirty="0">
                <a:solidFill>
                  <a:srgbClr val="B12028"/>
                </a:solidFill>
              </a:rPr>
              <a:t>Go Live!</a:t>
            </a:r>
          </a:p>
        </p:txBody>
      </p:sp>
      <p:sp>
        <p:nvSpPr>
          <p:cNvPr id="5" name="Bullets">
            <a:extLst>
              <a:ext uri="{FF2B5EF4-FFF2-40B4-BE49-F238E27FC236}">
                <a16:creationId xmlns:a16="http://schemas.microsoft.com/office/drawing/2014/main" id="{0FD7CC32-F945-55D1-03D8-AAFE89AE4D06}"/>
              </a:ext>
            </a:extLst>
          </p:cNvPr>
          <p:cNvSpPr txBox="1">
            <a:spLocks/>
          </p:cNvSpPr>
          <p:nvPr/>
        </p:nvSpPr>
        <p:spPr>
          <a:xfrm>
            <a:off x="10972710" y="2400269"/>
            <a:ext cx="12569950" cy="3574500"/>
          </a:xfrm>
          <a:prstGeom prst="rect">
            <a:avLst/>
          </a:prstGeom>
          <a:noFill/>
          <a:ln>
            <a:noFill/>
          </a:ln>
        </p:spPr>
        <p:txBody>
          <a:bodyPr spcFirstLastPara="1" wrap="square" lIns="91425" tIns="45700" rIns="91425" bIns="45700" anchor="t" anchorCtr="0">
            <a:noAutofit/>
          </a:bodyPr>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514350" indent="-514350">
              <a:lnSpc>
                <a:spcPct val="100000"/>
              </a:lnSpc>
              <a:spcBef>
                <a:spcPts val="1200"/>
              </a:spcBef>
              <a:buSzPct val="100000"/>
              <a:buFont typeface="+mj-lt"/>
              <a:buAutoNum type="arabicPeriod"/>
            </a:pPr>
            <a:r>
              <a:rPr lang="en-US">
                <a:latin typeface="Calibri Light" panose="020F0302020204030204" pitchFamily="34" charset="0"/>
                <a:cs typeface="Calibri Light" panose="020F0302020204030204" pitchFamily="34" charset="0"/>
              </a:rPr>
              <a:t>Identify </a:t>
            </a:r>
            <a:r>
              <a:rPr lang="en-US" i="1" u="sng">
                <a:solidFill>
                  <a:srgbClr val="0432FF"/>
                </a:solidFill>
                <a:latin typeface="Calibri Light" panose="020F0302020204030204" pitchFamily="34" charset="0"/>
                <a:cs typeface="Calibri Light" panose="020F0302020204030204" pitchFamily="34" charset="0"/>
              </a:rPr>
              <a:t>which teams </a:t>
            </a:r>
            <a:r>
              <a:rPr lang="en-US">
                <a:latin typeface="Calibri Light" panose="020F0302020204030204" pitchFamily="34" charset="0"/>
                <a:cs typeface="Calibri Light" panose="020F0302020204030204" pitchFamily="34" charset="0"/>
              </a:rPr>
              <a:t>need to be notified and </a:t>
            </a:r>
            <a:r>
              <a:rPr lang="en-US" i="1" u="sng">
                <a:solidFill>
                  <a:srgbClr val="0432FF"/>
                </a:solidFill>
                <a:latin typeface="Calibri Light" panose="020F0302020204030204" pitchFamily="34" charset="0"/>
                <a:cs typeface="Calibri Light" panose="020F0302020204030204" pitchFamily="34" charset="0"/>
              </a:rPr>
              <a:t>when</a:t>
            </a:r>
            <a:r>
              <a:rPr lang="en-US">
                <a:latin typeface="Calibri Light" panose="020F0302020204030204" pitchFamily="34" charset="0"/>
                <a:cs typeface="Calibri Light" panose="020F0302020204030204" pitchFamily="34" charset="0"/>
              </a:rPr>
              <a:t> they need to be notified</a:t>
            </a:r>
          </a:p>
          <a:p>
            <a:pPr marL="514350" indent="-514350">
              <a:lnSpc>
                <a:spcPct val="100000"/>
              </a:lnSpc>
              <a:spcBef>
                <a:spcPts val="1200"/>
              </a:spcBef>
              <a:buSzPct val="100000"/>
              <a:buFont typeface="+mj-lt"/>
              <a:buAutoNum type="arabicPeriod"/>
            </a:pPr>
            <a:r>
              <a:rPr lang="en-US">
                <a:latin typeface="Calibri Light" panose="020F0302020204030204" pitchFamily="34" charset="0"/>
                <a:cs typeface="Calibri Light" panose="020F0302020204030204" pitchFamily="34" charset="0"/>
              </a:rPr>
              <a:t>Complete the Team / Notification Configuration Spreadsheet</a:t>
            </a:r>
          </a:p>
          <a:p>
            <a:pPr marL="1327150" lvl="1" indent="-412750">
              <a:buSzPct val="100000"/>
              <a:buFont typeface="System Font Regular"/>
              <a:buChar char="+"/>
            </a:pPr>
            <a:r>
              <a:rPr lang="en-US" sz="3000">
                <a:latin typeface="Calibri Light" panose="020F0302020204030204" pitchFamily="34" charset="0"/>
                <a:cs typeface="Calibri Light" panose="020F0302020204030204" pitchFamily="34" charset="0"/>
                <a:sym typeface="Calibri"/>
              </a:rPr>
              <a:t>Customizes your training materials</a:t>
            </a:r>
            <a:endParaRPr lang="en-US" sz="3000">
              <a:latin typeface="Calibri Light" panose="020F0302020204030204" pitchFamily="34" charset="0"/>
              <a:cs typeface="Calibri Light" panose="020F0302020204030204" pitchFamily="34" charset="0"/>
            </a:endParaRPr>
          </a:p>
          <a:p>
            <a:pPr marL="514350" indent="-514350">
              <a:lnSpc>
                <a:spcPct val="100000"/>
              </a:lnSpc>
              <a:spcBef>
                <a:spcPts val="1200"/>
              </a:spcBef>
              <a:buSzPct val="100000"/>
              <a:buFont typeface="+mj-lt"/>
              <a:buAutoNum type="arabicPeriod"/>
            </a:pPr>
            <a:r>
              <a:rPr lang="en-US">
                <a:latin typeface="Calibri Light" panose="020F0302020204030204" pitchFamily="34" charset="0"/>
                <a:cs typeface="Calibri Light" panose="020F0302020204030204" pitchFamily="34" charset="0"/>
              </a:rPr>
              <a:t>Share training materials with end users</a:t>
            </a:r>
          </a:p>
          <a:p>
            <a:pPr marL="514350" indent="-514350">
              <a:lnSpc>
                <a:spcPct val="100000"/>
              </a:lnSpc>
              <a:spcBef>
                <a:spcPts val="1200"/>
              </a:spcBef>
              <a:buClr>
                <a:srgbClr val="C00000"/>
              </a:buClr>
              <a:buSzPct val="100000"/>
              <a:buFont typeface="+mj-lt"/>
              <a:buAutoNum type="arabicPeriod"/>
            </a:pPr>
            <a:r>
              <a:rPr lang="en-US" b="1">
                <a:solidFill>
                  <a:srgbClr val="C00000"/>
                </a:solidFill>
                <a:latin typeface="Calibri" panose="020F0502020204030204" pitchFamily="34" charset="0"/>
                <a:cs typeface="Calibri" panose="020F0502020204030204" pitchFamily="34" charset="0"/>
              </a:rPr>
              <a:t>Go Live</a:t>
            </a:r>
          </a:p>
          <a:p>
            <a:pPr>
              <a:spcBef>
                <a:spcPts val="1200"/>
              </a:spcBef>
              <a:spcAft>
                <a:spcPts val="0"/>
              </a:spcAft>
              <a:buSzPts val="3200"/>
            </a:pP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Pulsara Sales Deck 2025">
      <a:dk1>
        <a:srgbClr val="111111"/>
      </a:dk1>
      <a:lt1>
        <a:srgbClr val="FFFFFF"/>
      </a:lt1>
      <a:dk2>
        <a:srgbClr val="111111"/>
      </a:dk2>
      <a:lt2>
        <a:srgbClr val="E7E6E6"/>
      </a:lt2>
      <a:accent1>
        <a:srgbClr val="B12028"/>
      </a:accent1>
      <a:accent2>
        <a:srgbClr val="FFCB00"/>
      </a:accent2>
      <a:accent3>
        <a:srgbClr val="FF8000"/>
      </a:accent3>
      <a:accent4>
        <a:srgbClr val="C1008D"/>
      </a:accent4>
      <a:accent5>
        <a:srgbClr val="5B9BD5"/>
      </a:accent5>
      <a:accent6>
        <a:srgbClr val="70AD47"/>
      </a:accent6>
      <a:hlink>
        <a:srgbClr val="2499C9"/>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99238A6-BC48-2F42-AFEF-443EC062C4C4}">
  <we:reference id="wa200000729" version="3.19.222.0" store="en-US" storeType="OMEX"/>
  <we:alternateReferences>
    <we:reference id="WA200000729" version="3.19.222.0"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ateandTime xmlns="57bb6577-3d93-4f65-af43-1fd80da515f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B5E91215F151A438718CEAA30E4E1C9" ma:contentTypeVersion="6" ma:contentTypeDescription="Create a new document." ma:contentTypeScope="" ma:versionID="f5dbe69b33c14bb8dc5256ffcbefbeee">
  <xsd:schema xmlns:xsd="http://www.w3.org/2001/XMLSchema" xmlns:xs="http://www.w3.org/2001/XMLSchema" xmlns:p="http://schemas.microsoft.com/office/2006/metadata/properties" xmlns:ns2="57bb6577-3d93-4f65-af43-1fd80da515f8" targetNamespace="http://schemas.microsoft.com/office/2006/metadata/properties" ma:root="true" ma:fieldsID="82a1d711433f9e1b4b2ca2201bd9114d" ns2:_="">
    <xsd:import namespace="57bb6577-3d93-4f65-af43-1fd80da515f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DateandTi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bb6577-3d93-4f65-af43-1fd80da515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DateandTime" ma:index="12" nillable="true" ma:displayName="Date and Time" ma:format="DateOnly" ma:internalName="DateandTime">
      <xsd:simpleType>
        <xsd:restriction base="dms:DateTime"/>
      </xsd:simpleType>
    </xsd:element>
    <xsd:element name="MediaServiceBillingMetadata" ma:index="1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A35988-F768-40BF-871A-E704B8DE53F3}">
  <ds:schemaRefs>
    <ds:schemaRef ds:uri="http://purl.org/dc/terms/"/>
    <ds:schemaRef ds:uri="http://schemas.microsoft.com/office/2006/metadata/properties"/>
    <ds:schemaRef ds:uri="57bb6577-3d93-4f65-af43-1fd80da515f8"/>
    <ds:schemaRef ds:uri="http://purl.org/dc/dcmitype/"/>
    <ds:schemaRef ds:uri="http://purl.org/dc/elements/1.1/"/>
    <ds:schemaRef ds:uri="http://schemas.microsoft.com/office/infopath/2007/PartnerControls"/>
    <ds:schemaRef ds:uri="http://schemas.microsoft.com/office/2006/documentManagement/types"/>
    <ds:schemaRef ds:uri="http://www.w3.org/XML/1998/namespace"/>
    <ds:schemaRef ds:uri="http://schemas.openxmlformats.org/package/2006/metadata/core-properties"/>
  </ds:schemaRefs>
</ds:datastoreItem>
</file>

<file path=customXml/itemProps2.xml><?xml version="1.0" encoding="utf-8"?>
<ds:datastoreItem xmlns:ds="http://schemas.openxmlformats.org/officeDocument/2006/customXml" ds:itemID="{D789096A-A851-40D5-9A66-DBBFFBDAB769}">
  <ds:schemaRefs>
    <ds:schemaRef ds:uri="57bb6577-3d93-4f65-af43-1fd80da515f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44AB08E-CC94-44F5-86F6-886E2CBD241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6657</TotalTime>
  <Words>1400</Words>
  <Application>Microsoft Macintosh PowerPoint</Application>
  <PresentationFormat>Custom</PresentationFormat>
  <Paragraphs>156</Paragraphs>
  <Slides>10</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Arial</vt:lpstr>
      <vt:lpstr>Arial Black</vt:lpstr>
      <vt:lpstr>Arial Narrow</vt:lpstr>
      <vt:lpstr>Calibri</vt:lpstr>
      <vt:lpstr>Calibri Light</vt:lpstr>
      <vt:lpstr>NTR</vt:lpstr>
      <vt:lpstr>Roboto</vt:lpstr>
      <vt:lpstr>System Font Regular</vt:lpstr>
      <vt:lpstr>Office Theme</vt:lpstr>
      <vt:lpstr>PowerPoint Presentation</vt:lpstr>
      <vt:lpstr>Traditional Patient Movement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James Woodson</dc:creator>
  <cp:keywords/>
  <dc:description/>
  <cp:lastModifiedBy>Michele M. Miller</cp:lastModifiedBy>
  <cp:revision>3</cp:revision>
  <dcterms:created xsi:type="dcterms:W3CDTF">2024-11-22T21:38:33Z</dcterms:created>
  <dcterms:modified xsi:type="dcterms:W3CDTF">2025-08-14T23:07:22Z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0x0101000B5E91215F151A438718CEAA30E4E1C9</vt:lpwstr>
  </property>
</Properties>
</file>