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3"/>
  </p:notesMasterIdLst>
  <p:sldIdLst>
    <p:sldId id="259" r:id="rId2"/>
    <p:sldId id="3100" r:id="rId3"/>
    <p:sldId id="4571" r:id="rId4"/>
    <p:sldId id="4572" r:id="rId5"/>
    <p:sldId id="4570" r:id="rId6"/>
    <p:sldId id="315" r:id="rId7"/>
    <p:sldId id="4554" r:id="rId8"/>
    <p:sldId id="4555" r:id="rId9"/>
    <p:sldId id="4560" r:id="rId10"/>
    <p:sldId id="4575" r:id="rId11"/>
    <p:sldId id="4562" r:id="rId12"/>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pos="193" userDrawn="1">
          <p15:clr>
            <a:srgbClr val="A4A3A4"/>
          </p15:clr>
        </p15:guide>
        <p15:guide id="2" pos="4129" userDrawn="1">
          <p15:clr>
            <a:srgbClr val="A4A3A4"/>
          </p15:clr>
        </p15:guide>
        <p15:guide id="3" orient="horz" pos="72" userDrawn="1">
          <p15:clr>
            <a:srgbClr val="A4A3A4"/>
          </p15:clr>
        </p15:guide>
        <p15:guide id="4" orient="horz" pos="2616" userDrawn="1">
          <p15:clr>
            <a:srgbClr val="A4A3A4"/>
          </p15:clr>
        </p15:guide>
        <p15:guide id="5" pos="73" userDrawn="1">
          <p15:clr>
            <a:srgbClr val="A4A3A4"/>
          </p15:clr>
        </p15:guide>
        <p15:guide id="6" pos="4249" userDrawn="1">
          <p15:clr>
            <a:srgbClr val="A4A3A4"/>
          </p15:clr>
        </p15:guide>
        <p15:guide id="7" orient="horz" pos="242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082A4A-5585-6AA9-4201-6214A5B70DC1}" name="Michele M. Miller" initials="MMM" userId="Michele M. Mill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C0C"/>
    <a:srgbClr val="61E8FA"/>
    <a:srgbClr val="58D3E2"/>
    <a:srgbClr val="54C8D6"/>
    <a:srgbClr val="93FFE7"/>
    <a:srgbClr val="93FEFF"/>
    <a:srgbClr val="00FDFF"/>
    <a:srgbClr val="212121"/>
    <a:srgbClr val="D719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00"/>
    <p:restoredTop sz="86411"/>
  </p:normalViewPr>
  <p:slideViewPr>
    <p:cSldViewPr snapToGrid="0">
      <p:cViewPr>
        <p:scale>
          <a:sx n="96" d="100"/>
          <a:sy n="96" d="100"/>
        </p:scale>
        <p:origin x="2752" y="1120"/>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80" d="100"/>
        <a:sy n="80" d="100"/>
      </p:scale>
      <p:origin x="0" y="0"/>
    </p:cViewPr>
  </p:sorterViewPr>
  <p:notesViewPr>
    <p:cSldViewPr snapToGrid="0">
      <p:cViewPr>
        <p:scale>
          <a:sx n="95" d="100"/>
          <a:sy n="95" d="100"/>
        </p:scale>
        <p:origin x="9552" y="3496"/>
      </p:cViewPr>
      <p:guideLst>
        <p:guide pos="193"/>
        <p:guide pos="4129"/>
        <p:guide orient="horz" pos="72"/>
        <p:guide orient="horz" pos="2616"/>
        <p:guide pos="73"/>
        <p:guide pos="4249"/>
        <p:guide orient="horz" pos="242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0" y="-15240"/>
            <a:ext cx="6854613" cy="3855720"/>
          </a:xfrm>
          <a:prstGeom prst="rect">
            <a:avLst/>
          </a:prstGeom>
          <a:noFill/>
          <a:ln w="12700">
            <a:solidFill>
              <a:schemeClr val="bg1"/>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06388" y="4152899"/>
            <a:ext cx="6248400" cy="3499757"/>
          </a:xfrm>
          <a:prstGeom prst="rect">
            <a:avLst/>
          </a:prstGeom>
        </p:spPr>
        <p:txBody>
          <a:bodyPr vert="horz" lIns="91440" tIns="45720" rIns="91440" bIns="45720" rtlCol="0"/>
          <a:lstStyle/>
          <a:p>
            <a:pPr lvl="0"/>
            <a:r>
              <a:rPr lang="en-US" dirty="0"/>
              <a:t>Click to edit Master text styles</a:t>
            </a:r>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1pPr>
    <a:lvl2pPr marL="914446"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2pPr>
    <a:lvl3pPr marL="1828891"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3pPr>
    <a:lvl4pPr marL="2743337"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4pPr>
    <a:lvl5pPr marL="3657783"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616" userDrawn="1">
          <p15:clr>
            <a:srgbClr val="F26B43"/>
          </p15:clr>
        </p15:guide>
        <p15:guide id="2" pos="193" userDrawn="1">
          <p15:clr>
            <a:srgbClr val="F26B43"/>
          </p15:clr>
        </p15:guide>
        <p15:guide id="3" pos="4129"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528232797_4_77:notes"/>
          <p:cNvSpPr>
            <a:spLocks noGrp="1" noRot="1" noChangeAspect="1"/>
          </p:cNvSpPr>
          <p:nvPr>
            <p:ph type="sldImg" idx="2"/>
          </p:nvPr>
        </p:nvSpPr>
        <p:spPr>
          <a:xfrm>
            <a:off x="112713" y="134938"/>
            <a:ext cx="6629400" cy="37290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97" name="Google Shape;97;g28528232797_4_77:notes"/>
          <p:cNvSpPr txBox="1">
            <a:spLocks noGrp="1"/>
          </p:cNvSpPr>
          <p:nvPr>
            <p:ph type="sldNum" idx="12"/>
          </p:nvPr>
        </p:nvSpPr>
        <p:spPr>
          <a:xfrm>
            <a:off x="-1587" y="8856617"/>
            <a:ext cx="6858000" cy="287296"/>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US" sz="1400">
                <a:latin typeface="Calibri" panose="020F0502020204030204" pitchFamily="34" charset="0"/>
                <a:cs typeface="Calibri" panose="020F0502020204030204" pitchFamily="34" charset="0"/>
              </a:rPr>
              <a:pPr marL="0" lvl="0" indent="0" algn="ctr" rtl="0">
                <a:spcBef>
                  <a:spcPts val="0"/>
                </a:spcBef>
                <a:spcAft>
                  <a:spcPts val="0"/>
                </a:spcAft>
                <a:buNone/>
              </a:pPr>
              <a:t>1</a:t>
            </a:fld>
            <a:endParaRPr sz="1400" dirty="0">
              <a:latin typeface="Calibri" panose="020F0502020204030204" pitchFamily="34" charset="0"/>
              <a:cs typeface="Calibri" panose="020F0502020204030204" pitchFamily="34" charset="0"/>
            </a:endParaRPr>
          </a:p>
        </p:txBody>
      </p:sp>
      <p:sp>
        <p:nvSpPr>
          <p:cNvPr id="3" name="Notes Placeholder 2">
            <a:extLst>
              <a:ext uri="{FF2B5EF4-FFF2-40B4-BE49-F238E27FC236}">
                <a16:creationId xmlns:a16="http://schemas.microsoft.com/office/drawing/2014/main" id="{C9EDC05A-1EEC-85C4-AB71-EEEF983B1E11}"/>
              </a:ext>
            </a:extLst>
          </p:cNvPr>
          <p:cNvSpPr>
            <a:spLocks noGrp="1"/>
          </p:cNvSpPr>
          <p:nvPr>
            <p:ph type="body" sz="quarter" idx="3"/>
          </p:nvPr>
        </p:nvSpPr>
        <p:spPr>
          <a:xfrm>
            <a:off x="306388" y="4152899"/>
            <a:ext cx="6248400" cy="3499757"/>
          </a:xfrm>
        </p:spPr>
        <p:txBody>
          <a:bodyPr/>
          <a:lstStyle/>
          <a:p>
            <a:r>
              <a:rPr lang="en-US" b="0" dirty="0">
                <a:latin typeface="Calibri Light" panose="020F0302020204030204" pitchFamily="34" charset="0"/>
                <a:ea typeface="Roboto Light" panose="02000000000000000000" pitchFamily="2" charset="0"/>
                <a:cs typeface="Calibri Light" panose="020F0302020204030204" pitchFamily="34" charset="0"/>
              </a:rPr>
              <a:t>Pulsara is The communication and logistics platform that unites distributed teams and fragmented technologies during dynamic events.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111125" y="117475"/>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104" name="Google Shape;104;p5:notes"/>
          <p:cNvSpPr txBox="1">
            <a:spLocks noGrp="1"/>
          </p:cNvSpPr>
          <p:nvPr>
            <p:ph type="body" idx="1"/>
          </p:nvPr>
        </p:nvSpPr>
        <p:spPr>
          <a:xfrm>
            <a:off x="306388" y="4152900"/>
            <a:ext cx="6248400" cy="1986643"/>
          </a:xfrm>
          <a:prstGeom prst="rect">
            <a:avLst/>
          </a:prstGeom>
          <a:noFill/>
          <a:ln>
            <a:noFill/>
          </a:ln>
        </p:spPr>
        <p:txBody>
          <a:bodyPr spcFirstLastPara="1" vert="horz" wrap="square" lIns="91425" tIns="45700" rIns="91425" bIns="45700" rtlCol="0" anchor="t" anchorCtr="0">
            <a:noAutofit/>
          </a:bodyPr>
          <a:lstStyle/>
          <a:p>
            <a:r>
              <a:rPr lang="en-US" dirty="0"/>
              <a:t>Traditionally, moving patients across organizations demands coordination through multiple communication channels, including radio reports, phone calls, alerting tools, and secure messaging systems. Often, intermediaries like transfer centers or regional “</a:t>
            </a:r>
            <a:r>
              <a:rPr lang="en-US" dirty="0" err="1"/>
              <a:t>MedCom</a:t>
            </a:r>
            <a:r>
              <a:rPr lang="en-US" dirty="0"/>
              <a:t>” are needed to coordinate these calls and data sources.</a:t>
            </a:r>
          </a:p>
          <a:p>
            <a:br>
              <a:rPr lang="en-US" dirty="0"/>
            </a:br>
            <a:r>
              <a:rPr lang="en-US" dirty="0"/>
              <a:t>In the diagram, the red lines represent these distinct communication channels, each attempting to facilitate care transitions across siloed organizations. This workflow is not only inefficient for routine, low-acuity transfers but is particularly ineffective for time-sensitive emergencies, mass casualty incidents, large-scale evacuations, and load-balancing efforts.</a:t>
            </a:r>
          </a:p>
          <a:p>
            <a:br>
              <a:rPr lang="en-US" dirty="0"/>
            </a:br>
            <a:endParaRPr lang="en-US" dirty="0"/>
          </a:p>
        </p:txBody>
      </p:sp>
      <p:sp>
        <p:nvSpPr>
          <p:cNvPr id="105" name="Google Shape;105;p5:notes"/>
          <p:cNvSpPr txBox="1">
            <a:spLocks noGrp="1"/>
          </p:cNvSpPr>
          <p:nvPr>
            <p:ph type="sldNum" idx="12"/>
          </p:nvPr>
        </p:nvSpPr>
        <p:spPr>
          <a:xfrm>
            <a:off x="0" y="8685213"/>
            <a:ext cx="6856413" cy="458700"/>
          </a:xfrm>
          <a:prstGeom prst="rect">
            <a:avLst/>
          </a:prstGeom>
          <a:noFill/>
          <a:ln>
            <a:noFill/>
          </a:ln>
        </p:spPr>
        <p:txBody>
          <a:bodyPr spcFirstLastPara="1" wrap="square" lIns="91425" tIns="45700" rIns="91425" bIns="45700" anchor="b" anchorCtr="0">
            <a:noAutofit/>
          </a:bodyPr>
          <a:lstStyle/>
          <a:p>
            <a:pPr algn="ctr"/>
            <a:fld id="{00000000-1234-1234-1234-123412341234}" type="slidenum">
              <a:rPr lang="en-US" sz="1400">
                <a:latin typeface="Calibri" panose="020F0502020204030204" pitchFamily="34" charset="0"/>
                <a:cs typeface="Calibri" panose="020F0502020204030204" pitchFamily="34" charset="0"/>
                <a:sym typeface="Arial"/>
              </a:rPr>
              <a:pPr algn="ctr"/>
              <a:t>2</a:t>
            </a:fld>
            <a:endParaRPr sz="1400" dirty="0">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5853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4BB6-D06A-41AB-F304-3DAFB839D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BACA4-B666-081F-3234-535ED8C56860}"/>
              </a:ext>
            </a:extLst>
          </p:cNvPr>
          <p:cNvSpPr>
            <a:spLocks noGrp="1" noRot="1" noChangeAspect="1"/>
          </p:cNvSpPr>
          <p:nvPr>
            <p:ph type="sldImg"/>
          </p:nvPr>
        </p:nvSpPr>
        <p:spPr>
          <a:xfrm>
            <a:off x="111125" y="117475"/>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7899F2DE-F0AF-FF34-3539-368A0C5016D1}"/>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Although we’ve grown accustomed to this system over the years, we continue to face its challenges and limitations daily.</a:t>
            </a:r>
          </a:p>
        </p:txBody>
      </p:sp>
      <p:sp>
        <p:nvSpPr>
          <p:cNvPr id="4" name="Slide Number Placeholder 3">
            <a:extLst>
              <a:ext uri="{FF2B5EF4-FFF2-40B4-BE49-F238E27FC236}">
                <a16:creationId xmlns:a16="http://schemas.microsoft.com/office/drawing/2014/main" id="{E2573D37-25DB-BEFB-25B9-885DBE573880}"/>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3</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2862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17475"/>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The challenges become even more pronounced during large-scale, multi-agency events, underscoring a fundamental infrastructure problem—especially considering advancements in communication technology and connectivity in other areas of our lives.</a:t>
            </a:r>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4</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434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125" y="114300"/>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p:spPr>
        <p:txBody>
          <a:bodyPr/>
          <a:lstStyle/>
          <a:p>
            <a:r>
              <a:rPr lang="en-US" b="0" i="0" dirty="0">
                <a:latin typeface="Calibri Light" panose="020F0302020204030204" pitchFamily="34" charset="0"/>
                <a:cs typeface="Calibri Light" panose="020F0302020204030204" pitchFamily="34" charset="0"/>
              </a:rPr>
              <a:t>Even primary inter-facility transport (IFT) agencies face challenges stemming from outdated communication technology.</a:t>
            </a:r>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5</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59731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111125" y="117475"/>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162" name="Google Shape;162;p6:notes"/>
          <p:cNvSpPr txBox="1">
            <a:spLocks noGrp="1"/>
          </p:cNvSpPr>
          <p:nvPr>
            <p:ph type="body" idx="1"/>
          </p:nvPr>
        </p:nvSpPr>
        <p:spPr>
          <a:xfrm>
            <a:off x="306388" y="4129238"/>
            <a:ext cx="6248400" cy="2145832"/>
          </a:xfrm>
          <a:prstGeom prst="rect">
            <a:avLst/>
          </a:prstGeom>
          <a:noFill/>
          <a:ln>
            <a:noFill/>
          </a:ln>
        </p:spPr>
        <p:txBody>
          <a:bodyPr spcFirstLastPara="1" vert="horz" wrap="square" lIns="91425" tIns="45700" rIns="91425" bIns="45700" rtlCol="0" anchor="t" anchorCtr="0">
            <a:noAutofit/>
          </a:bodyPr>
          <a:lstStyle/>
          <a:p>
            <a:r>
              <a:rPr lang="en-US" dirty="0"/>
              <a:t>Pulsara’s Patient Movement System provides a HIPAA-compliant solution to streamline communication and logistics across organizations. We leverage readily available modern technology to bring together public safety and healthcare teams.   </a:t>
            </a:r>
          </a:p>
          <a:p>
            <a:br>
              <a:rPr lang="en-US" dirty="0"/>
            </a:br>
            <a:r>
              <a:rPr lang="en-US" dirty="0"/>
              <a:t>A dedicated communication channel is created for each patient encounter, allowing the care team to be updated and expanded as the patient’s condition evolves—keeping everyone aligned on the same channel as they coordinate care.</a:t>
            </a:r>
          </a:p>
          <a:p>
            <a:br>
              <a:rPr lang="en-US" dirty="0"/>
            </a:br>
            <a:r>
              <a:rPr lang="en-US" dirty="0"/>
              <a:t>Additionally, the Pulsara API enables seamless data transfer into and out of the channel.</a:t>
            </a:r>
          </a:p>
          <a:p>
            <a:br>
              <a:rPr lang="en-US" dirty="0"/>
            </a:br>
            <a:br>
              <a:rPr lang="en-US" dirty="0"/>
            </a:br>
            <a:endParaRPr lang="en-US" dirty="0"/>
          </a:p>
        </p:txBody>
      </p:sp>
      <p:sp>
        <p:nvSpPr>
          <p:cNvPr id="163" name="Google Shape;163;p6:notes"/>
          <p:cNvSpPr txBox="1">
            <a:spLocks noGrp="1"/>
          </p:cNvSpPr>
          <p:nvPr>
            <p:ph type="sldNum" idx="12"/>
          </p:nvPr>
        </p:nvSpPr>
        <p:spPr>
          <a:xfrm>
            <a:off x="0" y="8685213"/>
            <a:ext cx="6856413" cy="458700"/>
          </a:xfrm>
          <a:prstGeom prst="rect">
            <a:avLst/>
          </a:prstGeom>
          <a:noFill/>
          <a:ln>
            <a:noFill/>
          </a:ln>
        </p:spPr>
        <p:txBody>
          <a:bodyPr spcFirstLastPara="1" wrap="square" lIns="91425" tIns="45700" rIns="91425" bIns="45700" anchor="b" anchorCtr="0">
            <a:noAutofit/>
          </a:bodyPr>
          <a:lstStyle/>
          <a:p>
            <a:pPr algn="ctr"/>
            <a:fld id="{00000000-1234-1234-1234-123412341234}" type="slidenum">
              <a:rPr lang="en-US" sz="1400">
                <a:latin typeface="Calibri" panose="020F0502020204030204" pitchFamily="34" charset="0"/>
                <a:cs typeface="Calibri" panose="020F0502020204030204" pitchFamily="34" charset="0"/>
                <a:sym typeface="Arial"/>
              </a:rPr>
              <a:pPr algn="ctr"/>
              <a:t>6</a:t>
            </a:fld>
            <a:endParaRPr sz="1400" dirty="0">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963568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125" y="114300"/>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We have implemented Pulsara for thousands of customers and refined our process to simplify adoption. While the platform can be accessed via a web browser, we strongly recommend using an Apple or Android smartphone or an iPad. Many medics prefer the portability of a smartphone. For added flexibility and scalability, Pulsara is designed to be safe on personal devices, with no data permanently stored on the device.</a:t>
            </a:r>
          </a:p>
          <a:p>
            <a:br>
              <a:rPr lang="en-US" dirty="0"/>
            </a:br>
            <a:r>
              <a:rPr lang="en-US" dirty="0"/>
              <a:t>Medics follow a straightforward scan, photo, and voice-to-text workflow: they scan a patient movement wristband and driver’s license if available, take necessary photos, and dictate their usual prehospital report. This familiar report format can be seamlessly shared with all downstream care teams, including handoffs to other EMS agencies, Emergency Departments, and even hospital care teams. While users can chat or conduct video calls with the ED or a Medical Director, the primary advantage for medics is the shift to an asynchronous communication workflow—saving time through “fire-and-forget” prehospital reporting, similar to the convenience of texting.</a:t>
            </a:r>
          </a:p>
          <a:p>
            <a:br>
              <a:rPr lang="en-US" dirty="0"/>
            </a:br>
            <a:r>
              <a:rPr lang="en-US" dirty="0"/>
              <a:t>Worried about duplicate data entry? Pulsara simplifies the process by allowing direct attachment of ECGs to prehospital reports, eliminating the need for short forms, and integrating with your ePCR system. It also streamlines handoffs: simply scan the Patient Movement Wristband and forward information, avoiding repetitive communication.</a:t>
            </a:r>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7</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4641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17475"/>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To connect your receiving facilities to the network, we’ve made the process simple. With thousands of customers already using Pulsara, there’s a good chance that the health system already lists Pulsara as an approved technology. If not, we’re experienced in navigating this approval process.</a:t>
            </a:r>
          </a:p>
          <a:p>
            <a:br>
              <a:rPr lang="en-US" dirty="0"/>
            </a:br>
            <a:r>
              <a:rPr lang="en-US" dirty="0"/>
              <a:t>For a typical phase 1 implementation, only the individuals or teams who typically handle your calls will need training. Instead of receiving a phone call, they’ll receive alerts on a smartphone, tablet, or computer.</a:t>
            </a:r>
          </a:p>
          <a:p>
            <a:br>
              <a:rPr lang="en-US" dirty="0"/>
            </a:br>
            <a:endParaRPr lang="en-US" dirty="0"/>
          </a:p>
        </p:txBody>
      </p:sp>
      <p:sp>
        <p:nvSpPr>
          <p:cNvPr id="4" name="Slide Number Placeholder 3"/>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8</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2166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57F2F-1D64-25B3-E69D-EA178A0A2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0CD4D-2E99-D2A9-C240-269295FCB259}"/>
              </a:ext>
            </a:extLst>
          </p:cNvPr>
          <p:cNvSpPr>
            <a:spLocks noGrp="1" noRot="1" noChangeAspect="1"/>
          </p:cNvSpPr>
          <p:nvPr>
            <p:ph type="sldImg"/>
          </p:nvPr>
        </p:nvSpPr>
        <p:spPr>
          <a:xfrm>
            <a:off x="111125" y="117475"/>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C75ECDFB-5F5A-06C4-FB43-3FA1A1DBB4BB}"/>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To support initial and ongoing training, we offer a variety of resources, including short videos, slide presentations, and printable Just-In-Time training materials.</a:t>
            </a:r>
          </a:p>
          <a:p>
            <a:endParaRPr lang="en-US" dirty="0"/>
          </a:p>
          <a:p>
            <a:endParaRPr lang="en-US" dirty="0"/>
          </a:p>
        </p:txBody>
      </p:sp>
      <p:sp>
        <p:nvSpPr>
          <p:cNvPr id="4" name="Slide Number Placeholder 3">
            <a:extLst>
              <a:ext uri="{FF2B5EF4-FFF2-40B4-BE49-F238E27FC236}">
                <a16:creationId xmlns:a16="http://schemas.microsoft.com/office/drawing/2014/main" id="{21C13DF2-423B-1E61-55C3-E28E2B6A9ADD}"/>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9</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0248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30802-AFE8-93C2-D396-6905D6233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3CAF2-A0BA-737C-D24E-C2C325211322}"/>
              </a:ext>
            </a:extLst>
          </p:cNvPr>
          <p:cNvSpPr>
            <a:spLocks noGrp="1" noRot="1" noChangeAspect="1"/>
          </p:cNvSpPr>
          <p:nvPr>
            <p:ph type="sldImg"/>
          </p:nvPr>
        </p:nvSpPr>
        <p:spPr>
          <a:xfrm>
            <a:off x="115888" y="117475"/>
            <a:ext cx="6632575" cy="3730625"/>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14E1E43C-9CF5-F7B0-54F4-6D2351BF2F9B}"/>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Your agency will experience many of these benefits simply by implementing Pulsara. However, if there are specific initiatives you’d like to prioritize, please don’t hesitate to reach out to us.</a:t>
            </a:r>
          </a:p>
        </p:txBody>
      </p:sp>
      <p:sp>
        <p:nvSpPr>
          <p:cNvPr id="4" name="Slide Number Placeholder 3">
            <a:extLst>
              <a:ext uri="{FF2B5EF4-FFF2-40B4-BE49-F238E27FC236}">
                <a16:creationId xmlns:a16="http://schemas.microsoft.com/office/drawing/2014/main" id="{B007F9AB-7466-90A0-77D3-91F0F1C067C2}"/>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10</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2530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2654A-8094-CA01-B8EB-8A4ED8E73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C8BA9-750B-D843-B801-B937CFA36B03}"/>
              </a:ext>
            </a:extLst>
          </p:cNvPr>
          <p:cNvSpPr>
            <a:spLocks noGrp="1" noRot="1" noChangeAspect="1"/>
          </p:cNvSpPr>
          <p:nvPr>
            <p:ph type="sldImg"/>
          </p:nvPr>
        </p:nvSpPr>
        <p:spPr>
          <a:xfrm>
            <a:off x="115888" y="114300"/>
            <a:ext cx="6629400" cy="3729038"/>
          </a:xfrm>
          <a:noFill/>
          <a:ln w="12700" cap="flat" cmpd="sng">
            <a:solidFill>
              <a:schemeClr val="bg1"/>
            </a:solidFill>
            <a:prstDash val="solid"/>
            <a:round/>
            <a:headEnd type="none" w="sm" len="sm"/>
            <a:tailEnd type="none" w="sm" len="sm"/>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AA2B22CC-CB52-F8C8-3CA5-88B202B76AF7}"/>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t>Your state resource page has everything you need to get started, including discovery videos, product demonstrations, and training resources. There’s also an interactive map showing who has already signed up. If you don’t see your receiving hospitals listed, direct them to this page, and feel free to connect us with them—this service is provided at no cost.</a:t>
            </a:r>
          </a:p>
          <a:p>
            <a:br>
              <a:rPr lang="en-US" dirty="0"/>
            </a:br>
            <a:r>
              <a:rPr lang="en-US" dirty="0"/>
              <a:t>You can sign up using the form on your state resources page. Signing up doesn’t commit you to a full onboarding or a specific timeline; it simply places you in the queue and signals your interest in joining the network. We’ll work with you and your local organizations to coordinate regional onboarding. Once you sign up, Pulsara will reach out to coordinate the next steps.</a:t>
            </a:r>
          </a:p>
          <a:p>
            <a:br>
              <a:rPr lang="en-US" dirty="0"/>
            </a:br>
            <a:endParaRPr lang="en-US" dirty="0"/>
          </a:p>
        </p:txBody>
      </p:sp>
      <p:sp>
        <p:nvSpPr>
          <p:cNvPr id="4" name="Slide Number Placeholder 3">
            <a:extLst>
              <a:ext uri="{FF2B5EF4-FFF2-40B4-BE49-F238E27FC236}">
                <a16:creationId xmlns:a16="http://schemas.microsoft.com/office/drawing/2014/main" id="{D48B71E8-4906-0F39-DAFC-630CD408B062}"/>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sz="1400">
                <a:latin typeface="Calibri" panose="020F0502020204030204" pitchFamily="34" charset="0"/>
                <a:cs typeface="Calibri" panose="020F0502020204030204" pitchFamily="34" charset="0"/>
              </a:rPr>
              <a:pPr algn="ctr"/>
              <a:t>11</a:t>
            </a:fld>
            <a:endParaRPr lang="en-US"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87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Title, No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592138" y="688063"/>
            <a:ext cx="23202900" cy="995882"/>
          </a:xfrm>
        </p:spPr>
        <p:txBody>
          <a:bodyPr/>
          <a:lstStyle>
            <a:lvl1pPr algn="ctr">
              <a:defRPr sz="8000"/>
            </a:lvl1pPr>
          </a:lstStyle>
          <a:p>
            <a:r>
              <a:rPr lang="en-US"/>
              <a:t>Click to edit Master title style</a:t>
            </a:r>
          </a:p>
        </p:txBody>
      </p:sp>
    </p:spTree>
    <p:extLst>
      <p:ext uri="{BB962C8B-B14F-4D97-AF65-F5344CB8AC3E}">
        <p14:creationId xmlns:p14="http://schemas.microsoft.com/office/powerpoint/2010/main" val="1604226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10726738" cy="13716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dirty="0"/>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11018520" y="1403989"/>
            <a:ext cx="12757468" cy="995882"/>
          </a:xfrm>
        </p:spPr>
        <p:txBody>
          <a:bodyPr/>
          <a:lstStyle/>
          <a:p>
            <a:r>
              <a:rPr lang="en-US" dirty="0"/>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11018838" y="2400264"/>
            <a:ext cx="12757150" cy="10972766"/>
          </a:xfrm>
          <a:prstGeom prst="rect">
            <a:avLst/>
          </a:prstGeom>
        </p:spPr>
        <p:txBody>
          <a:bodyPr/>
          <a:lstStyle>
            <a:lvl1pPr marL="0" indent="0">
              <a:lnSpc>
                <a:spcPct val="90000"/>
              </a:lnSpc>
              <a:spcBef>
                <a:spcPts val="1500"/>
              </a:spcBef>
              <a:spcAft>
                <a:spcPts val="1200"/>
              </a:spcAft>
              <a:buFont typeface="Arial" panose="020B0604020202020204" pitchFamily="34" charset="0"/>
              <a:buNone/>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pyright">
            <a:extLst>
              <a:ext uri="{FF2B5EF4-FFF2-40B4-BE49-F238E27FC236}">
                <a16:creationId xmlns:a16="http://schemas.microsoft.com/office/drawing/2014/main" id="{1FAB7C4E-651E-E1C2-9B59-4FC4846431D6}"/>
              </a:ext>
            </a:extLst>
          </p:cNvPr>
          <p:cNvSpPr txBox="1"/>
          <p:nvPr userDrawn="1"/>
        </p:nvSpPr>
        <p:spPr>
          <a:xfrm>
            <a:off x="10726738" y="13332542"/>
            <a:ext cx="13660562"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2058554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ideo Displays - Customize Center Text">
    <p:spTree>
      <p:nvGrpSpPr>
        <p:cNvPr id="1" name=""/>
        <p:cNvGrpSpPr/>
        <p:nvPr/>
      </p:nvGrpSpPr>
      <p:grpSpPr>
        <a:xfrm>
          <a:off x="0" y="0"/>
          <a:ext cx="0" cy="0"/>
          <a:chOff x="0" y="0"/>
          <a:chExt cx="0" cy="0"/>
        </a:xfrm>
      </p:grpSpPr>
      <p:grpSp>
        <p:nvGrpSpPr>
          <p:cNvPr id="3" name="Center Text">
            <a:extLst>
              <a:ext uri="{FF2B5EF4-FFF2-40B4-BE49-F238E27FC236}">
                <a16:creationId xmlns:a16="http://schemas.microsoft.com/office/drawing/2014/main" id="{ED8BB84D-A18E-0631-4064-CA8E50C38D73}"/>
              </a:ext>
            </a:extLst>
          </p:cNvPr>
          <p:cNvGrpSpPr>
            <a:grpSpLocks/>
          </p:cNvGrpSpPr>
          <p:nvPr userDrawn="1"/>
        </p:nvGrpSpPr>
        <p:grpSpPr>
          <a:xfrm>
            <a:off x="8816060" y="6050888"/>
            <a:ext cx="6755054" cy="2632989"/>
            <a:chOff x="8812333" y="6050888"/>
            <a:chExt cx="6755054" cy="2632989"/>
          </a:xfrm>
        </p:grpSpPr>
        <p:sp>
          <p:nvSpPr>
            <p:cNvPr id="4" name="TextBox 3">
              <a:extLst>
                <a:ext uri="{FF2B5EF4-FFF2-40B4-BE49-F238E27FC236}">
                  <a16:creationId xmlns:a16="http://schemas.microsoft.com/office/drawing/2014/main" id="{7D218CEF-40F8-550B-170F-A9E96F515236}"/>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96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5" name="TextBox 4">
              <a:extLst>
                <a:ext uri="{FF2B5EF4-FFF2-40B4-BE49-F238E27FC236}">
                  <a16:creationId xmlns:a16="http://schemas.microsoft.com/office/drawing/2014/main" id="{7B4BBDA2-E087-2215-13A3-C256E60C88CD}"/>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715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6" name="TextBox 5">
              <a:extLst>
                <a:ext uri="{FF2B5EF4-FFF2-40B4-BE49-F238E27FC236}">
                  <a16:creationId xmlns:a16="http://schemas.microsoft.com/office/drawing/2014/main" id="{1A8A7413-999E-F1A5-A35C-A99B0D0E11CA}"/>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7" name="bkgd">
            <a:extLst>
              <a:ext uri="{FF2B5EF4-FFF2-40B4-BE49-F238E27FC236}">
                <a16:creationId xmlns:a16="http://schemas.microsoft.com/office/drawing/2014/main" id="{52781CBC-F81D-1AB7-05EF-9A1CBF35458A}"/>
              </a:ext>
            </a:extLst>
          </p:cNvPr>
          <p:cNvPicPr>
            <a:picLocks noChangeAspect="1"/>
          </p:cNvPicPr>
          <p:nvPr userDrawn="1"/>
        </p:nvPicPr>
        <p:blipFill rotWithShape="1">
          <a:blip r:embed="rId2"/>
          <a:srcRect r="1759"/>
          <a:stretch/>
        </p:blipFill>
        <p:spPr>
          <a:xfrm>
            <a:off x="0" y="0"/>
            <a:ext cx="24387175" cy="13716000"/>
          </a:xfrm>
          <a:prstGeom prst="rect">
            <a:avLst/>
          </a:prstGeom>
        </p:spPr>
      </p:pic>
      <p:sp>
        <p:nvSpPr>
          <p:cNvPr id="8" name="darkened">
            <a:extLst>
              <a:ext uri="{FF2B5EF4-FFF2-40B4-BE49-F238E27FC236}">
                <a16:creationId xmlns:a16="http://schemas.microsoft.com/office/drawing/2014/main" id="{1C3C4091-DEA9-10B1-AD94-CCF19DE1B028}"/>
              </a:ext>
            </a:extLst>
          </p:cNvPr>
          <p:cNvSpPr>
            <a:spLocks/>
          </p:cNvSpPr>
          <p:nvPr userDrawn="1"/>
        </p:nvSpPr>
        <p:spPr>
          <a:xfrm>
            <a:off x="8370277" y="5064369"/>
            <a:ext cx="7666892" cy="4407877"/>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displays">
            <a:extLst>
              <a:ext uri="{FF2B5EF4-FFF2-40B4-BE49-F238E27FC236}">
                <a16:creationId xmlns:a16="http://schemas.microsoft.com/office/drawing/2014/main" id="{0662A75F-F29B-687A-D9D9-043707A8824E}"/>
              </a:ext>
            </a:extLst>
          </p:cNvPr>
          <p:cNvPicPr>
            <a:picLocks noChangeAspect="1"/>
          </p:cNvPicPr>
          <p:nvPr userDrawn="1"/>
        </p:nvPicPr>
        <p:blipFill rotWithShape="1">
          <a:blip r:embed="rId3"/>
          <a:srcRect l="485" r="780" b="16509"/>
          <a:stretch/>
        </p:blipFill>
        <p:spPr>
          <a:xfrm>
            <a:off x="344488" y="180976"/>
            <a:ext cx="23698200" cy="13273416"/>
          </a:xfrm>
          <a:prstGeom prst="rect">
            <a:avLst/>
          </a:prstGeom>
          <a:effectLst>
            <a:outerShdw blurRad="1093712" dist="345508" dir="3600000" algn="tl" rotWithShape="0">
              <a:prstClr val="black">
                <a:alpha val="84113"/>
              </a:prstClr>
            </a:outerShdw>
          </a:effectLst>
        </p:spPr>
      </p:pic>
      <p:grpSp>
        <p:nvGrpSpPr>
          <p:cNvPr id="10" name="logo soc">
            <a:extLst>
              <a:ext uri="{FF2B5EF4-FFF2-40B4-BE49-F238E27FC236}">
                <a16:creationId xmlns:a16="http://schemas.microsoft.com/office/drawing/2014/main" id="{39E8D598-0CDD-7D3A-9A8A-2B3AEF28435B}"/>
              </a:ext>
            </a:extLst>
          </p:cNvPr>
          <p:cNvGrpSpPr>
            <a:grpSpLocks/>
          </p:cNvGrpSpPr>
          <p:nvPr userDrawn="1"/>
        </p:nvGrpSpPr>
        <p:grpSpPr>
          <a:xfrm>
            <a:off x="9018632" y="890985"/>
            <a:ext cx="6349911" cy="1579645"/>
            <a:chOff x="9017089" y="676698"/>
            <a:chExt cx="6349911" cy="1579645"/>
          </a:xfrm>
        </p:grpSpPr>
        <p:pic>
          <p:nvPicPr>
            <p:cNvPr id="11" name="Graphic 10">
              <a:extLst>
                <a:ext uri="{FF2B5EF4-FFF2-40B4-BE49-F238E27FC236}">
                  <a16:creationId xmlns:a16="http://schemas.microsoft.com/office/drawing/2014/main" id="{CCF1F098-1505-E93B-CF36-D34969DE55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2" name="TextBox 11">
              <a:extLst>
                <a:ext uri="{FF2B5EF4-FFF2-40B4-BE49-F238E27FC236}">
                  <a16:creationId xmlns:a16="http://schemas.microsoft.com/office/drawing/2014/main" id="{2E242BBF-22C8-6CFE-373A-F299F1FEC546}"/>
                </a:ext>
              </a:extLst>
            </p:cNvPr>
            <p:cNvSpPr txBox="1">
              <a:spLocks/>
            </p:cNvSpPr>
            <p:nvPr userDrawn="1"/>
          </p:nvSpPr>
          <p:spPr>
            <a:xfrm>
              <a:off x="10812584" y="1856233"/>
              <a:ext cx="4343400" cy="400110"/>
            </a:xfrm>
            <a:prstGeom prst="rect">
              <a:avLst/>
            </a:prstGeom>
            <a:noFill/>
          </p:spPr>
          <p:txBody>
            <a:bodyPr wrap="square" rtlCol="0">
              <a:spAutoFit/>
            </a:bodyPr>
            <a:lstStyle/>
            <a:p>
              <a:pPr algn="r"/>
              <a:r>
                <a:rPr lang="en-US" sz="2000" b="0" i="0" dirty="0">
                  <a:solidFill>
                    <a:srgbClr val="FFFCA3"/>
                  </a:solidFill>
                  <a:latin typeface="Arial" panose="020B0604020202020204" pitchFamily="34" charset="0"/>
                </a:rPr>
                <a:t>SYSTEMS OF CARE THAT SCALE</a:t>
              </a:r>
            </a:p>
          </p:txBody>
        </p:sp>
      </p:grpSp>
      <p:pic>
        <p:nvPicPr>
          <p:cNvPr id="13" name="its about people">
            <a:extLst>
              <a:ext uri="{FF2B5EF4-FFF2-40B4-BE49-F238E27FC236}">
                <a16:creationId xmlns:a16="http://schemas.microsoft.com/office/drawing/2014/main" id="{6EE9665C-46A5-A845-7E35-5792EC29790B}"/>
              </a:ext>
            </a:extLst>
          </p:cNvPr>
          <p:cNvPicPr>
            <a:picLocks noChangeAspect="1"/>
          </p:cNvPicPr>
          <p:nvPr userDrawn="1"/>
        </p:nvPicPr>
        <p:blipFill>
          <a:blip r:embed="rId6"/>
          <a:stretch>
            <a:fillRect/>
          </a:stretch>
        </p:blipFill>
        <p:spPr>
          <a:xfrm>
            <a:off x="11500340" y="4026965"/>
            <a:ext cx="1663867" cy="643362"/>
          </a:xfrm>
          <a:prstGeom prst="rect">
            <a:avLst/>
          </a:prstGeom>
        </p:spPr>
      </p:pic>
      <p:sp>
        <p:nvSpPr>
          <p:cNvPr id="2" name="copyright">
            <a:extLst>
              <a:ext uri="{FF2B5EF4-FFF2-40B4-BE49-F238E27FC236}">
                <a16:creationId xmlns:a16="http://schemas.microsoft.com/office/drawing/2014/main" id="{7C9F2A9B-56C8-A96F-F503-76E479775CFF}"/>
              </a:ext>
            </a:extLst>
          </p:cNvPr>
          <p:cNvSpPr txBox="1"/>
          <p:nvPr userDrawn="1"/>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1">
                  <a:lumMod val="85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2546075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dirty="0"/>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dirty="0">
                <a:latin typeface="Calibri Light" panose="020F0302020204030204" pitchFamily="34" charset="0"/>
                <a:cs typeface="Calibri Light" panose="020F0302020204030204" pitchFamily="34" charset="0"/>
              </a:rPr>
              <a:t>Click to edit Master text styles</a:t>
            </a:r>
          </a:p>
          <a:p>
            <a:pPr lvl="1"/>
            <a:r>
              <a:rPr lang="en-US" b="0" i="0" dirty="0">
                <a:latin typeface="Calibri Light" panose="020F0302020204030204" pitchFamily="34" charset="0"/>
                <a:cs typeface="Calibri Light" panose="020F0302020204030204" pitchFamily="34" charset="0"/>
              </a:rPr>
              <a:t>Second level</a:t>
            </a:r>
          </a:p>
          <a:p>
            <a:pPr lvl="2"/>
            <a:r>
              <a:rPr lang="en-US" b="0" i="0" dirty="0">
                <a:latin typeface="Calibri Light" panose="020F0302020204030204" pitchFamily="34" charset="0"/>
                <a:cs typeface="Calibri Light" panose="020F0302020204030204" pitchFamily="34" charset="0"/>
              </a:rPr>
              <a:t>Third level</a:t>
            </a:r>
          </a:p>
          <a:p>
            <a:pPr lvl="3"/>
            <a:r>
              <a:rPr lang="en-US" b="0" i="0" dirty="0">
                <a:latin typeface="Calibri Light" panose="020F0302020204030204" pitchFamily="34" charset="0"/>
                <a:cs typeface="Calibri Light" panose="020F0302020204030204" pitchFamily="34" charset="0"/>
              </a:rPr>
              <a:t>Fourth level</a:t>
            </a:r>
          </a:p>
          <a:p>
            <a:pPr lvl="4"/>
            <a:r>
              <a:rPr lang="en-US" b="0" i="0" dirty="0">
                <a:latin typeface="Calibri Light" panose="020F0302020204030204" pitchFamily="34" charset="0"/>
                <a:cs typeface="Calibri Light" panose="020F0302020204030204" pitchFamily="34" charset="0"/>
              </a:rPr>
              <a:t>Fifth level</a:t>
            </a:r>
          </a:p>
        </p:txBody>
      </p:sp>
      <p:sp>
        <p:nvSpPr>
          <p:cNvPr id="3" name="copyright">
            <a:extLst>
              <a:ext uri="{FF2B5EF4-FFF2-40B4-BE49-F238E27FC236}">
                <a16:creationId xmlns:a16="http://schemas.microsoft.com/office/drawing/2014/main" id="{8CBF2046-E31D-C575-47F9-6F4EBBDC0834}"/>
              </a:ext>
            </a:extLst>
          </p:cNvPr>
          <p:cNvSpPr txBox="1"/>
          <p:nvPr userDrawn="1"/>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98" r:id="rId3"/>
    <p:sldLayoutId id="2147483700" r:id="rId4"/>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28.png"/><Relationship Id="rId5" Type="http://schemas.openxmlformats.org/officeDocument/2006/relationships/image" Target="../media/image24.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www.pulsara.com/integrations" TargetMode="External"/><Relationship Id="rId4" Type="http://schemas.openxmlformats.org/officeDocument/2006/relationships/hyperlink" Target="https://knowledge.pulsara.com/en/which-web-browsers-and-mobile-devices-can-we-us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knowledge.pulsara.com/en/which-web-browsers-and-mobile-devices-can-we-us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 name="center text">
            <a:extLst>
              <a:ext uri="{FF2B5EF4-FFF2-40B4-BE49-F238E27FC236}">
                <a16:creationId xmlns:a16="http://schemas.microsoft.com/office/drawing/2014/main" id="{D51C6158-3E9D-F4F7-EF6A-174CAB9EFB24}"/>
              </a:ext>
            </a:extLst>
          </p:cNvPr>
          <p:cNvGrpSpPr/>
          <p:nvPr/>
        </p:nvGrpSpPr>
        <p:grpSpPr>
          <a:xfrm>
            <a:off x="8183801" y="5785900"/>
            <a:ext cx="8161099" cy="2758878"/>
            <a:chOff x="8183801" y="5481100"/>
            <a:chExt cx="8161099" cy="2758878"/>
          </a:xfrm>
        </p:grpSpPr>
        <p:sp>
          <p:nvSpPr>
            <p:cNvPr id="2" name="TITLE">
              <a:extLst>
                <a:ext uri="{FF2B5EF4-FFF2-40B4-BE49-F238E27FC236}">
                  <a16:creationId xmlns:a16="http://schemas.microsoft.com/office/drawing/2014/main" id="{D8A4A0A1-BBF6-CBB1-A321-3C1547DD397F}"/>
                </a:ext>
              </a:extLst>
            </p:cNvPr>
            <p:cNvSpPr/>
            <p:nvPr/>
          </p:nvSpPr>
          <p:spPr>
            <a:xfrm>
              <a:off x="8183801" y="5784233"/>
              <a:ext cx="8161099" cy="15175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600" b="1" dirty="0">
                  <a:solidFill>
                    <a:schemeClr val="lt2"/>
                  </a:solidFill>
                  <a:latin typeface="Arial Black" panose="020B0604020202020204" pitchFamily="34" charset="0"/>
                  <a:ea typeface="Roboto Black" panose="02000000000000000000" pitchFamily="2" charset="0"/>
                  <a:cs typeface="Arial Black" panose="020B0604020202020204" pitchFamily="34" charset="0"/>
                  <a:sym typeface="Arial Black"/>
                </a:rPr>
                <a:t>EVERY DAY</a:t>
              </a:r>
            </a:p>
          </p:txBody>
        </p:sp>
        <p:sp>
          <p:nvSpPr>
            <p:cNvPr id="5" name="TextBox 4">
              <a:extLst>
                <a:ext uri="{FF2B5EF4-FFF2-40B4-BE49-F238E27FC236}">
                  <a16:creationId xmlns:a16="http://schemas.microsoft.com/office/drawing/2014/main" id="{47F75292-1602-ACFD-B28C-82BB670DB5A4}"/>
                </a:ext>
              </a:extLst>
            </p:cNvPr>
            <p:cNvSpPr txBox="1"/>
            <p:nvPr/>
          </p:nvSpPr>
          <p:spPr>
            <a:xfrm>
              <a:off x="8267748" y="6962705"/>
              <a:ext cx="7916171" cy="127727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700" b="1" u="none" strike="noStrike" kern="1200" cap="none" spc="-110" normalizeH="0" noProof="0" dirty="0">
                  <a:ln>
                    <a:noFill/>
                  </a:ln>
                  <a:solidFill>
                    <a:srgbClr val="FFFFFF"/>
                  </a:solidFill>
                  <a:effectLst/>
                  <a:uLnTx/>
                  <a:uFillTx/>
                  <a:latin typeface="Arial Black" panose="020B0604020202020204" pitchFamily="34" charset="0"/>
                  <a:ea typeface="Roboto Black" panose="02000000000000000000" pitchFamily="2" charset="0"/>
                  <a:cs typeface="Arial Black" panose="020B0604020202020204" pitchFamily="34" charset="0"/>
                  <a:sym typeface="Arial Black"/>
                </a:rPr>
                <a:t>EVERY EVENT</a:t>
              </a:r>
            </a:p>
          </p:txBody>
        </p:sp>
        <p:sp>
          <p:nvSpPr>
            <p:cNvPr id="8" name="TextBox 7">
              <a:extLst>
                <a:ext uri="{FF2B5EF4-FFF2-40B4-BE49-F238E27FC236}">
                  <a16:creationId xmlns:a16="http://schemas.microsoft.com/office/drawing/2014/main" id="{247973E5-D006-4716-0A02-F6D57759F98F}"/>
                </a:ext>
              </a:extLst>
            </p:cNvPr>
            <p:cNvSpPr txBox="1"/>
            <p:nvPr/>
          </p:nvSpPr>
          <p:spPr>
            <a:xfrm>
              <a:off x="8514312" y="5481100"/>
              <a:ext cx="7553099" cy="600164"/>
            </a:xfrm>
            <a:prstGeom prst="rect">
              <a:avLst/>
            </a:prstGeom>
            <a:no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u="none" strike="noStrike" kern="1200" cap="none" spc="50" normalizeH="0" noProof="0" dirty="0">
                  <a:ln>
                    <a:noFill/>
                  </a:ln>
                  <a:solidFill>
                    <a:srgbClr val="FFFFFF"/>
                  </a:solidFill>
                  <a:effectLst/>
                  <a:uLnTx/>
                  <a:uFillTx/>
                  <a:latin typeface="+mj-lt"/>
                  <a:ea typeface="Roboto Medium" panose="02000000000000000000" pitchFamily="2" charset="0"/>
                  <a:cs typeface="Calibri" panose="020F0502020204030204" pitchFamily="34" charset="0"/>
                  <a:sym typeface="Arial Black"/>
                </a:rPr>
                <a:t>SAME PATIENT MOVEMENT SYSTEM</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12" name="communication channels NUMEROUS">
            <a:extLst>
              <a:ext uri="{FF2B5EF4-FFF2-40B4-BE49-F238E27FC236}">
                <a16:creationId xmlns:a16="http://schemas.microsoft.com/office/drawing/2014/main" id="{250B3C01-EEB4-8D24-2D1C-21B8126B2910}"/>
              </a:ext>
            </a:extLst>
          </p:cNvPr>
          <p:cNvGrpSpPr/>
          <p:nvPr/>
        </p:nvGrpSpPr>
        <p:grpSpPr>
          <a:xfrm>
            <a:off x="1587" y="11276215"/>
            <a:ext cx="24384000" cy="1275216"/>
            <a:chOff x="0" y="5777955"/>
            <a:chExt cx="12192000" cy="637608"/>
          </a:xfrm>
        </p:grpSpPr>
        <p:sp>
          <p:nvSpPr>
            <p:cNvPr id="113" name="Rectangle 112">
              <a:extLst>
                <a:ext uri="{FF2B5EF4-FFF2-40B4-BE49-F238E27FC236}">
                  <a16:creationId xmlns:a16="http://schemas.microsoft.com/office/drawing/2014/main" id="{6816E493-9108-0E5B-18E7-4C340F3A84F6}"/>
                </a:ext>
              </a:extLst>
            </p:cNvPr>
            <p:cNvSpPr/>
            <p:nvPr/>
          </p:nvSpPr>
          <p:spPr>
            <a:xfrm>
              <a:off x="0" y="5777956"/>
              <a:ext cx="12192000" cy="63760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lang="en-US" sz="974" u="none" strike="noStrike" kern="0" cap="none" spc="0" normalizeH="0" baseline="0" noProof="0" dirty="0">
                <a:ln>
                  <a:noFill/>
                </a:ln>
                <a:solidFill>
                  <a:prstClr val="black"/>
                </a:solidFill>
                <a:effectLst/>
                <a:uLnTx/>
                <a:uFillTx/>
                <a:latin typeface="Calibri Light" panose="020F0302020204030204" pitchFamily="34" charset="0"/>
                <a:ea typeface="+mn-ea"/>
                <a:cs typeface="+mn-cs"/>
                <a:sym typeface="Arial"/>
              </a:endParaRPr>
            </a:p>
          </p:txBody>
        </p:sp>
        <p:sp>
          <p:nvSpPr>
            <p:cNvPr id="114" name="Rectangle 113">
              <a:extLst>
                <a:ext uri="{FF2B5EF4-FFF2-40B4-BE49-F238E27FC236}">
                  <a16:creationId xmlns:a16="http://schemas.microsoft.com/office/drawing/2014/main" id="{E04EA425-6AA5-D08C-9140-8985BC72C542}"/>
                </a:ext>
              </a:extLst>
            </p:cNvPr>
            <p:cNvSpPr/>
            <p:nvPr/>
          </p:nvSpPr>
          <p:spPr>
            <a:xfrm>
              <a:off x="0" y="5777955"/>
              <a:ext cx="12192000" cy="620619"/>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7466" b="1" u="none" strike="noStrike" kern="0" cap="none" spc="0" normalizeH="0" baseline="0" noProof="0" dirty="0">
                  <a:ln>
                    <a:noFill/>
                  </a:ln>
                  <a:solidFill>
                    <a:srgbClr val="C00000"/>
                  </a:solidFill>
                  <a:effectLst/>
                  <a:uLnTx/>
                  <a:uFillTx/>
                  <a:latin typeface="Arial Black" panose="020B0604020202020204" pitchFamily="34" charset="0"/>
                  <a:cs typeface="Arial Black" panose="020B0604020202020204" pitchFamily="34" charset="0"/>
                  <a:sym typeface="Arial"/>
                </a:rPr>
                <a:t>COMMUNICATION CHANNELS:  </a:t>
              </a:r>
              <a:r>
                <a:rPr kumimoji="0" lang="en-US" sz="7466" b="1" u="none" strike="noStrike" kern="0" cap="none" spc="0" normalizeH="0" baseline="0" noProof="0" dirty="0">
                  <a:ln>
                    <a:noFill/>
                  </a:ln>
                  <a:solidFill>
                    <a:sysClr val="windowText" lastClr="000000"/>
                  </a:solidFill>
                  <a:effectLst/>
                  <a:uLnTx/>
                  <a:uFillTx/>
                  <a:latin typeface="Arial Black" panose="020B0604020202020204" pitchFamily="34" charset="0"/>
                  <a:cs typeface="Arial Black" panose="020B0604020202020204" pitchFamily="34" charset="0"/>
                  <a:sym typeface="Arial"/>
                </a:rPr>
                <a:t>Numerous</a:t>
              </a:r>
            </a:p>
          </p:txBody>
        </p:sp>
      </p:grpSp>
      <p:grpSp>
        <p:nvGrpSpPr>
          <p:cNvPr id="115" name="!!GRAY LINE">
            <a:extLst>
              <a:ext uri="{FF2B5EF4-FFF2-40B4-BE49-F238E27FC236}">
                <a16:creationId xmlns:a16="http://schemas.microsoft.com/office/drawing/2014/main" id="{04299205-F9A7-131B-8C1D-C2319CEA5451}"/>
              </a:ext>
            </a:extLst>
          </p:cNvPr>
          <p:cNvGrpSpPr/>
          <p:nvPr/>
        </p:nvGrpSpPr>
        <p:grpSpPr>
          <a:xfrm>
            <a:off x="-1" y="8162903"/>
            <a:ext cx="24347451" cy="1021589"/>
            <a:chOff x="-1" y="7188510"/>
            <a:chExt cx="24347451" cy="1021589"/>
          </a:xfrm>
        </p:grpSpPr>
        <p:sp>
          <p:nvSpPr>
            <p:cNvPr id="116" name="red-line-with-grid">
              <a:extLst>
                <a:ext uri="{FF2B5EF4-FFF2-40B4-BE49-F238E27FC236}">
                  <a16:creationId xmlns:a16="http://schemas.microsoft.com/office/drawing/2014/main" id="{6E603E6E-0AEA-E2DD-AC92-8451B66AC085}"/>
                </a:ext>
              </a:extLst>
            </p:cNvPr>
            <p:cNvSpPr/>
            <p:nvPr/>
          </p:nvSpPr>
          <p:spPr>
            <a:xfrm>
              <a:off x="-1" y="7490730"/>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7" name="Triangle 116">
              <a:extLst>
                <a:ext uri="{FF2B5EF4-FFF2-40B4-BE49-F238E27FC236}">
                  <a16:creationId xmlns:a16="http://schemas.microsoft.com/office/drawing/2014/main" id="{6EC22179-71F0-4705-B3D3-44E4D40B0B78}"/>
                </a:ext>
              </a:extLst>
            </p:cNvPr>
            <p:cNvSpPr/>
            <p:nvPr/>
          </p:nvSpPr>
          <p:spPr>
            <a:xfrm rot="5400000">
              <a:off x="23396315" y="7258965"/>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18" name="subtitle">
            <a:extLst>
              <a:ext uri="{FF2B5EF4-FFF2-40B4-BE49-F238E27FC236}">
                <a16:creationId xmlns:a16="http://schemas.microsoft.com/office/drawing/2014/main" id="{87E27D6E-6BB8-7E10-8359-6E6AEF6D0C2A}"/>
              </a:ext>
            </a:extLst>
          </p:cNvPr>
          <p:cNvSpPr/>
          <p:nvPr/>
        </p:nvSpPr>
        <p:spPr>
          <a:xfrm>
            <a:off x="3858569" y="9226155"/>
            <a:ext cx="17776020" cy="913199"/>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Each </a:t>
            </a:r>
            <a:r>
              <a:rPr kumimoji="0" lang="en-US" sz="5334" u="none" strike="noStrike" kern="0" cap="none" spc="0" normalizeH="0" baseline="0" noProof="0" dirty="0">
                <a:ln>
                  <a:noFill/>
                </a:ln>
                <a:solidFill>
                  <a:srgbClr val="C00000"/>
                </a:solidFill>
                <a:effectLst/>
                <a:uLnTx/>
                <a:uFillTx/>
                <a:latin typeface="Calibri Light" panose="020F0302020204030204" pitchFamily="34" charset="0"/>
                <a:cs typeface="Calibri Light" panose="020F0302020204030204" pitchFamily="34" charset="0"/>
                <a:sym typeface="Arial"/>
              </a:rPr>
              <a:t>Red</a:t>
            </a:r>
            <a:r>
              <a:rPr kumimoji="0" lang="en-US" sz="5334" u="none" strike="noStrike" kern="0" cap="none" spc="0" normalizeH="0" baseline="0" noProof="0" dirty="0">
                <a:ln>
                  <a:noFill/>
                </a:ln>
                <a:solidFill>
                  <a:prstClr val="black">
                    <a:lumMod val="85000"/>
                    <a:lumOff val="15000"/>
                  </a:prstClr>
                </a:solidFill>
                <a:effectLst/>
                <a:uLnTx/>
                <a:uFillTx/>
                <a:latin typeface="Calibri Light" panose="020F0302020204030204" pitchFamily="34" charset="0"/>
                <a:cs typeface="Calibri Light" panose="020F0302020204030204" pitchFamily="34" charset="0"/>
                <a:sym typeface="Arial"/>
              </a:rPr>
              <a:t> </a:t>
            </a: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Arrow Represents a Separate Communication Channel</a:t>
            </a:r>
          </a:p>
        </p:txBody>
      </p:sp>
      <p:pic>
        <p:nvPicPr>
          <p:cNvPr id="119" name="!!SILO GRAY HOSPITAL1">
            <a:extLst>
              <a:ext uri="{FF2B5EF4-FFF2-40B4-BE49-F238E27FC236}">
                <a16:creationId xmlns:a16="http://schemas.microsoft.com/office/drawing/2014/main" id="{C5F542BF-C8A1-5D92-2C1B-1E850653A4CD}"/>
              </a:ext>
            </a:extLst>
          </p:cNvPr>
          <p:cNvPicPr/>
          <p:nvPr/>
        </p:nvPicPr>
        <p:blipFill>
          <a:blip r:embed="rId3" cstate="screen">
            <a:extLst>
              <a:ext uri="{28A0092B-C50C-407E-A947-70E740481C1C}">
                <a14:useLocalDpi xmlns:a14="http://schemas.microsoft.com/office/drawing/2010/main"/>
              </a:ext>
            </a:extLst>
          </a:blip>
          <a:srcRect/>
          <a:stretch/>
        </p:blipFill>
        <p:spPr>
          <a:xfrm>
            <a:off x="10383002" y="3589092"/>
            <a:ext cx="2607737" cy="5240401"/>
          </a:xfrm>
          <a:prstGeom prst="rect">
            <a:avLst/>
          </a:prstGeom>
        </p:spPr>
      </p:pic>
      <p:pic>
        <p:nvPicPr>
          <p:cNvPr id="120" name="!!SILO GRAY AMB1">
            <a:extLst>
              <a:ext uri="{FF2B5EF4-FFF2-40B4-BE49-F238E27FC236}">
                <a16:creationId xmlns:a16="http://schemas.microsoft.com/office/drawing/2014/main" id="{5B20EC55-BC14-68EB-3A27-28A4C9AC7631}"/>
              </a:ext>
            </a:extLst>
          </p:cNvPr>
          <p:cNvPicPr/>
          <p:nvPr/>
        </p:nvPicPr>
        <p:blipFill>
          <a:blip r:embed="rId4" cstate="screen">
            <a:extLst>
              <a:ext uri="{28A0092B-C50C-407E-A947-70E740481C1C}">
                <a14:useLocalDpi xmlns:a14="http://schemas.microsoft.com/office/drawing/2010/main"/>
              </a:ext>
            </a:extLst>
          </a:blip>
          <a:srcRect/>
          <a:stretch/>
        </p:blipFill>
        <p:spPr>
          <a:xfrm>
            <a:off x="5765673" y="3592943"/>
            <a:ext cx="2607737" cy="5236550"/>
          </a:xfrm>
          <a:prstGeom prst="rect">
            <a:avLst/>
          </a:prstGeom>
        </p:spPr>
      </p:pic>
      <p:pic>
        <p:nvPicPr>
          <p:cNvPr id="121" name="!!SILO GRAY TRANSFER HOSP">
            <a:extLst>
              <a:ext uri="{FF2B5EF4-FFF2-40B4-BE49-F238E27FC236}">
                <a16:creationId xmlns:a16="http://schemas.microsoft.com/office/drawing/2014/main" id="{C5C0D5DA-3143-6BB6-1363-2C274B4A229A}"/>
              </a:ext>
            </a:extLst>
          </p:cNvPr>
          <p:cNvPicPr/>
          <p:nvPr/>
        </p:nvPicPr>
        <p:blipFill>
          <a:blip r:embed="rId5" cstate="screen">
            <a:extLst>
              <a:ext uri="{28A0092B-C50C-407E-A947-70E740481C1C}">
                <a14:useLocalDpi xmlns:a14="http://schemas.microsoft.com/office/drawing/2010/main"/>
              </a:ext>
            </a:extLst>
          </a:blip>
          <a:srcRect/>
          <a:stretch/>
        </p:blipFill>
        <p:spPr>
          <a:xfrm>
            <a:off x="19084859" y="2213898"/>
            <a:ext cx="2860741" cy="6615595"/>
          </a:xfrm>
          <a:prstGeom prst="rect">
            <a:avLst/>
          </a:prstGeom>
        </p:spPr>
      </p:pic>
      <p:pic>
        <p:nvPicPr>
          <p:cNvPr id="122" name="!!SILO GRAY AMB2">
            <a:extLst>
              <a:ext uri="{FF2B5EF4-FFF2-40B4-BE49-F238E27FC236}">
                <a16:creationId xmlns:a16="http://schemas.microsoft.com/office/drawing/2014/main" id="{A4BBB83F-1400-8684-4EFF-DDBB1A429B21}"/>
              </a:ext>
            </a:extLst>
          </p:cNvPr>
          <p:cNvPicPr/>
          <p:nvPr/>
        </p:nvPicPr>
        <p:blipFill>
          <a:blip r:embed="rId6" cstate="screen">
            <a:extLst>
              <a:ext uri="{28A0092B-C50C-407E-A947-70E740481C1C}">
                <a14:useLocalDpi xmlns:a14="http://schemas.microsoft.com/office/drawing/2010/main"/>
              </a:ext>
            </a:extLst>
          </a:blip>
          <a:srcRect/>
          <a:stretch/>
        </p:blipFill>
        <p:spPr>
          <a:xfrm>
            <a:off x="14989960" y="3618164"/>
            <a:ext cx="2354560" cy="5211329"/>
          </a:xfrm>
          <a:prstGeom prst="rect">
            <a:avLst/>
          </a:prstGeom>
        </p:spPr>
      </p:pic>
      <p:pic>
        <p:nvPicPr>
          <p:cNvPr id="123" name="ems logo">
            <a:extLst>
              <a:ext uri="{FF2B5EF4-FFF2-40B4-BE49-F238E27FC236}">
                <a16:creationId xmlns:a16="http://schemas.microsoft.com/office/drawing/2014/main" id="{F046E982-5174-4C87-A91C-CF935C4012BF}"/>
              </a:ext>
            </a:extLst>
          </p:cNvPr>
          <p:cNvPicPr>
            <a:picLocks noChangeAspect="1"/>
          </p:cNvPicPr>
          <p:nvPr/>
        </p:nvPicPr>
        <p:blipFill>
          <a:blip r:embed="rId7" cstate="screen">
            <a:alphaModFix/>
            <a:grayscl/>
            <a:extLst>
              <a:ext uri="{28A0092B-C50C-407E-A947-70E740481C1C}">
                <a14:useLocalDpi xmlns:a14="http://schemas.microsoft.com/office/drawing/2010/main"/>
              </a:ext>
            </a:extLst>
          </a:blip>
          <a:srcRect/>
          <a:stretch/>
        </p:blipFill>
        <p:spPr>
          <a:xfrm>
            <a:off x="6908818" y="3753304"/>
            <a:ext cx="439899" cy="431520"/>
          </a:xfrm>
          <a:prstGeom prst="rect">
            <a:avLst/>
          </a:prstGeom>
          <a:effectLst>
            <a:outerShdw blurRad="50800" dist="38100" dir="2700000" algn="tl" rotWithShape="0">
              <a:prstClr val="black">
                <a:alpha val="40000"/>
              </a:prstClr>
            </a:outerShdw>
          </a:effectLst>
        </p:spPr>
      </p:pic>
      <p:pic>
        <p:nvPicPr>
          <p:cNvPr id="124" name="hosp logo">
            <a:extLst>
              <a:ext uri="{FF2B5EF4-FFF2-40B4-BE49-F238E27FC236}">
                <a16:creationId xmlns:a16="http://schemas.microsoft.com/office/drawing/2014/main" id="{7D9105AF-33C4-222D-AD24-A4E4EF1E0829}"/>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11439409" y="3778210"/>
            <a:ext cx="316565" cy="409673"/>
          </a:xfrm>
          <a:prstGeom prst="rect">
            <a:avLst/>
          </a:prstGeom>
          <a:effectLst>
            <a:outerShdw blurRad="50800" dist="38100" dir="2700000" algn="tl" rotWithShape="0">
              <a:prstClr val="black">
                <a:alpha val="40000"/>
              </a:prstClr>
            </a:outerShdw>
          </a:effectLst>
        </p:spPr>
      </p:pic>
      <p:grpSp>
        <p:nvGrpSpPr>
          <p:cNvPr id="125" name="silo first responder">
            <a:extLst>
              <a:ext uri="{FF2B5EF4-FFF2-40B4-BE49-F238E27FC236}">
                <a16:creationId xmlns:a16="http://schemas.microsoft.com/office/drawing/2014/main" id="{F11E6670-3DB9-2654-1CD9-527312DD91B0}"/>
              </a:ext>
            </a:extLst>
          </p:cNvPr>
          <p:cNvGrpSpPr/>
          <p:nvPr/>
        </p:nvGrpSpPr>
        <p:grpSpPr>
          <a:xfrm>
            <a:off x="1502717" y="3636826"/>
            <a:ext cx="2427883" cy="5192667"/>
            <a:chOff x="1502717" y="3636826"/>
            <a:chExt cx="2427883" cy="5192667"/>
          </a:xfrm>
        </p:grpSpPr>
        <p:pic>
          <p:nvPicPr>
            <p:cNvPr id="126" name="!!SILO GRAY FIRST RESPOND">
              <a:extLst>
                <a:ext uri="{FF2B5EF4-FFF2-40B4-BE49-F238E27FC236}">
                  <a16:creationId xmlns:a16="http://schemas.microsoft.com/office/drawing/2014/main" id="{B1A1BE0D-84DE-6083-1290-D78B1C3085B4}"/>
                </a:ext>
              </a:extLst>
            </p:cNvPr>
            <p:cNvPicPr/>
            <p:nvPr/>
          </p:nvPicPr>
          <p:blipFill>
            <a:blip r:embed="rId9" cstate="screen">
              <a:extLst>
                <a:ext uri="{28A0092B-C50C-407E-A947-70E740481C1C}">
                  <a14:useLocalDpi xmlns:a14="http://schemas.microsoft.com/office/drawing/2010/main"/>
                </a:ext>
              </a:extLst>
            </a:blip>
            <a:srcRect/>
            <a:stretch/>
          </p:blipFill>
          <p:spPr>
            <a:xfrm>
              <a:off x="1502717" y="3636826"/>
              <a:ext cx="2427883" cy="5192667"/>
            </a:xfrm>
            <a:prstGeom prst="rect">
              <a:avLst/>
            </a:prstGeom>
            <a:effectLst/>
          </p:spPr>
        </p:pic>
        <p:pic>
          <p:nvPicPr>
            <p:cNvPr id="127" name="ems logo">
              <a:extLst>
                <a:ext uri="{FF2B5EF4-FFF2-40B4-BE49-F238E27FC236}">
                  <a16:creationId xmlns:a16="http://schemas.microsoft.com/office/drawing/2014/main" id="{4F88542F-35E8-2FFD-B5A0-A2FF04538DAB}"/>
                </a:ext>
              </a:extLst>
            </p:cNvPr>
            <p:cNvPicPr/>
            <p:nvPr/>
          </p:nvPicPr>
          <p:blipFill>
            <a:blip r:embed="rId10" cstate="screen">
              <a:alphaModFix/>
              <a:grayscl/>
              <a:extLst>
                <a:ext uri="{28A0092B-C50C-407E-A947-70E740481C1C}">
                  <a14:useLocalDpi xmlns:a14="http://schemas.microsoft.com/office/drawing/2010/main"/>
                </a:ext>
              </a:extLst>
            </a:blip>
            <a:srcRect/>
            <a:stretch/>
          </p:blipFill>
          <p:spPr>
            <a:xfrm>
              <a:off x="2331377" y="3791724"/>
              <a:ext cx="657805" cy="415402"/>
            </a:xfrm>
            <a:prstGeom prst="rect">
              <a:avLst/>
            </a:prstGeom>
            <a:effectLst>
              <a:outerShdw blurRad="50800" dist="38100" dir="2700000" algn="tl" rotWithShape="0">
                <a:prstClr val="black">
                  <a:alpha val="40000"/>
                </a:prstClr>
              </a:outerShdw>
            </a:effectLst>
          </p:spPr>
        </p:pic>
      </p:grpSp>
      <p:pic>
        <p:nvPicPr>
          <p:cNvPr id="128" name="ems logo">
            <a:extLst>
              <a:ext uri="{FF2B5EF4-FFF2-40B4-BE49-F238E27FC236}">
                <a16:creationId xmlns:a16="http://schemas.microsoft.com/office/drawing/2014/main" id="{968D5CE3-252B-E7B1-4B2B-802A815E85A8}"/>
              </a:ext>
            </a:extLst>
          </p:cNvPr>
          <p:cNvPicPr/>
          <p:nvPr/>
        </p:nvPicPr>
        <p:blipFill>
          <a:blip r:embed="rId11" cstate="screen">
            <a:alphaModFix/>
            <a:grayscl/>
            <a:extLst>
              <a:ext uri="{28A0092B-C50C-407E-A947-70E740481C1C}">
                <a14:useLocalDpi xmlns:a14="http://schemas.microsoft.com/office/drawing/2010/main"/>
              </a:ext>
            </a:extLst>
          </a:blip>
          <a:srcRect/>
          <a:stretch/>
        </p:blipFill>
        <p:spPr>
          <a:xfrm>
            <a:off x="20530267" y="2362570"/>
            <a:ext cx="446440" cy="431520"/>
          </a:xfrm>
          <a:prstGeom prst="rect">
            <a:avLst/>
          </a:prstGeom>
          <a:effectLst>
            <a:outerShdw blurRad="50800" dist="38100" dir="2700000" algn="tl" rotWithShape="0">
              <a:prstClr val="black">
                <a:alpha val="40000"/>
              </a:prstClr>
            </a:outerShdw>
          </a:effectLst>
        </p:spPr>
      </p:pic>
      <p:pic>
        <p:nvPicPr>
          <p:cNvPr id="129" name="ems logo">
            <a:extLst>
              <a:ext uri="{FF2B5EF4-FFF2-40B4-BE49-F238E27FC236}">
                <a16:creationId xmlns:a16="http://schemas.microsoft.com/office/drawing/2014/main" id="{089397A7-032C-C92E-F5E1-37A00EE0006D}"/>
              </a:ext>
            </a:extLst>
          </p:cNvPr>
          <p:cNvPicPr/>
          <p:nvPr/>
        </p:nvPicPr>
        <p:blipFill>
          <a:blip r:embed="rId7" cstate="screen">
            <a:alphaModFix/>
            <a:grayscl/>
            <a:extLst>
              <a:ext uri="{28A0092B-C50C-407E-A947-70E740481C1C}">
                <a14:useLocalDpi xmlns:a14="http://schemas.microsoft.com/office/drawing/2010/main"/>
              </a:ext>
            </a:extLst>
          </a:blip>
          <a:srcRect/>
          <a:stretch/>
        </p:blipFill>
        <p:spPr>
          <a:xfrm>
            <a:off x="15994485" y="3770239"/>
            <a:ext cx="439899" cy="431520"/>
          </a:xfrm>
          <a:prstGeom prst="rect">
            <a:avLst/>
          </a:prstGeom>
          <a:effectLst>
            <a:outerShdw blurRad="50800" dist="38100" dir="2700000" algn="tl" rotWithShape="0">
              <a:prstClr val="black">
                <a:alpha val="40000"/>
              </a:prstClr>
            </a:outerShdw>
          </a:effectLst>
        </p:spPr>
      </p:pic>
      <p:pic>
        <p:nvPicPr>
          <p:cNvPr id="130" name="hosp logo">
            <a:extLst>
              <a:ext uri="{FF2B5EF4-FFF2-40B4-BE49-F238E27FC236}">
                <a16:creationId xmlns:a16="http://schemas.microsoft.com/office/drawing/2014/main" id="{C413D731-F8D8-A25A-EE36-D5EF4056E0BA}"/>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20143049" y="2360723"/>
            <a:ext cx="316565" cy="409673"/>
          </a:xfrm>
          <a:prstGeom prst="rect">
            <a:avLst/>
          </a:prstGeom>
          <a:effectLst>
            <a:outerShdw blurRad="50800" dist="38100" dir="2700000" algn="tl" rotWithShape="0">
              <a:prstClr val="black">
                <a:alpha val="40000"/>
              </a:prstClr>
            </a:outerShdw>
          </a:effectLst>
        </p:spPr>
      </p:pic>
      <p:sp>
        <p:nvSpPr>
          <p:cNvPr id="131" name="line 1">
            <a:extLst>
              <a:ext uri="{FF2B5EF4-FFF2-40B4-BE49-F238E27FC236}">
                <a16:creationId xmlns:a16="http://schemas.microsoft.com/office/drawing/2014/main" id="{2EA98689-579C-F033-8155-FA45919AE15B}"/>
              </a:ext>
            </a:extLst>
          </p:cNvPr>
          <p:cNvSpPr>
            <a:spLocks/>
          </p:cNvSpPr>
          <p:nvPr/>
        </p:nvSpPr>
        <p:spPr>
          <a:xfrm rot="20437057" flipH="1">
            <a:off x="3829602" y="4465216"/>
            <a:ext cx="2062221" cy="103729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 name="connsiteX0" fmla="*/ 4259654 w 4259654"/>
              <a:gd name="connsiteY0" fmla="*/ 431312 h 1906491"/>
              <a:gd name="connsiteX1" fmla="*/ 16510 w 4259654"/>
              <a:gd name="connsiteY1" fmla="*/ 1906491 h 1906491"/>
            </a:gdLst>
            <a:ahLst/>
            <a:cxnLst>
              <a:cxn ang="0">
                <a:pos x="connsiteX0" y="connsiteY0"/>
              </a:cxn>
              <a:cxn ang="0">
                <a:pos x="connsiteX1" y="connsiteY1"/>
              </a:cxn>
            </a:cxnLst>
            <a:rect l="l" t="t" r="r" b="b"/>
            <a:pathLst>
              <a:path w="4259654" h="1906491">
                <a:moveTo>
                  <a:pt x="4259654" y="431312"/>
                </a:moveTo>
                <a:cubicBezTo>
                  <a:pt x="1828024" y="-813164"/>
                  <a:pt x="-204711" y="934389"/>
                  <a:pt x="16510" y="190649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2" name="line 2">
            <a:extLst>
              <a:ext uri="{FF2B5EF4-FFF2-40B4-BE49-F238E27FC236}">
                <a16:creationId xmlns:a16="http://schemas.microsoft.com/office/drawing/2014/main" id="{8391F589-0071-C1A0-6277-4BBD4E00603D}"/>
              </a:ext>
            </a:extLst>
          </p:cNvPr>
          <p:cNvSpPr>
            <a:spLocks/>
          </p:cNvSpPr>
          <p:nvPr/>
        </p:nvSpPr>
        <p:spPr>
          <a:xfrm flipH="1">
            <a:off x="6051965" y="5145101"/>
            <a:ext cx="468464" cy="112554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234232 w 234232"/>
              <a:gd name="connsiteY0" fmla="*/ 0 h 575959"/>
              <a:gd name="connsiteX1" fmla="*/ 30071 w 234232"/>
              <a:gd name="connsiteY1" fmla="*/ 575959 h 575959"/>
            </a:gdLst>
            <a:ahLst/>
            <a:cxnLst>
              <a:cxn ang="0">
                <a:pos x="connsiteX0" y="connsiteY0"/>
              </a:cxn>
              <a:cxn ang="0">
                <a:pos x="connsiteX1" y="connsiteY1"/>
              </a:cxn>
            </a:cxnLst>
            <a:rect l="l" t="t" r="r" b="b"/>
            <a:pathLst>
              <a:path w="234232" h="575959">
                <a:moveTo>
                  <a:pt x="234232" y="0"/>
                </a:moveTo>
                <a:cubicBezTo>
                  <a:pt x="-112318" y="99541"/>
                  <a:pt x="27379" y="457645"/>
                  <a:pt x="30071" y="57595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3" name="line 3">
            <a:extLst>
              <a:ext uri="{FF2B5EF4-FFF2-40B4-BE49-F238E27FC236}">
                <a16:creationId xmlns:a16="http://schemas.microsoft.com/office/drawing/2014/main" id="{01F8F5AC-2FE3-B73B-5C15-1E288D50253D}"/>
              </a:ext>
            </a:extLst>
          </p:cNvPr>
          <p:cNvSpPr>
            <a:spLocks/>
          </p:cNvSpPr>
          <p:nvPr/>
        </p:nvSpPr>
        <p:spPr>
          <a:xfrm flipH="1">
            <a:off x="6047961" y="514517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4" name="line 4">
            <a:extLst>
              <a:ext uri="{FF2B5EF4-FFF2-40B4-BE49-F238E27FC236}">
                <a16:creationId xmlns:a16="http://schemas.microsoft.com/office/drawing/2014/main" id="{1AB920A9-3A20-1D42-F7EB-B57FB083B60D}"/>
              </a:ext>
            </a:extLst>
          </p:cNvPr>
          <p:cNvSpPr>
            <a:spLocks/>
          </p:cNvSpPr>
          <p:nvPr/>
        </p:nvSpPr>
        <p:spPr>
          <a:xfrm flipH="1">
            <a:off x="8259916" y="3733641"/>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5" name="line 5">
            <a:extLst>
              <a:ext uri="{FF2B5EF4-FFF2-40B4-BE49-F238E27FC236}">
                <a16:creationId xmlns:a16="http://schemas.microsoft.com/office/drawing/2014/main" id="{6F0B1BB6-1998-E268-4C9C-09AE5B7405CA}"/>
              </a:ext>
            </a:extLst>
          </p:cNvPr>
          <p:cNvSpPr>
            <a:spLocks/>
          </p:cNvSpPr>
          <p:nvPr/>
        </p:nvSpPr>
        <p:spPr>
          <a:xfrm flipH="1">
            <a:off x="8259916" y="4107320"/>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6" name="line 6">
            <a:extLst>
              <a:ext uri="{FF2B5EF4-FFF2-40B4-BE49-F238E27FC236}">
                <a16:creationId xmlns:a16="http://schemas.microsoft.com/office/drawing/2014/main" id="{420306BC-3920-1C97-EB04-84C4CC94FE24}"/>
              </a:ext>
            </a:extLst>
          </p:cNvPr>
          <p:cNvSpPr>
            <a:spLocks/>
          </p:cNvSpPr>
          <p:nvPr/>
        </p:nvSpPr>
        <p:spPr>
          <a:xfrm flipH="1">
            <a:off x="8259916" y="4391842"/>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7" name="line 7a">
            <a:extLst>
              <a:ext uri="{FF2B5EF4-FFF2-40B4-BE49-F238E27FC236}">
                <a16:creationId xmlns:a16="http://schemas.microsoft.com/office/drawing/2014/main" id="{CFF77A08-6FDA-BE77-5691-1335F2243D85}"/>
              </a:ext>
            </a:extLst>
          </p:cNvPr>
          <p:cNvSpPr>
            <a:spLocks/>
          </p:cNvSpPr>
          <p:nvPr/>
        </p:nvSpPr>
        <p:spPr>
          <a:xfrm rot="21077298" flipH="1">
            <a:off x="10660309" y="4596645"/>
            <a:ext cx="710976" cy="106475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317195 w 317195"/>
              <a:gd name="connsiteY0" fmla="*/ 18962 h 440514"/>
              <a:gd name="connsiteX1" fmla="*/ 1980 w 317195"/>
              <a:gd name="connsiteY1" fmla="*/ 440514 h 440514"/>
              <a:gd name="connsiteX0" fmla="*/ 319845 w 319845"/>
              <a:gd name="connsiteY0" fmla="*/ 17238 h 479784"/>
              <a:gd name="connsiteX1" fmla="*/ 1957 w 319845"/>
              <a:gd name="connsiteY1" fmla="*/ 479784 h 479784"/>
              <a:gd name="connsiteX0" fmla="*/ 309731 w 309731"/>
              <a:gd name="connsiteY0" fmla="*/ 14154 h 574283"/>
              <a:gd name="connsiteX1" fmla="*/ 2049 w 309731"/>
              <a:gd name="connsiteY1" fmla="*/ 574283 h 574283"/>
              <a:gd name="connsiteX0" fmla="*/ 309421 w 309421"/>
              <a:gd name="connsiteY0" fmla="*/ 0 h 560129"/>
              <a:gd name="connsiteX1" fmla="*/ 1739 w 309421"/>
              <a:gd name="connsiteY1" fmla="*/ 560129 h 560129"/>
              <a:gd name="connsiteX0" fmla="*/ 355488 w 355488"/>
              <a:gd name="connsiteY0" fmla="*/ 0 h 544854"/>
              <a:gd name="connsiteX1" fmla="*/ 1468 w 355488"/>
              <a:gd name="connsiteY1" fmla="*/ 544854 h 544854"/>
            </a:gdLst>
            <a:ahLst/>
            <a:cxnLst>
              <a:cxn ang="0">
                <a:pos x="connsiteX0" y="connsiteY0"/>
              </a:cxn>
              <a:cxn ang="0">
                <a:pos x="connsiteX1" y="connsiteY1"/>
              </a:cxn>
            </a:cxnLst>
            <a:rect l="l" t="t" r="r" b="b"/>
            <a:pathLst>
              <a:path w="355488" h="544854">
                <a:moveTo>
                  <a:pt x="355488" y="0"/>
                </a:moveTo>
                <a:cubicBezTo>
                  <a:pt x="256884" y="190890"/>
                  <a:pt x="-22650" y="345038"/>
                  <a:pt x="1468" y="5448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8" name="line 7b">
            <a:extLst>
              <a:ext uri="{FF2B5EF4-FFF2-40B4-BE49-F238E27FC236}">
                <a16:creationId xmlns:a16="http://schemas.microsoft.com/office/drawing/2014/main" id="{D8BC5D98-2846-75EB-C1A2-9117A465F1FA}"/>
              </a:ext>
            </a:extLst>
          </p:cNvPr>
          <p:cNvSpPr>
            <a:spLocks/>
          </p:cNvSpPr>
          <p:nvPr/>
        </p:nvSpPr>
        <p:spPr>
          <a:xfrm rot="21077298" flipH="1">
            <a:off x="10685734" y="4243154"/>
            <a:ext cx="926164" cy="120331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509908 w 509908"/>
              <a:gd name="connsiteY0" fmla="*/ 0 h 303009"/>
              <a:gd name="connsiteX1" fmla="*/ 0 w 509908"/>
              <a:gd name="connsiteY1" fmla="*/ 303009 h 303009"/>
              <a:gd name="connsiteX0" fmla="*/ 481167 w 481167"/>
              <a:gd name="connsiteY0" fmla="*/ 0 h 406702"/>
              <a:gd name="connsiteX1" fmla="*/ 0 w 481167"/>
              <a:gd name="connsiteY1" fmla="*/ 406702 h 406702"/>
              <a:gd name="connsiteX0" fmla="*/ 469295 w 469295"/>
              <a:gd name="connsiteY0" fmla="*/ 0 h 485990"/>
              <a:gd name="connsiteX1" fmla="*/ 0 w 469295"/>
              <a:gd name="connsiteY1" fmla="*/ 485990 h 485990"/>
              <a:gd name="connsiteX0" fmla="*/ 469295 w 469295"/>
              <a:gd name="connsiteY0" fmla="*/ 0 h 485990"/>
              <a:gd name="connsiteX1" fmla="*/ 0 w 469295"/>
              <a:gd name="connsiteY1" fmla="*/ 485990 h 485990"/>
              <a:gd name="connsiteX0" fmla="*/ 469330 w 469330"/>
              <a:gd name="connsiteY0" fmla="*/ 0 h 544604"/>
              <a:gd name="connsiteX1" fmla="*/ 0 w 469330"/>
              <a:gd name="connsiteY1" fmla="*/ 544604 h 544604"/>
              <a:gd name="connsiteX0" fmla="*/ 463082 w 463082"/>
              <a:gd name="connsiteY0" fmla="*/ 0 h 615757"/>
              <a:gd name="connsiteX1" fmla="*/ 0 w 463082"/>
              <a:gd name="connsiteY1" fmla="*/ 615757 h 615757"/>
              <a:gd name="connsiteX0" fmla="*/ 463082 w 463082"/>
              <a:gd name="connsiteY0" fmla="*/ 0 h 615757"/>
              <a:gd name="connsiteX1" fmla="*/ 0 w 463082"/>
              <a:gd name="connsiteY1" fmla="*/ 615757 h 615757"/>
            </a:gdLst>
            <a:ahLst/>
            <a:cxnLst>
              <a:cxn ang="0">
                <a:pos x="connsiteX0" y="connsiteY0"/>
              </a:cxn>
              <a:cxn ang="0">
                <a:pos x="connsiteX1" y="connsiteY1"/>
              </a:cxn>
            </a:cxnLst>
            <a:rect l="l" t="t" r="r" b="b"/>
            <a:pathLst>
              <a:path w="463082" h="615757">
                <a:moveTo>
                  <a:pt x="463082" y="0"/>
                </a:moveTo>
                <a:cubicBezTo>
                  <a:pt x="359985" y="468956"/>
                  <a:pt x="234393" y="212596"/>
                  <a:pt x="0" y="61575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9" name="line 7c">
            <a:extLst>
              <a:ext uri="{FF2B5EF4-FFF2-40B4-BE49-F238E27FC236}">
                <a16:creationId xmlns:a16="http://schemas.microsoft.com/office/drawing/2014/main" id="{779F9E65-4E26-7794-91D3-E1950737AE16}"/>
              </a:ext>
            </a:extLst>
          </p:cNvPr>
          <p:cNvSpPr>
            <a:spLocks/>
          </p:cNvSpPr>
          <p:nvPr/>
        </p:nvSpPr>
        <p:spPr>
          <a:xfrm rot="21077298" flipH="1">
            <a:off x="10665403" y="4897620"/>
            <a:ext cx="401710" cy="994167"/>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182984 w 182984"/>
              <a:gd name="connsiteY0" fmla="*/ 0 h 521589"/>
              <a:gd name="connsiteX1" fmla="*/ 89430 w 182984"/>
              <a:gd name="connsiteY1" fmla="*/ 521589 h 521589"/>
              <a:gd name="connsiteX0" fmla="*/ 193249 w 193249"/>
              <a:gd name="connsiteY0" fmla="*/ 0 h 521589"/>
              <a:gd name="connsiteX1" fmla="*/ 99695 w 193249"/>
              <a:gd name="connsiteY1" fmla="*/ 521589 h 521589"/>
              <a:gd name="connsiteX0" fmla="*/ 215163 w 215163"/>
              <a:gd name="connsiteY0" fmla="*/ 0 h 521589"/>
              <a:gd name="connsiteX1" fmla="*/ 121609 w 215163"/>
              <a:gd name="connsiteY1" fmla="*/ 521589 h 521589"/>
              <a:gd name="connsiteX0" fmla="*/ 200855 w 200855"/>
              <a:gd name="connsiteY0" fmla="*/ 0 h 508730"/>
              <a:gd name="connsiteX1" fmla="*/ 131806 w 200855"/>
              <a:gd name="connsiteY1" fmla="*/ 508730 h 508730"/>
            </a:gdLst>
            <a:ahLst/>
            <a:cxnLst>
              <a:cxn ang="0">
                <a:pos x="connsiteX0" y="connsiteY0"/>
              </a:cxn>
              <a:cxn ang="0">
                <a:pos x="connsiteX1" y="connsiteY1"/>
              </a:cxn>
            </a:cxnLst>
            <a:rect l="l" t="t" r="r" b="b"/>
            <a:pathLst>
              <a:path w="200855" h="508730">
                <a:moveTo>
                  <a:pt x="200855" y="0"/>
                </a:moveTo>
                <a:cubicBezTo>
                  <a:pt x="-51306" y="106771"/>
                  <a:pt x="-56444" y="154304"/>
                  <a:pt x="131806" y="508730"/>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0" name="line 8">
            <a:extLst>
              <a:ext uri="{FF2B5EF4-FFF2-40B4-BE49-F238E27FC236}">
                <a16:creationId xmlns:a16="http://schemas.microsoft.com/office/drawing/2014/main" id="{B7CBEC52-CF36-1DD9-ECFD-A6DAF21201A8}"/>
              </a:ext>
            </a:extLst>
          </p:cNvPr>
          <p:cNvSpPr>
            <a:spLocks/>
          </p:cNvSpPr>
          <p:nvPr/>
        </p:nvSpPr>
        <p:spPr>
          <a:xfrm flipH="1">
            <a:off x="12069443" y="5507177"/>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1" name="line 9">
            <a:extLst>
              <a:ext uri="{FF2B5EF4-FFF2-40B4-BE49-F238E27FC236}">
                <a16:creationId xmlns:a16="http://schemas.microsoft.com/office/drawing/2014/main" id="{6E77030A-DAA5-B199-AD2C-9BF11682BC07}"/>
              </a:ext>
            </a:extLst>
          </p:cNvPr>
          <p:cNvSpPr>
            <a:spLocks/>
          </p:cNvSpPr>
          <p:nvPr/>
        </p:nvSpPr>
        <p:spPr>
          <a:xfrm flipH="1">
            <a:off x="11326652" y="6025032"/>
            <a:ext cx="858644" cy="88897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Lst>
            <a:ahLst/>
            <a:cxnLst>
              <a:cxn ang="0">
                <a:pos x="connsiteX0" y="connsiteY0"/>
              </a:cxn>
              <a:cxn ang="0">
                <a:pos x="connsiteX1" y="connsiteY1"/>
              </a:cxn>
            </a:cxnLst>
            <a:rect l="l" t="t" r="r" b="b"/>
            <a:pathLst>
              <a:path w="429322" h="362164">
                <a:moveTo>
                  <a:pt x="420244" y="0"/>
                </a:moveTo>
                <a:cubicBezTo>
                  <a:pt x="489775" y="268092"/>
                  <a:pt x="141565" y="35309"/>
                  <a:pt x="0" y="362164"/>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2" name="line 10">
            <a:extLst>
              <a:ext uri="{FF2B5EF4-FFF2-40B4-BE49-F238E27FC236}">
                <a16:creationId xmlns:a16="http://schemas.microsoft.com/office/drawing/2014/main" id="{9EEA4E3E-6074-0EE8-EC7A-FB4008049A5C}"/>
              </a:ext>
            </a:extLst>
          </p:cNvPr>
          <p:cNvSpPr>
            <a:spLocks/>
          </p:cNvSpPr>
          <p:nvPr/>
        </p:nvSpPr>
        <p:spPr>
          <a:xfrm>
            <a:off x="11295579" y="5987423"/>
            <a:ext cx="846118" cy="101778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 name="connsiteX0" fmla="*/ 490747 w 498475"/>
              <a:gd name="connsiteY0" fmla="*/ 0 h 384029"/>
              <a:gd name="connsiteX1" fmla="*/ 0 w 498475"/>
              <a:gd name="connsiteY1" fmla="*/ 384029 h 384029"/>
              <a:gd name="connsiteX0" fmla="*/ 503566 w 511091"/>
              <a:gd name="connsiteY0" fmla="*/ 0 h 412453"/>
              <a:gd name="connsiteX1" fmla="*/ 0 w 511091"/>
              <a:gd name="connsiteY1" fmla="*/ 412453 h 412453"/>
              <a:gd name="connsiteX0" fmla="*/ 413835 w 423059"/>
              <a:gd name="connsiteY0" fmla="*/ 0 h 414640"/>
              <a:gd name="connsiteX1" fmla="*/ 0 w 423059"/>
              <a:gd name="connsiteY1" fmla="*/ 414640 h 414640"/>
            </a:gdLst>
            <a:ahLst/>
            <a:cxnLst>
              <a:cxn ang="0">
                <a:pos x="connsiteX0" y="connsiteY0"/>
              </a:cxn>
              <a:cxn ang="0">
                <a:pos x="connsiteX1" y="connsiteY1"/>
              </a:cxn>
            </a:cxnLst>
            <a:rect l="l" t="t" r="r" b="b"/>
            <a:pathLst>
              <a:path w="423059" h="414640">
                <a:moveTo>
                  <a:pt x="413835" y="0"/>
                </a:moveTo>
                <a:cubicBezTo>
                  <a:pt x="483366" y="268092"/>
                  <a:pt x="141565" y="87785"/>
                  <a:pt x="0" y="414640"/>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3" name="line 11">
            <a:extLst>
              <a:ext uri="{FF2B5EF4-FFF2-40B4-BE49-F238E27FC236}">
                <a16:creationId xmlns:a16="http://schemas.microsoft.com/office/drawing/2014/main" id="{5BD25129-5853-CB9D-59F7-22971ED66780}"/>
              </a:ext>
            </a:extLst>
          </p:cNvPr>
          <p:cNvSpPr>
            <a:spLocks/>
          </p:cNvSpPr>
          <p:nvPr/>
        </p:nvSpPr>
        <p:spPr>
          <a:xfrm>
            <a:off x="10533558" y="7176548"/>
            <a:ext cx="731308" cy="74914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 name="connsiteX0" fmla="*/ 378473 w 378473"/>
              <a:gd name="connsiteY0" fmla="*/ 345653 h 390015"/>
              <a:gd name="connsiteX1" fmla="*/ 0 w 378473"/>
              <a:gd name="connsiteY1" fmla="*/ 107924 h 390015"/>
              <a:gd name="connsiteX0" fmla="*/ 378473 w 378473"/>
              <a:gd name="connsiteY0" fmla="*/ 275876 h 330531"/>
              <a:gd name="connsiteX1" fmla="*/ 0 w 378473"/>
              <a:gd name="connsiteY1" fmla="*/ 38147 h 330531"/>
              <a:gd name="connsiteX0" fmla="*/ 365654 w 365654"/>
              <a:gd name="connsiteY0" fmla="*/ 332301 h 383346"/>
              <a:gd name="connsiteX1" fmla="*/ 0 w 365654"/>
              <a:gd name="connsiteY1" fmla="*/ 35537 h 383346"/>
            </a:gdLst>
            <a:ahLst/>
            <a:cxnLst>
              <a:cxn ang="0">
                <a:pos x="connsiteX0" y="connsiteY0"/>
              </a:cxn>
              <a:cxn ang="0">
                <a:pos x="connsiteX1" y="connsiteY1"/>
              </a:cxn>
            </a:cxnLst>
            <a:rect l="l" t="t" r="r" b="b"/>
            <a:pathLst>
              <a:path w="365654" h="383346">
                <a:moveTo>
                  <a:pt x="365654" y="332301"/>
                </a:moveTo>
                <a:cubicBezTo>
                  <a:pt x="192157" y="580525"/>
                  <a:pt x="623288" y="-168052"/>
                  <a:pt x="0" y="3553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4" name="line 12">
            <a:extLst>
              <a:ext uri="{FF2B5EF4-FFF2-40B4-BE49-F238E27FC236}">
                <a16:creationId xmlns:a16="http://schemas.microsoft.com/office/drawing/2014/main" id="{58C05968-8960-88A8-9CBA-E4D24C086803}"/>
              </a:ext>
            </a:extLst>
          </p:cNvPr>
          <p:cNvSpPr>
            <a:spLocks/>
          </p:cNvSpPr>
          <p:nvPr/>
        </p:nvSpPr>
        <p:spPr>
          <a:xfrm flipH="1">
            <a:off x="11540007" y="7709971"/>
            <a:ext cx="979138" cy="41606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Lst>
            <a:ahLst/>
            <a:cxnLst>
              <a:cxn ang="0">
                <a:pos x="connsiteX0" y="connsiteY0"/>
              </a:cxn>
              <a:cxn ang="0">
                <a:pos x="connsiteX1" y="connsiteY1"/>
              </a:cxn>
            </a:cxnLst>
            <a:rect l="l" t="t" r="r" b="b"/>
            <a:pathLst>
              <a:path w="489569" h="212907">
                <a:moveTo>
                  <a:pt x="489569" y="156686"/>
                </a:moveTo>
                <a:cubicBezTo>
                  <a:pt x="316072" y="404910"/>
                  <a:pt x="129768" y="-273699"/>
                  <a:pt x="0" y="13323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5" name="line 13">
            <a:extLst>
              <a:ext uri="{FF2B5EF4-FFF2-40B4-BE49-F238E27FC236}">
                <a16:creationId xmlns:a16="http://schemas.microsoft.com/office/drawing/2014/main" id="{740DB012-7C4F-2E5A-5183-9FBF0299CC98}"/>
              </a:ext>
            </a:extLst>
          </p:cNvPr>
          <p:cNvSpPr>
            <a:spLocks/>
          </p:cNvSpPr>
          <p:nvPr/>
        </p:nvSpPr>
        <p:spPr>
          <a:xfrm flipH="1">
            <a:off x="12876016" y="3279792"/>
            <a:ext cx="6396234" cy="127205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2818 w 1212818"/>
              <a:gd name="connsiteY0" fmla="*/ 206307 h 264123"/>
              <a:gd name="connsiteX1" fmla="*/ 0 w 1212818"/>
              <a:gd name="connsiteY1" fmla="*/ 264123 h 264123"/>
              <a:gd name="connsiteX0" fmla="*/ 1212818 w 1212818"/>
              <a:gd name="connsiteY0" fmla="*/ 198109 h 255925"/>
              <a:gd name="connsiteX1" fmla="*/ 0 w 1212818"/>
              <a:gd name="connsiteY1" fmla="*/ 255925 h 255925"/>
              <a:gd name="connsiteX0" fmla="*/ 1212818 w 1212818"/>
              <a:gd name="connsiteY0" fmla="*/ 202832 h 260648"/>
              <a:gd name="connsiteX1" fmla="*/ 0 w 1212818"/>
              <a:gd name="connsiteY1" fmla="*/ 260648 h 260648"/>
              <a:gd name="connsiteX0" fmla="*/ 1212818 w 1212818"/>
              <a:gd name="connsiteY0" fmla="*/ 213341 h 271157"/>
              <a:gd name="connsiteX1" fmla="*/ 0 w 1212818"/>
              <a:gd name="connsiteY1" fmla="*/ 271157 h 271157"/>
              <a:gd name="connsiteX0" fmla="*/ 1203531 w 1203531"/>
              <a:gd name="connsiteY0" fmla="*/ 217469 h 262040"/>
              <a:gd name="connsiteX1" fmla="*/ 0 w 1203531"/>
              <a:gd name="connsiteY1" fmla="*/ 262040 h 262040"/>
              <a:gd name="connsiteX0" fmla="*/ 1203531 w 1203531"/>
              <a:gd name="connsiteY0" fmla="*/ 224604 h 269175"/>
              <a:gd name="connsiteX1" fmla="*/ 0 w 1203531"/>
              <a:gd name="connsiteY1" fmla="*/ 269175 h 269175"/>
              <a:gd name="connsiteX0" fmla="*/ 1224426 w 1224426"/>
              <a:gd name="connsiteY0" fmla="*/ 225487 h 267409"/>
              <a:gd name="connsiteX1" fmla="*/ 0 w 1224426"/>
              <a:gd name="connsiteY1" fmla="*/ 267409 h 267409"/>
              <a:gd name="connsiteX0" fmla="*/ 1234388 w 1234388"/>
              <a:gd name="connsiteY0" fmla="*/ 222871 h 272697"/>
              <a:gd name="connsiteX1" fmla="*/ 0 w 1234388"/>
              <a:gd name="connsiteY1" fmla="*/ 272697 h 272697"/>
            </a:gdLst>
            <a:ahLst/>
            <a:cxnLst>
              <a:cxn ang="0">
                <a:pos x="connsiteX0" y="connsiteY0"/>
              </a:cxn>
              <a:cxn ang="0">
                <a:pos x="connsiteX1" y="connsiteY1"/>
              </a:cxn>
            </a:cxnLst>
            <a:rect l="l" t="t" r="r" b="b"/>
            <a:pathLst>
              <a:path w="1234388" h="272697">
                <a:moveTo>
                  <a:pt x="1234388" y="222871"/>
                </a:moveTo>
                <a:cubicBezTo>
                  <a:pt x="708803" y="-204249"/>
                  <a:pt x="142311" y="79816"/>
                  <a:pt x="0" y="272697"/>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6" name="line 14">
            <a:extLst>
              <a:ext uri="{FF2B5EF4-FFF2-40B4-BE49-F238E27FC236}">
                <a16:creationId xmlns:a16="http://schemas.microsoft.com/office/drawing/2014/main" id="{73BF929B-0255-B830-2754-7AD1AA8A482A}"/>
              </a:ext>
            </a:extLst>
          </p:cNvPr>
          <p:cNvSpPr>
            <a:spLocks/>
          </p:cNvSpPr>
          <p:nvPr/>
        </p:nvSpPr>
        <p:spPr>
          <a:xfrm rot="20437057" flipH="1">
            <a:off x="12808326" y="4245451"/>
            <a:ext cx="2201310" cy="106854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Lst>
            <a:ahLst/>
            <a:cxnLst>
              <a:cxn ang="0">
                <a:pos x="connsiteX0" y="connsiteY0"/>
              </a:cxn>
              <a:cxn ang="0">
                <a:pos x="connsiteX1" y="connsiteY1"/>
              </a:cxn>
            </a:cxnLst>
            <a:rect l="l" t="t" r="r" b="b"/>
            <a:pathLst>
              <a:path w="4233178" h="1963932">
                <a:moveTo>
                  <a:pt x="4233178" y="421290"/>
                </a:moveTo>
                <a:cubicBezTo>
                  <a:pt x="1801548" y="-823186"/>
                  <a:pt x="-204515" y="991830"/>
                  <a:pt x="16706" y="1963932"/>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7" name="line 15">
            <a:extLst>
              <a:ext uri="{FF2B5EF4-FFF2-40B4-BE49-F238E27FC236}">
                <a16:creationId xmlns:a16="http://schemas.microsoft.com/office/drawing/2014/main" id="{88A9D2DE-343C-D481-0CCA-462355EBCE51}"/>
              </a:ext>
            </a:extLst>
          </p:cNvPr>
          <p:cNvSpPr>
            <a:spLocks/>
          </p:cNvSpPr>
          <p:nvPr/>
        </p:nvSpPr>
        <p:spPr>
          <a:xfrm flipH="1">
            <a:off x="15167014" y="5009638"/>
            <a:ext cx="474698" cy="109881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Lst>
            <a:ahLst/>
            <a:cxnLst>
              <a:cxn ang="0">
                <a:pos x="connsiteX0" y="connsiteY0"/>
              </a:cxn>
              <a:cxn ang="0">
                <a:pos x="connsiteX1" y="connsiteY1"/>
              </a:cxn>
            </a:cxnLst>
            <a:rect l="l" t="t" r="r" b="b"/>
            <a:pathLst>
              <a:path w="237349" h="562277">
                <a:moveTo>
                  <a:pt x="237349" y="0"/>
                </a:moveTo>
                <a:cubicBezTo>
                  <a:pt x="-109201" y="99541"/>
                  <a:pt x="25149" y="443963"/>
                  <a:pt x="27841" y="56227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8" name="line 16">
            <a:extLst>
              <a:ext uri="{FF2B5EF4-FFF2-40B4-BE49-F238E27FC236}">
                <a16:creationId xmlns:a16="http://schemas.microsoft.com/office/drawing/2014/main" id="{D072C694-82DE-E71B-71EB-2FE7CC266EDE}"/>
              </a:ext>
            </a:extLst>
          </p:cNvPr>
          <p:cNvSpPr>
            <a:spLocks/>
          </p:cNvSpPr>
          <p:nvPr/>
        </p:nvSpPr>
        <p:spPr>
          <a:xfrm flipH="1">
            <a:off x="15164929" y="500963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9" name="line 17">
            <a:extLst>
              <a:ext uri="{FF2B5EF4-FFF2-40B4-BE49-F238E27FC236}">
                <a16:creationId xmlns:a16="http://schemas.microsoft.com/office/drawing/2014/main" id="{6E321B91-4E4D-8F0F-03C4-136B6F52C79F}"/>
              </a:ext>
            </a:extLst>
          </p:cNvPr>
          <p:cNvSpPr>
            <a:spLocks/>
          </p:cNvSpPr>
          <p:nvPr/>
        </p:nvSpPr>
        <p:spPr>
          <a:xfrm flipH="1">
            <a:off x="17207310" y="4331609"/>
            <a:ext cx="2078769" cy="50820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0" name="line 18a">
            <a:extLst>
              <a:ext uri="{FF2B5EF4-FFF2-40B4-BE49-F238E27FC236}">
                <a16:creationId xmlns:a16="http://schemas.microsoft.com/office/drawing/2014/main" id="{CE5EA8A4-89BC-6B52-31F4-4755B8233A85}"/>
              </a:ext>
            </a:extLst>
          </p:cNvPr>
          <p:cNvSpPr>
            <a:spLocks/>
          </p:cNvSpPr>
          <p:nvPr/>
        </p:nvSpPr>
        <p:spPr>
          <a:xfrm flipH="1">
            <a:off x="19328527" y="4640692"/>
            <a:ext cx="380601" cy="123373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267588 w 267588"/>
              <a:gd name="connsiteY0" fmla="*/ 31263 h 536630"/>
              <a:gd name="connsiteX1" fmla="*/ 41949 w 267588"/>
              <a:gd name="connsiteY1" fmla="*/ 536630 h 536630"/>
              <a:gd name="connsiteX0" fmla="*/ 225639 w 225639"/>
              <a:gd name="connsiteY0" fmla="*/ 11088 h 516582"/>
              <a:gd name="connsiteX1" fmla="*/ 0 w 225639"/>
              <a:gd name="connsiteY1" fmla="*/ 516455 h 516582"/>
              <a:gd name="connsiteX0" fmla="*/ 230923 w 230923"/>
              <a:gd name="connsiteY0" fmla="*/ 15166 h 336869"/>
              <a:gd name="connsiteX1" fmla="*/ 0 w 230923"/>
              <a:gd name="connsiteY1" fmla="*/ 336688 h 336869"/>
              <a:gd name="connsiteX0" fmla="*/ 230923 w 230923"/>
              <a:gd name="connsiteY0" fmla="*/ 61209 h 382867"/>
              <a:gd name="connsiteX1" fmla="*/ 0 w 230923"/>
              <a:gd name="connsiteY1" fmla="*/ 382731 h 382867"/>
              <a:gd name="connsiteX0" fmla="*/ 341875 w 341875"/>
              <a:gd name="connsiteY0" fmla="*/ 58661 h 412754"/>
              <a:gd name="connsiteX1" fmla="*/ 0 w 341875"/>
              <a:gd name="connsiteY1" fmla="*/ 412626 h 412754"/>
              <a:gd name="connsiteX0" fmla="*/ 341875 w 341875"/>
              <a:gd name="connsiteY0" fmla="*/ 83162 h 437127"/>
              <a:gd name="connsiteX1" fmla="*/ 0 w 341875"/>
              <a:gd name="connsiteY1" fmla="*/ 437127 h 437127"/>
              <a:gd name="connsiteX0" fmla="*/ 267907 w 267907"/>
              <a:gd name="connsiteY0" fmla="*/ 72912 h 507985"/>
              <a:gd name="connsiteX1" fmla="*/ 0 w 267907"/>
              <a:gd name="connsiteY1" fmla="*/ 507985 h 507985"/>
              <a:gd name="connsiteX0" fmla="*/ 366831 w 366831"/>
              <a:gd name="connsiteY0" fmla="*/ 55766 h 490839"/>
              <a:gd name="connsiteX1" fmla="*/ 98924 w 366831"/>
              <a:gd name="connsiteY1" fmla="*/ 490839 h 490839"/>
              <a:gd name="connsiteX0" fmla="*/ 277974 w 277974"/>
              <a:gd name="connsiteY0" fmla="*/ 57541 h 492614"/>
              <a:gd name="connsiteX1" fmla="*/ 10067 w 277974"/>
              <a:gd name="connsiteY1" fmla="*/ 492614 h 492614"/>
              <a:gd name="connsiteX0" fmla="*/ 274419 w 274419"/>
              <a:gd name="connsiteY0" fmla="*/ 48364 h 634839"/>
              <a:gd name="connsiteX1" fmla="*/ 11796 w 274419"/>
              <a:gd name="connsiteY1" fmla="*/ 634839 h 634839"/>
              <a:gd name="connsiteX0" fmla="*/ 262623 w 262623"/>
              <a:gd name="connsiteY0" fmla="*/ 57604 h 644079"/>
              <a:gd name="connsiteX1" fmla="*/ 0 w 262623"/>
              <a:gd name="connsiteY1" fmla="*/ 644079 h 644079"/>
              <a:gd name="connsiteX0" fmla="*/ 162734 w 162734"/>
              <a:gd name="connsiteY0" fmla="*/ 66949 h 539872"/>
              <a:gd name="connsiteX1" fmla="*/ 32196 w 162734"/>
              <a:gd name="connsiteY1" fmla="*/ 539872 h 539872"/>
            </a:gdLst>
            <a:ahLst/>
            <a:cxnLst>
              <a:cxn ang="0">
                <a:pos x="connsiteX0" y="connsiteY0"/>
              </a:cxn>
              <a:cxn ang="0">
                <a:pos x="connsiteX1" y="connsiteY1"/>
              </a:cxn>
            </a:cxnLst>
            <a:rect l="l" t="t" r="r" b="b"/>
            <a:pathLst>
              <a:path w="162734" h="539872">
                <a:moveTo>
                  <a:pt x="162734" y="66949"/>
                </a:moveTo>
                <a:cubicBezTo>
                  <a:pt x="-218131" y="-179553"/>
                  <a:pt x="213986" y="317660"/>
                  <a:pt x="32196" y="539872"/>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1" name="line 18b">
            <a:extLst>
              <a:ext uri="{FF2B5EF4-FFF2-40B4-BE49-F238E27FC236}">
                <a16:creationId xmlns:a16="http://schemas.microsoft.com/office/drawing/2014/main" id="{4B6996ED-277F-EC72-D95B-D2FB96F850D3}"/>
              </a:ext>
            </a:extLst>
          </p:cNvPr>
          <p:cNvSpPr>
            <a:spLocks/>
          </p:cNvSpPr>
          <p:nvPr/>
        </p:nvSpPr>
        <p:spPr>
          <a:xfrm flipH="1">
            <a:off x="19346307" y="4492032"/>
            <a:ext cx="806575" cy="94910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296906 w 296906"/>
              <a:gd name="connsiteY0" fmla="*/ 29604 h 300571"/>
              <a:gd name="connsiteX1" fmla="*/ 2180 w 296906"/>
              <a:gd name="connsiteY1" fmla="*/ 300571 h 300571"/>
              <a:gd name="connsiteX0" fmla="*/ 323071 w 323071"/>
              <a:gd name="connsiteY0" fmla="*/ 20252 h 415585"/>
              <a:gd name="connsiteX1" fmla="*/ 1928 w 323071"/>
              <a:gd name="connsiteY1" fmla="*/ 415585 h 415585"/>
              <a:gd name="connsiteX0" fmla="*/ 344869 w 344869"/>
              <a:gd name="connsiteY0" fmla="*/ 19986 h 415319"/>
              <a:gd name="connsiteX1" fmla="*/ 23726 w 344869"/>
              <a:gd name="connsiteY1" fmla="*/ 415319 h 415319"/>
            </a:gdLst>
            <a:ahLst/>
            <a:cxnLst>
              <a:cxn ang="0">
                <a:pos x="connsiteX0" y="connsiteY0"/>
              </a:cxn>
              <a:cxn ang="0">
                <a:pos x="connsiteX1" y="connsiteY1"/>
              </a:cxn>
            </a:cxnLst>
            <a:rect l="l" t="t" r="r" b="b"/>
            <a:pathLst>
              <a:path w="344869" h="415319">
                <a:moveTo>
                  <a:pt x="344869" y="19986"/>
                </a:moveTo>
                <a:cubicBezTo>
                  <a:pt x="207041" y="-80522"/>
                  <a:pt x="-84927" y="220910"/>
                  <a:pt x="23726" y="41531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2" name="line 18c">
            <a:extLst>
              <a:ext uri="{FF2B5EF4-FFF2-40B4-BE49-F238E27FC236}">
                <a16:creationId xmlns:a16="http://schemas.microsoft.com/office/drawing/2014/main" id="{42248F8C-7E95-E151-0E95-8E10D0510B81}"/>
              </a:ext>
            </a:extLst>
          </p:cNvPr>
          <p:cNvSpPr>
            <a:spLocks/>
          </p:cNvSpPr>
          <p:nvPr/>
        </p:nvSpPr>
        <p:spPr>
          <a:xfrm flipH="1">
            <a:off x="19358029" y="4201326"/>
            <a:ext cx="1349610" cy="98547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608756 w 608756"/>
              <a:gd name="connsiteY0" fmla="*/ 0 h 485305"/>
              <a:gd name="connsiteX1" fmla="*/ 0 w 608756"/>
              <a:gd name="connsiteY1" fmla="*/ 485305 h 485305"/>
              <a:gd name="connsiteX0" fmla="*/ 608756 w 608756"/>
              <a:gd name="connsiteY0" fmla="*/ 0 h 485305"/>
              <a:gd name="connsiteX1" fmla="*/ 0 w 608756"/>
              <a:gd name="connsiteY1" fmla="*/ 485305 h 485305"/>
              <a:gd name="connsiteX0" fmla="*/ 577056 w 577056"/>
              <a:gd name="connsiteY0" fmla="*/ 0 h 431233"/>
              <a:gd name="connsiteX1" fmla="*/ 0 w 577056"/>
              <a:gd name="connsiteY1" fmla="*/ 431233 h 431233"/>
            </a:gdLst>
            <a:ahLst/>
            <a:cxnLst>
              <a:cxn ang="0">
                <a:pos x="connsiteX0" y="connsiteY0"/>
              </a:cxn>
              <a:cxn ang="0">
                <a:pos x="connsiteX1" y="connsiteY1"/>
              </a:cxn>
            </a:cxnLst>
            <a:rect l="l" t="t" r="r" b="b"/>
            <a:pathLst>
              <a:path w="577056" h="431233">
                <a:moveTo>
                  <a:pt x="577056" y="0"/>
                </a:moveTo>
                <a:cubicBezTo>
                  <a:pt x="255494" y="422067"/>
                  <a:pt x="97025" y="-150366"/>
                  <a:pt x="0" y="431233"/>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3" name="line 19">
            <a:extLst>
              <a:ext uri="{FF2B5EF4-FFF2-40B4-BE49-F238E27FC236}">
                <a16:creationId xmlns:a16="http://schemas.microsoft.com/office/drawing/2014/main" id="{107F7F52-2E04-29E7-191B-D6FE8E0E516E}"/>
              </a:ext>
            </a:extLst>
          </p:cNvPr>
          <p:cNvSpPr>
            <a:spLocks/>
          </p:cNvSpPr>
          <p:nvPr/>
        </p:nvSpPr>
        <p:spPr>
          <a:xfrm rot="2838998" flipH="1">
            <a:off x="20895768" y="4854950"/>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4" name="line 20">
            <a:extLst>
              <a:ext uri="{FF2B5EF4-FFF2-40B4-BE49-F238E27FC236}">
                <a16:creationId xmlns:a16="http://schemas.microsoft.com/office/drawing/2014/main" id="{FCC3E3EB-E438-E170-AD3E-788A93AAD90A}"/>
              </a:ext>
            </a:extLst>
          </p:cNvPr>
          <p:cNvSpPr>
            <a:spLocks/>
          </p:cNvSpPr>
          <p:nvPr/>
        </p:nvSpPr>
        <p:spPr>
          <a:xfrm flipV="1">
            <a:off x="19437697" y="6809559"/>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5" name="line 21">
            <a:extLst>
              <a:ext uri="{FF2B5EF4-FFF2-40B4-BE49-F238E27FC236}">
                <a16:creationId xmlns:a16="http://schemas.microsoft.com/office/drawing/2014/main" id="{77E34D70-F858-0A79-5475-65E215DCF457}"/>
              </a:ext>
            </a:extLst>
          </p:cNvPr>
          <p:cNvSpPr>
            <a:spLocks/>
          </p:cNvSpPr>
          <p:nvPr/>
        </p:nvSpPr>
        <p:spPr>
          <a:xfrm flipV="1">
            <a:off x="21211610" y="6599658"/>
            <a:ext cx="408940" cy="88868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 name="connsiteX0" fmla="*/ 106314 w 106314"/>
              <a:gd name="connsiteY0" fmla="*/ 16517 h 467130"/>
              <a:gd name="connsiteX1" fmla="*/ 93792 w 106314"/>
              <a:gd name="connsiteY1" fmla="*/ 467130 h 467130"/>
              <a:gd name="connsiteX0" fmla="*/ 56819 w 116006"/>
              <a:gd name="connsiteY0" fmla="*/ 0 h 450613"/>
              <a:gd name="connsiteX1" fmla="*/ 44297 w 116006"/>
              <a:gd name="connsiteY1" fmla="*/ 450613 h 450613"/>
              <a:gd name="connsiteX0" fmla="*/ 0 w 129089"/>
              <a:gd name="connsiteY0" fmla="*/ 0 h 454754"/>
              <a:gd name="connsiteX1" fmla="*/ 129089 w 129089"/>
              <a:gd name="connsiteY1" fmla="*/ 454754 h 454754"/>
              <a:gd name="connsiteX0" fmla="*/ 75381 w 204470"/>
              <a:gd name="connsiteY0" fmla="*/ 0 h 454754"/>
              <a:gd name="connsiteX1" fmla="*/ 204470 w 204470"/>
              <a:gd name="connsiteY1" fmla="*/ 454754 h 454754"/>
            </a:gdLst>
            <a:ahLst/>
            <a:cxnLst>
              <a:cxn ang="0">
                <a:pos x="connsiteX0" y="connsiteY0"/>
              </a:cxn>
              <a:cxn ang="0">
                <a:pos x="connsiteX1" y="connsiteY1"/>
              </a:cxn>
            </a:cxnLst>
            <a:rect l="l" t="t" r="r" b="b"/>
            <a:pathLst>
              <a:path w="204470" h="454754">
                <a:moveTo>
                  <a:pt x="75381" y="0"/>
                </a:moveTo>
                <a:cubicBezTo>
                  <a:pt x="274084" y="109425"/>
                  <a:pt x="-279341" y="406920"/>
                  <a:pt x="204470" y="4547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6" name="line 22">
            <a:extLst>
              <a:ext uri="{FF2B5EF4-FFF2-40B4-BE49-F238E27FC236}">
                <a16:creationId xmlns:a16="http://schemas.microsoft.com/office/drawing/2014/main" id="{FDBEE0AE-DFBF-81EB-82D2-6C5A8325D3CC}"/>
              </a:ext>
            </a:extLst>
          </p:cNvPr>
          <p:cNvSpPr>
            <a:spLocks/>
          </p:cNvSpPr>
          <p:nvPr/>
        </p:nvSpPr>
        <p:spPr>
          <a:xfrm rot="3930426" flipH="1">
            <a:off x="20776969" y="3353602"/>
            <a:ext cx="2544803" cy="220953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836209 w 836209"/>
              <a:gd name="connsiteY0" fmla="*/ 305416 h 305416"/>
              <a:gd name="connsiteX1" fmla="*/ 0 w 836209"/>
              <a:gd name="connsiteY1" fmla="*/ 199651 h 305416"/>
              <a:gd name="connsiteX0" fmla="*/ 836209 w 836209"/>
              <a:gd name="connsiteY0" fmla="*/ 614346 h 614346"/>
              <a:gd name="connsiteX1" fmla="*/ 0 w 836209"/>
              <a:gd name="connsiteY1" fmla="*/ 508581 h 614346"/>
              <a:gd name="connsiteX0" fmla="*/ 1057322 w 1057322"/>
              <a:gd name="connsiteY0" fmla="*/ 446529 h 998763"/>
              <a:gd name="connsiteX1" fmla="*/ 0 w 1057322"/>
              <a:gd name="connsiteY1" fmla="*/ 998763 h 998763"/>
              <a:gd name="connsiteX0" fmla="*/ 1112767 w 1112767"/>
              <a:gd name="connsiteY0" fmla="*/ 644245 h 1196479"/>
              <a:gd name="connsiteX1" fmla="*/ 55445 w 1112767"/>
              <a:gd name="connsiteY1" fmla="*/ 1196479 h 1196479"/>
              <a:gd name="connsiteX0" fmla="*/ 1104188 w 1104188"/>
              <a:gd name="connsiteY0" fmla="*/ 663876 h 1216110"/>
              <a:gd name="connsiteX1" fmla="*/ 46866 w 1104188"/>
              <a:gd name="connsiteY1" fmla="*/ 1216110 h 1216110"/>
              <a:gd name="connsiteX0" fmla="*/ 1143428 w 1143428"/>
              <a:gd name="connsiteY0" fmla="*/ 696894 h 1152298"/>
              <a:gd name="connsiteX1" fmla="*/ 45392 w 1143428"/>
              <a:gd name="connsiteY1" fmla="*/ 1152298 h 1152298"/>
              <a:gd name="connsiteX0" fmla="*/ 1292260 w 1292260"/>
              <a:gd name="connsiteY0" fmla="*/ 1004637 h 1460041"/>
              <a:gd name="connsiteX1" fmla="*/ 194224 w 1292260"/>
              <a:gd name="connsiteY1" fmla="*/ 1460041 h 1460041"/>
              <a:gd name="connsiteX0" fmla="*/ 1264076 w 1264076"/>
              <a:gd name="connsiteY0" fmla="*/ 1039083 h 1425716"/>
              <a:gd name="connsiteX1" fmla="*/ 197178 w 1264076"/>
              <a:gd name="connsiteY1" fmla="*/ 1425716 h 1425716"/>
              <a:gd name="connsiteX0" fmla="*/ 1379677 w 1379677"/>
              <a:gd name="connsiteY0" fmla="*/ 956510 h 1343143"/>
              <a:gd name="connsiteX1" fmla="*/ 312779 w 1379677"/>
              <a:gd name="connsiteY1" fmla="*/ 1343143 h 1343143"/>
              <a:gd name="connsiteX0" fmla="*/ 1303149 w 1303149"/>
              <a:gd name="connsiteY0" fmla="*/ 795686 h 1182319"/>
              <a:gd name="connsiteX1" fmla="*/ 236251 w 1303149"/>
              <a:gd name="connsiteY1" fmla="*/ 1182319 h 1182319"/>
              <a:gd name="connsiteX0" fmla="*/ 1675317 w 1675317"/>
              <a:gd name="connsiteY0" fmla="*/ 655108 h 1429741"/>
              <a:gd name="connsiteX1" fmla="*/ 199494 w 1675317"/>
              <a:gd name="connsiteY1" fmla="*/ 1429741 h 1429741"/>
              <a:gd name="connsiteX0" fmla="*/ 1300605 w 1300605"/>
              <a:gd name="connsiteY0" fmla="*/ 707003 h 1325712"/>
              <a:gd name="connsiteX1" fmla="*/ 236554 w 1300605"/>
              <a:gd name="connsiteY1" fmla="*/ 1325712 h 1325712"/>
              <a:gd name="connsiteX0" fmla="*/ 1266092 w 1266092"/>
              <a:gd name="connsiteY0" fmla="*/ 665028 h 1408465"/>
              <a:gd name="connsiteX1" fmla="*/ 240740 w 1266092"/>
              <a:gd name="connsiteY1" fmla="*/ 1408465 h 1408465"/>
              <a:gd name="connsiteX0" fmla="*/ 1475533 w 1475533"/>
              <a:gd name="connsiteY0" fmla="*/ 655178 h 1429593"/>
              <a:gd name="connsiteX1" fmla="*/ 217549 w 1475533"/>
              <a:gd name="connsiteY1" fmla="*/ 1429593 h 1429593"/>
              <a:gd name="connsiteX0" fmla="*/ 1375727 w 1375727"/>
              <a:gd name="connsiteY0" fmla="*/ 674612 h 1388564"/>
              <a:gd name="connsiteX1" fmla="*/ 227966 w 1375727"/>
              <a:gd name="connsiteY1" fmla="*/ 1388564 h 1388564"/>
              <a:gd name="connsiteX0" fmla="*/ 1317698 w 1317698"/>
              <a:gd name="connsiteY0" fmla="*/ 604626 h 1318578"/>
              <a:gd name="connsiteX1" fmla="*/ 169937 w 1317698"/>
              <a:gd name="connsiteY1" fmla="*/ 1318578 h 1318578"/>
              <a:gd name="connsiteX0" fmla="*/ 1315797 w 1315797"/>
              <a:gd name="connsiteY0" fmla="*/ 516929 h 1230881"/>
              <a:gd name="connsiteX1" fmla="*/ 168036 w 1315797"/>
              <a:gd name="connsiteY1" fmla="*/ 1230881 h 1230881"/>
            </a:gdLst>
            <a:ahLst/>
            <a:cxnLst>
              <a:cxn ang="0">
                <a:pos x="connsiteX0" y="connsiteY0"/>
              </a:cxn>
              <a:cxn ang="0">
                <a:pos x="connsiteX1" y="connsiteY1"/>
              </a:cxn>
            </a:cxnLst>
            <a:rect l="l" t="t" r="r" b="b"/>
            <a:pathLst>
              <a:path w="1315797" h="1230881">
                <a:moveTo>
                  <a:pt x="1315797" y="516929"/>
                </a:moveTo>
                <a:cubicBezTo>
                  <a:pt x="1043459" y="-503312"/>
                  <a:pt x="-505121" y="119834"/>
                  <a:pt x="168036" y="123088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7" name="line 23">
            <a:extLst>
              <a:ext uri="{FF2B5EF4-FFF2-40B4-BE49-F238E27FC236}">
                <a16:creationId xmlns:a16="http://schemas.microsoft.com/office/drawing/2014/main" id="{9D1FCA92-1B38-4D9F-836D-9D27C9774B4B}"/>
              </a:ext>
            </a:extLst>
          </p:cNvPr>
          <p:cNvSpPr>
            <a:spLocks/>
          </p:cNvSpPr>
          <p:nvPr/>
        </p:nvSpPr>
        <p:spPr>
          <a:xfrm flipH="1">
            <a:off x="12641238" y="2924401"/>
            <a:ext cx="6669651" cy="126636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9783 w 1219783"/>
              <a:gd name="connsiteY0" fmla="*/ 206307 h 264123"/>
              <a:gd name="connsiteX1" fmla="*/ 0 w 1219783"/>
              <a:gd name="connsiteY1" fmla="*/ 264123 h 264123"/>
              <a:gd name="connsiteX0" fmla="*/ 1219783 w 1219783"/>
              <a:gd name="connsiteY0" fmla="*/ 221541 h 279357"/>
              <a:gd name="connsiteX1" fmla="*/ 0 w 1219783"/>
              <a:gd name="connsiteY1" fmla="*/ 279357 h 279357"/>
              <a:gd name="connsiteX0" fmla="*/ 1229070 w 1229070"/>
              <a:gd name="connsiteY0" fmla="*/ 228754 h 262729"/>
              <a:gd name="connsiteX1" fmla="*/ 0 w 1229070"/>
              <a:gd name="connsiteY1" fmla="*/ 262729 h 262729"/>
              <a:gd name="connsiteX0" fmla="*/ 1229070 w 1229070"/>
              <a:gd name="connsiteY0" fmla="*/ 232253 h 266228"/>
              <a:gd name="connsiteX1" fmla="*/ 0 w 1229070"/>
              <a:gd name="connsiteY1" fmla="*/ 266228 h 266228"/>
              <a:gd name="connsiteX0" fmla="*/ 1266217 w 1266217"/>
              <a:gd name="connsiteY0" fmla="*/ 237285 h 255366"/>
              <a:gd name="connsiteX1" fmla="*/ 0 w 1266217"/>
              <a:gd name="connsiteY1" fmla="*/ 255366 h 255366"/>
              <a:gd name="connsiteX0" fmla="*/ 1266217 w 1266217"/>
              <a:gd name="connsiteY0" fmla="*/ 246579 h 264660"/>
              <a:gd name="connsiteX1" fmla="*/ 0 w 1266217"/>
              <a:gd name="connsiteY1" fmla="*/ 264660 h 264660"/>
              <a:gd name="connsiteX0" fmla="*/ 1287154 w 1287154"/>
              <a:gd name="connsiteY0" fmla="*/ 243430 h 271478"/>
              <a:gd name="connsiteX1" fmla="*/ 0 w 1287154"/>
              <a:gd name="connsiteY1" fmla="*/ 271478 h 271478"/>
            </a:gdLst>
            <a:ahLst/>
            <a:cxnLst>
              <a:cxn ang="0">
                <a:pos x="connsiteX0" y="connsiteY0"/>
              </a:cxn>
              <a:cxn ang="0">
                <a:pos x="connsiteX1" y="connsiteY1"/>
              </a:cxn>
            </a:cxnLst>
            <a:rect l="l" t="t" r="r" b="b"/>
            <a:pathLst>
              <a:path w="1287154" h="271478">
                <a:moveTo>
                  <a:pt x="1287154" y="243430"/>
                </a:moveTo>
                <a:cubicBezTo>
                  <a:pt x="722100" y="-241968"/>
                  <a:pt x="119094" y="123630"/>
                  <a:pt x="0" y="271478"/>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58" name="labels">
            <a:extLst>
              <a:ext uri="{FF2B5EF4-FFF2-40B4-BE49-F238E27FC236}">
                <a16:creationId xmlns:a16="http://schemas.microsoft.com/office/drawing/2014/main" id="{A50FDACE-E691-70E1-B302-274340D31FBC}"/>
              </a:ext>
            </a:extLst>
          </p:cNvPr>
          <p:cNvGrpSpPr>
            <a:grpSpLocks/>
          </p:cNvGrpSpPr>
          <p:nvPr/>
        </p:nvGrpSpPr>
        <p:grpSpPr>
          <a:xfrm>
            <a:off x="3991019" y="2751065"/>
            <a:ext cx="18885143" cy="4466764"/>
            <a:chOff x="3991019" y="2751065"/>
            <a:chExt cx="18885143" cy="4466764"/>
          </a:xfrm>
        </p:grpSpPr>
        <p:sp>
          <p:nvSpPr>
            <p:cNvPr id="159" name="radio-phone-bedside2">
              <a:extLst>
                <a:ext uri="{FF2B5EF4-FFF2-40B4-BE49-F238E27FC236}">
                  <a16:creationId xmlns:a16="http://schemas.microsoft.com/office/drawing/2014/main" id="{DB024484-DB25-9D21-E984-65A85FE1E271}"/>
                </a:ext>
              </a:extLst>
            </p:cNvPr>
            <p:cNvSpPr txBox="1">
              <a:spLocks/>
            </p:cNvSpPr>
            <p:nvPr/>
          </p:nvSpPr>
          <p:spPr>
            <a:xfrm>
              <a:off x="17676649" y="4694061"/>
              <a:ext cx="1183337" cy="212365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0" name="phone-bedside">
              <a:extLst>
                <a:ext uri="{FF2B5EF4-FFF2-40B4-BE49-F238E27FC236}">
                  <a16:creationId xmlns:a16="http://schemas.microsoft.com/office/drawing/2014/main" id="{9F5BDDE6-7056-0769-1506-B9BB3C366803}"/>
                </a:ext>
              </a:extLst>
            </p:cNvPr>
            <p:cNvSpPr txBox="1">
              <a:spLocks/>
            </p:cNvSpPr>
            <p:nvPr/>
          </p:nvSpPr>
          <p:spPr>
            <a:xfrm>
              <a:off x="13355276" y="4694061"/>
              <a:ext cx="1183337" cy="138499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1" name="radio-phone-ecg-epcr">
              <a:extLst>
                <a:ext uri="{FF2B5EF4-FFF2-40B4-BE49-F238E27FC236}">
                  <a16:creationId xmlns:a16="http://schemas.microsoft.com/office/drawing/2014/main" id="{3539D0FC-43CE-7F2B-E4F9-DB057FB09744}"/>
                </a:ext>
              </a:extLst>
            </p:cNvPr>
            <p:cNvSpPr txBox="1">
              <a:spLocks/>
            </p:cNvSpPr>
            <p:nvPr/>
          </p:nvSpPr>
          <p:spPr>
            <a:xfrm>
              <a:off x="8576441" y="4694061"/>
              <a:ext cx="1736373" cy="252376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ECG </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ePCR or</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2" name="verbal-handoff-elect">
              <a:extLst>
                <a:ext uri="{FF2B5EF4-FFF2-40B4-BE49-F238E27FC236}">
                  <a16:creationId xmlns:a16="http://schemas.microsoft.com/office/drawing/2014/main" id="{1C0B6B13-E9AF-6CD9-39B5-DB7A60D78AC1}"/>
                </a:ext>
              </a:extLst>
            </p:cNvPr>
            <p:cNvSpPr txBox="1">
              <a:spLocks/>
            </p:cNvSpPr>
            <p:nvPr/>
          </p:nvSpPr>
          <p:spPr>
            <a:xfrm>
              <a:off x="3991019" y="4694061"/>
              <a:ext cx="1736373" cy="1456809"/>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Verbal</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3" name="phone-secure-page">
              <a:extLst>
                <a:ext uri="{FF2B5EF4-FFF2-40B4-BE49-F238E27FC236}">
                  <a16:creationId xmlns:a16="http://schemas.microsoft.com/office/drawing/2014/main" id="{17469016-51EC-ACDF-A465-90AA07454E12}"/>
                </a:ext>
              </a:extLst>
            </p:cNvPr>
            <p:cNvSpPr txBox="1">
              <a:spLocks/>
            </p:cNvSpPr>
            <p:nvPr/>
          </p:nvSpPr>
          <p:spPr>
            <a:xfrm>
              <a:off x="21835492" y="3872564"/>
              <a:ext cx="1040670" cy="1384995"/>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Secure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Msg</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Page</a:t>
              </a:r>
            </a:p>
          </p:txBody>
        </p:sp>
        <p:sp>
          <p:nvSpPr>
            <p:cNvPr id="164" name="teleconsult">
              <a:extLst>
                <a:ext uri="{FF2B5EF4-FFF2-40B4-BE49-F238E27FC236}">
                  <a16:creationId xmlns:a16="http://schemas.microsoft.com/office/drawing/2014/main" id="{73299F12-8A9B-0D60-8177-E95AAA76220C}"/>
                </a:ext>
              </a:extLst>
            </p:cNvPr>
            <p:cNvSpPr txBox="1">
              <a:spLocks/>
            </p:cNvSpPr>
            <p:nvPr/>
          </p:nvSpPr>
          <p:spPr>
            <a:xfrm>
              <a:off x="15047751" y="2751065"/>
              <a:ext cx="1893468" cy="4247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1200"/>
                </a:spcAft>
                <a:buClr>
                  <a:srgbClr val="000000"/>
                </a:buClr>
                <a:buSzTx/>
                <a:buFont typeface="Arial"/>
                <a:buNone/>
                <a:tabLst/>
                <a:defRPr/>
              </a:pPr>
              <a:r>
                <a:rPr kumimoji="0" lang="en-US" sz="2400" b="1" i="0" u="none" strike="noStrike" kern="0" cap="none" spc="0" normalizeH="0" baseline="0" noProof="0">
                  <a:ln>
                    <a:noFill/>
                  </a:ln>
                  <a:solidFill>
                    <a:srgbClr val="111111">
                      <a:lumMod val="75000"/>
                      <a:lumOff val="25000"/>
                    </a:srgbClr>
                  </a:solidFill>
                  <a:effectLst/>
                  <a:uLnTx/>
                  <a:uFillTx/>
                  <a:latin typeface="Arial"/>
                  <a:cs typeface="Arial"/>
                  <a:sym typeface="Arial"/>
                </a:rPr>
                <a:t>Teleconsult</a:t>
              </a:r>
            </a:p>
          </p:txBody>
        </p:sp>
      </p:grpSp>
      <p:sp>
        <p:nvSpPr>
          <p:cNvPr id="165" name="Title 1">
            <a:extLst>
              <a:ext uri="{FF2B5EF4-FFF2-40B4-BE49-F238E27FC236}">
                <a16:creationId xmlns:a16="http://schemas.microsoft.com/office/drawing/2014/main" id="{F5D1F0AC-0A46-6740-3ED6-8CB9709A7A9B}"/>
              </a:ext>
            </a:extLst>
          </p:cNvPr>
          <p:cNvSpPr>
            <a:spLocks noGrp="1"/>
          </p:cNvSpPr>
          <p:nvPr>
            <p:ph type="title"/>
          </p:nvPr>
        </p:nvSpPr>
        <p:spPr>
          <a:xfrm>
            <a:off x="592138" y="688063"/>
            <a:ext cx="23202900" cy="995882"/>
          </a:xfrm>
        </p:spPr>
        <p:txBody>
          <a:bodyPr/>
          <a:lstStyle/>
          <a:p>
            <a:r>
              <a:rPr lang="en-US" dirty="0"/>
              <a:t>Traditional Patient Movement</a:t>
            </a:r>
          </a:p>
        </p:txBody>
      </p:sp>
    </p:spTree>
    <p:extLst>
      <p:ext uri="{BB962C8B-B14F-4D97-AF65-F5344CB8AC3E}">
        <p14:creationId xmlns:p14="http://schemas.microsoft.com/office/powerpoint/2010/main" val="137430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childTnLst>
                                </p:cTn>
                              </p:par>
                              <p:par>
                                <p:cTn id="59" presetID="26" presetClass="emph" presetSubtype="0" repeatCount="indefinite" grpId="1" nodeType="withEffect">
                                  <p:stCondLst>
                                    <p:cond delay="0"/>
                                  </p:stCondLst>
                                  <p:childTnLst>
                                    <p:animEffect transition="out" filter="fade">
                                      <p:cBhvr>
                                        <p:cTn id="60" dur="1000" tmFilter="0, 0; .2, .5; .8, .5; 1, 0"/>
                                        <p:tgtEl>
                                          <p:spTgt spid="157"/>
                                        </p:tgtEl>
                                      </p:cBhvr>
                                    </p:animEffect>
                                    <p:animScale>
                                      <p:cBhvr>
                                        <p:cTn id="61" dur="500" autoRev="1" fill="hold"/>
                                        <p:tgtEl>
                                          <p:spTgt spid="157"/>
                                        </p:tgtEl>
                                      </p:cBhvr>
                                      <p:by x="105000" y="105000"/>
                                    </p:animScale>
                                  </p:childTnLst>
                                </p:cTn>
                              </p:par>
                              <p:par>
                                <p:cTn id="62" presetID="26" presetClass="emph" presetSubtype="0" repeatCount="indefinite" grpId="1" nodeType="withEffect">
                                  <p:stCondLst>
                                    <p:cond delay="0"/>
                                  </p:stCondLst>
                                  <p:childTnLst>
                                    <p:animEffect transition="out" filter="fade">
                                      <p:cBhvr>
                                        <p:cTn id="63" dur="1000" tmFilter="0, 0; .2, .5; .8, .5; 1, 0"/>
                                        <p:tgtEl>
                                          <p:spTgt spid="139"/>
                                        </p:tgtEl>
                                      </p:cBhvr>
                                    </p:animEffect>
                                    <p:animScale>
                                      <p:cBhvr>
                                        <p:cTn id="64" dur="500" autoRev="1" fill="hold"/>
                                        <p:tgtEl>
                                          <p:spTgt spid="139"/>
                                        </p:tgtEl>
                                      </p:cBhvr>
                                      <p:by x="105000" y="105000"/>
                                    </p:animScale>
                                  </p:childTnLst>
                                </p:cTn>
                              </p:par>
                              <p:par>
                                <p:cTn id="65" presetID="26" presetClass="emph" presetSubtype="0" repeatCount="indefinite" grpId="1" nodeType="withEffect">
                                  <p:stCondLst>
                                    <p:cond delay="0"/>
                                  </p:stCondLst>
                                  <p:childTnLst>
                                    <p:animEffect transition="out" filter="fade">
                                      <p:cBhvr>
                                        <p:cTn id="66" dur="1000" tmFilter="0, 0; .2, .5; .8, .5; 1, 0"/>
                                        <p:tgtEl>
                                          <p:spTgt spid="137"/>
                                        </p:tgtEl>
                                      </p:cBhvr>
                                    </p:animEffect>
                                    <p:animScale>
                                      <p:cBhvr>
                                        <p:cTn id="67" dur="500" autoRev="1" fill="hold"/>
                                        <p:tgtEl>
                                          <p:spTgt spid="137"/>
                                        </p:tgtEl>
                                      </p:cBhvr>
                                      <p:by x="105000" y="105000"/>
                                    </p:animScale>
                                  </p:childTnLst>
                                </p:cTn>
                              </p:par>
                              <p:par>
                                <p:cTn id="68" presetID="26" presetClass="emph" presetSubtype="0" repeatCount="indefinite" grpId="1" nodeType="withEffect">
                                  <p:stCondLst>
                                    <p:cond delay="0"/>
                                  </p:stCondLst>
                                  <p:childTnLst>
                                    <p:animEffect transition="out" filter="fade">
                                      <p:cBhvr>
                                        <p:cTn id="69" dur="1000" tmFilter="0, 0; .2, .5; .8, .5; 1, 0"/>
                                        <p:tgtEl>
                                          <p:spTgt spid="146"/>
                                        </p:tgtEl>
                                      </p:cBhvr>
                                    </p:animEffect>
                                    <p:animScale>
                                      <p:cBhvr>
                                        <p:cTn id="70" dur="500" autoRev="1" fill="hold"/>
                                        <p:tgtEl>
                                          <p:spTgt spid="146"/>
                                        </p:tgtEl>
                                      </p:cBhvr>
                                      <p:by x="105000" y="105000"/>
                                    </p:animScale>
                                  </p:childTnLst>
                                </p:cTn>
                              </p:par>
                              <p:par>
                                <p:cTn id="71" presetID="26" presetClass="emph" presetSubtype="0" repeatCount="indefinite" grpId="1" nodeType="withEffect">
                                  <p:stCondLst>
                                    <p:cond delay="0"/>
                                  </p:stCondLst>
                                  <p:childTnLst>
                                    <p:animEffect transition="out" filter="fade">
                                      <p:cBhvr>
                                        <p:cTn id="72" dur="1000" tmFilter="0, 0; .2, .5; .8, .5; 1, 0"/>
                                        <p:tgtEl>
                                          <p:spTgt spid="147"/>
                                        </p:tgtEl>
                                      </p:cBhvr>
                                    </p:animEffect>
                                    <p:animScale>
                                      <p:cBhvr>
                                        <p:cTn id="73" dur="500" autoRev="1" fill="hold"/>
                                        <p:tgtEl>
                                          <p:spTgt spid="147"/>
                                        </p:tgtEl>
                                      </p:cBhvr>
                                      <p:by x="105000" y="105000"/>
                                    </p:animScale>
                                  </p:childTnLst>
                                </p:cTn>
                              </p:par>
                              <p:par>
                                <p:cTn id="74" presetID="26" presetClass="emph" presetSubtype="0" repeatCount="indefinite" grpId="1" nodeType="withEffect">
                                  <p:stCondLst>
                                    <p:cond delay="0"/>
                                  </p:stCondLst>
                                  <p:childTnLst>
                                    <p:animEffect transition="out" filter="fade">
                                      <p:cBhvr>
                                        <p:cTn id="75" dur="1000" tmFilter="0, 0; .2, .5; .8, .5; 1, 0"/>
                                        <p:tgtEl>
                                          <p:spTgt spid="153"/>
                                        </p:tgtEl>
                                      </p:cBhvr>
                                    </p:animEffect>
                                    <p:animScale>
                                      <p:cBhvr>
                                        <p:cTn id="76" dur="500" autoRev="1" fill="hold"/>
                                        <p:tgtEl>
                                          <p:spTgt spid="153"/>
                                        </p:tgtEl>
                                      </p:cBhvr>
                                      <p:by x="105000" y="105000"/>
                                    </p:animScale>
                                  </p:childTnLst>
                                </p:cTn>
                              </p:par>
                              <p:par>
                                <p:cTn id="77" presetID="26" presetClass="emph" presetSubtype="0" repeatCount="indefinite" grpId="1" nodeType="withEffect">
                                  <p:stCondLst>
                                    <p:cond delay="0"/>
                                  </p:stCondLst>
                                  <p:childTnLst>
                                    <p:animEffect transition="out" filter="fade">
                                      <p:cBhvr>
                                        <p:cTn id="78" dur="1000" tmFilter="0, 0; .2, .5; .8, .5; 1, 0"/>
                                        <p:tgtEl>
                                          <p:spTgt spid="133"/>
                                        </p:tgtEl>
                                      </p:cBhvr>
                                    </p:animEffect>
                                    <p:animScale>
                                      <p:cBhvr>
                                        <p:cTn id="79" dur="500" autoRev="1" fill="hold"/>
                                        <p:tgtEl>
                                          <p:spTgt spid="133"/>
                                        </p:tgtEl>
                                      </p:cBhvr>
                                      <p:by x="105000" y="105000"/>
                                    </p:animScale>
                                  </p:childTnLst>
                                </p:cTn>
                              </p:par>
                              <p:par>
                                <p:cTn id="80" presetID="26" presetClass="emph" presetSubtype="0" repeatCount="indefinite" grpId="1" nodeType="withEffect">
                                  <p:stCondLst>
                                    <p:cond delay="0"/>
                                  </p:stCondLst>
                                  <p:childTnLst>
                                    <p:animEffect transition="out" filter="fade">
                                      <p:cBhvr>
                                        <p:cTn id="81" dur="1000" tmFilter="0, 0; .2, .5; .8, .5; 1, 0"/>
                                        <p:tgtEl>
                                          <p:spTgt spid="142"/>
                                        </p:tgtEl>
                                      </p:cBhvr>
                                    </p:animEffect>
                                    <p:animScale>
                                      <p:cBhvr>
                                        <p:cTn id="82" dur="500" autoRev="1" fill="hold"/>
                                        <p:tgtEl>
                                          <p:spTgt spid="142"/>
                                        </p:tgtEl>
                                      </p:cBhvr>
                                      <p:by x="105000" y="105000"/>
                                    </p:animScale>
                                  </p:childTnLst>
                                </p:cTn>
                              </p:par>
                              <p:par>
                                <p:cTn id="83" presetID="26" presetClass="emph" presetSubtype="0" repeatCount="indefinite" grpId="1" nodeType="withEffect">
                                  <p:stCondLst>
                                    <p:cond delay="0"/>
                                  </p:stCondLst>
                                  <p:childTnLst>
                                    <p:animEffect transition="out" filter="fade">
                                      <p:cBhvr>
                                        <p:cTn id="84" dur="1000" tmFilter="0, 0; .2, .5; .8, .5; 1, 0"/>
                                        <p:tgtEl>
                                          <p:spTgt spid="148"/>
                                        </p:tgtEl>
                                      </p:cBhvr>
                                    </p:animEffect>
                                    <p:animScale>
                                      <p:cBhvr>
                                        <p:cTn id="85" dur="500" autoRev="1" fill="hold"/>
                                        <p:tgtEl>
                                          <p:spTgt spid="148"/>
                                        </p:tgtEl>
                                      </p:cBhvr>
                                      <p:by x="105000" y="105000"/>
                                    </p:animScale>
                                  </p:childTnLst>
                                </p:cTn>
                              </p:par>
                              <p:par>
                                <p:cTn id="86" presetID="26" presetClass="emph" presetSubtype="0" repeatCount="indefinite" grpId="1" nodeType="withEffect">
                                  <p:stCondLst>
                                    <p:cond delay="0"/>
                                  </p:stCondLst>
                                  <p:childTnLst>
                                    <p:animEffect transition="out" filter="fade">
                                      <p:cBhvr>
                                        <p:cTn id="87" dur="1000" tmFilter="0, 0; .2, .5; .8, .5; 1, 0"/>
                                        <p:tgtEl>
                                          <p:spTgt spid="143"/>
                                        </p:tgtEl>
                                      </p:cBhvr>
                                    </p:animEffect>
                                    <p:animScale>
                                      <p:cBhvr>
                                        <p:cTn id="88" dur="500" autoRev="1" fill="hold"/>
                                        <p:tgtEl>
                                          <p:spTgt spid="143"/>
                                        </p:tgtEl>
                                      </p:cBhvr>
                                      <p:by x="105000" y="105000"/>
                                    </p:animScale>
                                  </p:childTnLst>
                                </p:cTn>
                              </p:par>
                              <p:par>
                                <p:cTn id="89" presetID="26" presetClass="emph" presetSubtype="0" repeatCount="indefinite" grpId="1" nodeType="withEffect">
                                  <p:stCondLst>
                                    <p:cond delay="0"/>
                                  </p:stCondLst>
                                  <p:childTnLst>
                                    <p:animEffect transition="out" filter="fade">
                                      <p:cBhvr>
                                        <p:cTn id="90" dur="1000" tmFilter="0, 0; .2, .5; .8, .5; 1, 0"/>
                                        <p:tgtEl>
                                          <p:spTgt spid="151"/>
                                        </p:tgtEl>
                                      </p:cBhvr>
                                    </p:animEffect>
                                    <p:animScale>
                                      <p:cBhvr>
                                        <p:cTn id="91" dur="500" autoRev="1" fill="hold"/>
                                        <p:tgtEl>
                                          <p:spTgt spid="151"/>
                                        </p:tgtEl>
                                      </p:cBhvr>
                                      <p:by x="105000" y="105000"/>
                                    </p:animScale>
                                  </p:childTnLst>
                                </p:cTn>
                              </p:par>
                              <p:par>
                                <p:cTn id="92" presetID="26" presetClass="emph" presetSubtype="0" repeatCount="indefinite" grpId="1" nodeType="withEffect">
                                  <p:stCondLst>
                                    <p:cond delay="0"/>
                                  </p:stCondLst>
                                  <p:childTnLst>
                                    <p:animEffect transition="out" filter="fade">
                                      <p:cBhvr>
                                        <p:cTn id="93" dur="1000" tmFilter="0, 0; .2, .5; .8, .5; 1, 0"/>
                                        <p:tgtEl>
                                          <p:spTgt spid="154"/>
                                        </p:tgtEl>
                                      </p:cBhvr>
                                    </p:animEffect>
                                    <p:animScale>
                                      <p:cBhvr>
                                        <p:cTn id="94" dur="500" autoRev="1" fill="hold"/>
                                        <p:tgtEl>
                                          <p:spTgt spid="154"/>
                                        </p:tgtEl>
                                      </p:cBhvr>
                                      <p:by x="105000" y="105000"/>
                                    </p:animScale>
                                  </p:childTnLst>
                                </p:cTn>
                              </p:par>
                              <p:par>
                                <p:cTn id="95" presetID="26" presetClass="emph" presetSubtype="0" repeatCount="indefinite" grpId="1" nodeType="withEffect">
                                  <p:stCondLst>
                                    <p:cond delay="0"/>
                                  </p:stCondLst>
                                  <p:childTnLst>
                                    <p:animEffect transition="out" filter="fade">
                                      <p:cBhvr>
                                        <p:cTn id="96" dur="1000" tmFilter="0, 0; .2, .5; .8, .5; 1, 0"/>
                                        <p:tgtEl>
                                          <p:spTgt spid="144"/>
                                        </p:tgtEl>
                                      </p:cBhvr>
                                    </p:animEffect>
                                    <p:animScale>
                                      <p:cBhvr>
                                        <p:cTn id="97" dur="500" autoRev="1" fill="hold"/>
                                        <p:tgtEl>
                                          <p:spTgt spid="144"/>
                                        </p:tgtEl>
                                      </p:cBhvr>
                                      <p:by x="105000" y="105000"/>
                                    </p:animScale>
                                  </p:childTnLst>
                                </p:cTn>
                              </p:par>
                              <p:par>
                                <p:cTn id="98" presetID="26" presetClass="emph" presetSubtype="0" repeatCount="indefinite" grpId="1" nodeType="withEffect">
                                  <p:stCondLst>
                                    <p:cond delay="0"/>
                                  </p:stCondLst>
                                  <p:childTnLst>
                                    <p:animEffect transition="out" filter="fade">
                                      <p:cBhvr>
                                        <p:cTn id="99" dur="1000" tmFilter="0, 0; .2, .5; .8, .5; 1, 0"/>
                                        <p:tgtEl>
                                          <p:spTgt spid="141"/>
                                        </p:tgtEl>
                                      </p:cBhvr>
                                    </p:animEffect>
                                    <p:animScale>
                                      <p:cBhvr>
                                        <p:cTn id="100" dur="500" autoRev="1" fill="hold"/>
                                        <p:tgtEl>
                                          <p:spTgt spid="141"/>
                                        </p:tgtEl>
                                      </p:cBhvr>
                                      <p:by x="105000" y="105000"/>
                                    </p:animScale>
                                  </p:childTnLst>
                                </p:cTn>
                              </p:par>
                              <p:par>
                                <p:cTn id="101" presetID="26" presetClass="emph" presetSubtype="0" repeatCount="indefinite" grpId="1" nodeType="withEffect">
                                  <p:stCondLst>
                                    <p:cond delay="0"/>
                                  </p:stCondLst>
                                  <p:childTnLst>
                                    <p:animEffect transition="out" filter="fade">
                                      <p:cBhvr>
                                        <p:cTn id="102" dur="1000" tmFilter="0, 0; .2, .5; .8, .5; 1, 0"/>
                                        <p:tgtEl>
                                          <p:spTgt spid="134"/>
                                        </p:tgtEl>
                                      </p:cBhvr>
                                    </p:animEffect>
                                    <p:animScale>
                                      <p:cBhvr>
                                        <p:cTn id="103" dur="500" autoRev="1" fill="hold"/>
                                        <p:tgtEl>
                                          <p:spTgt spid="134"/>
                                        </p:tgtEl>
                                      </p:cBhvr>
                                      <p:by x="105000" y="105000"/>
                                    </p:animScale>
                                  </p:childTnLst>
                                </p:cTn>
                              </p:par>
                              <p:par>
                                <p:cTn id="104" presetID="26" presetClass="emph" presetSubtype="0" repeatCount="indefinite" grpId="1" nodeType="withEffect">
                                  <p:stCondLst>
                                    <p:cond delay="0"/>
                                  </p:stCondLst>
                                  <p:childTnLst>
                                    <p:animEffect transition="out" filter="fade">
                                      <p:cBhvr>
                                        <p:cTn id="105" dur="1000" tmFilter="0, 0; .2, .5; .8, .5; 1, 0"/>
                                        <p:tgtEl>
                                          <p:spTgt spid="135"/>
                                        </p:tgtEl>
                                      </p:cBhvr>
                                    </p:animEffect>
                                    <p:animScale>
                                      <p:cBhvr>
                                        <p:cTn id="106" dur="500" autoRev="1" fill="hold"/>
                                        <p:tgtEl>
                                          <p:spTgt spid="135"/>
                                        </p:tgtEl>
                                      </p:cBhvr>
                                      <p:by x="105000" y="105000"/>
                                    </p:animScale>
                                  </p:childTnLst>
                                </p:cTn>
                              </p:par>
                              <p:par>
                                <p:cTn id="107" presetID="26" presetClass="emph" presetSubtype="0" repeatCount="indefinite" grpId="1" nodeType="withEffect">
                                  <p:stCondLst>
                                    <p:cond delay="0"/>
                                  </p:stCondLst>
                                  <p:childTnLst>
                                    <p:animEffect transition="out" filter="fade">
                                      <p:cBhvr>
                                        <p:cTn id="108" dur="1000" tmFilter="0, 0; .2, .5; .8, .5; 1, 0"/>
                                        <p:tgtEl>
                                          <p:spTgt spid="145"/>
                                        </p:tgtEl>
                                      </p:cBhvr>
                                    </p:animEffect>
                                    <p:animScale>
                                      <p:cBhvr>
                                        <p:cTn id="109" dur="500" autoRev="1" fill="hold"/>
                                        <p:tgtEl>
                                          <p:spTgt spid="145"/>
                                        </p:tgtEl>
                                      </p:cBhvr>
                                      <p:by x="105000" y="105000"/>
                                    </p:animScale>
                                  </p:childTnLst>
                                </p:cTn>
                              </p:par>
                              <p:par>
                                <p:cTn id="110" presetID="26" presetClass="emph" presetSubtype="0" repeatCount="indefinite" grpId="1" nodeType="withEffect">
                                  <p:stCondLst>
                                    <p:cond delay="0"/>
                                  </p:stCondLst>
                                  <p:childTnLst>
                                    <p:animEffect transition="out" filter="fade">
                                      <p:cBhvr>
                                        <p:cTn id="111" dur="1000" tmFilter="0, 0; .2, .5; .8, .5; 1, 0"/>
                                        <p:tgtEl>
                                          <p:spTgt spid="136"/>
                                        </p:tgtEl>
                                      </p:cBhvr>
                                    </p:animEffect>
                                    <p:animScale>
                                      <p:cBhvr>
                                        <p:cTn id="112" dur="500" autoRev="1" fill="hold"/>
                                        <p:tgtEl>
                                          <p:spTgt spid="136"/>
                                        </p:tgtEl>
                                      </p:cBhvr>
                                      <p:by x="105000" y="105000"/>
                                    </p:animScale>
                                  </p:childTnLst>
                                </p:cTn>
                              </p:par>
                              <p:par>
                                <p:cTn id="113" presetID="26" presetClass="emph" presetSubtype="0" repeatCount="indefinite" grpId="1" nodeType="withEffect">
                                  <p:stCondLst>
                                    <p:cond delay="0"/>
                                  </p:stCondLst>
                                  <p:childTnLst>
                                    <p:animEffect transition="out" filter="fade">
                                      <p:cBhvr>
                                        <p:cTn id="114" dur="1000" tmFilter="0, 0; .2, .5; .8, .5; 1, 0"/>
                                        <p:tgtEl>
                                          <p:spTgt spid="155"/>
                                        </p:tgtEl>
                                      </p:cBhvr>
                                    </p:animEffect>
                                    <p:animScale>
                                      <p:cBhvr>
                                        <p:cTn id="115" dur="500" autoRev="1" fill="hold"/>
                                        <p:tgtEl>
                                          <p:spTgt spid="155"/>
                                        </p:tgtEl>
                                      </p:cBhvr>
                                      <p:by x="105000" y="105000"/>
                                    </p:animScale>
                                  </p:childTnLst>
                                </p:cTn>
                              </p:par>
                              <p:par>
                                <p:cTn id="116" presetID="26" presetClass="emph" presetSubtype="0" repeatCount="indefinite" grpId="1" nodeType="withEffect">
                                  <p:stCondLst>
                                    <p:cond delay="0"/>
                                  </p:stCondLst>
                                  <p:childTnLst>
                                    <p:animEffect transition="out" filter="fade">
                                      <p:cBhvr>
                                        <p:cTn id="117" dur="1000" tmFilter="0, 0; .2, .5; .8, .5; 1, 0"/>
                                        <p:tgtEl>
                                          <p:spTgt spid="131"/>
                                        </p:tgtEl>
                                      </p:cBhvr>
                                    </p:animEffect>
                                    <p:animScale>
                                      <p:cBhvr>
                                        <p:cTn id="118" dur="500" autoRev="1" fill="hold"/>
                                        <p:tgtEl>
                                          <p:spTgt spid="131"/>
                                        </p:tgtEl>
                                      </p:cBhvr>
                                      <p:by x="105000" y="105000"/>
                                    </p:animScale>
                                  </p:childTnLst>
                                </p:cTn>
                              </p:par>
                              <p:par>
                                <p:cTn id="119" presetID="26" presetClass="emph" presetSubtype="0" repeatCount="indefinite" grpId="1" nodeType="withEffect">
                                  <p:stCondLst>
                                    <p:cond delay="0"/>
                                  </p:stCondLst>
                                  <p:childTnLst>
                                    <p:animEffect transition="out" filter="fade">
                                      <p:cBhvr>
                                        <p:cTn id="120" dur="1000" tmFilter="0, 0; .2, .5; .8, .5; 1, 0"/>
                                        <p:tgtEl>
                                          <p:spTgt spid="140"/>
                                        </p:tgtEl>
                                      </p:cBhvr>
                                    </p:animEffect>
                                    <p:animScale>
                                      <p:cBhvr>
                                        <p:cTn id="121" dur="500" autoRev="1" fill="hold"/>
                                        <p:tgtEl>
                                          <p:spTgt spid="140"/>
                                        </p:tgtEl>
                                      </p:cBhvr>
                                      <p:by x="105000" y="105000"/>
                                    </p:animScale>
                                  </p:childTnLst>
                                </p:cTn>
                              </p:par>
                              <p:par>
                                <p:cTn id="122" presetID="26" presetClass="emph" presetSubtype="0" repeatCount="indefinite" grpId="1" nodeType="withEffect">
                                  <p:stCondLst>
                                    <p:cond delay="0"/>
                                  </p:stCondLst>
                                  <p:childTnLst>
                                    <p:animEffect transition="out" filter="fade">
                                      <p:cBhvr>
                                        <p:cTn id="123" dur="1000" tmFilter="0, 0; .2, .5; .8, .5; 1, 0"/>
                                        <p:tgtEl>
                                          <p:spTgt spid="150"/>
                                        </p:tgtEl>
                                      </p:cBhvr>
                                    </p:animEffect>
                                    <p:animScale>
                                      <p:cBhvr>
                                        <p:cTn id="124" dur="500" autoRev="1" fill="hold"/>
                                        <p:tgtEl>
                                          <p:spTgt spid="150"/>
                                        </p:tgtEl>
                                      </p:cBhvr>
                                      <p:by x="105000" y="105000"/>
                                    </p:animScale>
                                  </p:childTnLst>
                                </p:cTn>
                              </p:par>
                              <p:par>
                                <p:cTn id="125" presetID="26" presetClass="emph" presetSubtype="0" repeatCount="indefinite" grpId="1" nodeType="withEffect">
                                  <p:stCondLst>
                                    <p:cond delay="0"/>
                                  </p:stCondLst>
                                  <p:childTnLst>
                                    <p:animEffect transition="out" filter="fade">
                                      <p:cBhvr>
                                        <p:cTn id="126" dur="1000" tmFilter="0, 0; .2, .5; .8, .5; 1, 0"/>
                                        <p:tgtEl>
                                          <p:spTgt spid="149"/>
                                        </p:tgtEl>
                                      </p:cBhvr>
                                    </p:animEffect>
                                    <p:animScale>
                                      <p:cBhvr>
                                        <p:cTn id="127" dur="500" autoRev="1" fill="hold"/>
                                        <p:tgtEl>
                                          <p:spTgt spid="149"/>
                                        </p:tgtEl>
                                      </p:cBhvr>
                                      <p:by x="105000" y="105000"/>
                                    </p:animScale>
                                  </p:childTnLst>
                                </p:cTn>
                              </p:par>
                              <p:par>
                                <p:cTn id="128" presetID="26" presetClass="emph" presetSubtype="0" repeatCount="indefinite" grpId="1" nodeType="withEffect">
                                  <p:stCondLst>
                                    <p:cond delay="0"/>
                                  </p:stCondLst>
                                  <p:childTnLst>
                                    <p:animEffect transition="out" filter="fade">
                                      <p:cBhvr>
                                        <p:cTn id="129" dur="1000" tmFilter="0, 0; .2, .5; .8, .5; 1, 0"/>
                                        <p:tgtEl>
                                          <p:spTgt spid="156"/>
                                        </p:tgtEl>
                                      </p:cBhvr>
                                    </p:animEffect>
                                    <p:animScale>
                                      <p:cBhvr>
                                        <p:cTn id="130" dur="500" autoRev="1" fill="hold"/>
                                        <p:tgtEl>
                                          <p:spTgt spid="156"/>
                                        </p:tgtEl>
                                      </p:cBhvr>
                                      <p:by x="105000" y="105000"/>
                                    </p:animScale>
                                  </p:childTnLst>
                                </p:cTn>
                              </p:par>
                              <p:par>
                                <p:cTn id="131" presetID="26" presetClass="emph" presetSubtype="0" repeatCount="indefinite" grpId="1" nodeType="withEffect">
                                  <p:stCondLst>
                                    <p:cond delay="0"/>
                                  </p:stCondLst>
                                  <p:childTnLst>
                                    <p:animEffect transition="out" filter="fade">
                                      <p:cBhvr>
                                        <p:cTn id="132" dur="1000" tmFilter="0, 0; .2, .5; .8, .5; 1, 0"/>
                                        <p:tgtEl>
                                          <p:spTgt spid="132"/>
                                        </p:tgtEl>
                                      </p:cBhvr>
                                    </p:animEffect>
                                    <p:animScale>
                                      <p:cBhvr>
                                        <p:cTn id="133" dur="500" autoRev="1" fill="hold"/>
                                        <p:tgtEl>
                                          <p:spTgt spid="132"/>
                                        </p:tgtEl>
                                      </p:cBhvr>
                                      <p:by x="105000" y="105000"/>
                                    </p:animScale>
                                  </p:childTnLst>
                                </p:cTn>
                              </p:par>
                              <p:par>
                                <p:cTn id="134" presetID="26" presetClass="emph" presetSubtype="0" repeatCount="indefinite" grpId="1" nodeType="withEffect">
                                  <p:stCondLst>
                                    <p:cond delay="0"/>
                                  </p:stCondLst>
                                  <p:childTnLst>
                                    <p:animEffect transition="out" filter="fade">
                                      <p:cBhvr>
                                        <p:cTn id="135" dur="1000" tmFilter="0, 0; .2, .5; .8, .5; 1, 0"/>
                                        <p:tgtEl>
                                          <p:spTgt spid="152"/>
                                        </p:tgtEl>
                                      </p:cBhvr>
                                    </p:animEffect>
                                    <p:animScale>
                                      <p:cBhvr>
                                        <p:cTn id="136" dur="500" autoRev="1" fill="hold"/>
                                        <p:tgtEl>
                                          <p:spTgt spid="152"/>
                                        </p:tgtEl>
                                      </p:cBhvr>
                                      <p:by x="105000" y="105000"/>
                                    </p:animScale>
                                  </p:childTnLst>
                                </p:cTn>
                              </p:par>
                              <p:par>
                                <p:cTn id="137" presetID="26" presetClass="emph" presetSubtype="0" repeatCount="indefinite" grpId="1" nodeType="withEffect">
                                  <p:stCondLst>
                                    <p:cond delay="0"/>
                                  </p:stCondLst>
                                  <p:childTnLst>
                                    <p:animEffect transition="out" filter="fade">
                                      <p:cBhvr>
                                        <p:cTn id="138" dur="1000" tmFilter="0, 0; .2, .5; .8, .5; 1, 0"/>
                                        <p:tgtEl>
                                          <p:spTgt spid="138"/>
                                        </p:tgtEl>
                                      </p:cBhvr>
                                    </p:animEffect>
                                    <p:animScale>
                                      <p:cBhvr>
                                        <p:cTn id="139" dur="500" autoRev="1" fill="hold"/>
                                        <p:tgtEl>
                                          <p:spTgt spid="1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5C4F7-9BEE-8C58-1553-F3BDDE309A53}"/>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89720001-1832-179B-DFC8-75139606AB55}"/>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1A57E9EA-9D3E-913A-6BB7-E8FB394ED41F}"/>
              </a:ext>
            </a:extLst>
          </p:cNvPr>
          <p:cNvSpPr>
            <a:spLocks noGrp="1"/>
          </p:cNvSpPr>
          <p:nvPr>
            <p:ph type="title"/>
          </p:nvPr>
        </p:nvSpPr>
        <p:spPr/>
        <p:txBody>
          <a:bodyPr/>
          <a:lstStyle/>
          <a:p>
            <a:r>
              <a:rPr lang="en-US" dirty="0"/>
              <a:t>EMS – Daily Use</a:t>
            </a:r>
          </a:p>
        </p:txBody>
      </p:sp>
      <p:sp>
        <p:nvSpPr>
          <p:cNvPr id="4" name="Text Placeholder 3">
            <a:extLst>
              <a:ext uri="{FF2B5EF4-FFF2-40B4-BE49-F238E27FC236}">
                <a16:creationId xmlns:a16="http://schemas.microsoft.com/office/drawing/2014/main" id="{949A498C-1422-DE26-4D81-9857212C9869}"/>
              </a:ext>
            </a:extLst>
          </p:cNvPr>
          <p:cNvSpPr>
            <a:spLocks noGrp="1"/>
          </p:cNvSpPr>
          <p:nvPr>
            <p:ph type="body" sz="quarter" idx="11"/>
          </p:nvPr>
        </p:nvSpPr>
        <p:spPr>
          <a:xfrm>
            <a:off x="11018838" y="2400264"/>
            <a:ext cx="12757150" cy="10474488"/>
          </a:xfrm>
        </p:spPr>
        <p:txBody>
          <a:bodyPr/>
          <a:lstStyle/>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Wouldn’t it be great if FRO could hand off report digitally? Most of my patient report could be done already.</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How long do I have to wait for the ED to answer? I need to get back to patient care!</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 gave a solid report, but no one was ready when I got there.</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I’m not going to log into something else just to see ED availability.</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 wish I knew they were on the wall for an hour at that facility.</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 sent the ECG. What do you mean you can’t find it? Did it transmit? Is the system down?</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Why can’t I just take a photo of the med list or important info?</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Call report. REPEAT at the front door. REPEAT at bedside. REPEAT when the doc shows up. REPEAT in ePCR…</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Can I go straight to the Cath Lab or CT?</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Whatever happened to that patient?</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 wish I could add more info after I left the scene or ED.</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We wish we had more information for billing. Says every EMS admin ever…</a:t>
            </a:r>
          </a:p>
        </p:txBody>
      </p:sp>
      <p:sp>
        <p:nvSpPr>
          <p:cNvPr id="5" name="Text Placeholder 11">
            <a:extLst>
              <a:ext uri="{FF2B5EF4-FFF2-40B4-BE49-F238E27FC236}">
                <a16:creationId xmlns:a16="http://schemas.microsoft.com/office/drawing/2014/main" id="{CCDDE0CF-680E-3F5E-4FE2-9E2C1D828EA3}"/>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222508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68063-62EA-9A33-C7FF-80835F27DF1C}"/>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BFCFAF8E-9896-E9EC-6381-ECDC5149B684}"/>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420EE58-E510-1E56-806E-DEAD934B89A0}"/>
              </a:ext>
            </a:extLst>
          </p:cNvPr>
          <p:cNvSpPr>
            <a:spLocks noGrp="1"/>
          </p:cNvSpPr>
          <p:nvPr>
            <p:ph type="title"/>
          </p:nvPr>
        </p:nvSpPr>
        <p:spPr/>
        <p:txBody>
          <a:bodyPr/>
          <a:lstStyle/>
          <a:p>
            <a:r>
              <a:rPr lang="en-US" dirty="0"/>
              <a:t>EMS - Incidents</a:t>
            </a:r>
          </a:p>
        </p:txBody>
      </p:sp>
      <p:sp>
        <p:nvSpPr>
          <p:cNvPr id="4" name="Text Placeholder 3">
            <a:extLst>
              <a:ext uri="{FF2B5EF4-FFF2-40B4-BE49-F238E27FC236}">
                <a16:creationId xmlns:a16="http://schemas.microsoft.com/office/drawing/2014/main" id="{D02A8D29-5B3F-850C-CA8E-925B06C72CE2}"/>
              </a:ext>
            </a:extLst>
          </p:cNvPr>
          <p:cNvSpPr>
            <a:spLocks noGrp="1"/>
          </p:cNvSpPr>
          <p:nvPr>
            <p:ph type="body" sz="quarter" idx="11"/>
          </p:nvPr>
        </p:nvSpPr>
        <p:spPr>
          <a:xfrm>
            <a:off x="11018838" y="2400264"/>
            <a:ext cx="12757150" cy="10474488"/>
          </a:xfrm>
        </p:spPr>
        <p:txBody>
          <a:bodyPr/>
          <a:lstStyle/>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What’s my username and password for this system? I haven’t logged on in months.</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How do I use this system again? We only use it during incidents.</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There are so many different tools to connect with different groups in the region.</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 are the triage tags? </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These triage tags always fall off the patients.</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I’m not going to log into something else just to see ED availability.</a:t>
            </a:r>
          </a:p>
          <a:p>
            <a:pPr marL="0" indent="0">
              <a:lnSpc>
                <a:spcPct val="100000"/>
              </a:lnSpc>
              <a:spcBef>
                <a:spcPts val="3000"/>
              </a:spcBef>
              <a:buSzPct val="90000"/>
              <a:buNone/>
            </a:pPr>
            <a:r>
              <a:rPr lang="en-US" sz="3200" b="1" dirty="0">
                <a:solidFill>
                  <a:schemeClr val="accent1"/>
                </a:solidFill>
                <a:latin typeface="+mj-lt"/>
              </a:rPr>
              <a:t>LEADERSHIP</a:t>
            </a:r>
            <a:endParaRPr lang="en-US" sz="3200" b="1" dirty="0">
              <a:latin typeface="+mj-lt"/>
            </a:endParaRPr>
          </a:p>
          <a:p>
            <a:pPr marL="457200" marR="0" lvl="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tabLst/>
              <a:defRPr/>
            </a:pPr>
            <a:r>
              <a:rPr lang="en-US" sz="3000" dirty="0"/>
              <a:t>How many patients have gone to each facility, including self-arrivals?</a:t>
            </a:r>
          </a:p>
          <a:p>
            <a:pPr marL="457200" marR="0" lvl="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tabLst/>
              <a:defRPr/>
            </a:pPr>
            <a:r>
              <a:rPr lang="en-US" sz="3000" dirty="0"/>
              <a:t>There is a lack of situational awareness across all participating individuals and organizations.</a:t>
            </a:r>
          </a:p>
          <a:p>
            <a:pPr marL="457200" marR="0" lvl="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tabLst/>
              <a:defRPr/>
            </a:pPr>
            <a:r>
              <a:rPr lang="en-US" sz="3000" dirty="0"/>
              <a:t>We can’t track John/Jane Doe patients and always have duplicates or missing records.</a:t>
            </a:r>
          </a:p>
        </p:txBody>
      </p:sp>
      <p:sp>
        <p:nvSpPr>
          <p:cNvPr id="2" name="Text Placeholder 11">
            <a:extLst>
              <a:ext uri="{FF2B5EF4-FFF2-40B4-BE49-F238E27FC236}">
                <a16:creationId xmlns:a16="http://schemas.microsoft.com/office/drawing/2014/main" id="{BD532C43-E720-64CF-5D76-BA6ADA19A864}"/>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107664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18977-4B27-1A21-6910-D8A48F73F7F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B55E097E-ECB7-A444-C75C-52997004E948}"/>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A932420-E00D-1A2C-311A-E41505CF294F}"/>
              </a:ext>
            </a:extLst>
          </p:cNvPr>
          <p:cNvSpPr>
            <a:spLocks noGrp="1"/>
          </p:cNvSpPr>
          <p:nvPr>
            <p:ph type="title"/>
          </p:nvPr>
        </p:nvSpPr>
        <p:spPr/>
        <p:txBody>
          <a:bodyPr/>
          <a:lstStyle/>
          <a:p>
            <a:r>
              <a:rPr lang="en-US" dirty="0"/>
              <a:t>Interfacility Transport Crew</a:t>
            </a:r>
          </a:p>
        </p:txBody>
      </p:sp>
      <p:sp>
        <p:nvSpPr>
          <p:cNvPr id="4" name="Text Placeholder 3">
            <a:extLst>
              <a:ext uri="{FF2B5EF4-FFF2-40B4-BE49-F238E27FC236}">
                <a16:creationId xmlns:a16="http://schemas.microsoft.com/office/drawing/2014/main" id="{08822410-AEC3-959E-B71D-A0932111F4D0}"/>
              </a:ext>
            </a:extLst>
          </p:cNvPr>
          <p:cNvSpPr>
            <a:spLocks noGrp="1"/>
          </p:cNvSpPr>
          <p:nvPr>
            <p:ph type="body" sz="quarter" idx="11"/>
          </p:nvPr>
        </p:nvSpPr>
        <p:spPr>
          <a:xfrm>
            <a:off x="11018838" y="2400264"/>
            <a:ext cx="12757150" cy="10474488"/>
          </a:xfrm>
        </p:spPr>
        <p:txBody>
          <a:bodyPr/>
          <a:lstStyle/>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 do I go?</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difficult to get an updated ETA to the correct people.</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hard to provide an update in patient condition if there are significant changes </a:t>
            </a:r>
            <a:r>
              <a:rPr lang="en-US" sz="3000" dirty="0" err="1"/>
              <a:t>en</a:t>
            </a:r>
            <a:r>
              <a:rPr lang="en-US" sz="3000" dirty="0"/>
              <a:t> route – especially during long transports.</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difficult to get communication back from the facility about room changes or other pertinent updates.</a:t>
            </a:r>
          </a:p>
        </p:txBody>
      </p:sp>
      <p:sp>
        <p:nvSpPr>
          <p:cNvPr id="2" name="Text Placeholder 11">
            <a:extLst>
              <a:ext uri="{FF2B5EF4-FFF2-40B4-BE49-F238E27FC236}">
                <a16:creationId xmlns:a16="http://schemas.microsoft.com/office/drawing/2014/main" id="{ABA6AC63-8E68-215E-392E-8BAC62A783AA}"/>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222908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3" name="pulsara api" hidden="1">
            <a:extLst>
              <a:ext uri="{FF2B5EF4-FFF2-40B4-BE49-F238E27FC236}">
                <a16:creationId xmlns:a16="http://schemas.microsoft.com/office/drawing/2014/main" id="{A577F8C4-20E2-A896-C3DC-EEFF8E7AB8B8}"/>
              </a:ext>
            </a:extLst>
          </p:cNvPr>
          <p:cNvGrpSpPr/>
          <p:nvPr/>
        </p:nvGrpSpPr>
        <p:grpSpPr>
          <a:xfrm>
            <a:off x="16381472" y="7289375"/>
            <a:ext cx="6194043" cy="4762029"/>
            <a:chOff x="17306918" y="7742798"/>
            <a:chExt cx="6194043" cy="4762029"/>
          </a:xfrm>
        </p:grpSpPr>
        <p:cxnSp>
          <p:nvCxnSpPr>
            <p:cNvPr id="4" name="Elbow Connector 3">
              <a:extLst>
                <a:ext uri="{FF2B5EF4-FFF2-40B4-BE49-F238E27FC236}">
                  <a16:creationId xmlns:a16="http://schemas.microsoft.com/office/drawing/2014/main" id="{672426BC-D4A6-5483-4E92-D3B890FAEED9}"/>
                </a:ext>
              </a:extLst>
            </p:cNvPr>
            <p:cNvCxnSpPr>
              <a:cxnSpLocks/>
            </p:cNvCxnSpPr>
            <p:nvPr/>
          </p:nvCxnSpPr>
          <p:spPr>
            <a:xfrm>
              <a:off x="18189133" y="9633203"/>
              <a:ext cx="1140498" cy="456961"/>
            </a:xfrm>
            <a:prstGeom prst="bentConnector2">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5" name="Elbow Connector 4">
              <a:extLst>
                <a:ext uri="{FF2B5EF4-FFF2-40B4-BE49-F238E27FC236}">
                  <a16:creationId xmlns:a16="http://schemas.microsoft.com/office/drawing/2014/main" id="{8138EA9E-7158-5D66-DDED-3A697B9D6DBC}"/>
                </a:ext>
              </a:extLst>
            </p:cNvPr>
            <p:cNvCxnSpPr>
              <a:cxnSpLocks/>
            </p:cNvCxnSpPr>
            <p:nvPr/>
          </p:nvCxnSpPr>
          <p:spPr>
            <a:xfrm flipH="1">
              <a:off x="21550219" y="9578028"/>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6" name="Elbow Connector 5">
              <a:extLst>
                <a:ext uri="{FF2B5EF4-FFF2-40B4-BE49-F238E27FC236}">
                  <a16:creationId xmlns:a16="http://schemas.microsoft.com/office/drawing/2014/main" id="{EA7C3AB2-2E68-28B2-DD52-AE2C2220AA29}"/>
                </a:ext>
              </a:extLst>
            </p:cNvPr>
            <p:cNvCxnSpPr>
              <a:cxnSpLocks/>
            </p:cNvCxnSpPr>
            <p:nvPr/>
          </p:nvCxnSpPr>
          <p:spPr>
            <a:xfrm rot="16200000" flipH="1">
              <a:off x="18982068" y="8824451"/>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7" name="Elbow Connector 6">
              <a:extLst>
                <a:ext uri="{FF2B5EF4-FFF2-40B4-BE49-F238E27FC236}">
                  <a16:creationId xmlns:a16="http://schemas.microsoft.com/office/drawing/2014/main" id="{32ACC302-BA5A-A4AE-AC7F-6CC80012B7BB}"/>
                </a:ext>
              </a:extLst>
            </p:cNvPr>
            <p:cNvCxnSpPr>
              <a:cxnSpLocks/>
            </p:cNvCxnSpPr>
            <p:nvPr/>
          </p:nvCxnSpPr>
          <p:spPr>
            <a:xfrm rot="5400000">
              <a:off x="21004516" y="8701637"/>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8" name="Elbow Connector 7">
              <a:extLst>
                <a:ext uri="{FF2B5EF4-FFF2-40B4-BE49-F238E27FC236}">
                  <a16:creationId xmlns:a16="http://schemas.microsoft.com/office/drawing/2014/main" id="{4D4EC5E1-C593-D3E7-184B-8D1F6F69E065}"/>
                </a:ext>
              </a:extLst>
            </p:cNvPr>
            <p:cNvCxnSpPr>
              <a:cxnSpLocks/>
            </p:cNvCxnSpPr>
            <p:nvPr/>
          </p:nvCxnSpPr>
          <p:spPr>
            <a:xfrm rot="16200000" flipH="1">
              <a:off x="19471143"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10" name="Elbow Connector 9">
              <a:extLst>
                <a:ext uri="{FF2B5EF4-FFF2-40B4-BE49-F238E27FC236}">
                  <a16:creationId xmlns:a16="http://schemas.microsoft.com/office/drawing/2014/main" id="{A6809FB3-6D8E-1FC3-87A7-BC406411FB44}"/>
                </a:ext>
              </a:extLst>
            </p:cNvPr>
            <p:cNvCxnSpPr>
              <a:cxnSpLocks/>
            </p:cNvCxnSpPr>
            <p:nvPr/>
          </p:nvCxnSpPr>
          <p:spPr>
            <a:xfrm rot="5400000">
              <a:off x="20272515" y="8481260"/>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95BE1179-8D90-3070-CD32-17DBE9270966}"/>
                </a:ext>
              </a:extLst>
            </p:cNvPr>
            <p:cNvSpPr/>
            <p:nvPr/>
          </p:nvSpPr>
          <p:spPr>
            <a:xfrm>
              <a:off x="20497060" y="7742798"/>
              <a:ext cx="1230757" cy="4829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111111">
                    <a:hueOff val="0"/>
                    <a:satOff val="0"/>
                    <a:lumOff val="0"/>
                    <a:alphaOff val="0"/>
                  </a:srgbClr>
                </a:solidFill>
                <a:effectLst/>
                <a:uLnTx/>
                <a:uFillTx/>
                <a:latin typeface="Arial" panose="020B0604020202020204"/>
                <a:ea typeface="+mn-ea"/>
                <a:cs typeface="+mn-cs"/>
                <a:sym typeface="Arial"/>
              </a:endParaRPr>
            </a:p>
          </p:txBody>
        </p:sp>
        <p:sp>
          <p:nvSpPr>
            <p:cNvPr id="13" name="TextBox 12">
              <a:extLst>
                <a:ext uri="{FF2B5EF4-FFF2-40B4-BE49-F238E27FC236}">
                  <a16:creationId xmlns:a16="http://schemas.microsoft.com/office/drawing/2014/main" id="{43D8408C-2CA3-2C4A-2071-F29C00AC698E}"/>
                </a:ext>
              </a:extLst>
            </p:cNvPr>
            <p:cNvSpPr txBox="1"/>
            <p:nvPr/>
          </p:nvSpPr>
          <p:spPr>
            <a:xfrm>
              <a:off x="19275864" y="787684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sp>
          <p:nvSpPr>
            <p:cNvPr id="14" name="TextBox 13">
              <a:extLst>
                <a:ext uri="{FF2B5EF4-FFF2-40B4-BE49-F238E27FC236}">
                  <a16:creationId xmlns:a16="http://schemas.microsoft.com/office/drawing/2014/main" id="{027BABC0-0362-1CBB-28D5-61178BB08A0A}"/>
                </a:ext>
              </a:extLst>
            </p:cNvPr>
            <p:cNvSpPr txBox="1"/>
            <p:nvPr/>
          </p:nvSpPr>
          <p:spPr>
            <a:xfrm>
              <a:off x="20481969" y="7862857"/>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sp>
          <p:nvSpPr>
            <p:cNvPr id="15" name="TextBox 14">
              <a:extLst>
                <a:ext uri="{FF2B5EF4-FFF2-40B4-BE49-F238E27FC236}">
                  <a16:creationId xmlns:a16="http://schemas.microsoft.com/office/drawing/2014/main" id="{DB949CD6-B38C-8C93-F4C9-A06B5F9D7D87}"/>
                </a:ext>
              </a:extLst>
            </p:cNvPr>
            <p:cNvSpPr txBox="1"/>
            <p:nvPr/>
          </p:nvSpPr>
          <p:spPr>
            <a:xfrm>
              <a:off x="21402060" y="8593754"/>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
          <p:nvSpPr>
            <p:cNvPr id="16" name="TextBox 15">
              <a:extLst>
                <a:ext uri="{FF2B5EF4-FFF2-40B4-BE49-F238E27FC236}">
                  <a16:creationId xmlns:a16="http://schemas.microsoft.com/office/drawing/2014/main" id="{9778A2B7-4E61-E8B6-5C8E-9435CF8E92EA}"/>
                </a:ext>
              </a:extLst>
            </p:cNvPr>
            <p:cNvSpPr txBox="1"/>
            <p:nvPr/>
          </p:nvSpPr>
          <p:spPr>
            <a:xfrm>
              <a:off x="22465758" y="9296682"/>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sp>
          <p:nvSpPr>
            <p:cNvPr id="17" name="TextBox 16">
              <a:extLst>
                <a:ext uri="{FF2B5EF4-FFF2-40B4-BE49-F238E27FC236}">
                  <a16:creationId xmlns:a16="http://schemas.microsoft.com/office/drawing/2014/main" id="{ED180591-2C91-4A23-7F59-51B176A3A51C}"/>
                </a:ext>
              </a:extLst>
            </p:cNvPr>
            <p:cNvSpPr txBox="1"/>
            <p:nvPr/>
          </p:nvSpPr>
          <p:spPr>
            <a:xfrm>
              <a:off x="17306918" y="9391019"/>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sp>
          <p:nvSpPr>
            <p:cNvPr id="18" name="TextBox 17">
              <a:extLst>
                <a:ext uri="{FF2B5EF4-FFF2-40B4-BE49-F238E27FC236}">
                  <a16:creationId xmlns:a16="http://schemas.microsoft.com/office/drawing/2014/main" id="{92FC5364-7417-5A2B-23C0-B026C8BFC266}"/>
                </a:ext>
              </a:extLst>
            </p:cNvPr>
            <p:cNvSpPr txBox="1"/>
            <p:nvPr/>
          </p:nvSpPr>
          <p:spPr>
            <a:xfrm>
              <a:off x="18463532" y="8633930"/>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grpSp>
          <p:nvGrpSpPr>
            <p:cNvPr id="19" name="Group 18">
              <a:extLst>
                <a:ext uri="{FF2B5EF4-FFF2-40B4-BE49-F238E27FC236}">
                  <a16:creationId xmlns:a16="http://schemas.microsoft.com/office/drawing/2014/main" id="{51D62252-91D3-EACA-B6F8-94AB230AF4C1}"/>
                </a:ext>
              </a:extLst>
            </p:cNvPr>
            <p:cNvGrpSpPr/>
            <p:nvPr/>
          </p:nvGrpSpPr>
          <p:grpSpPr>
            <a:xfrm>
              <a:off x="19125476" y="9152130"/>
              <a:ext cx="2628897" cy="2628898"/>
              <a:chOff x="19125476" y="9339848"/>
              <a:chExt cx="2628897" cy="2628898"/>
            </a:xfrm>
          </p:grpSpPr>
          <p:grpSp>
            <p:nvGrpSpPr>
              <p:cNvPr id="21" name="Group 20">
                <a:extLst>
                  <a:ext uri="{FF2B5EF4-FFF2-40B4-BE49-F238E27FC236}">
                    <a16:creationId xmlns:a16="http://schemas.microsoft.com/office/drawing/2014/main" id="{389F2504-C6EB-051A-9741-B526CD1B4BB8}"/>
                  </a:ext>
                </a:extLst>
              </p:cNvPr>
              <p:cNvGrpSpPr/>
              <p:nvPr/>
            </p:nvGrpSpPr>
            <p:grpSpPr>
              <a:xfrm>
                <a:off x="19125476" y="9339848"/>
                <a:ext cx="2628897" cy="2628898"/>
                <a:chOff x="19125476" y="9339848"/>
                <a:chExt cx="2628897" cy="2628898"/>
              </a:xfrm>
            </p:grpSpPr>
            <p:pic>
              <p:nvPicPr>
                <p:cNvPr id="23" name="Picture 22" descr="A red and black circular object&#10;&#10;Description automatically generated">
                  <a:extLst>
                    <a:ext uri="{FF2B5EF4-FFF2-40B4-BE49-F238E27FC236}">
                      <a16:creationId xmlns:a16="http://schemas.microsoft.com/office/drawing/2014/main" id="{ED121D45-7073-8936-CEBF-454DF69F91E1}"/>
                    </a:ext>
                  </a:extLst>
                </p:cNvPr>
                <p:cNvPicPr>
                  <a:picLocks noChangeAspect="1"/>
                </p:cNvPicPr>
                <p:nvPr/>
              </p:nvPicPr>
              <p:blipFill>
                <a:blip r:embed="rId3"/>
                <a:stretch>
                  <a:fillRect/>
                </a:stretch>
              </p:blipFill>
              <p:spPr>
                <a:xfrm>
                  <a:off x="19125476" y="9339848"/>
                  <a:ext cx="2628897" cy="2628898"/>
                </a:xfrm>
                <a:prstGeom prst="rect">
                  <a:avLst/>
                </a:prstGeom>
                <a:effectLst>
                  <a:outerShdw blurRad="97777" dist="38100" dir="2700000" algn="tl" rotWithShape="0">
                    <a:prstClr val="black">
                      <a:alpha val="40000"/>
                    </a:prstClr>
                  </a:outerShdw>
                </a:effectLst>
              </p:spPr>
            </p:pic>
            <p:pic>
              <p:nvPicPr>
                <p:cNvPr id="24" name="Picture 23" descr="A black circle with dots&#10;&#10;Description automatically generated">
                  <a:extLst>
                    <a:ext uri="{FF2B5EF4-FFF2-40B4-BE49-F238E27FC236}">
                      <a16:creationId xmlns:a16="http://schemas.microsoft.com/office/drawing/2014/main" id="{F37BDDAE-7E50-0543-92F1-DCC00E916B0A}"/>
                    </a:ext>
                  </a:extLst>
                </p:cNvPr>
                <p:cNvPicPr>
                  <a:picLocks noChangeAspect="1"/>
                </p:cNvPicPr>
                <p:nvPr/>
              </p:nvPicPr>
              <p:blipFill>
                <a:blip r:embed="rId4"/>
                <a:stretch>
                  <a:fillRect/>
                </a:stretch>
              </p:blipFill>
              <p:spPr>
                <a:xfrm>
                  <a:off x="19400475" y="9640093"/>
                  <a:ext cx="2053655" cy="2053655"/>
                </a:xfrm>
                <a:prstGeom prst="rect">
                  <a:avLst/>
                </a:prstGeom>
              </p:spPr>
            </p:pic>
          </p:grpSp>
          <p:sp>
            <p:nvSpPr>
              <p:cNvPr id="22" name="TextBox 21">
                <a:extLst>
                  <a:ext uri="{FF2B5EF4-FFF2-40B4-BE49-F238E27FC236}">
                    <a16:creationId xmlns:a16="http://schemas.microsoft.com/office/drawing/2014/main" id="{8444B21B-0B46-6DC6-BAF8-343D8AFD7D80}"/>
                  </a:ext>
                </a:extLst>
              </p:cNvPr>
              <p:cNvSpPr txBox="1"/>
              <p:nvPr/>
            </p:nvSpPr>
            <p:spPr>
              <a:xfrm>
                <a:off x="19773958" y="10336896"/>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grpSp>
        <p:cxnSp>
          <p:nvCxnSpPr>
            <p:cNvPr id="20" name="Straight Arrow Connector 19">
              <a:extLst>
                <a:ext uri="{FF2B5EF4-FFF2-40B4-BE49-F238E27FC236}">
                  <a16:creationId xmlns:a16="http://schemas.microsoft.com/office/drawing/2014/main" id="{213EBAB0-D803-8928-AAF5-493EC3F31A10}"/>
                </a:ext>
              </a:extLst>
            </p:cNvPr>
            <p:cNvCxnSpPr>
              <a:cxnSpLocks/>
            </p:cNvCxnSpPr>
            <p:nvPr/>
          </p:nvCxnSpPr>
          <p:spPr>
            <a:xfrm flipH="1">
              <a:off x="20439924" y="11534605"/>
              <a:ext cx="6429" cy="970222"/>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grpSp>
      <p:pic>
        <p:nvPicPr>
          <p:cNvPr id="11" name="Traditional Patient Movement graphic">
            <a:extLst>
              <a:ext uri="{FF2B5EF4-FFF2-40B4-BE49-F238E27FC236}">
                <a16:creationId xmlns:a16="http://schemas.microsoft.com/office/drawing/2014/main" id="{93F6A1C8-1673-6D16-95BC-1253783C40EC}"/>
              </a:ext>
            </a:extLst>
          </p:cNvPr>
          <p:cNvPicPr>
            <a:picLocks noChangeAspect="1"/>
          </p:cNvPicPr>
          <p:nvPr/>
        </p:nvPicPr>
        <p:blipFill>
          <a:blip r:embed="rId5">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523253" y="518765"/>
            <a:ext cx="11340669" cy="4538578"/>
          </a:xfrm>
          <a:prstGeom prst="rect">
            <a:avLst/>
          </a:prstGeom>
        </p:spPr>
      </p:pic>
      <p:cxnSp>
        <p:nvCxnSpPr>
          <p:cNvPr id="29" name="connect to ehr">
            <a:extLst>
              <a:ext uri="{FF2B5EF4-FFF2-40B4-BE49-F238E27FC236}">
                <a16:creationId xmlns:a16="http://schemas.microsoft.com/office/drawing/2014/main" id="{C15B2208-87E3-EBEF-7A14-822F0F5727CF}"/>
              </a:ext>
            </a:extLst>
          </p:cNvPr>
          <p:cNvCxnSpPr>
            <a:cxnSpLocks/>
          </p:cNvCxnSpPr>
          <p:nvPr/>
        </p:nvCxnSpPr>
        <p:spPr>
          <a:xfrm rot="16200000" flipH="1">
            <a:off x="18698097"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3" name="ehr">
            <a:extLst>
              <a:ext uri="{FF2B5EF4-FFF2-40B4-BE49-F238E27FC236}">
                <a16:creationId xmlns:a16="http://schemas.microsoft.com/office/drawing/2014/main" id="{21564204-79B3-9B4C-FB73-321E1E52EB80}"/>
              </a:ext>
            </a:extLst>
          </p:cNvPr>
          <p:cNvSpPr txBox="1"/>
          <p:nvPr/>
        </p:nvSpPr>
        <p:spPr>
          <a:xfrm>
            <a:off x="18502818" y="7575818"/>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cxnSp>
        <p:nvCxnSpPr>
          <p:cNvPr id="44" name="connect to radiology">
            <a:extLst>
              <a:ext uri="{FF2B5EF4-FFF2-40B4-BE49-F238E27FC236}">
                <a16:creationId xmlns:a16="http://schemas.microsoft.com/office/drawing/2014/main" id="{EC1FA460-9C30-260C-F609-D9F6A4485B11}"/>
              </a:ext>
            </a:extLst>
          </p:cNvPr>
          <p:cNvCxnSpPr>
            <a:cxnSpLocks/>
          </p:cNvCxnSpPr>
          <p:nvPr/>
        </p:nvCxnSpPr>
        <p:spPr>
          <a:xfrm rot="5400000">
            <a:off x="19499469"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6" name="radiology">
            <a:extLst>
              <a:ext uri="{FF2B5EF4-FFF2-40B4-BE49-F238E27FC236}">
                <a16:creationId xmlns:a16="http://schemas.microsoft.com/office/drawing/2014/main" id="{96290CC6-43D9-0F72-CD90-0F4680B4AD74}"/>
              </a:ext>
            </a:extLst>
          </p:cNvPr>
          <p:cNvSpPr txBox="1"/>
          <p:nvPr/>
        </p:nvSpPr>
        <p:spPr>
          <a:xfrm>
            <a:off x="19708923" y="7561834"/>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cxnSp>
        <p:nvCxnSpPr>
          <p:cNvPr id="47" name="connect to monitor">
            <a:extLst>
              <a:ext uri="{FF2B5EF4-FFF2-40B4-BE49-F238E27FC236}">
                <a16:creationId xmlns:a16="http://schemas.microsoft.com/office/drawing/2014/main" id="{82B979F2-DA5D-7B1A-64DE-745DB6FA8CDA}"/>
              </a:ext>
            </a:extLst>
          </p:cNvPr>
          <p:cNvCxnSpPr>
            <a:cxnSpLocks/>
          </p:cNvCxnSpPr>
          <p:nvPr/>
        </p:nvCxnSpPr>
        <p:spPr>
          <a:xfrm rot="5400000">
            <a:off x="20231470" y="8400614"/>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connect to ...">
            <a:extLst>
              <a:ext uri="{FF2B5EF4-FFF2-40B4-BE49-F238E27FC236}">
                <a16:creationId xmlns:a16="http://schemas.microsoft.com/office/drawing/2014/main" id="{4EBE4332-BBA0-0AAB-660D-7E97CD7A6330}"/>
              </a:ext>
            </a:extLst>
          </p:cNvPr>
          <p:cNvCxnSpPr>
            <a:cxnSpLocks/>
          </p:cNvCxnSpPr>
          <p:nvPr/>
        </p:nvCxnSpPr>
        <p:spPr>
          <a:xfrm flipH="1">
            <a:off x="20741313" y="9277005"/>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9" name="...">
            <a:extLst>
              <a:ext uri="{FF2B5EF4-FFF2-40B4-BE49-F238E27FC236}">
                <a16:creationId xmlns:a16="http://schemas.microsoft.com/office/drawing/2014/main" id="{88408F5B-A13F-F2D1-D185-A2B0445C343A}"/>
              </a:ext>
            </a:extLst>
          </p:cNvPr>
          <p:cNvSpPr txBox="1"/>
          <p:nvPr/>
        </p:nvSpPr>
        <p:spPr>
          <a:xfrm>
            <a:off x="21692712" y="8995659"/>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cxnSp>
        <p:nvCxnSpPr>
          <p:cNvPr id="50" name="connect to epcr">
            <a:extLst>
              <a:ext uri="{FF2B5EF4-FFF2-40B4-BE49-F238E27FC236}">
                <a16:creationId xmlns:a16="http://schemas.microsoft.com/office/drawing/2014/main" id="{B0E8C4AA-99AC-5115-37A4-B25C8B5ED199}"/>
              </a:ext>
            </a:extLst>
          </p:cNvPr>
          <p:cNvCxnSpPr>
            <a:cxnSpLocks/>
          </p:cNvCxnSpPr>
          <p:nvPr/>
        </p:nvCxnSpPr>
        <p:spPr>
          <a:xfrm>
            <a:off x="17443282" y="9341145"/>
            <a:ext cx="1162307" cy="515975"/>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1" name="epcr">
            <a:extLst>
              <a:ext uri="{FF2B5EF4-FFF2-40B4-BE49-F238E27FC236}">
                <a16:creationId xmlns:a16="http://schemas.microsoft.com/office/drawing/2014/main" id="{0BFFB54D-001F-257C-D152-DB5606C7C1ED}"/>
              </a:ext>
            </a:extLst>
          </p:cNvPr>
          <p:cNvSpPr txBox="1"/>
          <p:nvPr/>
        </p:nvSpPr>
        <p:spPr>
          <a:xfrm>
            <a:off x="16533872" y="9089996"/>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cxnSp>
        <p:nvCxnSpPr>
          <p:cNvPr id="52" name="connect to ecg">
            <a:extLst>
              <a:ext uri="{FF2B5EF4-FFF2-40B4-BE49-F238E27FC236}">
                <a16:creationId xmlns:a16="http://schemas.microsoft.com/office/drawing/2014/main" id="{2826263E-B42C-C69C-F11A-95189810571E}"/>
              </a:ext>
            </a:extLst>
          </p:cNvPr>
          <p:cNvCxnSpPr>
            <a:cxnSpLocks/>
          </p:cNvCxnSpPr>
          <p:nvPr/>
        </p:nvCxnSpPr>
        <p:spPr>
          <a:xfrm rot="16200000" flipH="1">
            <a:off x="18209022" y="8523428"/>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4" name="ECG">
            <a:extLst>
              <a:ext uri="{FF2B5EF4-FFF2-40B4-BE49-F238E27FC236}">
                <a16:creationId xmlns:a16="http://schemas.microsoft.com/office/drawing/2014/main" id="{25AE0E92-998B-F6ED-A4E1-FD9159585BDC}"/>
              </a:ext>
            </a:extLst>
          </p:cNvPr>
          <p:cNvSpPr txBox="1"/>
          <p:nvPr/>
        </p:nvSpPr>
        <p:spPr>
          <a:xfrm>
            <a:off x="17690486" y="8332907"/>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pic>
        <p:nvPicPr>
          <p:cNvPr id="56" name="gear" descr="A red and black circular object&#10;&#10;Description automatically generated">
            <a:extLst>
              <a:ext uri="{FF2B5EF4-FFF2-40B4-BE49-F238E27FC236}">
                <a16:creationId xmlns:a16="http://schemas.microsoft.com/office/drawing/2014/main" id="{5B88118F-3419-1F99-C09C-C49B8CCD96A7}"/>
              </a:ext>
            </a:extLst>
          </p:cNvPr>
          <p:cNvPicPr>
            <a:picLocks noChangeAspect="1"/>
          </p:cNvPicPr>
          <p:nvPr/>
        </p:nvPicPr>
        <p:blipFill>
          <a:blip r:embed="rId3"/>
          <a:stretch>
            <a:fillRect/>
          </a:stretch>
        </p:blipFill>
        <p:spPr>
          <a:xfrm>
            <a:off x="18352430" y="8851107"/>
            <a:ext cx="2628897" cy="2628898"/>
          </a:xfrm>
          <a:prstGeom prst="rect">
            <a:avLst/>
          </a:prstGeom>
          <a:effectLst>
            <a:outerShdw blurRad="97777" dist="38100" dir="2700000" algn="tl" rotWithShape="0">
              <a:prstClr val="black">
                <a:alpha val="40000"/>
              </a:prstClr>
            </a:outerShdw>
          </a:effectLst>
        </p:spPr>
      </p:pic>
      <p:pic>
        <p:nvPicPr>
          <p:cNvPr id="58" name="gear dotted lines" descr="A black circle with dots&#10;&#10;Description automatically generated">
            <a:extLst>
              <a:ext uri="{FF2B5EF4-FFF2-40B4-BE49-F238E27FC236}">
                <a16:creationId xmlns:a16="http://schemas.microsoft.com/office/drawing/2014/main" id="{294D8155-50A6-62A7-42DA-66FB42138679}"/>
              </a:ext>
            </a:extLst>
          </p:cNvPr>
          <p:cNvPicPr>
            <a:picLocks noChangeAspect="1"/>
          </p:cNvPicPr>
          <p:nvPr/>
        </p:nvPicPr>
        <p:blipFill>
          <a:blip r:embed="rId4"/>
          <a:stretch>
            <a:fillRect/>
          </a:stretch>
        </p:blipFill>
        <p:spPr>
          <a:xfrm>
            <a:off x="18640051" y="9138729"/>
            <a:ext cx="2053655" cy="2053655"/>
          </a:xfrm>
          <a:prstGeom prst="rect">
            <a:avLst/>
          </a:prstGeom>
        </p:spPr>
      </p:pic>
      <p:sp>
        <p:nvSpPr>
          <p:cNvPr id="59" name="Pulsara API Label">
            <a:extLst>
              <a:ext uri="{FF2B5EF4-FFF2-40B4-BE49-F238E27FC236}">
                <a16:creationId xmlns:a16="http://schemas.microsoft.com/office/drawing/2014/main" id="{3964DE40-734F-F935-EF38-BD6B53CFF65A}"/>
              </a:ext>
            </a:extLst>
          </p:cNvPr>
          <p:cNvSpPr txBox="1"/>
          <p:nvPr/>
        </p:nvSpPr>
        <p:spPr>
          <a:xfrm>
            <a:off x="19000912" y="9848155"/>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cxnSp>
        <p:nvCxnSpPr>
          <p:cNvPr id="60" name="Straight Arrow Connector 59">
            <a:extLst>
              <a:ext uri="{FF2B5EF4-FFF2-40B4-BE49-F238E27FC236}">
                <a16:creationId xmlns:a16="http://schemas.microsoft.com/office/drawing/2014/main" id="{621EEC2F-EEEC-0736-F191-41FA0E9C10C5}"/>
              </a:ext>
            </a:extLst>
          </p:cNvPr>
          <p:cNvCxnSpPr>
            <a:cxnSpLocks/>
          </p:cNvCxnSpPr>
          <p:nvPr/>
        </p:nvCxnSpPr>
        <p:spPr>
          <a:xfrm flipH="1">
            <a:off x="19663664" y="11315205"/>
            <a:ext cx="20870" cy="888599"/>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sp>
        <p:nvSpPr>
          <p:cNvPr id="61" name="pt movement label">
            <a:extLst>
              <a:ext uri="{FF2B5EF4-FFF2-40B4-BE49-F238E27FC236}">
                <a16:creationId xmlns:a16="http://schemas.microsoft.com/office/drawing/2014/main" id="{1E4BA768-4B51-5D39-1CCC-08233E09777C}"/>
              </a:ext>
            </a:extLst>
          </p:cNvPr>
          <p:cNvSpPr txBox="1"/>
          <p:nvPr/>
        </p:nvSpPr>
        <p:spPr>
          <a:xfrm>
            <a:off x="463891" y="13011660"/>
            <a:ext cx="3512262"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000" u="none" strike="noStrike" kern="0" cap="none" spc="0" normalizeH="0" baseline="0" noProof="0" dirty="0">
                <a:ln>
                  <a:noFill/>
                </a:ln>
                <a:solidFill>
                  <a:srgbClr val="262626"/>
                </a:solidFill>
                <a:effectLst/>
                <a:uLnTx/>
                <a:uFillTx/>
                <a:latin typeface="Arial" panose="020B0604020202020204" pitchFamily="34" charset="0"/>
                <a:ea typeface="Roboto" panose="02000000000000000000" pitchFamily="2" charset="0"/>
                <a:cs typeface="Arial" panose="020B0604020202020204" pitchFamily="34" charset="0"/>
                <a:sym typeface="Calibri"/>
              </a:rPr>
              <a:t>PATIENT MOVEMENT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2" name="cover team coming up">
            <a:extLst>
              <a:ext uri="{FF2B5EF4-FFF2-40B4-BE49-F238E27FC236}">
                <a16:creationId xmlns:a16="http://schemas.microsoft.com/office/drawing/2014/main" id="{34477E8E-C9AE-8116-7861-C878AEFC8AD2}"/>
              </a:ext>
            </a:extLst>
          </p:cNvPr>
          <p:cNvSpPr/>
          <p:nvPr/>
        </p:nvSpPr>
        <p:spPr>
          <a:xfrm>
            <a:off x="9913968" y="12203804"/>
            <a:ext cx="6619904" cy="15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staff icon">
            <a:extLst>
              <a:ext uri="{FF2B5EF4-FFF2-40B4-BE49-F238E27FC236}">
                <a16:creationId xmlns:a16="http://schemas.microsoft.com/office/drawing/2014/main" id="{4B827482-5481-02AB-1041-5D021CDB7116}"/>
              </a:ext>
            </a:extLst>
          </p:cNvPr>
          <p:cNvPicPr preferRelativeResize="0"/>
          <p:nvPr/>
        </p:nvPicPr>
        <p:blipFill rotWithShape="1">
          <a:blip r:embed="rId7">
            <a:alphaModFix/>
            <a:extLst>
              <a:ext uri="{BEBA8EAE-BF5A-486C-A8C5-ECC9F3942E4B}">
                <a14:imgProps xmlns:a14="http://schemas.microsoft.com/office/drawing/2010/main">
                  <a14:imgLayer r:embed="rId8">
                    <a14:imgEffect>
                      <a14:colorTemperature colorTemp="11500"/>
                    </a14:imgEffect>
                    <a14:imgEffect>
                      <a14:saturation sat="400000"/>
                    </a14:imgEffect>
                  </a14:imgLayer>
                </a14:imgProps>
              </a:ext>
            </a:extLst>
          </a:blip>
          <a:srcRect/>
          <a:stretch/>
        </p:blipFill>
        <p:spPr>
          <a:xfrm>
            <a:off x="11911163" y="8420879"/>
            <a:ext cx="2572083" cy="2404637"/>
          </a:xfrm>
          <a:prstGeom prst="rect">
            <a:avLst/>
          </a:prstGeom>
          <a:noFill/>
          <a:ln>
            <a:noFill/>
          </a:ln>
          <a:effectLst>
            <a:outerShdw blurRad="113368" dist="42655" dir="2700000" algn="tl" rotWithShape="0">
              <a:srgbClr val="000000">
                <a:alpha val="40000"/>
              </a:srgbClr>
            </a:outerShdw>
          </a:effectLst>
        </p:spPr>
      </p:pic>
      <p:grpSp>
        <p:nvGrpSpPr>
          <p:cNvPr id="128" name="patient movement">
            <a:extLst>
              <a:ext uri="{FF2B5EF4-FFF2-40B4-BE49-F238E27FC236}">
                <a16:creationId xmlns:a16="http://schemas.microsoft.com/office/drawing/2014/main" id="{55E44E91-89F0-D876-0A41-4C26A3AAE949}"/>
              </a:ext>
            </a:extLst>
          </p:cNvPr>
          <p:cNvGrpSpPr/>
          <p:nvPr/>
        </p:nvGrpSpPr>
        <p:grpSpPr>
          <a:xfrm>
            <a:off x="4182449" y="5919503"/>
            <a:ext cx="16022277" cy="1615800"/>
            <a:chOff x="4182449" y="5767103"/>
            <a:chExt cx="16022277" cy="1615800"/>
          </a:xfrm>
        </p:grpSpPr>
        <p:sp>
          <p:nvSpPr>
            <p:cNvPr id="129" name="pt movement">
              <a:extLst>
                <a:ext uri="{FF2B5EF4-FFF2-40B4-BE49-F238E27FC236}">
                  <a16:creationId xmlns:a16="http://schemas.microsoft.com/office/drawing/2014/main" id="{553FF36E-46F8-B73A-956E-88C22F02B19B}"/>
                </a:ext>
              </a:extLst>
            </p:cNvPr>
            <p:cNvSpPr/>
            <p:nvPr/>
          </p:nvSpPr>
          <p:spPr>
            <a:xfrm>
              <a:off x="4182449" y="5767103"/>
              <a:ext cx="12467089" cy="1615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262626"/>
                  </a:solidFill>
                  <a:effectLst/>
                  <a:uLnTx/>
                  <a:uFillTx/>
                  <a:latin typeface="Arial"/>
                  <a:ea typeface="Arial"/>
                  <a:cs typeface="Arial"/>
                  <a:sym typeface="Arial"/>
                </a:rPr>
                <a:t>Patient Movement with</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0" name="logo">
              <a:extLst>
                <a:ext uri="{FF2B5EF4-FFF2-40B4-BE49-F238E27FC236}">
                  <a16:creationId xmlns:a16="http://schemas.microsoft.com/office/drawing/2014/main" id="{EF161FE6-DE2F-E545-85F5-76D787E3C20F}"/>
                </a:ext>
              </a:extLst>
            </p:cNvPr>
            <p:cNvPicPr preferRelativeResize="0"/>
            <p:nvPr/>
          </p:nvPicPr>
          <p:blipFill rotWithShape="1">
            <a:blip r:embed="rId9">
              <a:alphaModFix/>
            </a:blip>
            <a:srcRect/>
            <a:stretch/>
          </p:blipFill>
          <p:spPr>
            <a:xfrm>
              <a:off x="15530791" y="5998527"/>
              <a:ext cx="4673935" cy="1059424"/>
            </a:xfrm>
            <a:prstGeom prst="rect">
              <a:avLst/>
            </a:prstGeom>
            <a:noFill/>
            <a:ln>
              <a:noFill/>
            </a:ln>
          </p:spPr>
        </p:pic>
      </p:grpSp>
      <p:sp>
        <p:nvSpPr>
          <p:cNvPr id="131" name="steps">
            <a:extLst>
              <a:ext uri="{FF2B5EF4-FFF2-40B4-BE49-F238E27FC236}">
                <a16:creationId xmlns:a16="http://schemas.microsoft.com/office/drawing/2014/main" id="{2A7B1822-EB58-8606-B8D8-92AC845ADECC}"/>
              </a:ext>
            </a:extLst>
          </p:cNvPr>
          <p:cNvSpPr/>
          <p:nvPr/>
        </p:nvSpPr>
        <p:spPr>
          <a:xfrm rot="16200000">
            <a:off x="2661704" y="9191545"/>
            <a:ext cx="2628900" cy="8619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600" b="1" i="0" u="none" strike="noStrike" kern="0" cap="none" spc="0" normalizeH="0" baseline="0" noProof="0" dirty="0">
                <a:ln>
                  <a:noFill/>
                </a:ln>
                <a:solidFill>
                  <a:srgbClr val="BE1E2D"/>
                </a:solidFill>
                <a:effectLst/>
                <a:uLnTx/>
                <a:uFillTx/>
                <a:latin typeface="Arial"/>
                <a:ea typeface="Arial"/>
                <a:cs typeface="Arial"/>
                <a:sym typeface="Arial"/>
              </a:rPr>
              <a:t>STEPS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2" name="3">
            <a:extLst>
              <a:ext uri="{FF2B5EF4-FFF2-40B4-BE49-F238E27FC236}">
                <a16:creationId xmlns:a16="http://schemas.microsoft.com/office/drawing/2014/main" id="{8D5C753C-FEBA-5356-16CF-67AF0A2910CE}"/>
              </a:ext>
            </a:extLst>
          </p:cNvPr>
          <p:cNvSpPr/>
          <p:nvPr/>
        </p:nvSpPr>
        <p:spPr>
          <a:xfrm>
            <a:off x="1964059" y="7498795"/>
            <a:ext cx="1469400" cy="4247400"/>
          </a:xfrm>
          <a:prstGeom prst="rect">
            <a:avLst/>
          </a:prstGeom>
          <a:noFill/>
          <a:ln>
            <a:noFill/>
          </a:ln>
        </p:spPr>
        <p:txBody>
          <a:bodyPr spcFirstLastPara="1" wrap="square" lIns="182875" tIns="0" rIns="182875"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600" b="1" i="0" u="none" strike="noStrike" kern="0" cap="none" spc="0" normalizeH="0" baseline="0" noProof="0" dirty="0">
                <a:ln>
                  <a:noFill/>
                </a:ln>
                <a:solidFill>
                  <a:srgbClr val="BE1E2D"/>
                </a:solidFill>
                <a:effectLst/>
                <a:uLnTx/>
                <a:uFillTx/>
                <a:latin typeface="Arial"/>
                <a:ea typeface="Arial"/>
                <a:cs typeface="Arial"/>
                <a:sym typeface="Arial"/>
              </a:rPr>
              <a:t>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 name="1-3 steps">
            <a:extLst>
              <a:ext uri="{FF2B5EF4-FFF2-40B4-BE49-F238E27FC236}">
                <a16:creationId xmlns:a16="http://schemas.microsoft.com/office/drawing/2014/main" id="{DB10DEAA-65FB-27C8-1D40-CFB398F998EE}"/>
              </a:ext>
            </a:extLst>
          </p:cNvPr>
          <p:cNvSpPr txBox="1"/>
          <p:nvPr/>
        </p:nvSpPr>
        <p:spPr>
          <a:xfrm>
            <a:off x="4882266" y="8193944"/>
            <a:ext cx="5391277" cy="2618562"/>
          </a:xfrm>
          <a:prstGeom prst="rect">
            <a:avLst/>
          </a:prstGeom>
          <a:noFill/>
          <a:ln>
            <a:noFill/>
          </a:ln>
        </p:spPr>
        <p:txBody>
          <a:bodyPr spcFirstLastPara="1" wrap="square" lIns="91425" tIns="45700" rIns="91425" bIns="45700" anchor="t" anchorCtr="0">
            <a:spAutoFit/>
          </a:bodyPr>
          <a:lstStyle/>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Create Channel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Build Team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Communicate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35" name="PATIENT EVENT">
            <a:extLst>
              <a:ext uri="{FF2B5EF4-FFF2-40B4-BE49-F238E27FC236}">
                <a16:creationId xmlns:a16="http://schemas.microsoft.com/office/drawing/2014/main" id="{AB4DE1FE-0B11-628D-A27A-1838DF5E2FD7}"/>
              </a:ext>
            </a:extLst>
          </p:cNvPr>
          <p:cNvGrpSpPr/>
          <p:nvPr/>
        </p:nvGrpSpPr>
        <p:grpSpPr>
          <a:xfrm>
            <a:off x="298460" y="11954360"/>
            <a:ext cx="24088715" cy="1228800"/>
            <a:chOff x="146060" y="11362150"/>
            <a:chExt cx="24088715" cy="1228800"/>
          </a:xfrm>
        </p:grpSpPr>
        <p:sp>
          <p:nvSpPr>
            <p:cNvPr id="149" name="RED LINE">
              <a:extLst>
                <a:ext uri="{FF2B5EF4-FFF2-40B4-BE49-F238E27FC236}">
                  <a16:creationId xmlns:a16="http://schemas.microsoft.com/office/drawing/2014/main" id="{6374A99C-DF84-5B70-0E11-631DE1E7A1BF}"/>
                </a:ext>
              </a:extLst>
            </p:cNvPr>
            <p:cNvSpPr/>
            <p:nvPr/>
          </p:nvSpPr>
          <p:spPr>
            <a:xfrm>
              <a:off x="353150" y="11362150"/>
              <a:ext cx="23881625"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50" name="PATIENT">
              <a:extLst>
                <a:ext uri="{FF2B5EF4-FFF2-40B4-BE49-F238E27FC236}">
                  <a16:creationId xmlns:a16="http://schemas.microsoft.com/office/drawing/2014/main" id="{93798C70-62A0-EC46-3625-738C64CC64B1}"/>
                </a:ext>
              </a:extLst>
            </p:cNvPr>
            <p:cNvPicPr preferRelativeResize="0"/>
            <p:nvPr/>
          </p:nvPicPr>
          <p:blipFill rotWithShape="1">
            <a:blip r:embed="rId10">
              <a:alphaModFix/>
            </a:blip>
            <a:srcRect/>
            <a:stretch/>
          </p:blipFill>
          <p:spPr>
            <a:xfrm>
              <a:off x="146060" y="11597273"/>
              <a:ext cx="715538" cy="790858"/>
            </a:xfrm>
            <a:prstGeom prst="rect">
              <a:avLst/>
            </a:prstGeom>
            <a:noFill/>
            <a:ln>
              <a:noFill/>
            </a:ln>
          </p:spPr>
        </p:pic>
      </p:grpSp>
      <p:sp>
        <p:nvSpPr>
          <p:cNvPr id="151" name="UNIFIED CARE TEAM">
            <a:extLst>
              <a:ext uri="{FF2B5EF4-FFF2-40B4-BE49-F238E27FC236}">
                <a16:creationId xmlns:a16="http://schemas.microsoft.com/office/drawing/2014/main" id="{1A217448-3D95-37C8-3351-5200D53BA1A1}"/>
              </a:ext>
            </a:extLst>
          </p:cNvPr>
          <p:cNvSpPr/>
          <p:nvPr/>
        </p:nvSpPr>
        <p:spPr>
          <a:xfrm>
            <a:off x="8780687" y="12137873"/>
            <a:ext cx="7667484" cy="861774"/>
          </a:xfrm>
          <a:prstGeom prst="rect">
            <a:avLst/>
          </a:prstGeom>
          <a:noFill/>
        </p:spPr>
        <p:txBody>
          <a:bodyPr wrap="none" lIns="91440" tIns="45720" rIns="91440" bIns="45720">
            <a:spAutoFit/>
          </a:bodyPr>
          <a:lstStyle/>
          <a:p>
            <a:pPr algn="ctr"/>
            <a:r>
              <a:rPr lang="en-US" sz="5000" b="1" cap="none" spc="50"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152" name="logo white">
            <a:extLst>
              <a:ext uri="{FF2B5EF4-FFF2-40B4-BE49-F238E27FC236}">
                <a16:creationId xmlns:a16="http://schemas.microsoft.com/office/drawing/2014/main" id="{BEACEF9E-2C9A-7FBD-848B-35D9D67BA763}"/>
              </a:ext>
            </a:extLst>
          </p:cNvPr>
          <p:cNvPicPr preferRelativeResize="0"/>
          <p:nvPr/>
        </p:nvPicPr>
        <p:blipFill rotWithShape="1">
          <a:blip r:embed="rId11">
            <a:alphaModFix/>
          </a:blip>
          <a:srcRect/>
          <a:stretch/>
        </p:blipFill>
        <p:spPr>
          <a:xfrm>
            <a:off x="1005801" y="12357197"/>
            <a:ext cx="1916516" cy="479130"/>
          </a:xfrm>
          <a:prstGeom prst="rect">
            <a:avLst/>
          </a:prstGeom>
          <a:noFill/>
          <a:ln>
            <a:noFill/>
          </a:ln>
        </p:spPr>
      </p:pic>
      <p:sp>
        <p:nvSpPr>
          <p:cNvPr id="153" name="monitor">
            <a:extLst>
              <a:ext uri="{FF2B5EF4-FFF2-40B4-BE49-F238E27FC236}">
                <a16:creationId xmlns:a16="http://schemas.microsoft.com/office/drawing/2014/main" id="{A9050A96-7A60-F5E8-F446-62254490BA9C}"/>
              </a:ext>
            </a:extLst>
          </p:cNvPr>
          <p:cNvSpPr txBox="1"/>
          <p:nvPr/>
        </p:nvSpPr>
        <p:spPr>
          <a:xfrm>
            <a:off x="20629014" y="829273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sp>
        <p:nvSpPr>
          <p:cNvPr id="2" name="copyright">
            <a:extLst>
              <a:ext uri="{FF2B5EF4-FFF2-40B4-BE49-F238E27FC236}">
                <a16:creationId xmlns:a16="http://schemas.microsoft.com/office/drawing/2014/main" id="{D11DCAEC-CD77-E521-4DB0-247602550482}"/>
              </a:ext>
            </a:extLst>
          </p:cNvPr>
          <p:cNvSpPr txBox="1"/>
          <p:nvPr/>
        </p:nvSpPr>
        <p:spPr>
          <a:xfrm>
            <a:off x="0" y="13332542"/>
            <a:ext cx="24387300" cy="383458"/>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14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spTree>
    <p:extLst>
      <p:ext uri="{BB962C8B-B14F-4D97-AF65-F5344CB8AC3E}">
        <p14:creationId xmlns:p14="http://schemas.microsoft.com/office/powerpoint/2010/main" val="3773501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1000" fill="hold"/>
                                        <p:tgtEl>
                                          <p:spTgt spid="128"/>
                                        </p:tgtEl>
                                        <p:attrNameLst>
                                          <p:attrName>ppt_w</p:attrName>
                                        </p:attrNameLst>
                                      </p:cBhvr>
                                      <p:tavLst>
                                        <p:tav tm="0">
                                          <p:val>
                                            <p:fltVal val="0"/>
                                          </p:val>
                                        </p:tav>
                                        <p:tav tm="100000">
                                          <p:val>
                                            <p:strVal val="#ppt_w"/>
                                          </p:val>
                                        </p:tav>
                                      </p:tavLst>
                                    </p:anim>
                                    <p:anim calcmode="lin" valueType="num">
                                      <p:cBhvr>
                                        <p:cTn id="8" dur="1000" fill="hold"/>
                                        <p:tgtEl>
                                          <p:spTgt spid="128"/>
                                        </p:tgtEl>
                                        <p:attrNameLst>
                                          <p:attrName>ppt_h</p:attrName>
                                        </p:attrNameLst>
                                      </p:cBhvr>
                                      <p:tavLst>
                                        <p:tav tm="0">
                                          <p:val>
                                            <p:fltVal val="0"/>
                                          </p:val>
                                        </p:tav>
                                        <p:tav tm="100000">
                                          <p:val>
                                            <p:strVal val="#ppt_h"/>
                                          </p:val>
                                        </p:tav>
                                      </p:tavLst>
                                    </p:anim>
                                    <p:animEffect transition="in" filter="fade">
                                      <p:cBhvr>
                                        <p:cTn id="9" dur="1000"/>
                                        <p:tgtEl>
                                          <p:spTgt spid="12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left)">
                                      <p:cBhvr>
                                        <p:cTn id="16" dur="1000"/>
                                        <p:tgtEl>
                                          <p:spTgt spid="1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
                                            <p:txEl>
                                              <p:pRg st="0" end="0"/>
                                            </p:txEl>
                                          </p:spTgt>
                                        </p:tgtEl>
                                        <p:attrNameLst>
                                          <p:attrName>style.visibility</p:attrName>
                                        </p:attrNameLst>
                                      </p:cBhvr>
                                      <p:to>
                                        <p:strVal val="visible"/>
                                      </p:to>
                                    </p:set>
                                    <p:animEffect transition="in" filter="wipe(left)">
                                      <p:cBhvr>
                                        <p:cTn id="21" dur="1000"/>
                                        <p:tgtEl>
                                          <p:spTgt spid="133">
                                            <p:txEl>
                                              <p:pRg st="0" end="0"/>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0"/>
                                        <p:tgtEl>
                                          <p:spTgt spid="15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
                                            <p:txEl>
                                              <p:pRg st="1" end="1"/>
                                            </p:txEl>
                                          </p:spTgt>
                                        </p:tgtEl>
                                        <p:attrNameLst>
                                          <p:attrName>style.visibility</p:attrName>
                                        </p:attrNameLst>
                                      </p:cBhvr>
                                      <p:to>
                                        <p:strVal val="visible"/>
                                      </p:to>
                                    </p:set>
                                    <p:animEffect transition="in" filter="wipe(left)">
                                      <p:cBhvr>
                                        <p:cTn id="37" dur="1000"/>
                                        <p:tgtEl>
                                          <p:spTgt spid="133">
                                            <p:txEl>
                                              <p:pRg st="1" end="1"/>
                                            </p:txEl>
                                          </p:spTgt>
                                        </p:tgtEl>
                                      </p:cBhvr>
                                    </p:animEffect>
                                  </p:childTnLst>
                                </p:cTn>
                              </p:par>
                            </p:childTnLst>
                          </p:cTn>
                        </p:par>
                        <p:par>
                          <p:cTn id="38" fill="hold">
                            <p:stCondLst>
                              <p:cond delay="1000"/>
                            </p:stCondLst>
                            <p:childTnLst>
                              <p:par>
                                <p:cTn id="39" presetID="37" presetClass="entr" presetSubtype="0"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900" decel="100000" fill="hold"/>
                                        <p:tgtEl>
                                          <p:spTgt spid="63"/>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51"/>
                                        </p:tgtEl>
                                        <p:attrNameLst>
                                          <p:attrName>style.visibility</p:attrName>
                                        </p:attrNameLst>
                                      </p:cBhvr>
                                      <p:to>
                                        <p:strVal val="visible"/>
                                      </p:to>
                                    </p:set>
                                    <p:animEffect transition="in" filter="fade">
                                      <p:cBhvr>
                                        <p:cTn id="47" dur="1000"/>
                                        <p:tgtEl>
                                          <p:spTgt spid="15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3">
                                            <p:txEl>
                                              <p:pRg st="2" end="2"/>
                                            </p:txEl>
                                          </p:spTgt>
                                        </p:tgtEl>
                                        <p:attrNameLst>
                                          <p:attrName>style.visibility</p:attrName>
                                        </p:attrNameLst>
                                      </p:cBhvr>
                                      <p:to>
                                        <p:strVal val="visible"/>
                                      </p:to>
                                    </p:set>
                                    <p:animEffect transition="in" filter="wipe(left)">
                                      <p:cBhvr>
                                        <p:cTn id="52" dur="1000"/>
                                        <p:tgtEl>
                                          <p:spTgt spid="133">
                                            <p:txEl>
                                              <p:pRg st="2" end="2"/>
                                            </p:txEl>
                                          </p:spTgt>
                                        </p:tgtEl>
                                      </p:cBhvr>
                                    </p:animEffect>
                                  </p:childTnLst>
                                </p:cTn>
                              </p:par>
                            </p:childTnLst>
                          </p:cTn>
                        </p:par>
                        <p:par>
                          <p:cTn id="53" fill="hold">
                            <p:stCondLst>
                              <p:cond delay="1000"/>
                            </p:stCondLst>
                            <p:childTnLst>
                              <p:par>
                                <p:cTn id="54" presetID="1" presetClass="entr" presetSubtype="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childTnLst>
                                </p:cTn>
                              </p:par>
                              <p:par>
                                <p:cTn id="56" presetID="53" presetClass="entr" presetSubtype="16"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1000" fill="hold"/>
                                        <p:tgtEl>
                                          <p:spTgt spid="59"/>
                                        </p:tgtEl>
                                        <p:attrNameLst>
                                          <p:attrName>ppt_w</p:attrName>
                                        </p:attrNameLst>
                                      </p:cBhvr>
                                      <p:tavLst>
                                        <p:tav tm="0">
                                          <p:val>
                                            <p:fltVal val="0"/>
                                          </p:val>
                                        </p:tav>
                                        <p:tav tm="100000">
                                          <p:val>
                                            <p:strVal val="#ppt_w"/>
                                          </p:val>
                                        </p:tav>
                                      </p:tavLst>
                                    </p:anim>
                                    <p:anim calcmode="lin" valueType="num">
                                      <p:cBhvr>
                                        <p:cTn id="59" dur="1000" fill="hold"/>
                                        <p:tgtEl>
                                          <p:spTgt spid="59"/>
                                        </p:tgtEl>
                                        <p:attrNameLst>
                                          <p:attrName>ppt_h</p:attrName>
                                        </p:attrNameLst>
                                      </p:cBhvr>
                                      <p:tavLst>
                                        <p:tav tm="0">
                                          <p:val>
                                            <p:fltVal val="0"/>
                                          </p:val>
                                        </p:tav>
                                        <p:tav tm="100000">
                                          <p:val>
                                            <p:strVal val="#ppt_h"/>
                                          </p:val>
                                        </p:tav>
                                      </p:tavLst>
                                    </p:anim>
                                    <p:animEffect transition="in" filter="fade">
                                      <p:cBhvr>
                                        <p:cTn id="60" dur="1000"/>
                                        <p:tgtEl>
                                          <p:spTgt spid="59"/>
                                        </p:tgtEl>
                                      </p:cBhvr>
                                    </p:animEffect>
                                  </p:childTnLst>
                                </p:cTn>
                              </p:par>
                              <p:par>
                                <p:cTn id="61" presetID="8" presetClass="emph" presetSubtype="0" repeatCount="indefinite" fill="hold" nodeType="withEffect">
                                  <p:stCondLst>
                                    <p:cond delay="0"/>
                                  </p:stCondLst>
                                  <p:childTnLst>
                                    <p:animRot by="21600000">
                                      <p:cBhvr>
                                        <p:cTn id="62" dur="5000" fill="hold"/>
                                        <p:tgtEl>
                                          <p:spTgt spid="56"/>
                                        </p:tgtEl>
                                        <p:attrNameLst>
                                          <p:attrName>r</p:attrName>
                                        </p:attrNameLst>
                                      </p:cBhvr>
                                    </p:animRot>
                                  </p:childTnLst>
                                </p:cTn>
                              </p:par>
                              <p:par>
                                <p:cTn id="63" presetID="1" presetClass="entr" presetSubtype="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childTnLst>
                                </p:cTn>
                              </p:par>
                              <p:par>
                                <p:cTn id="65" presetID="8" presetClass="emph" presetSubtype="0" repeatCount="indefinite" fill="hold" nodeType="withEffect">
                                  <p:stCondLst>
                                    <p:cond delay="0"/>
                                  </p:stCondLst>
                                  <p:childTnLst>
                                    <p:animRot by="-21600000">
                                      <p:cBhvr>
                                        <p:cTn id="66" dur="5000" fill="hold"/>
                                        <p:tgtEl>
                                          <p:spTgt spid="58"/>
                                        </p:tgtEl>
                                        <p:attrNameLst>
                                          <p:attrName>r</p:attrName>
                                        </p:attrNameLst>
                                      </p:cBhvr>
                                    </p:animRot>
                                  </p:childTnLst>
                                </p:cTn>
                              </p:par>
                              <p:par>
                                <p:cTn id="67" presetID="22" presetClass="entr" presetSubtype="1" fill="hold"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wipe(up)">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1000"/>
                                        <p:tgtEl>
                                          <p:spTgt spid="51"/>
                                        </p:tgtEl>
                                      </p:cBhvr>
                                    </p:animEffect>
                                  </p:childTnLst>
                                </p:cTn>
                              </p:par>
                              <p:par>
                                <p:cTn id="73" presetID="22" presetClass="entr" presetSubtype="8"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1000"/>
                                        <p:tgtEl>
                                          <p:spTgt spid="5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par>
                                <p:cTn id="79" presetID="22" presetClass="entr" presetSubtype="8"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10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1000"/>
                                        <p:tgtEl>
                                          <p:spTgt spid="43"/>
                                        </p:tgtEl>
                                      </p:cBhvr>
                                    </p:animEffect>
                                  </p:childTnLst>
                                </p:cTn>
                              </p:par>
                              <p:par>
                                <p:cTn id="85" presetID="22" presetClass="entr" presetSubtype="8" fill="hold"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left)">
                                      <p:cBhvr>
                                        <p:cTn id="87" dur="10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1000"/>
                                        <p:tgtEl>
                                          <p:spTgt spid="46"/>
                                        </p:tgtEl>
                                      </p:cBhvr>
                                    </p:animEffect>
                                  </p:childTnLst>
                                </p:cTn>
                              </p:par>
                              <p:par>
                                <p:cTn id="91" presetID="22" presetClass="entr" presetSubtype="8" fill="hold"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1000"/>
                                        <p:tgtEl>
                                          <p:spTgt spid="4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53"/>
                                        </p:tgtEl>
                                        <p:attrNameLst>
                                          <p:attrName>style.visibility</p:attrName>
                                        </p:attrNameLst>
                                      </p:cBhvr>
                                      <p:to>
                                        <p:strVal val="visible"/>
                                      </p:to>
                                    </p:set>
                                    <p:animEffect transition="in" filter="fade">
                                      <p:cBhvr>
                                        <p:cTn id="96" dur="1000"/>
                                        <p:tgtEl>
                                          <p:spTgt spid="153"/>
                                        </p:tgtEl>
                                      </p:cBhvr>
                                    </p:animEffect>
                                  </p:childTnLst>
                                </p:cTn>
                              </p:par>
                              <p:par>
                                <p:cTn id="97" presetID="2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1000"/>
                                        <p:tgtEl>
                                          <p:spTgt spid="4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childTnLst>
                                </p:cTn>
                              </p:par>
                              <p:par>
                                <p:cTn id="103" presetID="22" presetClass="entr" presetSubtype="8" fill="hold" nodeType="with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6" grpId="0" animBg="1"/>
      <p:bldP spid="49" grpId="0" animBg="1"/>
      <p:bldP spid="51" grpId="0" animBg="1"/>
      <p:bldP spid="54" grpId="0" animBg="1"/>
      <p:bldP spid="59" grpId="0"/>
      <p:bldP spid="61" grpId="0"/>
      <p:bldP spid="131" grpId="0"/>
      <p:bldP spid="132" grpId="0"/>
      <p:bldP spid="133" grpId="0" uiExpand="1" build="p"/>
      <p:bldP spid="151" grpId="0"/>
      <p:bldP spid="15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mbulance">
            <a:extLst>
              <a:ext uri="{FF2B5EF4-FFF2-40B4-BE49-F238E27FC236}">
                <a16:creationId xmlns:a16="http://schemas.microsoft.com/office/drawing/2014/main" id="{E7A07A72-E2A1-9486-7DE3-8395847EED43}"/>
              </a:ext>
            </a:extLst>
          </p:cNvPr>
          <p:cNvPicPr preferRelativeResize="0">
            <a:picLocks noGrp="1"/>
          </p:cNvPicPr>
          <p:nvPr>
            <p:ph type="pic" sz="quarter" idx="10"/>
          </p:nvPr>
        </p:nvPicPr>
        <p:blipFill>
          <a:blip r:embed="rId3">
            <a:alphaModFix/>
          </a:blip>
          <a:srcRect l="135" r="135"/>
          <a:stretch/>
        </p:blipFill>
        <p:spPr>
          <a:prstGeom prst="rect">
            <a:avLst/>
          </a:prstGeom>
          <a:noFill/>
          <a:ln>
            <a:noFill/>
          </a:ln>
        </p:spPr>
      </p:pic>
      <p:sp>
        <p:nvSpPr>
          <p:cNvPr id="7" name="Title 6">
            <a:extLst>
              <a:ext uri="{FF2B5EF4-FFF2-40B4-BE49-F238E27FC236}">
                <a16:creationId xmlns:a16="http://schemas.microsoft.com/office/drawing/2014/main" id="{ADA8E5ED-B692-09D0-7433-9E6FCD18D119}"/>
              </a:ext>
            </a:extLst>
          </p:cNvPr>
          <p:cNvSpPr>
            <a:spLocks noGrp="1"/>
          </p:cNvSpPr>
          <p:nvPr>
            <p:ph type="title"/>
          </p:nvPr>
        </p:nvSpPr>
        <p:spPr/>
        <p:txBody>
          <a:bodyPr/>
          <a:lstStyle/>
          <a:p>
            <a:r>
              <a:rPr lang="en-US" dirty="0"/>
              <a:t>EMS: Quick Facts</a:t>
            </a:r>
          </a:p>
        </p:txBody>
      </p:sp>
      <p:sp>
        <p:nvSpPr>
          <p:cNvPr id="8" name="Text Placeholder 7">
            <a:extLst>
              <a:ext uri="{FF2B5EF4-FFF2-40B4-BE49-F238E27FC236}">
                <a16:creationId xmlns:a16="http://schemas.microsoft.com/office/drawing/2014/main" id="{7BFE5252-025C-F5E5-C94C-60582C7EBBA6}"/>
              </a:ext>
            </a:extLst>
          </p:cNvPr>
          <p:cNvSpPr>
            <a:spLocks noGrp="1"/>
          </p:cNvSpPr>
          <p:nvPr>
            <p:ph type="body" sz="quarter" idx="11"/>
          </p:nvPr>
        </p:nvSpPr>
        <p:spPr>
          <a:xfrm>
            <a:off x="11018838" y="2400264"/>
            <a:ext cx="12757150" cy="10192330"/>
          </a:xfrm>
        </p:spPr>
        <p:txBody>
          <a:bodyPr/>
          <a:lstStyle/>
          <a:p>
            <a:pPr marL="0" indent="0">
              <a:buNone/>
            </a:pPr>
            <a:r>
              <a:rPr lang="en-US" sz="3600" b="1" dirty="0">
                <a:solidFill>
                  <a:schemeClr val="accent1"/>
                </a:solidFill>
                <a:latin typeface="+mj-lt"/>
              </a:rPr>
              <a:t>DEVICE</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t>Strongly recommend Apple or Android smartphones, or Apple Tablets</a:t>
            </a:r>
          </a:p>
          <a:p>
            <a:pPr marL="457200" indent="-457200">
              <a:spcBef>
                <a:spcPts val="0"/>
              </a:spcBef>
              <a:buFont typeface="Arial" panose="020B0604020202020204" pitchFamily="34" charset="0"/>
              <a:buChar char="•"/>
            </a:pPr>
            <a:r>
              <a:rPr lang="en-US" dirty="0">
                <a:solidFill>
                  <a:srgbClr val="0070C0"/>
                </a:solidFill>
                <a:hlinkClick r:id="rId4">
                  <a:extLst>
                    <a:ext uri="{A12FA001-AC4F-418D-AE19-62706E023703}">
                      <ahyp:hlinkClr xmlns:ahyp="http://schemas.microsoft.com/office/drawing/2018/hyperlinkcolor" val="tx"/>
                    </a:ext>
                  </a:extLst>
                </a:hlinkClick>
              </a:rPr>
              <a:t>Supported devices and web browsers</a:t>
            </a:r>
            <a:endParaRPr lang="en-US" dirty="0">
              <a:solidFill>
                <a:srgbClr val="0070C0"/>
              </a:solidFill>
            </a:endParaRPr>
          </a:p>
          <a:p>
            <a:pPr marL="457200" indent="-457200">
              <a:spcBef>
                <a:spcPts val="0"/>
              </a:spcBef>
              <a:spcAft>
                <a:spcPts val="2400"/>
              </a:spcAft>
              <a:buFont typeface="Arial" panose="020B0604020202020204" pitchFamily="34" charset="0"/>
              <a:buChar char="•"/>
            </a:pPr>
            <a:r>
              <a:rPr lang="en-US" dirty="0"/>
              <a:t>Safe to use on personal device. Nothing permanently stored on device.  Including photos.</a:t>
            </a:r>
          </a:p>
          <a:p>
            <a:pPr marL="0" indent="0">
              <a:spcBef>
                <a:spcPts val="2400"/>
              </a:spcBef>
              <a:buNone/>
            </a:pPr>
            <a:r>
              <a:rPr lang="en-US" sz="3600" b="1" dirty="0">
                <a:solidFill>
                  <a:schemeClr val="accent1"/>
                </a:solidFill>
                <a:latin typeface="+mj-lt"/>
              </a:rPr>
              <a:t>WORKFLOW</a:t>
            </a:r>
          </a:p>
          <a:p>
            <a:pPr marL="457200" indent="-457200">
              <a:spcBef>
                <a:spcPts val="0"/>
              </a:spcBef>
              <a:buFont typeface="Arial" panose="020B0604020202020204" pitchFamily="34" charset="0"/>
              <a:buChar char="•"/>
            </a:pPr>
            <a:r>
              <a:rPr lang="en-US" dirty="0"/>
              <a:t>Scan, photo, voice to text normal Prehospital Report.  </a:t>
            </a:r>
          </a:p>
          <a:p>
            <a:pPr marL="457200" indent="-457200">
              <a:spcBef>
                <a:spcPts val="0"/>
              </a:spcBef>
              <a:buFont typeface="Arial" panose="020B0604020202020204" pitchFamily="34" charset="0"/>
              <a:buChar char="•"/>
            </a:pPr>
            <a:r>
              <a:rPr lang="en-US" dirty="0"/>
              <a:t>Fire and forget. Get back to patient care.</a:t>
            </a:r>
          </a:p>
          <a:p>
            <a:pPr marL="457200" indent="-457200">
              <a:spcBef>
                <a:spcPts val="0"/>
              </a:spcBef>
              <a:buFont typeface="Arial" panose="020B0604020202020204" pitchFamily="34" charset="0"/>
              <a:buChar char="•"/>
            </a:pPr>
            <a:r>
              <a:rPr lang="en-US" dirty="0"/>
              <a:t>Asynchronous communication.</a:t>
            </a:r>
          </a:p>
          <a:p>
            <a:pPr marL="457200" indent="-457200">
              <a:spcBef>
                <a:spcPts val="0"/>
              </a:spcBef>
              <a:buFont typeface="Arial" panose="020B0604020202020204" pitchFamily="34" charset="0"/>
              <a:buChar char="•"/>
            </a:pPr>
            <a:r>
              <a:rPr lang="en-US" dirty="0"/>
              <a:t>Others can assist.</a:t>
            </a:r>
          </a:p>
          <a:p>
            <a:pPr marL="457200" indent="-457200">
              <a:spcBef>
                <a:spcPts val="0"/>
              </a:spcBef>
              <a:buFont typeface="Arial" panose="020B0604020202020204" pitchFamily="34" charset="0"/>
              <a:buChar char="•"/>
            </a:pPr>
            <a:r>
              <a:rPr lang="en-US" dirty="0"/>
              <a:t>Scan to handoff. </a:t>
            </a:r>
          </a:p>
          <a:p>
            <a:pPr marL="457200" indent="-457200">
              <a:spcBef>
                <a:spcPts val="0"/>
              </a:spcBef>
              <a:spcAft>
                <a:spcPts val="3000"/>
              </a:spcAft>
              <a:buFont typeface="Arial" panose="020B0604020202020204" pitchFamily="34" charset="0"/>
              <a:buChar char="•"/>
            </a:pPr>
            <a:r>
              <a:rPr lang="en-US" dirty="0"/>
              <a:t>Forward instead of repeat.</a:t>
            </a:r>
          </a:p>
          <a:p>
            <a:pPr marL="0" indent="0">
              <a:spcAft>
                <a:spcPts val="1000"/>
              </a:spcAft>
              <a:buNone/>
            </a:pPr>
            <a:r>
              <a:rPr lang="en-US" sz="3600" b="1" dirty="0">
                <a:solidFill>
                  <a:schemeClr val="accent1"/>
                </a:solidFill>
                <a:latin typeface="+mj-lt"/>
              </a:rPr>
              <a:t>INTEGRATIONS: </a:t>
            </a:r>
            <a:r>
              <a:rPr lang="en-US" sz="3600" dirty="0">
                <a:solidFill>
                  <a:srgbClr val="0070C0"/>
                </a:solidFill>
                <a:latin typeface="+mj-lt"/>
                <a:hlinkClick r:id="rId5">
                  <a:extLst>
                    <a:ext uri="{A12FA001-AC4F-418D-AE19-62706E023703}">
                      <ahyp:hlinkClr xmlns:ahyp="http://schemas.microsoft.com/office/drawing/2018/hyperlinkcolor" val="tx"/>
                    </a:ext>
                  </a:extLst>
                </a:hlinkClick>
              </a:rPr>
              <a:t>DETAILS</a:t>
            </a:r>
            <a:endParaRPr lang="en-US" sz="3600" dirty="0">
              <a:solidFill>
                <a:srgbClr val="0070C0"/>
              </a:solidFill>
              <a:latin typeface="+mj-lt"/>
            </a:endParaRPr>
          </a:p>
          <a:p>
            <a:pPr marL="457200" indent="-457200">
              <a:spcBef>
                <a:spcPts val="0"/>
              </a:spcBef>
              <a:buFont typeface="Arial" panose="020B0604020202020204" pitchFamily="34" charset="0"/>
              <a:buChar char="•"/>
            </a:pPr>
            <a:r>
              <a:rPr lang="en-US" dirty="0"/>
              <a:t>All major </a:t>
            </a:r>
            <a:r>
              <a:rPr lang="en-US" dirty="0" err="1"/>
              <a:t>ePCRs</a:t>
            </a:r>
            <a:r>
              <a:rPr lang="en-US" dirty="0"/>
              <a:t>, including </a:t>
            </a:r>
            <a:r>
              <a:rPr lang="en-US" dirty="0" err="1"/>
              <a:t>AngelTrack</a:t>
            </a:r>
            <a:r>
              <a:rPr lang="en-US" dirty="0"/>
              <a:t>, Beyond Lucid, Digitech, EPR, ESO, </a:t>
            </a:r>
            <a:r>
              <a:rPr lang="en-US" dirty="0" err="1"/>
              <a:t>ImageTrend</a:t>
            </a:r>
            <a:r>
              <a:rPr lang="en-US" dirty="0"/>
              <a:t>, ZOLL </a:t>
            </a:r>
            <a:r>
              <a:rPr lang="en-US" dirty="0" err="1"/>
              <a:t>RescueNet</a:t>
            </a:r>
            <a:endParaRPr lang="en-US" dirty="0"/>
          </a:p>
          <a:p>
            <a:pPr marL="457200" indent="-457200">
              <a:spcBef>
                <a:spcPts val="0"/>
              </a:spcBef>
              <a:buFont typeface="Arial" panose="020B0604020202020204" pitchFamily="34" charset="0"/>
              <a:buChar char="•"/>
            </a:pPr>
            <a:r>
              <a:rPr lang="en-US" dirty="0"/>
              <a:t>Cardiac Monitors: Philips, ZOLL</a:t>
            </a:r>
          </a:p>
        </p:txBody>
      </p:sp>
    </p:spTree>
    <p:extLst>
      <p:ext uri="{BB962C8B-B14F-4D97-AF65-F5344CB8AC3E}">
        <p14:creationId xmlns:p14="http://schemas.microsoft.com/office/powerpoint/2010/main" val="68399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D689-4449-CF3F-6319-ED9F5DD92CAD}"/>
            </a:ext>
          </a:extLst>
        </p:cNvPr>
        <p:cNvGrpSpPr/>
        <p:nvPr/>
      </p:nvGrpSpPr>
      <p:grpSpPr>
        <a:xfrm>
          <a:off x="0" y="0"/>
          <a:ext cx="0" cy="0"/>
          <a:chOff x="0" y="0"/>
          <a:chExt cx="0" cy="0"/>
        </a:xfrm>
      </p:grpSpPr>
      <p:pic>
        <p:nvPicPr>
          <p:cNvPr id="1026" name="Hospital user with pulsara web">
            <a:extLst>
              <a:ext uri="{FF2B5EF4-FFF2-40B4-BE49-F238E27FC236}">
                <a16:creationId xmlns:a16="http://schemas.microsoft.com/office/drawing/2014/main" id="{0A6BF84B-6BB4-F5FB-481F-DF52329B5D3C}"/>
              </a:ext>
            </a:extLst>
          </p:cNvPr>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10089" r="43553"/>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2B856B4-6642-DCFE-6299-EBF3FD1BD58B}"/>
              </a:ext>
            </a:extLst>
          </p:cNvPr>
          <p:cNvSpPr>
            <a:spLocks noGrp="1"/>
          </p:cNvSpPr>
          <p:nvPr>
            <p:ph type="title"/>
          </p:nvPr>
        </p:nvSpPr>
        <p:spPr/>
        <p:txBody>
          <a:bodyPr/>
          <a:lstStyle/>
          <a:p>
            <a:r>
              <a:rPr lang="en-US" dirty="0"/>
              <a:t>Hospital Requirements</a:t>
            </a:r>
          </a:p>
        </p:txBody>
      </p:sp>
      <p:sp>
        <p:nvSpPr>
          <p:cNvPr id="5" name="Text Placeholder 4">
            <a:extLst>
              <a:ext uri="{FF2B5EF4-FFF2-40B4-BE49-F238E27FC236}">
                <a16:creationId xmlns:a16="http://schemas.microsoft.com/office/drawing/2014/main" id="{305C88AA-7B03-6530-8512-41020F98203A}"/>
              </a:ext>
            </a:extLst>
          </p:cNvPr>
          <p:cNvSpPr>
            <a:spLocks noGrp="1"/>
          </p:cNvSpPr>
          <p:nvPr>
            <p:ph type="body" sz="quarter" idx="11"/>
          </p:nvPr>
        </p:nvSpPr>
        <p:spPr>
          <a:prstGeom prst="rect">
            <a:avLst/>
          </a:prstGeom>
        </p:spPr>
        <p:txBody>
          <a:bodyPr/>
          <a:lstStyle/>
          <a:p>
            <a:pPr marL="0" indent="0">
              <a:spcAft>
                <a:spcPts val="1000"/>
              </a:spcAft>
              <a:buNone/>
            </a:pPr>
            <a:r>
              <a:rPr lang="en-US" sz="3600" b="1" dirty="0">
                <a:solidFill>
                  <a:schemeClr val="accent1"/>
                </a:solidFill>
                <a:latin typeface="+mj-lt"/>
              </a:rPr>
              <a:t>MINIMUM</a:t>
            </a:r>
          </a:p>
          <a:p>
            <a:pPr marL="457200" indent="-457200">
              <a:spcBef>
                <a:spcPts val="0"/>
              </a:spcBef>
              <a:buFont typeface="Arial" panose="020B0604020202020204" pitchFamily="34" charset="0"/>
              <a:buChar char="•"/>
            </a:pPr>
            <a:r>
              <a:rPr lang="en-US" dirty="0">
                <a:ea typeface="Roboto Medium" panose="02000000000000000000" pitchFamily="2" charset="0"/>
              </a:rPr>
              <a:t>People / Team: Receive Prehospital Report</a:t>
            </a:r>
          </a:p>
          <a:p>
            <a:pPr marL="1328738" lvl="1" indent="-457200">
              <a:spcBef>
                <a:spcPts val="0"/>
              </a:spcBef>
            </a:pPr>
            <a:r>
              <a:rPr lang="en-US" dirty="0"/>
              <a:t>Team: ED (EMS Acknowledge)</a:t>
            </a:r>
          </a:p>
          <a:p>
            <a:pPr marL="1328738" lvl="1" indent="-457200">
              <a:spcBef>
                <a:spcPts val="0"/>
              </a:spcBef>
            </a:pPr>
            <a:r>
              <a:rPr lang="en-US" dirty="0"/>
              <a:t>Device - </a:t>
            </a:r>
            <a:r>
              <a:rPr lang="en-US" dirty="0">
                <a:solidFill>
                  <a:srgbClr val="0070C0"/>
                </a:solidFill>
                <a:hlinkClick r:id="rId4">
                  <a:extLst>
                    <a:ext uri="{A12FA001-AC4F-418D-AE19-62706E023703}">
                      <ahyp:hlinkClr xmlns:ahyp="http://schemas.microsoft.com/office/drawing/2018/hyperlinkcolor" val="tx"/>
                    </a:ext>
                  </a:extLst>
                </a:hlinkClick>
              </a:rPr>
              <a:t>Supported devices and web browsers</a:t>
            </a:r>
            <a:endParaRPr lang="en-US" dirty="0">
              <a:solidFill>
                <a:srgbClr val="0070C0"/>
              </a:solidFill>
            </a:endParaRPr>
          </a:p>
          <a:p>
            <a:pPr marL="1851025" lvl="2" indent="-457200">
              <a:spcBef>
                <a:spcPts val="0"/>
              </a:spcBef>
            </a:pPr>
            <a:r>
              <a:rPr lang="en-US" sz="3000" dirty="0"/>
              <a:t>S</a:t>
            </a:r>
            <a:r>
              <a:rPr lang="en-US" sz="3000" dirty="0">
                <a:solidFill>
                  <a:srgbClr val="212121"/>
                </a:solidFill>
              </a:rPr>
              <a:t>ingle iPhone, iPad, or Android Phone.  Web Browser Option</a:t>
            </a:r>
          </a:p>
          <a:p>
            <a:pPr marL="0" indent="0">
              <a:spcBef>
                <a:spcPts val="4000"/>
              </a:spcBef>
              <a:buNone/>
            </a:pPr>
            <a:r>
              <a:rPr lang="en-US" sz="3600" b="1" dirty="0">
                <a:solidFill>
                  <a:schemeClr val="accent1"/>
                </a:solidFill>
                <a:latin typeface="+mj-lt"/>
              </a:rPr>
              <a:t>OPTIMIZE</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t>Additional Teams</a:t>
            </a:r>
          </a:p>
          <a:p>
            <a:pPr marL="457200" indent="-457200">
              <a:spcBef>
                <a:spcPts val="0"/>
              </a:spcBef>
              <a:buFont typeface="Arial" panose="020B0604020202020204" pitchFamily="34" charset="0"/>
              <a:buChar char="•"/>
            </a:pPr>
            <a:r>
              <a:rPr lang="en-US" dirty="0"/>
              <a:t>Workflow</a:t>
            </a:r>
          </a:p>
        </p:txBody>
      </p:sp>
      <p:sp>
        <p:nvSpPr>
          <p:cNvPr id="7" name="Text Placeholder 11">
            <a:extLst>
              <a:ext uri="{FF2B5EF4-FFF2-40B4-BE49-F238E27FC236}">
                <a16:creationId xmlns:a16="http://schemas.microsoft.com/office/drawing/2014/main" id="{AD0F5107-E20C-5081-18B0-2B7503D1A11D}"/>
              </a:ext>
            </a:extLst>
          </p:cNvPr>
          <p:cNvSpPr txBox="1">
            <a:spLocks/>
          </p:cNvSpPr>
          <p:nvPr/>
        </p:nvSpPr>
        <p:spPr>
          <a:xfrm>
            <a:off x="0"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PHASE 1: EMS to ED &amp; INCIDENTS</a:t>
            </a:r>
          </a:p>
        </p:txBody>
      </p:sp>
    </p:spTree>
    <p:extLst>
      <p:ext uri="{BB962C8B-B14F-4D97-AF65-F5344CB8AC3E}">
        <p14:creationId xmlns:p14="http://schemas.microsoft.com/office/powerpoint/2010/main" val="384263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734A4-3746-2393-7625-8C9CEB176D40}"/>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6ECA9BF3-EFE2-99CD-E6BE-E3FACBD841F2}"/>
              </a:ext>
            </a:extLst>
          </p:cNvPr>
          <p:cNvPicPr>
            <a:picLocks noChangeAspect="1"/>
          </p:cNvPicPr>
          <p:nvPr/>
        </p:nvPicPr>
        <p:blipFill>
          <a:blip r:embed="rId3"/>
          <a:stretch>
            <a:fillRect/>
          </a:stretch>
        </p:blipFill>
        <p:spPr>
          <a:xfrm>
            <a:off x="45810" y="-12594"/>
            <a:ext cx="10635118" cy="13662794"/>
          </a:xfrm>
          <a:prstGeom prst="rect">
            <a:avLst/>
          </a:prstGeom>
        </p:spPr>
      </p:pic>
      <p:pic>
        <p:nvPicPr>
          <p:cNvPr id="19" name="Picture Placeholder 18">
            <a:extLst>
              <a:ext uri="{FF2B5EF4-FFF2-40B4-BE49-F238E27FC236}">
                <a16:creationId xmlns:a16="http://schemas.microsoft.com/office/drawing/2014/main" id="{40E04406-204F-67C9-AD90-8D8FD8E5C8E3}"/>
              </a:ext>
            </a:extLst>
          </p:cNvPr>
          <p:cNvPicPr>
            <a:picLocks noGrp="1" noChangeAspect="1"/>
          </p:cNvPicPr>
          <p:nvPr>
            <p:ph type="pic" sz="quarter" idx="10"/>
          </p:nvPr>
        </p:nvPicPr>
        <p:blipFill>
          <a:blip r:embed="rId4"/>
          <a:srcRect t="234" b="234"/>
          <a:stretch>
            <a:fillRect/>
          </a:stretch>
        </p:blipFill>
        <p:spPr>
          <a:xfrm>
            <a:off x="0" y="0"/>
            <a:ext cx="10726738" cy="13716000"/>
          </a:xfrm>
          <a:noFill/>
        </p:spPr>
      </p:pic>
      <p:sp>
        <p:nvSpPr>
          <p:cNvPr id="3" name="Title 2">
            <a:extLst>
              <a:ext uri="{FF2B5EF4-FFF2-40B4-BE49-F238E27FC236}">
                <a16:creationId xmlns:a16="http://schemas.microsoft.com/office/drawing/2014/main" id="{D4DAAF61-79CE-D395-2C5A-F1510F37C769}"/>
              </a:ext>
            </a:extLst>
          </p:cNvPr>
          <p:cNvSpPr>
            <a:spLocks noGrp="1"/>
          </p:cNvSpPr>
          <p:nvPr>
            <p:ph type="title"/>
          </p:nvPr>
        </p:nvSpPr>
        <p:spPr/>
        <p:txBody>
          <a:bodyPr/>
          <a:lstStyle/>
          <a:p>
            <a:r>
              <a:rPr lang="en-US" dirty="0"/>
              <a:t>Pulsara Academy / Training</a:t>
            </a:r>
          </a:p>
        </p:txBody>
      </p:sp>
      <p:sp>
        <p:nvSpPr>
          <p:cNvPr id="4" name="Text Placeholder 3">
            <a:extLst>
              <a:ext uri="{FF2B5EF4-FFF2-40B4-BE49-F238E27FC236}">
                <a16:creationId xmlns:a16="http://schemas.microsoft.com/office/drawing/2014/main" id="{28817785-8E7A-DD15-DB95-4C14548D960C}"/>
              </a:ext>
            </a:extLst>
          </p:cNvPr>
          <p:cNvSpPr>
            <a:spLocks noGrp="1"/>
          </p:cNvSpPr>
          <p:nvPr>
            <p:ph type="body" sz="quarter" idx="11"/>
          </p:nvPr>
        </p:nvSpPr>
        <p:spPr/>
        <p:txBody>
          <a:bodyPr/>
          <a:lstStyle/>
          <a:p>
            <a:pPr marL="0" indent="0">
              <a:buNone/>
            </a:pPr>
            <a:r>
              <a:rPr lang="en-US" sz="3400" b="1" dirty="0">
                <a:solidFill>
                  <a:schemeClr val="accent1"/>
                </a:solidFill>
                <a:latin typeface="+mj-lt"/>
              </a:rPr>
              <a:t>CONTENT</a:t>
            </a:r>
          </a:p>
          <a:p>
            <a:pPr marL="457200" indent="-457200">
              <a:spcBef>
                <a:spcPts val="0"/>
              </a:spcBef>
              <a:buFont typeface="Arial" panose="020B0604020202020204" pitchFamily="34" charset="0"/>
              <a:buChar char="•"/>
            </a:pPr>
            <a:r>
              <a:rPr lang="en-US" dirty="0"/>
              <a:t>Socialization</a:t>
            </a:r>
          </a:p>
          <a:p>
            <a:pPr marL="457200" indent="-457200">
              <a:spcBef>
                <a:spcPts val="0"/>
              </a:spcBef>
              <a:buFont typeface="Arial" panose="020B0604020202020204" pitchFamily="34" charset="0"/>
              <a:buChar char="•"/>
            </a:pPr>
            <a:r>
              <a:rPr lang="en-US" dirty="0"/>
              <a:t>Pulsara Basics (conceptual)</a:t>
            </a:r>
          </a:p>
          <a:p>
            <a:pPr marL="457200" indent="-457200">
              <a:spcBef>
                <a:spcPts val="0"/>
              </a:spcBef>
              <a:buFont typeface="Arial" panose="020B0604020202020204" pitchFamily="34" charset="0"/>
              <a:buChar char="•"/>
            </a:pPr>
            <a:r>
              <a:rPr lang="en-US" dirty="0"/>
              <a:t>How To</a:t>
            </a:r>
          </a:p>
          <a:p>
            <a:pPr marL="457200" indent="-457200">
              <a:spcBef>
                <a:spcPts val="0"/>
              </a:spcBef>
              <a:buFont typeface="Arial" panose="020B0604020202020204" pitchFamily="34" charset="0"/>
              <a:buChar char="•"/>
            </a:pPr>
            <a:r>
              <a:rPr lang="en-US" dirty="0"/>
              <a:t>Demos</a:t>
            </a:r>
          </a:p>
          <a:p>
            <a:pPr marL="457200" indent="-457200">
              <a:spcBef>
                <a:spcPts val="0"/>
              </a:spcBef>
              <a:buFont typeface="Arial" panose="020B0604020202020204" pitchFamily="34" charset="0"/>
              <a:buChar char="•"/>
            </a:pPr>
            <a:r>
              <a:rPr lang="en-US" dirty="0"/>
              <a:t>Just In Time Training Assets</a:t>
            </a:r>
          </a:p>
          <a:p>
            <a:pPr marL="0" indent="0">
              <a:spcBef>
                <a:spcPts val="3000"/>
              </a:spcBef>
              <a:buNone/>
            </a:pPr>
            <a:r>
              <a:rPr lang="en-US" sz="3400" b="1" dirty="0">
                <a:solidFill>
                  <a:schemeClr val="accent1"/>
                </a:solidFill>
                <a:latin typeface="+mj-lt"/>
              </a:rPr>
              <a:t>CONSUME AS NEEDED</a:t>
            </a:r>
          </a:p>
          <a:p>
            <a:pPr marL="457200" indent="-457200">
              <a:spcBef>
                <a:spcPts val="0"/>
              </a:spcBef>
              <a:buFont typeface="Arial" panose="020B0604020202020204" pitchFamily="34" charset="0"/>
              <a:buChar char="•"/>
            </a:pPr>
            <a:r>
              <a:rPr lang="en-US" dirty="0"/>
              <a:t>Videos</a:t>
            </a:r>
          </a:p>
          <a:p>
            <a:pPr marL="457200" indent="-457200">
              <a:spcBef>
                <a:spcPts val="0"/>
              </a:spcBef>
              <a:buFont typeface="Arial" panose="020B0604020202020204" pitchFamily="34" charset="0"/>
              <a:buChar char="•"/>
            </a:pPr>
            <a:r>
              <a:rPr lang="en-US" dirty="0"/>
              <a:t>Printable / PDF</a:t>
            </a:r>
          </a:p>
          <a:p>
            <a:pPr marL="457200" indent="-457200">
              <a:spcBef>
                <a:spcPts val="0"/>
              </a:spcBef>
              <a:buFont typeface="Arial" panose="020B0604020202020204" pitchFamily="34" charset="0"/>
              <a:buChar char="•"/>
            </a:pPr>
            <a:r>
              <a:rPr lang="en-US" dirty="0"/>
              <a:t>Power Point</a:t>
            </a:r>
          </a:p>
          <a:p>
            <a:pPr marL="0" indent="0">
              <a:spcBef>
                <a:spcPts val="3000"/>
              </a:spcBef>
              <a:buNone/>
            </a:pPr>
            <a:r>
              <a:rPr lang="en-US" sz="3400" b="1" dirty="0">
                <a:solidFill>
                  <a:schemeClr val="accent1"/>
                </a:solidFill>
                <a:latin typeface="+mj-lt"/>
              </a:rPr>
              <a:t>OPTIONS</a:t>
            </a:r>
          </a:p>
          <a:p>
            <a:pPr marL="457200" indent="-457200">
              <a:spcBef>
                <a:spcPts val="0"/>
              </a:spcBef>
              <a:buFont typeface="Arial" panose="020B0604020202020204" pitchFamily="34" charset="0"/>
              <a:buChar char="•"/>
            </a:pPr>
            <a:r>
              <a:rPr lang="en-US" dirty="0"/>
              <a:t>Download &amp; Customize</a:t>
            </a:r>
          </a:p>
          <a:p>
            <a:pPr marL="457200" indent="-457200">
              <a:spcBef>
                <a:spcPts val="0"/>
              </a:spcBef>
              <a:buFont typeface="Arial" panose="020B0604020202020204" pitchFamily="34" charset="0"/>
              <a:buChar char="•"/>
            </a:pPr>
            <a:r>
              <a:rPr lang="en-US" dirty="0"/>
              <a:t>Link to your LMS</a:t>
            </a:r>
          </a:p>
        </p:txBody>
      </p:sp>
      <p:sp>
        <p:nvSpPr>
          <p:cNvPr id="21" name="Text Placeholder 11">
            <a:extLst>
              <a:ext uri="{FF2B5EF4-FFF2-40B4-BE49-F238E27FC236}">
                <a16:creationId xmlns:a16="http://schemas.microsoft.com/office/drawing/2014/main" id="{ECC09DCE-CBEA-94F6-6ED6-EDA090A346AF}"/>
              </a:ext>
            </a:extLst>
          </p:cNvPr>
          <p:cNvSpPr txBox="1">
            <a:spLocks/>
          </p:cNvSpPr>
          <p:nvPr/>
        </p:nvSpPr>
        <p:spPr>
          <a:xfrm>
            <a:off x="-14288" y="11939853"/>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Onboarding &amp; Ongoing Training</a:t>
            </a:r>
          </a:p>
        </p:txBody>
      </p:sp>
    </p:spTree>
    <p:extLst>
      <p:ext uri="{BB962C8B-B14F-4D97-AF65-F5344CB8AC3E}">
        <p14:creationId xmlns:p14="http://schemas.microsoft.com/office/powerpoint/2010/main" val="123075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F05A2-AE81-195E-0FA2-1281F5A84181}"/>
            </a:ext>
          </a:extLst>
        </p:cNvPr>
        <p:cNvGrpSpPr/>
        <p:nvPr/>
      </p:nvGrpSpPr>
      <p:grpSpPr>
        <a:xfrm>
          <a:off x="0" y="0"/>
          <a:ext cx="0" cy="0"/>
          <a:chOff x="0" y="0"/>
          <a:chExt cx="0" cy="0"/>
        </a:xfrm>
      </p:grpSpPr>
      <p:pic>
        <p:nvPicPr>
          <p:cNvPr id="13314" name="Picture 2">
            <a:extLst>
              <a:ext uri="{FF2B5EF4-FFF2-40B4-BE49-F238E27FC236}">
                <a16:creationId xmlns:a16="http://schemas.microsoft.com/office/drawing/2014/main" id="{C801BC98-7FC4-1EA9-0937-153A11C84874}"/>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1F15FA0-CAF4-4F9B-06BA-F32FF94F53F0}"/>
              </a:ext>
            </a:extLst>
          </p:cNvPr>
          <p:cNvSpPr>
            <a:spLocks noGrp="1"/>
          </p:cNvSpPr>
          <p:nvPr>
            <p:ph type="title"/>
          </p:nvPr>
        </p:nvSpPr>
        <p:spPr/>
        <p:txBody>
          <a:bodyPr/>
          <a:lstStyle/>
          <a:p>
            <a:r>
              <a:rPr lang="en-US" dirty="0"/>
              <a:t>EMS</a:t>
            </a:r>
          </a:p>
        </p:txBody>
      </p:sp>
      <p:sp>
        <p:nvSpPr>
          <p:cNvPr id="4" name="Text Placeholder 3">
            <a:extLst>
              <a:ext uri="{FF2B5EF4-FFF2-40B4-BE49-F238E27FC236}">
                <a16:creationId xmlns:a16="http://schemas.microsoft.com/office/drawing/2014/main" id="{A11773A5-C002-33EF-F516-866D3E3863D3}"/>
              </a:ext>
            </a:extLst>
          </p:cNvPr>
          <p:cNvSpPr>
            <a:spLocks noGrp="1"/>
          </p:cNvSpPr>
          <p:nvPr>
            <p:ph type="body" sz="quarter" idx="11"/>
          </p:nvPr>
        </p:nvSpPr>
        <p:spPr>
          <a:xfrm>
            <a:off x="11018838" y="2400264"/>
            <a:ext cx="12757150" cy="10871600"/>
          </a:xfrm>
        </p:spPr>
        <p:txBody>
          <a:bodyPr/>
          <a:lstStyle/>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Asynchronous Communication: </a:t>
            </a:r>
            <a:r>
              <a:rPr lang="en-US" sz="2600" dirty="0"/>
              <a:t>"Fire and forget" prehospital report with scan, photo, and voice-to-text workflow.</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Reduce Data Entry Burden:  </a:t>
            </a:r>
            <a:r>
              <a:rPr lang="en-US" sz="2600" dirty="0"/>
              <a:t>Better information with less typing and tapping using multimedia reports.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Convert Communication to Documentation: </a:t>
            </a:r>
            <a:r>
              <a:rPr lang="en-US" sz="2600" dirty="0"/>
              <a:t>Pull your communication into ePCR.</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Stop Repeating Yourself: </a:t>
            </a:r>
            <a:r>
              <a:rPr lang="en-US" sz="2600" dirty="0"/>
              <a:t>Hospital staff can access all information via app or web browser. They can even print the Pulsara Summary Report.</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Improved Destination Selection: </a:t>
            </a:r>
            <a:r>
              <a:rPr lang="en-US" sz="2600" dirty="0"/>
              <a:t>Assistance in choosing the most appropriate destination based on distance, capabilities, and availability.</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ED Bypass Protocols: </a:t>
            </a:r>
            <a:r>
              <a:rPr lang="en-US" sz="2600" dirty="0"/>
              <a:t>Direct patients to appropriate areas (specific ED Room, Cath Lab, CT, IR, OB, etc.) when needed, reducing delays.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Pre-registration: </a:t>
            </a:r>
            <a:r>
              <a:rPr lang="en-US" sz="2600" dirty="0"/>
              <a:t>Hospitals can often pre-register patients for smoother transitions - armbands, stickers…</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Safer, More-efficient Handoff: </a:t>
            </a:r>
            <a:r>
              <a:rPr lang="en-US" sz="2600" dirty="0"/>
              <a:t>Streamlined handoffs from first responders to transport, EMS to ED, and EMS to specialty areas. </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Faster Turnaround Times: </a:t>
            </a:r>
            <a:r>
              <a:rPr lang="en-US" sz="2600" dirty="0"/>
              <a:t>Reduced EMS turnaround and wall times with efficient communication and coordination.</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Better Feedback and Data: </a:t>
            </a:r>
            <a:r>
              <a:rPr lang="en-US" sz="2600" dirty="0"/>
              <a:t>Access to additional data for billing and patient outcomes, improving care and documentation.</a:t>
            </a:r>
          </a:p>
          <a:p>
            <a:pPr marL="0" indent="0">
              <a:spcBef>
                <a:spcPts val="0"/>
              </a:spcBef>
              <a:spcAft>
                <a:spcPts val="2400"/>
              </a:spcAft>
              <a:buSzPct val="90000"/>
              <a:buNone/>
            </a:pPr>
            <a:r>
              <a:rPr lang="en-US" sz="2600" b="1" dirty="0">
                <a:latin typeface="Calibri" panose="020F0502020204030204" pitchFamily="34" charset="0"/>
                <a:ea typeface="Roboto Medium" panose="02000000000000000000" pitchFamily="2" charset="0"/>
                <a:cs typeface="Calibri" panose="020F0502020204030204" pitchFamily="34" charset="0"/>
              </a:rPr>
              <a:t>Unified Patient Movement System: </a:t>
            </a:r>
            <a:r>
              <a:rPr lang="en-US" sz="2600" dirty="0"/>
              <a:t>Same tool for daily use, MCI, mass evacuation, and mass gatherings.</a:t>
            </a:r>
          </a:p>
        </p:txBody>
      </p:sp>
      <p:sp>
        <p:nvSpPr>
          <p:cNvPr id="5" name="Text Placeholder 11">
            <a:extLst>
              <a:ext uri="{FF2B5EF4-FFF2-40B4-BE49-F238E27FC236}">
                <a16:creationId xmlns:a16="http://schemas.microsoft.com/office/drawing/2014/main" id="{5A768B2E-FA08-E9D2-9442-BAB618EAEF8B}"/>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UNIFIED CARE TEAM - Benefits</a:t>
            </a:r>
          </a:p>
        </p:txBody>
      </p:sp>
    </p:spTree>
    <p:extLst>
      <p:ext uri="{BB962C8B-B14F-4D97-AF65-F5344CB8AC3E}">
        <p14:creationId xmlns:p14="http://schemas.microsoft.com/office/powerpoint/2010/main" val="97221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8E28A-22F8-28DF-7299-FA96A088D48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CB739EF-E7E7-E6B6-2942-6440E72CC60F}"/>
              </a:ext>
            </a:extLst>
          </p:cNvPr>
          <p:cNvPicPr>
            <a:picLocks noChangeAspect="1"/>
          </p:cNvPicPr>
          <p:nvPr/>
        </p:nvPicPr>
        <p:blipFill>
          <a:blip r:embed="rId3"/>
          <a:stretch>
            <a:fillRect/>
          </a:stretch>
        </p:blipFill>
        <p:spPr>
          <a:xfrm>
            <a:off x="45810" y="-12594"/>
            <a:ext cx="10635118" cy="13662794"/>
          </a:xfrm>
          <a:prstGeom prst="rect">
            <a:avLst/>
          </a:prstGeom>
        </p:spPr>
      </p:pic>
      <p:sp>
        <p:nvSpPr>
          <p:cNvPr id="3" name="Title 2">
            <a:extLst>
              <a:ext uri="{FF2B5EF4-FFF2-40B4-BE49-F238E27FC236}">
                <a16:creationId xmlns:a16="http://schemas.microsoft.com/office/drawing/2014/main" id="{0C697016-1752-D5D8-D7A1-EDAC2B8516CE}"/>
              </a:ext>
            </a:extLst>
          </p:cNvPr>
          <p:cNvSpPr>
            <a:spLocks noGrp="1"/>
          </p:cNvSpPr>
          <p:nvPr>
            <p:ph type="title"/>
          </p:nvPr>
        </p:nvSpPr>
        <p:spPr/>
        <p:txBody>
          <a:bodyPr/>
          <a:lstStyle/>
          <a:p>
            <a:r>
              <a:rPr lang="en-US" dirty="0"/>
              <a:t>Next Steps</a:t>
            </a:r>
          </a:p>
        </p:txBody>
      </p:sp>
      <p:sp>
        <p:nvSpPr>
          <p:cNvPr id="4" name="Text Placeholder 3">
            <a:extLst>
              <a:ext uri="{FF2B5EF4-FFF2-40B4-BE49-F238E27FC236}">
                <a16:creationId xmlns:a16="http://schemas.microsoft.com/office/drawing/2014/main" id="{AA053E84-F03D-3B20-5804-96E2122A9F25}"/>
              </a:ext>
            </a:extLst>
          </p:cNvPr>
          <p:cNvSpPr>
            <a:spLocks noGrp="1"/>
          </p:cNvSpPr>
          <p:nvPr>
            <p:ph type="body" sz="quarter" idx="11"/>
          </p:nvPr>
        </p:nvSpPr>
        <p:spPr>
          <a:xfrm>
            <a:off x="11018838" y="2400264"/>
            <a:ext cx="12757150" cy="8315361"/>
          </a:xfrm>
        </p:spPr>
        <p:txBody>
          <a:bodyPr/>
          <a:lstStyle/>
          <a:p>
            <a:pPr>
              <a:spcBef>
                <a:spcPts val="0"/>
              </a:spcBef>
            </a:pPr>
            <a:r>
              <a:rPr lang="en-US" sz="3400" b="1" dirty="0">
                <a:solidFill>
                  <a:schemeClr val="accent1"/>
                </a:solidFill>
                <a:latin typeface="+mj-lt"/>
              </a:rPr>
              <a:t>STATE RESOURCE PAGE</a:t>
            </a:r>
          </a:p>
          <a:p>
            <a:pPr marL="466725" lvl="1" indent="-449263">
              <a:spcBef>
                <a:spcPts val="0"/>
              </a:spcBef>
              <a:buFont typeface="Arial" panose="020B0604020202020204" pitchFamily="34" charset="0"/>
              <a:buChar char="•"/>
            </a:pPr>
            <a:r>
              <a:rPr lang="en-US" dirty="0"/>
              <a:t>Overview / Executive Summaries / Demos</a:t>
            </a:r>
          </a:p>
          <a:p>
            <a:pPr marL="466725" lvl="1" indent="-449263">
              <a:spcBef>
                <a:spcPts val="0"/>
              </a:spcBef>
              <a:buFont typeface="Arial" panose="020B0604020202020204" pitchFamily="34" charset="0"/>
              <a:buChar char="•"/>
            </a:pPr>
            <a:r>
              <a:rPr lang="en-US" dirty="0"/>
              <a:t>Who is on the Network</a:t>
            </a:r>
          </a:p>
          <a:p>
            <a:pPr marL="466725" lvl="1" indent="-449263">
              <a:spcBef>
                <a:spcPts val="0"/>
              </a:spcBef>
              <a:buFont typeface="Arial" panose="020B0604020202020204" pitchFamily="34" charset="0"/>
              <a:buChar char="•"/>
            </a:pPr>
            <a:r>
              <a:rPr lang="en-US" dirty="0"/>
              <a:t>Implementation / Training Resources</a:t>
            </a:r>
          </a:p>
          <a:p>
            <a:pPr marL="466725" lvl="1" indent="-449263">
              <a:spcBef>
                <a:spcPts val="0"/>
              </a:spcBef>
              <a:buFont typeface="Arial" panose="020B0604020202020204" pitchFamily="34" charset="0"/>
              <a:buChar char="•"/>
            </a:pPr>
            <a:r>
              <a:rPr lang="en-US" dirty="0"/>
              <a:t>IT Resources</a:t>
            </a:r>
          </a:p>
          <a:p>
            <a:pPr marL="466725" lvl="1" indent="-449263">
              <a:spcBef>
                <a:spcPts val="0"/>
              </a:spcBef>
              <a:buFont typeface="Arial" panose="020B0604020202020204" pitchFamily="34" charset="0"/>
              <a:buChar char="•"/>
            </a:pPr>
            <a:r>
              <a:rPr lang="en-US" dirty="0"/>
              <a:t>SIGN UP FORM</a:t>
            </a:r>
          </a:p>
          <a:p>
            <a:pPr marL="466725" lvl="1" indent="-449263">
              <a:spcBef>
                <a:spcPts val="0"/>
              </a:spcBef>
              <a:buFont typeface="Arial" panose="020B0604020202020204" pitchFamily="34" charset="0"/>
              <a:buChar char="•"/>
            </a:pPr>
            <a:r>
              <a:rPr lang="en-US" dirty="0"/>
              <a:t>Demo / Have Question Request</a:t>
            </a:r>
          </a:p>
          <a:p>
            <a:pPr marL="0" indent="0">
              <a:spcBef>
                <a:spcPts val="0"/>
              </a:spcBef>
              <a:buNone/>
            </a:pPr>
            <a:endParaRPr lang="en-US" dirty="0"/>
          </a:p>
          <a:p>
            <a:pPr marL="0" indent="0">
              <a:spcBef>
                <a:spcPts val="0"/>
              </a:spcBef>
              <a:buNone/>
            </a:pPr>
            <a:r>
              <a:rPr lang="en-US" sz="3400" b="1" dirty="0">
                <a:solidFill>
                  <a:schemeClr val="accent1"/>
                </a:solidFill>
                <a:latin typeface="+mj-lt"/>
              </a:rPr>
              <a:t>GET SIGNED UP TO GET IN THE QUEUE</a:t>
            </a:r>
          </a:p>
          <a:p>
            <a:pPr marL="457200" indent="-457200">
              <a:spcBef>
                <a:spcPts val="0"/>
              </a:spcBef>
              <a:buFont typeface="Arial" panose="020B0604020202020204" pitchFamily="34" charset="0"/>
              <a:buChar char="•"/>
            </a:pPr>
            <a:r>
              <a:rPr lang="en-US" dirty="0"/>
              <a:t>This does not commit you to fully onboarding or a timeline.</a:t>
            </a:r>
          </a:p>
          <a:p>
            <a:pPr marL="457200" indent="-457200">
              <a:spcBef>
                <a:spcPts val="0"/>
              </a:spcBef>
              <a:buFont typeface="Arial" panose="020B0604020202020204" pitchFamily="34" charset="0"/>
              <a:buChar char="•"/>
            </a:pPr>
            <a:r>
              <a:rPr lang="en-US" dirty="0"/>
              <a:t>Pulsara will work with you and your region to coordinate timeline for training and regular daily use.</a:t>
            </a:r>
          </a:p>
          <a:p>
            <a:pPr marL="0" indent="0">
              <a:spcBef>
                <a:spcPts val="0"/>
              </a:spcBef>
              <a:buNone/>
            </a:pPr>
            <a:endParaRPr lang="en-US" dirty="0"/>
          </a:p>
        </p:txBody>
      </p:sp>
      <p:sp>
        <p:nvSpPr>
          <p:cNvPr id="21" name="Text Placeholder 11">
            <a:extLst>
              <a:ext uri="{FF2B5EF4-FFF2-40B4-BE49-F238E27FC236}">
                <a16:creationId xmlns:a16="http://schemas.microsoft.com/office/drawing/2014/main" id="{47625722-7AF2-1B08-507C-F7C315C0CF80}"/>
              </a:ext>
            </a:extLst>
          </p:cNvPr>
          <p:cNvSpPr txBox="1">
            <a:spLocks/>
          </p:cNvSpPr>
          <p:nvPr/>
        </p:nvSpPr>
        <p:spPr>
          <a:xfrm>
            <a:off x="0" y="12387054"/>
            <a:ext cx="10726738" cy="884810"/>
          </a:xfrm>
          <a:prstGeom prst="rect">
            <a:avLst/>
          </a:prstGeom>
          <a:solidFill>
            <a:schemeClr val="accent1"/>
          </a:solidFill>
        </p:spPr>
        <p:txBody>
          <a:bodyPr tIns="18288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Onboarding &amp; Ongoing Training</a:t>
            </a:r>
          </a:p>
        </p:txBody>
      </p:sp>
      <p:pic>
        <p:nvPicPr>
          <p:cNvPr id="8194" name="steps imge">
            <a:extLst>
              <a:ext uri="{FF2B5EF4-FFF2-40B4-BE49-F238E27FC236}">
                <a16:creationId xmlns:a16="http://schemas.microsoft.com/office/drawing/2014/main" id="{B672BBD5-8ADF-96FB-3214-E811BC422E30}"/>
              </a:ext>
            </a:extLst>
          </p:cNvPr>
          <p:cNvPicPr>
            <a:picLocks noGrp="1" noChangeAspect="1" noChangeArrowheads="1"/>
          </p:cNvPicPr>
          <p:nvPr>
            <p:ph type="pic" sz="quarter" idx="10"/>
          </p:nvPr>
        </p:nvPicPr>
        <p:blipFill>
          <a:blip r:embed="rId4">
            <a:extLst>
              <a:ext uri="{28A0092B-C50C-407E-A947-70E740481C1C}">
                <a14:useLocalDpi xmlns:a14="http://schemas.microsoft.com/office/drawing/2010/main" val="0"/>
              </a:ext>
            </a:extLst>
          </a:blip>
          <a:srcRect l="23931" r="2393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1">
            <a:extLst>
              <a:ext uri="{FF2B5EF4-FFF2-40B4-BE49-F238E27FC236}">
                <a16:creationId xmlns:a16="http://schemas.microsoft.com/office/drawing/2014/main" id="{2DD67126-1187-C4F3-E901-88B316D99E53}"/>
              </a:ext>
            </a:extLst>
          </p:cNvPr>
          <p:cNvSpPr txBox="1">
            <a:spLocks/>
          </p:cNvSpPr>
          <p:nvPr/>
        </p:nvSpPr>
        <p:spPr>
          <a:xfrm>
            <a:off x="-14288" y="11896344"/>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Helpful Notes</a:t>
            </a:r>
          </a:p>
        </p:txBody>
      </p:sp>
    </p:spTree>
    <p:extLst>
      <p:ext uri="{BB962C8B-B14F-4D97-AF65-F5344CB8AC3E}">
        <p14:creationId xmlns:p14="http://schemas.microsoft.com/office/powerpoint/2010/main" val="20377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8613</TotalTime>
  <Words>1802</Words>
  <Application>Microsoft Macintosh PowerPoint</Application>
  <PresentationFormat>Custom</PresentationFormat>
  <Paragraphs>177</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Arial Black</vt:lpstr>
      <vt:lpstr>Arial Narrow</vt:lpstr>
      <vt:lpstr>Calibri</vt:lpstr>
      <vt:lpstr>Calibri Light</vt:lpstr>
      <vt:lpstr>Roboto Light</vt:lpstr>
      <vt:lpstr>Roboto Medium</vt:lpstr>
      <vt:lpstr>System Font Regular</vt:lpstr>
      <vt:lpstr>Office Theme</vt:lpstr>
      <vt:lpstr>PowerPoint Presentation</vt:lpstr>
      <vt:lpstr>Traditional Patient Movement</vt:lpstr>
      <vt:lpstr>EMS – Daily Use</vt:lpstr>
      <vt:lpstr>EMS - Incidents</vt:lpstr>
      <vt:lpstr>Interfacility Transport Crew</vt:lpstr>
      <vt:lpstr>PowerPoint Presentation</vt:lpstr>
      <vt:lpstr>EMS: Quick Facts</vt:lpstr>
      <vt:lpstr>Hospital Requirements</vt:lpstr>
      <vt:lpstr>Pulsara Academy / Training</vt:lpstr>
      <vt:lpstr>EMS</vt:lpstr>
      <vt:lpstr>Next Steps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EMS Executive Summary</dc:title>
  <dc:subject/>
  <dc:creator>Pulsara</dc:creator>
  <cp:keywords/>
  <dc:description/>
  <cp:lastModifiedBy>Michele M Miller</cp:lastModifiedBy>
  <cp:revision>43</cp:revision>
  <cp:lastPrinted>2025-02-20T17:41:33Z</cp:lastPrinted>
  <dcterms:created xsi:type="dcterms:W3CDTF">2024-11-22T21:38:33Z</dcterms:created>
  <dcterms:modified xsi:type="dcterms:W3CDTF">2025-02-20T17:41:40Z</dcterms:modified>
  <cp:category/>
</cp:coreProperties>
</file>