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embeddedFontLst>
    <p:embeddedFont>
      <p:font typeface="Roboto" panose="020000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80">
          <p15:clr>
            <a:srgbClr val="A4A3A4"/>
          </p15:clr>
        </p15:guide>
        <p15:guide id="2" orient="horz" pos="2448">
          <p15:clr>
            <a:srgbClr val="A4A3A4"/>
          </p15:clr>
        </p15:guide>
        <p15:guide id="3" orient="horz" pos="2568">
          <p15:clr>
            <a:srgbClr val="A4A3A4"/>
          </p15:clr>
        </p15:guide>
        <p15:guide id="4" orient="horz" pos="3936">
          <p15:clr>
            <a:srgbClr val="A4A3A4"/>
          </p15:clr>
        </p15:guide>
        <p15:guide id="5" pos="7320">
          <p15:clr>
            <a:srgbClr val="A4A3A4"/>
          </p15:clr>
        </p15:guide>
        <p15:guide id="6" pos="5745">
          <p15:clr>
            <a:srgbClr val="A4A3A4"/>
          </p15:clr>
        </p15:guide>
        <p15:guide id="7" pos="5544">
          <p15:clr>
            <a:srgbClr val="A4A3A4"/>
          </p15:clr>
        </p15:guide>
        <p15:guide id="8" pos="3960">
          <p15:clr>
            <a:srgbClr val="A4A3A4"/>
          </p15:clr>
        </p15:guide>
        <p15:guide id="9" orient="horz" pos="816">
          <p15:clr>
            <a:srgbClr val="A4A3A4"/>
          </p15:clr>
        </p15:guide>
        <p15:guide id="10" orient="horz" pos="576">
          <p15:clr>
            <a:srgbClr val="A4A3A4"/>
          </p15:clr>
        </p15:guide>
        <p15:guide id="11" pos="432">
          <p15:clr>
            <a:srgbClr val="A4A3A4"/>
          </p15:clr>
        </p15:guide>
        <p15:guide id="12" pos="744">
          <p15:clr>
            <a:srgbClr val="A4A3A4"/>
          </p15:clr>
        </p15:guide>
        <p15:guide id="13" pos="37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Woodson"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56463"/>
  </p:normalViewPr>
  <p:slideViewPr>
    <p:cSldViewPr snapToGrid="0">
      <p:cViewPr varScale="1">
        <p:scale>
          <a:sx n="65" d="100"/>
          <a:sy n="65" d="100"/>
        </p:scale>
        <p:origin x="2840" y="184"/>
      </p:cViewPr>
      <p:guideLst>
        <p:guide orient="horz" pos="1080"/>
        <p:guide orient="horz" pos="2448"/>
        <p:guide orient="horz" pos="2568"/>
        <p:guide orient="horz" pos="3936"/>
        <p:guide pos="7320"/>
        <p:guide pos="5745"/>
        <p:guide pos="5544"/>
        <p:guide pos="3960"/>
        <p:guide orient="horz" pos="816"/>
        <p:guide orient="horz" pos="576"/>
        <p:guide pos="432"/>
        <p:guide pos="744"/>
        <p:guide pos="37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comments/comment1.xml><?xml version="1.0" encoding="utf-8"?>
<p:cmLst xmlns:a="http://schemas.openxmlformats.org/drawingml/2006/main" xmlns:r="http://schemas.openxmlformats.org/officeDocument/2006/relationships" xmlns:p="http://schemas.openxmlformats.org/presentationml/2006/main">
  <p:cm authorId="0" dt="2025-02-11T22:46:00.275" idx="1">
    <p:pos x="6000" y="0"/>
    <p:text>Might be better way of pulling up and highlighting call and alert settings</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
        <p:cNvGrpSpPr/>
        <p:nvPr/>
      </p:nvGrpSpPr>
      <p:grpSpPr>
        <a:xfrm>
          <a:off x="0" y="0"/>
          <a:ext cx="0" cy="0"/>
          <a:chOff x="0" y="0"/>
          <a:chExt cx="0" cy="0"/>
        </a:xfrm>
      </p:grpSpPr>
      <p:sp>
        <p:nvSpPr>
          <p:cNvPr id="10" name="Google Shape;1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ID" sz="1050" dirty="0">
                <a:solidFill>
                  <a:srgbClr val="0E0E0E"/>
                </a:solidFill>
              </a:rPr>
              <a:t>How to set up Pulsara on a web browser for daily use in the Emergency </a:t>
            </a:r>
            <a:r>
              <a:rPr lang="en-ID" sz="1050">
                <a:solidFill>
                  <a:srgbClr val="0E0E0E"/>
                </a:solidFill>
              </a:rPr>
              <a:t>Department.</a:t>
            </a:r>
            <a:endParaRPr sz="1050" dirty="0">
              <a:solidFill>
                <a:schemeClr val="dk1"/>
              </a:solidFill>
            </a:endParaRPr>
          </a:p>
        </p:txBody>
      </p:sp>
      <p:sp>
        <p:nvSpPr>
          <p:cNvPr id="11" name="Google Shape;1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33446651f38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ID">
                <a:solidFill>
                  <a:schemeClr val="dk1"/>
                </a:solidFill>
              </a:rPr>
              <a:t>Some users in the Emergency Department also have the ability to edit their </a:t>
            </a:r>
            <a:r>
              <a:rPr lang="en-ID" b="1">
                <a:solidFill>
                  <a:schemeClr val="dk1"/>
                </a:solidFill>
              </a:rPr>
              <a:t>ED Availability</a:t>
            </a:r>
            <a:r>
              <a:rPr lang="en-ID">
                <a:solidFill>
                  <a:schemeClr val="dk1"/>
                </a:solidFill>
              </a:rPr>
              <a:t>. This communicates to the Pulsara Network the general availability or status of your Emergency Department.  For example, when EMS is selecting their transport destination they are able to see the color status and any provided comments that you want to communicate to them. </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sz="1050">
              <a:solidFill>
                <a:schemeClr val="dk1"/>
              </a:solidFill>
            </a:endParaRPr>
          </a:p>
        </p:txBody>
      </p:sp>
      <p:sp>
        <p:nvSpPr>
          <p:cNvPr id="152" name="Google Shape;152;g33446651f38_0_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g3309b260b81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1200"/>
              </a:spcAft>
              <a:buClr>
                <a:schemeClr val="dk1"/>
              </a:buClr>
              <a:buSzPts val="1100"/>
              <a:buFont typeface="Arial"/>
              <a:buNone/>
            </a:pPr>
            <a:r>
              <a:rPr lang="en-ID">
                <a:solidFill>
                  <a:schemeClr val="dk1"/>
                </a:solidFill>
              </a:rPr>
              <a:t>When using Pulsara in the Emergency Department, most users stay in </a:t>
            </a:r>
            <a:r>
              <a:rPr lang="en-ID" b="1">
                <a:solidFill>
                  <a:schemeClr val="dk1"/>
                </a:solidFill>
              </a:rPr>
              <a:t>Pulsara HQ View</a:t>
            </a:r>
            <a:r>
              <a:rPr lang="en-ID">
                <a:solidFill>
                  <a:schemeClr val="dk1"/>
                </a:solidFill>
              </a:rPr>
              <a:t>. This view lets you see </a:t>
            </a:r>
            <a:r>
              <a:rPr lang="en-ID" b="1">
                <a:solidFill>
                  <a:schemeClr val="dk1"/>
                </a:solidFill>
              </a:rPr>
              <a:t>all patient channels</a:t>
            </a:r>
            <a:r>
              <a:rPr lang="en-ID">
                <a:solidFill>
                  <a:schemeClr val="dk1"/>
                </a:solidFill>
              </a:rPr>
              <a:t> in one place.  </a:t>
            </a:r>
            <a:endParaRPr sz="1050">
              <a:solidFill>
                <a:schemeClr val="dk1"/>
              </a:solidFill>
            </a:endParaRPr>
          </a:p>
        </p:txBody>
      </p:sp>
      <p:sp>
        <p:nvSpPr>
          <p:cNvPr id="37" name="Google Shape;37;g3309b260b81_0_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g3309b260b81_0_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ID">
                <a:solidFill>
                  <a:schemeClr val="dk1"/>
                </a:solidFill>
              </a:rPr>
              <a:t>If you’re managing an </a:t>
            </a:r>
            <a:r>
              <a:rPr lang="en-ID" b="1">
                <a:solidFill>
                  <a:schemeClr val="dk1"/>
                </a:solidFill>
              </a:rPr>
              <a:t>Incident</a:t>
            </a:r>
            <a:r>
              <a:rPr lang="en-ID">
                <a:solidFill>
                  <a:schemeClr val="dk1"/>
                </a:solidFill>
              </a:rPr>
              <a:t>, you can switch to </a:t>
            </a:r>
            <a:r>
              <a:rPr lang="en-ID" b="1">
                <a:solidFill>
                  <a:schemeClr val="dk1"/>
                </a:solidFill>
              </a:rPr>
              <a:t>Incident View</a:t>
            </a:r>
            <a:r>
              <a:rPr lang="en-ID">
                <a:solidFill>
                  <a:schemeClr val="dk1"/>
                </a:solidFill>
              </a:rPr>
              <a:t>, which groups patient channels by incident for better organization.</a:t>
            </a:r>
            <a:endParaRPr sz="1050">
              <a:solidFill>
                <a:srgbClr val="0E0E0E"/>
              </a:solidFill>
            </a:endParaRPr>
          </a:p>
          <a:p>
            <a:pPr marL="0" lvl="0" indent="0" algn="l" rtl="0">
              <a:lnSpc>
                <a:spcPct val="115000"/>
              </a:lnSpc>
              <a:spcBef>
                <a:spcPts val="1200"/>
              </a:spcBef>
              <a:spcAft>
                <a:spcPts val="0"/>
              </a:spcAft>
              <a:buClr>
                <a:schemeClr val="dk1"/>
              </a:buClr>
              <a:buSzPts val="1100"/>
              <a:buFont typeface="Arial"/>
              <a:buNone/>
            </a:pPr>
            <a:endParaRPr sz="1050">
              <a:solidFill>
                <a:schemeClr val="dk1"/>
              </a:solidFill>
            </a:endParaRPr>
          </a:p>
        </p:txBody>
      </p:sp>
      <p:sp>
        <p:nvSpPr>
          <p:cNvPr id="47" name="Google Shape;47;g3309b260b81_0_2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309b260b81_0_4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ID">
                <a:solidFill>
                  <a:schemeClr val="dk1"/>
                </a:solidFill>
              </a:rPr>
              <a:t>Next, check your </a:t>
            </a:r>
            <a:r>
              <a:rPr lang="en-ID" b="1">
                <a:solidFill>
                  <a:schemeClr val="dk1"/>
                </a:solidFill>
              </a:rPr>
              <a:t>call and alerting status</a:t>
            </a:r>
            <a:r>
              <a:rPr lang="en-ID">
                <a:solidFill>
                  <a:schemeClr val="dk1"/>
                </a:solidFill>
              </a:rPr>
              <a:t> by clicking the </a:t>
            </a:r>
            <a:r>
              <a:rPr lang="en-ID" b="1">
                <a:solidFill>
                  <a:schemeClr val="dk1"/>
                </a:solidFill>
              </a:rPr>
              <a:t>Bell icon</a:t>
            </a:r>
            <a:r>
              <a:rPr lang="en-ID">
                <a:solidFill>
                  <a:schemeClr val="dk1"/>
                </a:solidFill>
              </a:rPr>
              <a:t> at the top of the screen.  Make sure you are </a:t>
            </a:r>
            <a:r>
              <a:rPr lang="en-ID" b="1">
                <a:solidFill>
                  <a:schemeClr val="dk1"/>
                </a:solidFill>
              </a:rPr>
              <a:t>on call</a:t>
            </a:r>
            <a:r>
              <a:rPr lang="en-ID">
                <a:solidFill>
                  <a:schemeClr val="dk1"/>
                </a:solidFill>
              </a:rPr>
              <a:t> so you can be assigned to new patients. You can also enable </a:t>
            </a:r>
            <a:r>
              <a:rPr lang="en-ID" b="1">
                <a:solidFill>
                  <a:schemeClr val="dk1"/>
                </a:solidFill>
              </a:rPr>
              <a:t>audible alerts</a:t>
            </a:r>
            <a:r>
              <a:rPr lang="en-ID">
                <a:solidFill>
                  <a:schemeClr val="dk1"/>
                </a:solidFill>
              </a:rPr>
              <a:t> for new patient arrivals. For the best experience, we recommend using at least one </a:t>
            </a:r>
            <a:r>
              <a:rPr lang="en-ID" b="1">
                <a:solidFill>
                  <a:schemeClr val="dk1"/>
                </a:solidFill>
              </a:rPr>
              <a:t>smart device</a:t>
            </a:r>
            <a:r>
              <a:rPr lang="en-ID">
                <a:solidFill>
                  <a:schemeClr val="dk1"/>
                </a:solidFill>
              </a:rPr>
              <a:t> for audible alerts. But if you’re relying only on your browser, check that your </a:t>
            </a:r>
            <a:r>
              <a:rPr lang="en-ID" b="1">
                <a:solidFill>
                  <a:schemeClr val="dk1"/>
                </a:solidFill>
              </a:rPr>
              <a:t>computer and speaker settings</a:t>
            </a:r>
            <a:r>
              <a:rPr lang="en-ID">
                <a:solidFill>
                  <a:schemeClr val="dk1"/>
                </a:solidFill>
              </a:rPr>
              <a:t> are set up correctly.</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sz="1050">
              <a:solidFill>
                <a:schemeClr val="dk1"/>
              </a:solidFill>
            </a:endParaRPr>
          </a:p>
        </p:txBody>
      </p:sp>
      <p:sp>
        <p:nvSpPr>
          <p:cNvPr id="58" name="Google Shape;58;g3309b260b81_0_4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309b260b81_0_6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1200"/>
              </a:spcAft>
              <a:buClr>
                <a:schemeClr val="dk1"/>
              </a:buClr>
              <a:buSzPts val="1100"/>
              <a:buFont typeface="Arial"/>
              <a:buNone/>
            </a:pPr>
            <a:r>
              <a:rPr lang="en-ID">
                <a:solidFill>
                  <a:schemeClr val="dk1"/>
                </a:solidFill>
              </a:rPr>
              <a:t>Now, let’s adjust your </a:t>
            </a:r>
            <a:r>
              <a:rPr lang="en-ID" b="1">
                <a:solidFill>
                  <a:schemeClr val="dk1"/>
                </a:solidFill>
              </a:rPr>
              <a:t>display settings</a:t>
            </a:r>
            <a:r>
              <a:rPr lang="en-ID">
                <a:solidFill>
                  <a:schemeClr val="dk1"/>
                </a:solidFill>
              </a:rPr>
              <a:t>. Click the </a:t>
            </a:r>
            <a:r>
              <a:rPr lang="en-ID" b="1">
                <a:solidFill>
                  <a:schemeClr val="dk1"/>
                </a:solidFill>
              </a:rPr>
              <a:t>Settings icon</a:t>
            </a:r>
            <a:r>
              <a:rPr lang="en-ID">
                <a:solidFill>
                  <a:schemeClr val="dk1"/>
                </a:solidFill>
              </a:rPr>
              <a:t> to choose whether to </a:t>
            </a:r>
            <a:r>
              <a:rPr lang="en-ID" b="1">
                <a:solidFill>
                  <a:schemeClr val="dk1"/>
                </a:solidFill>
              </a:rPr>
              <a:t>show or hide patient names and chief complaints</a:t>
            </a:r>
            <a:r>
              <a:rPr lang="en-ID">
                <a:solidFill>
                  <a:schemeClr val="dk1"/>
                </a:solidFill>
              </a:rPr>
              <a:t>. If you’re displaying </a:t>
            </a:r>
            <a:r>
              <a:rPr lang="en-ID" b="1">
                <a:solidFill>
                  <a:schemeClr val="dk1"/>
                </a:solidFill>
              </a:rPr>
              <a:t>Pulsara HQ on a public screen</a:t>
            </a:r>
            <a:r>
              <a:rPr lang="en-ID">
                <a:solidFill>
                  <a:schemeClr val="dk1"/>
                </a:solidFill>
              </a:rPr>
              <a:t>, you may want to </a:t>
            </a:r>
            <a:r>
              <a:rPr lang="en-ID" b="1">
                <a:solidFill>
                  <a:schemeClr val="dk1"/>
                </a:solidFill>
              </a:rPr>
              <a:t>hide</a:t>
            </a:r>
            <a:r>
              <a:rPr lang="en-ID">
                <a:solidFill>
                  <a:schemeClr val="dk1"/>
                </a:solidFill>
              </a:rPr>
              <a:t> this information for privacy. Otherwise, most users choose to </a:t>
            </a:r>
            <a:r>
              <a:rPr lang="en-ID" b="1">
                <a:solidFill>
                  <a:schemeClr val="dk1"/>
                </a:solidFill>
              </a:rPr>
              <a:t>keep it visible</a:t>
            </a:r>
            <a:r>
              <a:rPr lang="en-ID">
                <a:solidFill>
                  <a:schemeClr val="dk1"/>
                </a:solidFill>
              </a:rPr>
              <a:t> for quick access.</a:t>
            </a:r>
            <a:endParaRPr sz="1050">
              <a:solidFill>
                <a:schemeClr val="dk1"/>
              </a:solidFill>
            </a:endParaRPr>
          </a:p>
        </p:txBody>
      </p:sp>
      <p:sp>
        <p:nvSpPr>
          <p:cNvPr id="75" name="Google Shape;75;g3309b260b81_0_6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3309b260b81_0_8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1200"/>
              </a:spcAft>
              <a:buClr>
                <a:schemeClr val="dk1"/>
              </a:buClr>
              <a:buSzPts val="1100"/>
              <a:buFont typeface="Arial"/>
              <a:buNone/>
            </a:pPr>
            <a:r>
              <a:rPr lang="en-ID">
                <a:solidFill>
                  <a:schemeClr val="dk1"/>
                </a:solidFill>
              </a:rPr>
              <a:t>To focus on the most relevant patients, use the </a:t>
            </a:r>
            <a:r>
              <a:rPr lang="en-ID" b="1">
                <a:solidFill>
                  <a:schemeClr val="dk1"/>
                </a:solidFill>
              </a:rPr>
              <a:t>Filters</a:t>
            </a:r>
            <a:r>
              <a:rPr lang="en-ID">
                <a:solidFill>
                  <a:schemeClr val="dk1"/>
                </a:solidFill>
              </a:rPr>
              <a:t> menu. In the Emergency Department, the most common settings are checking </a:t>
            </a:r>
            <a:r>
              <a:rPr lang="en-ID" b="1">
                <a:solidFill>
                  <a:schemeClr val="dk1"/>
                </a:solidFill>
              </a:rPr>
              <a:t>Inbound</a:t>
            </a:r>
            <a:r>
              <a:rPr lang="en-ID">
                <a:solidFill>
                  <a:schemeClr val="dk1"/>
                </a:solidFill>
              </a:rPr>
              <a:t> and </a:t>
            </a:r>
            <a:r>
              <a:rPr lang="en-ID" b="1">
                <a:solidFill>
                  <a:schemeClr val="dk1"/>
                </a:solidFill>
              </a:rPr>
              <a:t>On-Site</a:t>
            </a:r>
            <a:r>
              <a:rPr lang="en-ID">
                <a:solidFill>
                  <a:schemeClr val="dk1"/>
                </a:solidFill>
              </a:rPr>
              <a:t> under the </a:t>
            </a:r>
            <a:r>
              <a:rPr lang="en-ID" b="1">
                <a:solidFill>
                  <a:schemeClr val="dk1"/>
                </a:solidFill>
              </a:rPr>
              <a:t>Status filter, </a:t>
            </a:r>
            <a:endParaRPr sz="1050">
              <a:solidFill>
                <a:schemeClr val="dk1"/>
              </a:solidFill>
            </a:endParaRPr>
          </a:p>
        </p:txBody>
      </p:sp>
      <p:sp>
        <p:nvSpPr>
          <p:cNvPr id="90" name="Google Shape;90;g3309b260b81_0_8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309b260b81_0_1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1200"/>
              </a:spcAft>
              <a:buClr>
                <a:schemeClr val="dk1"/>
              </a:buClr>
              <a:buSzPts val="1100"/>
              <a:buFont typeface="Arial"/>
              <a:buNone/>
            </a:pPr>
            <a:r>
              <a:rPr lang="en-ID" b="1">
                <a:solidFill>
                  <a:schemeClr val="dk1"/>
                </a:solidFill>
              </a:rPr>
              <a:t>and EMS</a:t>
            </a:r>
            <a:r>
              <a:rPr lang="en-ID">
                <a:solidFill>
                  <a:schemeClr val="dk1"/>
                </a:solidFill>
              </a:rPr>
              <a:t> and </a:t>
            </a:r>
            <a:r>
              <a:rPr lang="en-ID" b="1">
                <a:solidFill>
                  <a:schemeClr val="dk1"/>
                </a:solidFill>
              </a:rPr>
              <a:t>ED patients</a:t>
            </a:r>
            <a:r>
              <a:rPr lang="en-ID">
                <a:solidFill>
                  <a:schemeClr val="dk1"/>
                </a:solidFill>
              </a:rPr>
              <a:t> under the </a:t>
            </a:r>
            <a:r>
              <a:rPr lang="en-ID" b="1">
                <a:solidFill>
                  <a:schemeClr val="dk1"/>
                </a:solidFill>
              </a:rPr>
              <a:t>Method of Arrival filter</a:t>
            </a:r>
            <a:r>
              <a:rPr lang="en-ID">
                <a:solidFill>
                  <a:schemeClr val="dk1"/>
                </a:solidFill>
              </a:rPr>
              <a:t>.  With these settings, stopping a patient channel will </a:t>
            </a:r>
            <a:r>
              <a:rPr lang="en-ID" b="1">
                <a:solidFill>
                  <a:schemeClr val="dk1"/>
                </a:solidFill>
              </a:rPr>
              <a:t>automatically remove it</a:t>
            </a:r>
            <a:r>
              <a:rPr lang="en-ID">
                <a:solidFill>
                  <a:schemeClr val="dk1"/>
                </a:solidFill>
              </a:rPr>
              <a:t> from your list.  </a:t>
            </a:r>
            <a:endParaRPr sz="1050">
              <a:solidFill>
                <a:schemeClr val="dk1"/>
              </a:solidFill>
            </a:endParaRPr>
          </a:p>
        </p:txBody>
      </p:sp>
      <p:sp>
        <p:nvSpPr>
          <p:cNvPr id="104" name="Google Shape;104;g3309b260b81_0_11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3309b260b81_0_13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ID">
                <a:solidFill>
                  <a:schemeClr val="dk1"/>
                </a:solidFill>
              </a:rPr>
              <a:t> In addition, most users in the ED will opt to display active patients from the </a:t>
            </a:r>
            <a:r>
              <a:rPr lang="en-ID" b="1">
                <a:solidFill>
                  <a:schemeClr val="dk1"/>
                </a:solidFill>
              </a:rPr>
              <a:t>Last 12 Hours</a:t>
            </a:r>
            <a:r>
              <a:rPr lang="en-ID">
                <a:solidFill>
                  <a:schemeClr val="dk1"/>
                </a:solidFill>
              </a:rPr>
              <a:t> to keep their patient list shorter.</a:t>
            </a:r>
            <a:endParaRPr>
              <a:solidFill>
                <a:schemeClr val="dk1"/>
              </a:solidFill>
            </a:endParaRPr>
          </a:p>
          <a:p>
            <a:pPr marL="0" lvl="0" indent="0" algn="l" rtl="0">
              <a:lnSpc>
                <a:spcPct val="115000"/>
              </a:lnSpc>
              <a:spcBef>
                <a:spcPts val="1200"/>
              </a:spcBef>
              <a:spcAft>
                <a:spcPts val="0"/>
              </a:spcAft>
              <a:buClr>
                <a:schemeClr val="dk1"/>
              </a:buClr>
              <a:buSzPts val="1100"/>
              <a:buFont typeface="Arial"/>
              <a:buNone/>
            </a:pPr>
            <a:endParaRPr sz="1050">
              <a:solidFill>
                <a:schemeClr val="dk1"/>
              </a:solidFill>
            </a:endParaRPr>
          </a:p>
        </p:txBody>
      </p:sp>
      <p:sp>
        <p:nvSpPr>
          <p:cNvPr id="119" name="Google Shape;119;g3309b260b81_0_13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3309b260b81_0_1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ID">
                <a:solidFill>
                  <a:schemeClr val="dk1"/>
                </a:solidFill>
              </a:rPr>
              <a:t>You can also sort patient channels to match your workflow. Most Emergency Department users sort by </a:t>
            </a:r>
            <a:r>
              <a:rPr lang="en-ID" b="1">
                <a:solidFill>
                  <a:schemeClr val="dk1"/>
                </a:solidFill>
              </a:rPr>
              <a:t>Newest</a:t>
            </a:r>
            <a:r>
              <a:rPr lang="en-ID">
                <a:solidFill>
                  <a:schemeClr val="dk1"/>
                </a:solidFill>
              </a:rPr>
              <a:t>, so the latest patients appear at the top. Some prefer sorting by </a:t>
            </a:r>
            <a:r>
              <a:rPr lang="en-ID" b="1">
                <a:solidFill>
                  <a:schemeClr val="dk1"/>
                </a:solidFill>
              </a:rPr>
              <a:t>ETA</a:t>
            </a:r>
            <a:r>
              <a:rPr lang="en-ID">
                <a:solidFill>
                  <a:schemeClr val="dk1"/>
                </a:solidFill>
              </a:rPr>
              <a:t> to see incoming patients in order of arrival. Sorting preferences can be </a:t>
            </a:r>
            <a:r>
              <a:rPr lang="en-ID" b="1">
                <a:solidFill>
                  <a:schemeClr val="dk1"/>
                </a:solidFill>
              </a:rPr>
              <a:t>customized by role</a:t>
            </a:r>
            <a:r>
              <a:rPr lang="en-ID">
                <a:solidFill>
                  <a:schemeClr val="dk1"/>
                </a:solidFill>
              </a:rPr>
              <a:t> to best fit your needs.</a:t>
            </a:r>
            <a:endParaRPr sz="1050">
              <a:solidFill>
                <a:srgbClr val="0E0E0E"/>
              </a:solidFill>
            </a:endParaRPr>
          </a:p>
          <a:p>
            <a:pPr marL="0" lvl="0" indent="0" algn="l" rtl="0">
              <a:lnSpc>
                <a:spcPct val="115000"/>
              </a:lnSpc>
              <a:spcBef>
                <a:spcPts val="1200"/>
              </a:spcBef>
              <a:spcAft>
                <a:spcPts val="0"/>
              </a:spcAft>
              <a:buClr>
                <a:schemeClr val="dk1"/>
              </a:buClr>
              <a:buSzPts val="1100"/>
              <a:buFont typeface="Arial"/>
              <a:buNone/>
            </a:pPr>
            <a:endParaRPr sz="1050">
              <a:solidFill>
                <a:schemeClr val="dk1"/>
              </a:solidFill>
            </a:endParaRPr>
          </a:p>
        </p:txBody>
      </p:sp>
      <p:sp>
        <p:nvSpPr>
          <p:cNvPr id="135" name="Google Shape;135;g3309b260b81_0_15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p:nvPr/>
        </p:nvSpPr>
        <p:spPr>
          <a:xfrm>
            <a:off x="0" y="6607039"/>
            <a:ext cx="12192000" cy="2463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000"/>
              <a:buFont typeface="Arial"/>
              <a:buNone/>
            </a:pPr>
            <a:r>
              <a:rPr lang="en-ID" sz="1000" b="0" i="0" u="none" strike="noStrike" cap="none">
                <a:solidFill>
                  <a:srgbClr val="676767"/>
                </a:solidFill>
                <a:latin typeface="Calibri"/>
                <a:ea typeface="Calibri"/>
                <a:cs typeface="Calibri"/>
                <a:sym typeface="Calibri"/>
              </a:rPr>
              <a:t>© 2024 Pulsara. Confidential and proprietary. For information and training purposes only. Unauthorized use or distribution is prohibited</a:t>
            </a:r>
            <a:endParaRPr sz="1400" b="0" i="0" u="none" strike="noStrike" cap="none">
              <a:solidFill>
                <a:srgbClr val="000000"/>
              </a:solidFill>
              <a:latin typeface="Arial"/>
              <a:ea typeface="Arial"/>
              <a:cs typeface="Arial"/>
              <a:sym typeface="Arial"/>
            </a:endParaRPr>
          </a:p>
        </p:txBody>
      </p:sp>
      <p:pic>
        <p:nvPicPr>
          <p:cNvPr id="7" name="Google Shape;7;p1"/>
          <p:cNvPicPr preferRelativeResize="0"/>
          <p:nvPr/>
        </p:nvPicPr>
        <p:blipFill rotWithShape="1">
          <a:blip r:embed="rId3">
            <a:alphaModFix/>
          </a:blip>
          <a:srcRect/>
          <a:stretch/>
        </p:blipFill>
        <p:spPr>
          <a:xfrm>
            <a:off x="10507713" y="458006"/>
            <a:ext cx="1277206" cy="337075"/>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4.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comments" Target="../comments/comment1.xml"/><Relationship Id="rId3" Type="http://schemas.openxmlformats.org/officeDocument/2006/relationships/image" Target="../media/image2.png"/><Relationship Id="rId7"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
        <p:cNvGrpSpPr/>
        <p:nvPr/>
      </p:nvGrpSpPr>
      <p:grpSpPr>
        <a:xfrm>
          <a:off x="0" y="0"/>
          <a:ext cx="0" cy="0"/>
          <a:chOff x="0" y="0"/>
          <a:chExt cx="0" cy="0"/>
        </a:xfrm>
      </p:grpSpPr>
      <p:sp>
        <p:nvSpPr>
          <p:cNvPr id="13" name="Google Shape;13;p3"/>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Start of Shift</a:t>
            </a:r>
            <a:endParaRPr sz="3200" b="1" i="0" u="none" strike="noStrike" cap="none">
              <a:solidFill>
                <a:srgbClr val="0E0E0E"/>
              </a:solidFill>
              <a:latin typeface="Roboto"/>
              <a:ea typeface="Roboto"/>
              <a:cs typeface="Roboto"/>
              <a:sym typeface="Roboto"/>
            </a:endParaRPr>
          </a:p>
        </p:txBody>
      </p:sp>
      <p:sp>
        <p:nvSpPr>
          <p:cNvPr id="14" name="Google Shape;14;p3"/>
          <p:cNvSpPr txBox="1"/>
          <p:nvPr/>
        </p:nvSpPr>
        <p:spPr>
          <a:xfrm>
            <a:off x="456425" y="887650"/>
            <a:ext cx="4426500" cy="6273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marL="285750" marR="0" lvl="0" indent="-279400" algn="l" rtl="0">
              <a:lnSpc>
                <a:spcPct val="120000"/>
              </a:lnSpc>
              <a:spcBef>
                <a:spcPts val="0"/>
              </a:spcBef>
              <a:spcAft>
                <a:spcPts val="0"/>
              </a:spcAft>
              <a:buClr>
                <a:srgbClr val="676767"/>
              </a:buClr>
              <a:buSzPts val="1500"/>
              <a:buFont typeface="Roboto"/>
              <a:buChar char="•"/>
            </a:pPr>
            <a:r>
              <a:rPr lang="en-ID" sz="1500" b="1">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Call &amp; Alert</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Set Browser (Audible) Alert if needed</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Settings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Additional Filters (ED Users)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Status: </a:t>
            </a:r>
            <a:r>
              <a:rPr lang="en-ID" sz="1500" b="1">
                <a:solidFill>
                  <a:srgbClr val="676767"/>
                </a:solidFill>
                <a:latin typeface="Roboto"/>
                <a:ea typeface="Roboto"/>
                <a:cs typeface="Roboto"/>
                <a:sym typeface="Roboto"/>
              </a:rPr>
              <a:t>Inbound</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On Site</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Method of Arrival: </a:t>
            </a:r>
            <a:r>
              <a:rPr lang="en-ID" sz="1500" b="1">
                <a:solidFill>
                  <a:srgbClr val="676767"/>
                </a:solidFill>
                <a:latin typeface="Roboto"/>
                <a:ea typeface="Roboto"/>
                <a:cs typeface="Roboto"/>
                <a:sym typeface="Roboto"/>
              </a:rPr>
              <a:t>EMS</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ED Patients</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List:  </a:t>
            </a:r>
            <a:r>
              <a:rPr lang="en-ID" sz="1500" b="1">
                <a:solidFill>
                  <a:srgbClr val="676767"/>
                </a:solidFill>
                <a:latin typeface="Roboto"/>
                <a:ea typeface="Roboto"/>
                <a:cs typeface="Roboto"/>
                <a:sym typeface="Roboto"/>
              </a:rPr>
              <a:t>Last 12 Hours</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Sort:  </a:t>
            </a:r>
            <a:r>
              <a:rPr lang="en-ID" sz="1500" b="1">
                <a:solidFill>
                  <a:srgbClr val="676767"/>
                </a:solidFill>
                <a:latin typeface="Roboto"/>
                <a:ea typeface="Roboto"/>
                <a:cs typeface="Roboto"/>
                <a:sym typeface="Roboto"/>
              </a:rPr>
              <a:t>Newest</a:t>
            </a:r>
            <a:r>
              <a:rPr lang="en-ID" sz="1500">
                <a:solidFill>
                  <a:srgbClr val="676767"/>
                </a:solidFill>
                <a:latin typeface="Roboto"/>
                <a:ea typeface="Roboto"/>
                <a:cs typeface="Roboto"/>
                <a:sym typeface="Roboto"/>
              </a:rPr>
              <a:t>, ETA, and Type</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15" name="Google Shape;15;p3"/>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6" name="Google Shape;16;p3"/>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pic>
        <p:nvPicPr>
          <p:cNvPr id="17" name="Google Shape;17;p3"/>
          <p:cNvPicPr preferRelativeResize="0"/>
          <p:nvPr/>
        </p:nvPicPr>
        <p:blipFill rotWithShape="1">
          <a:blip r:embed="rId5">
            <a:alphaModFix/>
          </a:blip>
          <a:srcRect/>
          <a:stretch/>
        </p:blipFill>
        <p:spPr>
          <a:xfrm>
            <a:off x="433406" y="2022347"/>
            <a:ext cx="353886" cy="353886"/>
          </a:xfrm>
          <a:prstGeom prst="rect">
            <a:avLst/>
          </a:prstGeom>
          <a:noFill/>
          <a:ln>
            <a:noFill/>
          </a:ln>
          <a:effectLst>
            <a:outerShdw blurRad="50800" dist="38100" dir="2700000" algn="tl" rotWithShape="0">
              <a:srgbClr val="000000">
                <a:alpha val="40000"/>
              </a:srgbClr>
            </a:outerShdw>
          </a:effectLst>
        </p:spPr>
      </p:pic>
      <p:pic>
        <p:nvPicPr>
          <p:cNvPr id="18" name="Google Shape;18;p3"/>
          <p:cNvPicPr preferRelativeResize="0"/>
          <p:nvPr/>
        </p:nvPicPr>
        <p:blipFill rotWithShape="1">
          <a:blip r:embed="rId6">
            <a:alphaModFix/>
          </a:blip>
          <a:srcRect/>
          <a:stretch/>
        </p:blipFill>
        <p:spPr>
          <a:xfrm>
            <a:off x="141863" y="2628193"/>
            <a:ext cx="353886" cy="353886"/>
          </a:xfrm>
          <a:prstGeom prst="rect">
            <a:avLst/>
          </a:prstGeom>
          <a:noFill/>
          <a:ln>
            <a:noFill/>
          </a:ln>
          <a:effectLst>
            <a:outerShdw blurRad="50800" dist="38100" dir="2700000" algn="tl" rotWithShape="0">
              <a:srgbClr val="000000">
                <a:alpha val="40000"/>
              </a:srgbClr>
            </a:outerShdw>
          </a:effectLst>
        </p:spPr>
      </p:pic>
      <p:pic>
        <p:nvPicPr>
          <p:cNvPr id="19" name="Google Shape;19;p3"/>
          <p:cNvPicPr preferRelativeResize="0"/>
          <p:nvPr/>
        </p:nvPicPr>
        <p:blipFill rotWithShape="1">
          <a:blip r:embed="rId7">
            <a:alphaModFix/>
          </a:blip>
          <a:srcRect/>
          <a:stretch/>
        </p:blipFill>
        <p:spPr>
          <a:xfrm>
            <a:off x="437128" y="4214265"/>
            <a:ext cx="353886" cy="353886"/>
          </a:xfrm>
          <a:prstGeom prst="rect">
            <a:avLst/>
          </a:prstGeom>
          <a:noFill/>
          <a:ln>
            <a:noFill/>
          </a:ln>
          <a:effectLst>
            <a:outerShdw blurRad="50800" dist="38100" dir="2700000" algn="tl" rotWithShape="0">
              <a:srgbClr val="000000">
                <a:alpha val="40000"/>
              </a:srgbClr>
            </a:outerShdw>
          </a:effectLst>
        </p:spPr>
      </p:pic>
      <p:pic>
        <p:nvPicPr>
          <p:cNvPr id="20" name="Google Shape;20;p3"/>
          <p:cNvPicPr preferRelativeResize="0"/>
          <p:nvPr/>
        </p:nvPicPr>
        <p:blipFill rotWithShape="1">
          <a:blip r:embed="rId8">
            <a:alphaModFix/>
          </a:blip>
          <a:srcRect/>
          <a:stretch/>
        </p:blipFill>
        <p:spPr>
          <a:xfrm>
            <a:off x="5047731" y="2463963"/>
            <a:ext cx="274320" cy="274320"/>
          </a:xfrm>
          <a:prstGeom prst="rect">
            <a:avLst/>
          </a:prstGeom>
          <a:noFill/>
          <a:ln>
            <a:noFill/>
          </a:ln>
          <a:effectLst>
            <a:outerShdw blurRad="50800" dist="38100" dir="2700000" algn="tl" rotWithShape="0">
              <a:srgbClr val="000000">
                <a:alpha val="40000"/>
              </a:srgbClr>
            </a:outerShdw>
          </a:effectLst>
        </p:spPr>
      </p:pic>
      <p:pic>
        <p:nvPicPr>
          <p:cNvPr id="21" name="Google Shape;21;p3"/>
          <p:cNvPicPr preferRelativeResize="0"/>
          <p:nvPr/>
        </p:nvPicPr>
        <p:blipFill rotWithShape="1">
          <a:blip r:embed="rId9">
            <a:alphaModFix/>
          </a:blip>
          <a:srcRect/>
          <a:stretch/>
        </p:blipFill>
        <p:spPr>
          <a:xfrm>
            <a:off x="503666" y="5456286"/>
            <a:ext cx="274320" cy="274320"/>
          </a:xfrm>
          <a:prstGeom prst="rect">
            <a:avLst/>
          </a:prstGeom>
          <a:noFill/>
          <a:ln>
            <a:noFill/>
          </a:ln>
          <a:effectLst>
            <a:outerShdw blurRad="50800" dist="38100" dir="2700000" algn="tl" rotWithShape="0">
              <a:srgbClr val="000000">
                <a:alpha val="40000"/>
              </a:srgbClr>
            </a:outerShdw>
          </a:effectLst>
        </p:spPr>
      </p:pic>
      <p:pic>
        <p:nvPicPr>
          <p:cNvPr id="22" name="Google Shape;22;p3"/>
          <p:cNvPicPr preferRelativeResize="0"/>
          <p:nvPr/>
        </p:nvPicPr>
        <p:blipFill rotWithShape="1">
          <a:blip r:embed="rId4">
            <a:alphaModFix/>
          </a:blip>
          <a:srcRect/>
          <a:stretch/>
        </p:blipFill>
        <p:spPr>
          <a:xfrm>
            <a:off x="4640704" y="1649882"/>
            <a:ext cx="274320" cy="274320"/>
          </a:xfrm>
          <a:prstGeom prst="rect">
            <a:avLst/>
          </a:prstGeom>
          <a:noFill/>
          <a:ln>
            <a:noFill/>
          </a:ln>
          <a:effectLst>
            <a:outerShdw blurRad="50800" dist="38100" dir="2700000" algn="tl" rotWithShape="0">
              <a:srgbClr val="000000">
                <a:alpha val="40000"/>
              </a:srgbClr>
            </a:outerShdw>
          </a:effectLst>
        </p:spPr>
      </p:pic>
      <p:pic>
        <p:nvPicPr>
          <p:cNvPr id="23" name="Google Shape;23;p3"/>
          <p:cNvPicPr preferRelativeResize="0"/>
          <p:nvPr/>
        </p:nvPicPr>
        <p:blipFill rotWithShape="1">
          <a:blip r:embed="rId5">
            <a:alphaModFix/>
          </a:blip>
          <a:srcRect/>
          <a:stretch/>
        </p:blipFill>
        <p:spPr>
          <a:xfrm>
            <a:off x="4640704" y="1970570"/>
            <a:ext cx="274320" cy="274320"/>
          </a:xfrm>
          <a:prstGeom prst="rect">
            <a:avLst/>
          </a:prstGeom>
          <a:noFill/>
          <a:ln>
            <a:noFill/>
          </a:ln>
          <a:effectLst>
            <a:outerShdw blurRad="50800" dist="38100" dir="2700000" algn="tl" rotWithShape="0">
              <a:srgbClr val="000000">
                <a:alpha val="40000"/>
              </a:srgbClr>
            </a:outerShdw>
          </a:effectLst>
        </p:spPr>
      </p:pic>
      <p:pic>
        <p:nvPicPr>
          <p:cNvPr id="24" name="Google Shape;24;p3"/>
          <p:cNvPicPr preferRelativeResize="0"/>
          <p:nvPr/>
        </p:nvPicPr>
        <p:blipFill rotWithShape="1">
          <a:blip r:embed="rId6">
            <a:alphaModFix/>
          </a:blip>
          <a:srcRect/>
          <a:stretch/>
        </p:blipFill>
        <p:spPr>
          <a:xfrm>
            <a:off x="10713741" y="1004729"/>
            <a:ext cx="274320" cy="274320"/>
          </a:xfrm>
          <a:prstGeom prst="rect">
            <a:avLst/>
          </a:prstGeom>
          <a:noFill/>
          <a:ln>
            <a:noFill/>
          </a:ln>
          <a:effectLst>
            <a:outerShdw blurRad="50800" dist="38100" dir="2700000" algn="tl" rotWithShape="0">
              <a:srgbClr val="000000">
                <a:alpha val="40000"/>
              </a:srgbClr>
            </a:outerShdw>
          </a:effectLst>
        </p:spPr>
      </p:pic>
      <p:pic>
        <p:nvPicPr>
          <p:cNvPr id="25" name="Google Shape;25;p3"/>
          <p:cNvPicPr preferRelativeResize="0"/>
          <p:nvPr/>
        </p:nvPicPr>
        <p:blipFill rotWithShape="1">
          <a:blip r:embed="rId7">
            <a:alphaModFix/>
          </a:blip>
          <a:srcRect/>
          <a:stretch/>
        </p:blipFill>
        <p:spPr>
          <a:xfrm>
            <a:off x="10439431" y="1004735"/>
            <a:ext cx="274320" cy="274320"/>
          </a:xfrm>
          <a:prstGeom prst="rect">
            <a:avLst/>
          </a:prstGeom>
          <a:noFill/>
          <a:ln>
            <a:noFill/>
          </a:ln>
          <a:effectLst>
            <a:outerShdw blurRad="50800" dist="38100" dir="2700000" algn="tl" rotWithShape="0">
              <a:srgbClr val="000000">
                <a:alpha val="40000"/>
              </a:srgbClr>
            </a:outerShdw>
          </a:effectLst>
        </p:spPr>
      </p:pic>
      <p:pic>
        <p:nvPicPr>
          <p:cNvPr id="26" name="Google Shape;26;p3"/>
          <p:cNvPicPr preferRelativeResize="0"/>
          <p:nvPr/>
        </p:nvPicPr>
        <p:blipFill rotWithShape="1">
          <a:blip r:embed="rId9">
            <a:alphaModFix/>
          </a:blip>
          <a:srcRect/>
          <a:stretch/>
        </p:blipFill>
        <p:spPr>
          <a:xfrm>
            <a:off x="5047741" y="3326184"/>
            <a:ext cx="274320" cy="274320"/>
          </a:xfrm>
          <a:prstGeom prst="rect">
            <a:avLst/>
          </a:prstGeom>
          <a:noFill/>
          <a:ln>
            <a:noFill/>
          </a:ln>
          <a:effectLst>
            <a:outerShdw blurRad="50800" dist="38100" dir="2700000" algn="tl" rotWithShape="0">
              <a:srgbClr val="000000">
                <a:alpha val="40000"/>
              </a:srgbClr>
            </a:outerShdw>
          </a:effectLst>
        </p:spPr>
      </p:pic>
      <p:pic>
        <p:nvPicPr>
          <p:cNvPr id="27" name="Google Shape;27;p3"/>
          <p:cNvPicPr preferRelativeResize="0"/>
          <p:nvPr/>
        </p:nvPicPr>
        <p:blipFill rotWithShape="1">
          <a:blip r:embed="rId8">
            <a:alphaModFix/>
          </a:blip>
          <a:srcRect/>
          <a:stretch/>
        </p:blipFill>
        <p:spPr>
          <a:xfrm>
            <a:off x="503666" y="5179761"/>
            <a:ext cx="274320" cy="274320"/>
          </a:xfrm>
          <a:prstGeom prst="rect">
            <a:avLst/>
          </a:prstGeom>
          <a:noFill/>
          <a:ln>
            <a:noFill/>
          </a:ln>
          <a:effectLst>
            <a:outerShdw blurRad="50800" dist="38100" dir="2700000" algn="tl" rotWithShape="0">
              <a:srgbClr val="000000">
                <a:alpha val="40000"/>
              </a:srgbClr>
            </a:outerShdw>
          </a:effectLst>
        </p:spPr>
      </p:pic>
      <p:pic>
        <p:nvPicPr>
          <p:cNvPr id="28" name="Google Shape;28;p3"/>
          <p:cNvPicPr preferRelativeResize="0"/>
          <p:nvPr/>
        </p:nvPicPr>
        <p:blipFill rotWithShape="1">
          <a:blip r:embed="rId10">
            <a:alphaModFix/>
          </a:blip>
          <a:srcRect/>
          <a:stretch/>
        </p:blipFill>
        <p:spPr>
          <a:xfrm>
            <a:off x="497609" y="5746540"/>
            <a:ext cx="274320" cy="274320"/>
          </a:xfrm>
          <a:prstGeom prst="rect">
            <a:avLst/>
          </a:prstGeom>
          <a:noFill/>
          <a:ln>
            <a:noFill/>
          </a:ln>
          <a:effectLst>
            <a:outerShdw blurRad="50800" dist="38100" dir="2700000" algn="tl" rotWithShape="0">
              <a:srgbClr val="000000">
                <a:alpha val="40000"/>
              </a:srgbClr>
            </a:outerShdw>
          </a:effectLst>
        </p:spPr>
      </p:pic>
      <p:pic>
        <p:nvPicPr>
          <p:cNvPr id="29" name="Google Shape;29;p3"/>
          <p:cNvPicPr preferRelativeResize="0"/>
          <p:nvPr/>
        </p:nvPicPr>
        <p:blipFill rotWithShape="1">
          <a:blip r:embed="rId10">
            <a:alphaModFix/>
          </a:blip>
          <a:srcRect/>
          <a:stretch/>
        </p:blipFill>
        <p:spPr>
          <a:xfrm>
            <a:off x="8240406" y="1726792"/>
            <a:ext cx="274320" cy="274320"/>
          </a:xfrm>
          <a:prstGeom prst="rect">
            <a:avLst/>
          </a:prstGeom>
          <a:noFill/>
          <a:ln>
            <a:noFill/>
          </a:ln>
          <a:effectLst>
            <a:outerShdw blurRad="50800" dist="38100" dir="2700000" algn="tl" rotWithShape="0">
              <a:srgbClr val="000000">
                <a:alpha val="40000"/>
              </a:srgbClr>
            </a:outerShdw>
          </a:effectLst>
        </p:spPr>
      </p:pic>
      <p:pic>
        <p:nvPicPr>
          <p:cNvPr id="30" name="Google Shape;30;p3"/>
          <p:cNvPicPr preferRelativeResize="0"/>
          <p:nvPr/>
        </p:nvPicPr>
        <p:blipFill rotWithShape="1">
          <a:blip r:embed="rId11">
            <a:alphaModFix/>
          </a:blip>
          <a:srcRect/>
          <a:stretch/>
        </p:blipFill>
        <p:spPr>
          <a:xfrm>
            <a:off x="497614" y="6028194"/>
            <a:ext cx="274320" cy="274320"/>
          </a:xfrm>
          <a:prstGeom prst="rect">
            <a:avLst/>
          </a:prstGeom>
          <a:noFill/>
          <a:ln>
            <a:noFill/>
          </a:ln>
          <a:effectLst>
            <a:outerShdw blurRad="50800" dist="38100" dir="2700000" algn="tl" rotWithShape="0">
              <a:srgbClr val="000000">
                <a:alpha val="40000"/>
              </a:srgbClr>
            </a:outerShdw>
          </a:effectLst>
        </p:spPr>
      </p:pic>
      <p:pic>
        <p:nvPicPr>
          <p:cNvPr id="31" name="Google Shape;31;p3"/>
          <p:cNvPicPr preferRelativeResize="0"/>
          <p:nvPr/>
        </p:nvPicPr>
        <p:blipFill rotWithShape="1">
          <a:blip r:embed="rId11">
            <a:alphaModFix/>
          </a:blip>
          <a:srcRect/>
          <a:stretch/>
        </p:blipFill>
        <p:spPr>
          <a:xfrm>
            <a:off x="9650664" y="1499855"/>
            <a:ext cx="274320" cy="274320"/>
          </a:xfrm>
          <a:prstGeom prst="rect">
            <a:avLst/>
          </a:prstGeom>
          <a:noFill/>
          <a:ln>
            <a:noFill/>
          </a:ln>
          <a:effectLst>
            <a:outerShdw blurRad="50800" dist="38100" dir="2700000" algn="tl" rotWithShape="0">
              <a:srgbClr val="000000">
                <a:alpha val="40000"/>
              </a:srgbClr>
            </a:outerShdw>
          </a:effectLst>
        </p:spPr>
      </p:pic>
      <p:sp>
        <p:nvSpPr>
          <p:cNvPr id="32" name="Google Shape;32;p3"/>
          <p:cNvSpPr txBox="1"/>
          <p:nvPr/>
        </p:nvSpPr>
        <p:spPr>
          <a:xfrm>
            <a:off x="5047750" y="5334250"/>
            <a:ext cx="5886300" cy="1098900"/>
          </a:xfrm>
          <a:prstGeom prst="rect">
            <a:avLst/>
          </a:prstGeom>
          <a:noFill/>
          <a:ln>
            <a:noFill/>
          </a:ln>
        </p:spPr>
        <p:txBody>
          <a:bodyPr spcFirstLastPara="1" wrap="square" lIns="91425" tIns="91425" rIns="91425" bIns="91425" anchor="t" anchorCtr="0">
            <a:spAutoFit/>
          </a:bodyPr>
          <a:lstStyle/>
          <a:p>
            <a:pPr marL="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ED Availability</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Color status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Comments</a:t>
            </a:r>
            <a:endParaRPr sz="1500">
              <a:solidFill>
                <a:srgbClr val="676767"/>
              </a:solidFill>
              <a:latin typeface="Roboto"/>
              <a:ea typeface="Roboto"/>
              <a:cs typeface="Roboto"/>
              <a:sym typeface="Roboto"/>
            </a:endParaRPr>
          </a:p>
        </p:txBody>
      </p:sp>
      <p:pic>
        <p:nvPicPr>
          <p:cNvPr id="33" name="Google Shape;33;p3"/>
          <p:cNvPicPr preferRelativeResize="0"/>
          <p:nvPr/>
        </p:nvPicPr>
        <p:blipFill rotWithShape="1">
          <a:blip r:embed="rId12">
            <a:alphaModFix/>
          </a:blip>
          <a:srcRect/>
          <a:stretch/>
        </p:blipFill>
        <p:spPr>
          <a:xfrm>
            <a:off x="4693873" y="5414240"/>
            <a:ext cx="353886" cy="353886"/>
          </a:xfrm>
          <a:prstGeom prst="rect">
            <a:avLst/>
          </a:prstGeom>
          <a:noFill/>
          <a:ln>
            <a:noFill/>
          </a:ln>
          <a:effectLst>
            <a:outerShdw blurRad="50800" dist="38100" dir="2700000" algn="tl" rotWithShape="0">
              <a:srgbClr val="000000">
                <a:alpha val="40000"/>
              </a:srgbClr>
            </a:outerShdw>
          </a:effectLst>
        </p:spPr>
      </p:pic>
      <p:pic>
        <p:nvPicPr>
          <p:cNvPr id="34" name="Google Shape;34;p3"/>
          <p:cNvPicPr preferRelativeResize="0"/>
          <p:nvPr/>
        </p:nvPicPr>
        <p:blipFill rotWithShape="1">
          <a:blip r:embed="rId12">
            <a:alphaModFix/>
          </a:blip>
          <a:srcRect/>
          <a:stretch/>
        </p:blipFill>
        <p:spPr>
          <a:xfrm>
            <a:off x="7075042" y="1158231"/>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2"/>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Settings</a:t>
            </a:r>
            <a:endParaRPr sz="3200" b="1" i="0" u="none" strike="noStrike" cap="none">
              <a:solidFill>
                <a:srgbClr val="0E0E0E"/>
              </a:solidFill>
              <a:latin typeface="Roboto"/>
              <a:ea typeface="Roboto"/>
              <a:cs typeface="Roboto"/>
              <a:sym typeface="Roboto"/>
            </a:endParaRPr>
          </a:p>
        </p:txBody>
      </p:sp>
      <p:sp>
        <p:nvSpPr>
          <p:cNvPr id="155" name="Google Shape;155;p12"/>
          <p:cNvSpPr txBox="1"/>
          <p:nvPr/>
        </p:nvSpPr>
        <p:spPr>
          <a:xfrm>
            <a:off x="456425" y="887650"/>
            <a:ext cx="4426500" cy="6273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marL="285750" marR="0" lvl="0" indent="-279400" algn="l" rtl="0">
              <a:lnSpc>
                <a:spcPct val="120000"/>
              </a:lnSpc>
              <a:spcBef>
                <a:spcPts val="0"/>
              </a:spcBef>
              <a:spcAft>
                <a:spcPts val="0"/>
              </a:spcAft>
              <a:buClr>
                <a:srgbClr val="676767"/>
              </a:buClr>
              <a:buSzPts val="1500"/>
              <a:buFont typeface="Roboto"/>
              <a:buChar char="•"/>
            </a:pPr>
            <a:r>
              <a:rPr lang="en-ID" sz="1500" b="1">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Call &amp; Alert</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Set Browser (Audible) Alert if needed</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Settings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Additional Filters (ED Users)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Status: </a:t>
            </a:r>
            <a:r>
              <a:rPr lang="en-ID" sz="1500" b="1">
                <a:solidFill>
                  <a:srgbClr val="676767"/>
                </a:solidFill>
                <a:latin typeface="Roboto"/>
                <a:ea typeface="Roboto"/>
                <a:cs typeface="Roboto"/>
                <a:sym typeface="Roboto"/>
              </a:rPr>
              <a:t>Inbound</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On Site</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Method of Arrival: </a:t>
            </a:r>
            <a:r>
              <a:rPr lang="en-ID" sz="1500" b="1">
                <a:solidFill>
                  <a:srgbClr val="676767"/>
                </a:solidFill>
                <a:latin typeface="Roboto"/>
                <a:ea typeface="Roboto"/>
                <a:cs typeface="Roboto"/>
                <a:sym typeface="Roboto"/>
              </a:rPr>
              <a:t>EMS</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ED Patients</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List:  </a:t>
            </a:r>
            <a:r>
              <a:rPr lang="en-ID" sz="1500" b="1">
                <a:solidFill>
                  <a:srgbClr val="676767"/>
                </a:solidFill>
                <a:latin typeface="Roboto"/>
                <a:ea typeface="Roboto"/>
                <a:cs typeface="Roboto"/>
                <a:sym typeface="Roboto"/>
              </a:rPr>
              <a:t>Last 12 Hours</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Sort:  </a:t>
            </a:r>
            <a:r>
              <a:rPr lang="en-ID" sz="1500" b="1">
                <a:solidFill>
                  <a:srgbClr val="676767"/>
                </a:solidFill>
                <a:latin typeface="Roboto"/>
                <a:ea typeface="Roboto"/>
                <a:cs typeface="Roboto"/>
                <a:sym typeface="Roboto"/>
              </a:rPr>
              <a:t>Newest</a:t>
            </a:r>
            <a:r>
              <a:rPr lang="en-ID" sz="1500">
                <a:solidFill>
                  <a:srgbClr val="676767"/>
                </a:solidFill>
                <a:latin typeface="Roboto"/>
                <a:ea typeface="Roboto"/>
                <a:cs typeface="Roboto"/>
                <a:sym typeface="Roboto"/>
              </a:rPr>
              <a:t>, ETA, and Type</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156" name="Google Shape;156;p12"/>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57" name="Google Shape;157;p12"/>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pic>
        <p:nvPicPr>
          <p:cNvPr id="158" name="Google Shape;158;p12"/>
          <p:cNvPicPr preferRelativeResize="0"/>
          <p:nvPr/>
        </p:nvPicPr>
        <p:blipFill rotWithShape="1">
          <a:blip r:embed="rId5">
            <a:alphaModFix/>
          </a:blip>
          <a:srcRect/>
          <a:stretch/>
        </p:blipFill>
        <p:spPr>
          <a:xfrm>
            <a:off x="433406" y="2022347"/>
            <a:ext cx="353886" cy="353886"/>
          </a:xfrm>
          <a:prstGeom prst="rect">
            <a:avLst/>
          </a:prstGeom>
          <a:noFill/>
          <a:ln>
            <a:noFill/>
          </a:ln>
          <a:effectLst>
            <a:outerShdw blurRad="50800" dist="38100" dir="2700000" algn="tl" rotWithShape="0">
              <a:srgbClr val="000000">
                <a:alpha val="40000"/>
              </a:srgbClr>
            </a:outerShdw>
          </a:effectLst>
        </p:spPr>
      </p:pic>
      <p:pic>
        <p:nvPicPr>
          <p:cNvPr id="159" name="Google Shape;159;p12"/>
          <p:cNvPicPr preferRelativeResize="0"/>
          <p:nvPr/>
        </p:nvPicPr>
        <p:blipFill rotWithShape="1">
          <a:blip r:embed="rId6">
            <a:alphaModFix/>
          </a:blip>
          <a:srcRect/>
          <a:stretch/>
        </p:blipFill>
        <p:spPr>
          <a:xfrm>
            <a:off x="141863" y="2628193"/>
            <a:ext cx="353886" cy="353886"/>
          </a:xfrm>
          <a:prstGeom prst="rect">
            <a:avLst/>
          </a:prstGeom>
          <a:noFill/>
          <a:ln>
            <a:noFill/>
          </a:ln>
          <a:effectLst>
            <a:outerShdw blurRad="50800" dist="38100" dir="2700000" algn="tl" rotWithShape="0">
              <a:srgbClr val="000000">
                <a:alpha val="40000"/>
              </a:srgbClr>
            </a:outerShdw>
          </a:effectLst>
        </p:spPr>
      </p:pic>
      <p:pic>
        <p:nvPicPr>
          <p:cNvPr id="160" name="Google Shape;160;p12"/>
          <p:cNvPicPr preferRelativeResize="0"/>
          <p:nvPr/>
        </p:nvPicPr>
        <p:blipFill rotWithShape="1">
          <a:blip r:embed="rId7">
            <a:alphaModFix/>
          </a:blip>
          <a:srcRect/>
          <a:stretch/>
        </p:blipFill>
        <p:spPr>
          <a:xfrm>
            <a:off x="437128" y="4214265"/>
            <a:ext cx="353886" cy="353886"/>
          </a:xfrm>
          <a:prstGeom prst="rect">
            <a:avLst/>
          </a:prstGeom>
          <a:noFill/>
          <a:ln>
            <a:noFill/>
          </a:ln>
          <a:effectLst>
            <a:outerShdw blurRad="50800" dist="38100" dir="2700000" algn="tl" rotWithShape="0">
              <a:srgbClr val="000000">
                <a:alpha val="40000"/>
              </a:srgbClr>
            </a:outerShdw>
          </a:effectLst>
        </p:spPr>
      </p:pic>
      <p:pic>
        <p:nvPicPr>
          <p:cNvPr id="161" name="Google Shape;161;p12"/>
          <p:cNvPicPr preferRelativeResize="0"/>
          <p:nvPr/>
        </p:nvPicPr>
        <p:blipFill rotWithShape="1">
          <a:blip r:embed="rId8">
            <a:alphaModFix/>
          </a:blip>
          <a:srcRect/>
          <a:stretch/>
        </p:blipFill>
        <p:spPr>
          <a:xfrm>
            <a:off x="503666" y="5456286"/>
            <a:ext cx="274320" cy="274320"/>
          </a:xfrm>
          <a:prstGeom prst="rect">
            <a:avLst/>
          </a:prstGeom>
          <a:noFill/>
          <a:ln>
            <a:noFill/>
          </a:ln>
          <a:effectLst>
            <a:outerShdw blurRad="50800" dist="38100" dir="2700000" algn="tl" rotWithShape="0">
              <a:srgbClr val="000000">
                <a:alpha val="40000"/>
              </a:srgbClr>
            </a:outerShdw>
          </a:effectLst>
        </p:spPr>
      </p:pic>
      <p:pic>
        <p:nvPicPr>
          <p:cNvPr id="162" name="Google Shape;162;p12"/>
          <p:cNvPicPr preferRelativeResize="0"/>
          <p:nvPr/>
        </p:nvPicPr>
        <p:blipFill rotWithShape="1">
          <a:blip r:embed="rId9">
            <a:alphaModFix/>
          </a:blip>
          <a:srcRect/>
          <a:stretch/>
        </p:blipFill>
        <p:spPr>
          <a:xfrm>
            <a:off x="503666" y="5179761"/>
            <a:ext cx="274320" cy="274320"/>
          </a:xfrm>
          <a:prstGeom prst="rect">
            <a:avLst/>
          </a:prstGeom>
          <a:noFill/>
          <a:ln>
            <a:noFill/>
          </a:ln>
          <a:effectLst>
            <a:outerShdw blurRad="50800" dist="38100" dir="2700000" algn="tl" rotWithShape="0">
              <a:srgbClr val="000000">
                <a:alpha val="40000"/>
              </a:srgbClr>
            </a:outerShdw>
          </a:effectLst>
        </p:spPr>
      </p:pic>
      <p:pic>
        <p:nvPicPr>
          <p:cNvPr id="163" name="Google Shape;163;p12"/>
          <p:cNvPicPr preferRelativeResize="0"/>
          <p:nvPr/>
        </p:nvPicPr>
        <p:blipFill rotWithShape="1">
          <a:blip r:embed="rId10">
            <a:alphaModFix/>
          </a:blip>
          <a:srcRect/>
          <a:stretch/>
        </p:blipFill>
        <p:spPr>
          <a:xfrm>
            <a:off x="497609" y="5746540"/>
            <a:ext cx="274320" cy="274320"/>
          </a:xfrm>
          <a:prstGeom prst="rect">
            <a:avLst/>
          </a:prstGeom>
          <a:noFill/>
          <a:ln>
            <a:noFill/>
          </a:ln>
          <a:effectLst>
            <a:outerShdw blurRad="50800" dist="38100" dir="2700000" algn="tl" rotWithShape="0">
              <a:srgbClr val="000000">
                <a:alpha val="40000"/>
              </a:srgbClr>
            </a:outerShdw>
          </a:effectLst>
        </p:spPr>
      </p:pic>
      <p:pic>
        <p:nvPicPr>
          <p:cNvPr id="164" name="Google Shape;164;p12"/>
          <p:cNvPicPr preferRelativeResize="0"/>
          <p:nvPr/>
        </p:nvPicPr>
        <p:blipFill rotWithShape="1">
          <a:blip r:embed="rId11">
            <a:alphaModFix/>
          </a:blip>
          <a:srcRect/>
          <a:stretch/>
        </p:blipFill>
        <p:spPr>
          <a:xfrm>
            <a:off x="497614" y="6028194"/>
            <a:ext cx="274320" cy="274320"/>
          </a:xfrm>
          <a:prstGeom prst="rect">
            <a:avLst/>
          </a:prstGeom>
          <a:noFill/>
          <a:ln>
            <a:noFill/>
          </a:ln>
          <a:effectLst>
            <a:outerShdw blurRad="50800" dist="38100" dir="2700000" algn="tl" rotWithShape="0">
              <a:srgbClr val="000000">
                <a:alpha val="40000"/>
              </a:srgbClr>
            </a:outerShdw>
          </a:effectLst>
        </p:spPr>
      </p:pic>
      <p:sp>
        <p:nvSpPr>
          <p:cNvPr id="165" name="Google Shape;165;p12"/>
          <p:cNvSpPr txBox="1"/>
          <p:nvPr/>
        </p:nvSpPr>
        <p:spPr>
          <a:xfrm>
            <a:off x="5047750" y="5334250"/>
            <a:ext cx="5886300" cy="1098900"/>
          </a:xfrm>
          <a:prstGeom prst="rect">
            <a:avLst/>
          </a:prstGeom>
          <a:noFill/>
          <a:ln>
            <a:noFill/>
          </a:ln>
        </p:spPr>
        <p:txBody>
          <a:bodyPr spcFirstLastPara="1" wrap="square" lIns="91425" tIns="91425" rIns="91425" bIns="91425" anchor="t" anchorCtr="0">
            <a:spAutoFit/>
          </a:bodyPr>
          <a:lstStyle/>
          <a:p>
            <a:pPr marL="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ED Availability</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Color status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Comments</a:t>
            </a:r>
            <a:endParaRPr sz="1500">
              <a:solidFill>
                <a:srgbClr val="676767"/>
              </a:solidFill>
              <a:latin typeface="Roboto"/>
              <a:ea typeface="Roboto"/>
              <a:cs typeface="Roboto"/>
              <a:sym typeface="Roboto"/>
            </a:endParaRPr>
          </a:p>
        </p:txBody>
      </p:sp>
      <p:pic>
        <p:nvPicPr>
          <p:cNvPr id="166" name="Google Shape;166;p12"/>
          <p:cNvPicPr preferRelativeResize="0"/>
          <p:nvPr/>
        </p:nvPicPr>
        <p:blipFill rotWithShape="1">
          <a:blip r:embed="rId12">
            <a:alphaModFix/>
          </a:blip>
          <a:srcRect/>
          <a:stretch/>
        </p:blipFill>
        <p:spPr>
          <a:xfrm>
            <a:off x="4693873" y="5414240"/>
            <a:ext cx="353886" cy="353886"/>
          </a:xfrm>
          <a:prstGeom prst="rect">
            <a:avLst/>
          </a:prstGeom>
          <a:noFill/>
          <a:ln>
            <a:noFill/>
          </a:ln>
          <a:effectLst>
            <a:outerShdw blurRad="50800" dist="38100" dir="2700000" algn="tl" rotWithShape="0">
              <a:srgbClr val="000000">
                <a:alpha val="40000"/>
              </a:srgbClr>
            </a:outerShdw>
          </a:effectLst>
        </p:spPr>
      </p:pic>
      <p:pic>
        <p:nvPicPr>
          <p:cNvPr id="167" name="Google Shape;167;p12"/>
          <p:cNvPicPr preferRelativeResize="0"/>
          <p:nvPr/>
        </p:nvPicPr>
        <p:blipFill rotWithShape="1">
          <a:blip r:embed="rId12">
            <a:alphaModFix/>
          </a:blip>
          <a:srcRect/>
          <a:stretch/>
        </p:blipFill>
        <p:spPr>
          <a:xfrm>
            <a:off x="7075042" y="1158231"/>
            <a:ext cx="274320" cy="274320"/>
          </a:xfrm>
          <a:prstGeom prst="rect">
            <a:avLst/>
          </a:prstGeom>
          <a:noFill/>
          <a:ln>
            <a:noFill/>
          </a:ln>
          <a:effectLst>
            <a:outerShdw blurRad="50800" dist="38100" dir="2700000" algn="tl" rotWithShape="0">
              <a:srgbClr val="000000">
                <a:alpha val="40000"/>
              </a:srgbClr>
            </a:outerShdw>
          </a:effectLst>
        </p:spPr>
      </p:pic>
      <p:pic>
        <p:nvPicPr>
          <p:cNvPr id="168" name="Google Shape;168;p12"/>
          <p:cNvPicPr preferRelativeResize="0"/>
          <p:nvPr/>
        </p:nvPicPr>
        <p:blipFill>
          <a:blip r:embed="rId13">
            <a:alphaModFix/>
          </a:blip>
          <a:stretch>
            <a:fillRect/>
          </a:stretch>
        </p:blipFill>
        <p:spPr>
          <a:xfrm>
            <a:off x="8139923" y="1576675"/>
            <a:ext cx="3890777" cy="4856477"/>
          </a:xfrm>
          <a:prstGeom prst="rect">
            <a:avLst/>
          </a:prstGeom>
          <a:noFill/>
          <a:ln>
            <a:noFill/>
          </a:ln>
        </p:spPr>
      </p:pic>
      <p:sp>
        <p:nvSpPr>
          <p:cNvPr id="169" name="Google Shape;169;p12"/>
          <p:cNvSpPr/>
          <p:nvPr/>
        </p:nvSpPr>
        <p:spPr>
          <a:xfrm>
            <a:off x="7397450" y="1201750"/>
            <a:ext cx="961500" cy="2307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70" name="Google Shape;170;p12"/>
          <p:cNvSpPr/>
          <p:nvPr/>
        </p:nvSpPr>
        <p:spPr>
          <a:xfrm>
            <a:off x="8287650" y="2456925"/>
            <a:ext cx="3080100" cy="13218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8"/>
        <p:cNvGrpSpPr/>
        <p:nvPr/>
      </p:nvGrpSpPr>
      <p:grpSpPr>
        <a:xfrm>
          <a:off x="0" y="0"/>
          <a:ext cx="0" cy="0"/>
          <a:chOff x="0" y="0"/>
          <a:chExt cx="0" cy="0"/>
        </a:xfrm>
      </p:grpSpPr>
      <p:sp>
        <p:nvSpPr>
          <p:cNvPr id="39" name="Google Shape;39;p4"/>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Start of Shift</a:t>
            </a:r>
            <a:endParaRPr sz="3200" b="1" i="0" u="none" strike="noStrike" cap="none">
              <a:solidFill>
                <a:srgbClr val="0E0E0E"/>
              </a:solidFill>
              <a:latin typeface="Roboto"/>
              <a:ea typeface="Roboto"/>
              <a:cs typeface="Roboto"/>
              <a:sym typeface="Roboto"/>
            </a:endParaRPr>
          </a:p>
        </p:txBody>
      </p:sp>
      <p:sp>
        <p:nvSpPr>
          <p:cNvPr id="40" name="Google Shape;40;p4"/>
          <p:cNvSpPr txBox="1"/>
          <p:nvPr/>
        </p:nvSpPr>
        <p:spPr>
          <a:xfrm>
            <a:off x="456425" y="887650"/>
            <a:ext cx="4426500" cy="1600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41" name="Google Shape;41;p4"/>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42" name="Google Shape;42;p4"/>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sp>
        <p:nvSpPr>
          <p:cNvPr id="43" name="Google Shape;43;p4"/>
          <p:cNvSpPr/>
          <p:nvPr/>
        </p:nvSpPr>
        <p:spPr>
          <a:xfrm>
            <a:off x="4901850" y="1652623"/>
            <a:ext cx="274200" cy="2742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44" name="Google Shape;44;p4"/>
          <p:cNvPicPr preferRelativeResize="0"/>
          <p:nvPr/>
        </p:nvPicPr>
        <p:blipFill rotWithShape="1">
          <a:blip r:embed="rId4">
            <a:alphaModFix/>
          </a:blip>
          <a:srcRect/>
          <a:stretch/>
        </p:blipFill>
        <p:spPr>
          <a:xfrm>
            <a:off x="4640704" y="1649882"/>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5"/>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Start of Shift</a:t>
            </a:r>
            <a:endParaRPr sz="3200" b="1" i="0" u="none" strike="noStrike" cap="none">
              <a:solidFill>
                <a:srgbClr val="0E0E0E"/>
              </a:solidFill>
              <a:latin typeface="Roboto"/>
              <a:ea typeface="Roboto"/>
              <a:cs typeface="Roboto"/>
              <a:sym typeface="Roboto"/>
            </a:endParaRPr>
          </a:p>
        </p:txBody>
      </p:sp>
      <p:sp>
        <p:nvSpPr>
          <p:cNvPr id="50" name="Google Shape;50;p5"/>
          <p:cNvSpPr txBox="1"/>
          <p:nvPr/>
        </p:nvSpPr>
        <p:spPr>
          <a:xfrm>
            <a:off x="456425" y="887650"/>
            <a:ext cx="4426500" cy="2154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marL="285750" marR="0" lvl="0" indent="-279400" algn="l" rtl="0">
              <a:lnSpc>
                <a:spcPct val="120000"/>
              </a:lnSpc>
              <a:spcBef>
                <a:spcPts val="0"/>
              </a:spcBef>
              <a:spcAft>
                <a:spcPts val="0"/>
              </a:spcAft>
              <a:buClr>
                <a:srgbClr val="676767"/>
              </a:buClr>
              <a:buSzPts val="1500"/>
              <a:buFont typeface="Roboto"/>
              <a:buChar char="•"/>
            </a:pPr>
            <a:r>
              <a:rPr lang="en-ID" sz="1500" b="1">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51" name="Google Shape;51;p5"/>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52" name="Google Shape;52;p5"/>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pic>
        <p:nvPicPr>
          <p:cNvPr id="53" name="Google Shape;53;p5"/>
          <p:cNvPicPr preferRelativeResize="0"/>
          <p:nvPr/>
        </p:nvPicPr>
        <p:blipFill rotWithShape="1">
          <a:blip r:embed="rId5">
            <a:alphaModFix/>
          </a:blip>
          <a:srcRect/>
          <a:stretch/>
        </p:blipFill>
        <p:spPr>
          <a:xfrm>
            <a:off x="433406" y="2022347"/>
            <a:ext cx="353886" cy="353886"/>
          </a:xfrm>
          <a:prstGeom prst="rect">
            <a:avLst/>
          </a:prstGeom>
          <a:noFill/>
          <a:ln>
            <a:noFill/>
          </a:ln>
          <a:effectLst>
            <a:outerShdw blurRad="50800" dist="38100" dir="2700000" algn="tl" rotWithShape="0">
              <a:srgbClr val="000000">
                <a:alpha val="40000"/>
              </a:srgbClr>
            </a:outerShdw>
          </a:effectLst>
        </p:spPr>
      </p:pic>
      <p:sp>
        <p:nvSpPr>
          <p:cNvPr id="54" name="Google Shape;54;p5"/>
          <p:cNvSpPr/>
          <p:nvPr/>
        </p:nvSpPr>
        <p:spPr>
          <a:xfrm>
            <a:off x="4901850" y="1967650"/>
            <a:ext cx="274200" cy="2742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55" name="Google Shape;55;p5"/>
          <p:cNvPicPr preferRelativeResize="0"/>
          <p:nvPr/>
        </p:nvPicPr>
        <p:blipFill rotWithShape="1">
          <a:blip r:embed="rId5">
            <a:alphaModFix/>
          </a:blip>
          <a:srcRect/>
          <a:stretch/>
        </p:blipFill>
        <p:spPr>
          <a:xfrm>
            <a:off x="4640704" y="1970570"/>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6"/>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Start of Shift</a:t>
            </a:r>
            <a:endParaRPr sz="3200" b="1" i="0" u="none" strike="noStrike" cap="none">
              <a:solidFill>
                <a:srgbClr val="0E0E0E"/>
              </a:solidFill>
              <a:latin typeface="Roboto"/>
              <a:ea typeface="Roboto"/>
              <a:cs typeface="Roboto"/>
              <a:sym typeface="Roboto"/>
            </a:endParaRPr>
          </a:p>
        </p:txBody>
      </p:sp>
      <p:sp>
        <p:nvSpPr>
          <p:cNvPr id="61" name="Google Shape;61;p6"/>
          <p:cNvSpPr txBox="1"/>
          <p:nvPr/>
        </p:nvSpPr>
        <p:spPr>
          <a:xfrm>
            <a:off x="456425" y="887650"/>
            <a:ext cx="4426500" cy="3798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marL="285750" marR="0" lvl="0" indent="-279400" algn="l" rtl="0">
              <a:lnSpc>
                <a:spcPct val="120000"/>
              </a:lnSpc>
              <a:spcBef>
                <a:spcPts val="0"/>
              </a:spcBef>
              <a:spcAft>
                <a:spcPts val="0"/>
              </a:spcAft>
              <a:buClr>
                <a:srgbClr val="676767"/>
              </a:buClr>
              <a:buSzPts val="1500"/>
              <a:buFont typeface="Roboto"/>
              <a:buChar char="•"/>
            </a:pPr>
            <a:r>
              <a:rPr lang="en-ID" sz="1500" b="1">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Call &amp; Alert</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Set Browser (Audible) Alert if needed</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62" name="Google Shape;62;p6"/>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63" name="Google Shape;63;p6"/>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pic>
        <p:nvPicPr>
          <p:cNvPr id="64" name="Google Shape;64;p6"/>
          <p:cNvPicPr preferRelativeResize="0"/>
          <p:nvPr/>
        </p:nvPicPr>
        <p:blipFill rotWithShape="1">
          <a:blip r:embed="rId5">
            <a:alphaModFix/>
          </a:blip>
          <a:srcRect/>
          <a:stretch/>
        </p:blipFill>
        <p:spPr>
          <a:xfrm>
            <a:off x="433406" y="2022347"/>
            <a:ext cx="353886" cy="353886"/>
          </a:xfrm>
          <a:prstGeom prst="rect">
            <a:avLst/>
          </a:prstGeom>
          <a:noFill/>
          <a:ln>
            <a:noFill/>
          </a:ln>
          <a:effectLst>
            <a:outerShdw blurRad="50800" dist="38100" dir="2700000" algn="tl" rotWithShape="0">
              <a:srgbClr val="000000">
                <a:alpha val="40000"/>
              </a:srgbClr>
            </a:outerShdw>
          </a:effectLst>
        </p:spPr>
      </p:pic>
      <p:pic>
        <p:nvPicPr>
          <p:cNvPr id="65" name="Google Shape;65;p6"/>
          <p:cNvPicPr preferRelativeResize="0"/>
          <p:nvPr/>
        </p:nvPicPr>
        <p:blipFill rotWithShape="1">
          <a:blip r:embed="rId6">
            <a:alphaModFix/>
          </a:blip>
          <a:srcRect/>
          <a:stretch/>
        </p:blipFill>
        <p:spPr>
          <a:xfrm>
            <a:off x="141863" y="2628193"/>
            <a:ext cx="353886" cy="353886"/>
          </a:xfrm>
          <a:prstGeom prst="rect">
            <a:avLst/>
          </a:prstGeom>
          <a:noFill/>
          <a:ln>
            <a:noFill/>
          </a:ln>
          <a:effectLst>
            <a:outerShdw blurRad="50800" dist="38100" dir="2700000" algn="tl" rotWithShape="0">
              <a:srgbClr val="000000">
                <a:alpha val="40000"/>
              </a:srgbClr>
            </a:outerShdw>
          </a:effectLst>
        </p:spPr>
      </p:pic>
      <p:sp>
        <p:nvSpPr>
          <p:cNvPr id="66" name="Google Shape;66;p6"/>
          <p:cNvSpPr/>
          <p:nvPr/>
        </p:nvSpPr>
        <p:spPr>
          <a:xfrm>
            <a:off x="10758775" y="1219700"/>
            <a:ext cx="274200" cy="3543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67" name="Google Shape;67;p6"/>
          <p:cNvPicPr preferRelativeResize="0"/>
          <p:nvPr/>
        </p:nvPicPr>
        <p:blipFill>
          <a:blip r:embed="rId7">
            <a:alphaModFix/>
          </a:blip>
          <a:stretch>
            <a:fillRect/>
          </a:stretch>
        </p:blipFill>
        <p:spPr>
          <a:xfrm>
            <a:off x="7119825" y="3693650"/>
            <a:ext cx="4720451" cy="2612024"/>
          </a:xfrm>
          <a:prstGeom prst="rect">
            <a:avLst/>
          </a:prstGeom>
          <a:noFill/>
          <a:ln>
            <a:noFill/>
          </a:ln>
        </p:spPr>
      </p:pic>
      <p:sp>
        <p:nvSpPr>
          <p:cNvPr id="68" name="Google Shape;68;p6"/>
          <p:cNvSpPr/>
          <p:nvPr/>
        </p:nvSpPr>
        <p:spPr>
          <a:xfrm>
            <a:off x="7997168" y="5327600"/>
            <a:ext cx="354300" cy="2070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69" name="Google Shape;69;p6"/>
          <p:cNvSpPr/>
          <p:nvPr/>
        </p:nvSpPr>
        <p:spPr>
          <a:xfrm>
            <a:off x="11394468" y="4398375"/>
            <a:ext cx="354300" cy="2070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70" name="Google Shape;70;p6"/>
          <p:cNvSpPr/>
          <p:nvPr/>
        </p:nvSpPr>
        <p:spPr>
          <a:xfrm>
            <a:off x="7134150" y="3682150"/>
            <a:ext cx="4720500" cy="26235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cxnSp>
        <p:nvCxnSpPr>
          <p:cNvPr id="71" name="Google Shape;71;p6"/>
          <p:cNvCxnSpPr>
            <a:stCxn id="66" idx="2"/>
            <a:endCxn id="70" idx="0"/>
          </p:cNvCxnSpPr>
          <p:nvPr/>
        </p:nvCxnSpPr>
        <p:spPr>
          <a:xfrm flipH="1">
            <a:off x="9494275" y="1574000"/>
            <a:ext cx="1401600" cy="2108100"/>
          </a:xfrm>
          <a:prstGeom prst="straightConnector1">
            <a:avLst/>
          </a:prstGeom>
          <a:noFill/>
          <a:ln w="38100" cap="flat" cmpd="sng">
            <a:solidFill>
              <a:srgbClr val="FFE599"/>
            </a:solidFill>
            <a:prstDash val="solid"/>
            <a:round/>
            <a:headEnd type="none" w="med" len="med"/>
            <a:tailEnd type="triangle" w="med" len="med"/>
          </a:ln>
        </p:spPr>
      </p:cxnSp>
      <p:pic>
        <p:nvPicPr>
          <p:cNvPr id="72" name="Google Shape;72;p6"/>
          <p:cNvPicPr preferRelativeResize="0"/>
          <p:nvPr/>
        </p:nvPicPr>
        <p:blipFill rotWithShape="1">
          <a:blip r:embed="rId6">
            <a:alphaModFix/>
          </a:blip>
          <a:srcRect/>
          <a:stretch/>
        </p:blipFill>
        <p:spPr>
          <a:xfrm>
            <a:off x="10713741" y="1004729"/>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7"/>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Start of Shift</a:t>
            </a:r>
            <a:endParaRPr sz="3200" b="1" i="0" u="none" strike="noStrike" cap="none">
              <a:solidFill>
                <a:srgbClr val="0E0E0E"/>
              </a:solidFill>
              <a:latin typeface="Roboto"/>
              <a:ea typeface="Roboto"/>
              <a:cs typeface="Roboto"/>
              <a:sym typeface="Roboto"/>
            </a:endParaRPr>
          </a:p>
        </p:txBody>
      </p:sp>
      <p:sp>
        <p:nvSpPr>
          <p:cNvPr id="78" name="Google Shape;78;p7"/>
          <p:cNvSpPr txBox="1"/>
          <p:nvPr/>
        </p:nvSpPr>
        <p:spPr>
          <a:xfrm>
            <a:off x="456425" y="887650"/>
            <a:ext cx="4426500" cy="4759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marL="285750" marR="0" lvl="0" indent="-279400" algn="l" rtl="0">
              <a:lnSpc>
                <a:spcPct val="120000"/>
              </a:lnSpc>
              <a:spcBef>
                <a:spcPts val="0"/>
              </a:spcBef>
              <a:spcAft>
                <a:spcPts val="0"/>
              </a:spcAft>
              <a:buClr>
                <a:srgbClr val="676767"/>
              </a:buClr>
              <a:buSzPts val="1500"/>
              <a:buFont typeface="Roboto"/>
              <a:buChar char="•"/>
            </a:pPr>
            <a:r>
              <a:rPr lang="en-ID" sz="1500" b="1">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Call &amp; Alert</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Set Browser (Audible) Alert if needed</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Settings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79" name="Google Shape;79;p7"/>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80" name="Google Shape;80;p7"/>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pic>
        <p:nvPicPr>
          <p:cNvPr id="81" name="Google Shape;81;p7"/>
          <p:cNvPicPr preferRelativeResize="0"/>
          <p:nvPr/>
        </p:nvPicPr>
        <p:blipFill rotWithShape="1">
          <a:blip r:embed="rId5">
            <a:alphaModFix/>
          </a:blip>
          <a:srcRect/>
          <a:stretch/>
        </p:blipFill>
        <p:spPr>
          <a:xfrm>
            <a:off x="433406" y="2022347"/>
            <a:ext cx="353886" cy="353886"/>
          </a:xfrm>
          <a:prstGeom prst="rect">
            <a:avLst/>
          </a:prstGeom>
          <a:noFill/>
          <a:ln>
            <a:noFill/>
          </a:ln>
          <a:effectLst>
            <a:outerShdw blurRad="50800" dist="38100" dir="2700000" algn="tl" rotWithShape="0">
              <a:srgbClr val="000000">
                <a:alpha val="40000"/>
              </a:srgbClr>
            </a:outerShdw>
          </a:effectLst>
        </p:spPr>
      </p:pic>
      <p:pic>
        <p:nvPicPr>
          <p:cNvPr id="82" name="Google Shape;82;p7"/>
          <p:cNvPicPr preferRelativeResize="0"/>
          <p:nvPr/>
        </p:nvPicPr>
        <p:blipFill rotWithShape="1">
          <a:blip r:embed="rId6">
            <a:alphaModFix/>
          </a:blip>
          <a:srcRect/>
          <a:stretch/>
        </p:blipFill>
        <p:spPr>
          <a:xfrm>
            <a:off x="141863" y="2628193"/>
            <a:ext cx="353886" cy="353886"/>
          </a:xfrm>
          <a:prstGeom prst="rect">
            <a:avLst/>
          </a:prstGeom>
          <a:noFill/>
          <a:ln>
            <a:noFill/>
          </a:ln>
          <a:effectLst>
            <a:outerShdw blurRad="50800" dist="38100" dir="2700000" algn="tl" rotWithShape="0">
              <a:srgbClr val="000000">
                <a:alpha val="40000"/>
              </a:srgbClr>
            </a:outerShdw>
          </a:effectLst>
        </p:spPr>
      </p:pic>
      <p:pic>
        <p:nvPicPr>
          <p:cNvPr id="83" name="Google Shape;83;p7"/>
          <p:cNvPicPr preferRelativeResize="0"/>
          <p:nvPr/>
        </p:nvPicPr>
        <p:blipFill rotWithShape="1">
          <a:blip r:embed="rId7">
            <a:alphaModFix/>
          </a:blip>
          <a:srcRect/>
          <a:stretch/>
        </p:blipFill>
        <p:spPr>
          <a:xfrm>
            <a:off x="437128" y="4214265"/>
            <a:ext cx="353886" cy="353886"/>
          </a:xfrm>
          <a:prstGeom prst="rect">
            <a:avLst/>
          </a:prstGeom>
          <a:noFill/>
          <a:ln>
            <a:noFill/>
          </a:ln>
          <a:effectLst>
            <a:outerShdw blurRad="50800" dist="38100" dir="2700000" algn="tl" rotWithShape="0">
              <a:srgbClr val="000000">
                <a:alpha val="40000"/>
              </a:srgbClr>
            </a:outerShdw>
          </a:effectLst>
        </p:spPr>
      </p:pic>
      <p:sp>
        <p:nvSpPr>
          <p:cNvPr id="84" name="Google Shape;84;p7"/>
          <p:cNvSpPr/>
          <p:nvPr/>
        </p:nvSpPr>
        <p:spPr>
          <a:xfrm>
            <a:off x="10459607" y="1242732"/>
            <a:ext cx="274200" cy="2742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85" name="Google Shape;85;p7"/>
          <p:cNvPicPr preferRelativeResize="0"/>
          <p:nvPr/>
        </p:nvPicPr>
        <p:blipFill rotWithShape="1">
          <a:blip r:embed="rId7">
            <a:alphaModFix/>
          </a:blip>
          <a:srcRect/>
          <a:stretch/>
        </p:blipFill>
        <p:spPr>
          <a:xfrm>
            <a:off x="10439431" y="1004735"/>
            <a:ext cx="274320" cy="274320"/>
          </a:xfrm>
          <a:prstGeom prst="rect">
            <a:avLst/>
          </a:prstGeom>
          <a:noFill/>
          <a:ln>
            <a:noFill/>
          </a:ln>
          <a:effectLst>
            <a:outerShdw blurRad="50800" dist="38100" dir="2700000" algn="tl" rotWithShape="0">
              <a:srgbClr val="000000">
                <a:alpha val="40000"/>
              </a:srgbClr>
            </a:outerShdw>
          </a:effectLst>
        </p:spPr>
      </p:pic>
      <p:pic>
        <p:nvPicPr>
          <p:cNvPr id="86" name="Google Shape;86;p7"/>
          <p:cNvPicPr preferRelativeResize="0"/>
          <p:nvPr/>
        </p:nvPicPr>
        <p:blipFill>
          <a:blip r:embed="rId8">
            <a:alphaModFix/>
          </a:blip>
          <a:stretch>
            <a:fillRect/>
          </a:stretch>
        </p:blipFill>
        <p:spPr>
          <a:xfrm>
            <a:off x="8175850" y="1576675"/>
            <a:ext cx="2283749" cy="585000"/>
          </a:xfrm>
          <a:prstGeom prst="rect">
            <a:avLst/>
          </a:prstGeom>
          <a:noFill/>
          <a:ln>
            <a:noFill/>
          </a:ln>
        </p:spPr>
      </p:pic>
      <p:sp>
        <p:nvSpPr>
          <p:cNvPr id="87" name="Google Shape;87;p7"/>
          <p:cNvSpPr/>
          <p:nvPr/>
        </p:nvSpPr>
        <p:spPr>
          <a:xfrm>
            <a:off x="8204275" y="1587925"/>
            <a:ext cx="2283900" cy="585000"/>
          </a:xfrm>
          <a:prstGeom prst="rect">
            <a:avLst/>
          </a:prstGeom>
          <a:noFill/>
          <a:ln w="38100" cap="flat" cmpd="sng">
            <a:solidFill>
              <a:srgbClr val="FFE599"/>
            </a:solidFill>
            <a:prstDash val="solid"/>
            <a:round/>
            <a:headEnd type="none" w="sm" len="sm"/>
            <a:tailEnd type="none" w="sm" len="sm"/>
          </a:ln>
          <a:effectLst>
            <a:outerShdw blurRad="190500" dist="88900" dir="2700000" algn="tl" rotWithShape="0">
              <a:srgbClr val="000000">
                <a:alpha val="20000"/>
              </a:srgbClr>
            </a:outerShdw>
          </a:effectLst>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8"/>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Start of Shift</a:t>
            </a:r>
            <a:endParaRPr sz="3200" b="1" i="0" u="none" strike="noStrike" cap="none">
              <a:solidFill>
                <a:srgbClr val="0E0E0E"/>
              </a:solidFill>
              <a:latin typeface="Roboto"/>
              <a:ea typeface="Roboto"/>
              <a:cs typeface="Roboto"/>
              <a:sym typeface="Roboto"/>
            </a:endParaRPr>
          </a:p>
        </p:txBody>
      </p:sp>
      <p:sp>
        <p:nvSpPr>
          <p:cNvPr id="93" name="Google Shape;93;p8"/>
          <p:cNvSpPr txBox="1"/>
          <p:nvPr/>
        </p:nvSpPr>
        <p:spPr>
          <a:xfrm>
            <a:off x="456425" y="887650"/>
            <a:ext cx="4426500" cy="5442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marL="285750" marR="0" lvl="0" indent="-279400" algn="l" rtl="0">
              <a:lnSpc>
                <a:spcPct val="120000"/>
              </a:lnSpc>
              <a:spcBef>
                <a:spcPts val="0"/>
              </a:spcBef>
              <a:spcAft>
                <a:spcPts val="0"/>
              </a:spcAft>
              <a:buClr>
                <a:srgbClr val="676767"/>
              </a:buClr>
              <a:buSzPts val="1500"/>
              <a:buFont typeface="Roboto"/>
              <a:buChar char="•"/>
            </a:pPr>
            <a:r>
              <a:rPr lang="en-ID" sz="1500" b="1">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Call &amp; Alert</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Set Browser (Audible) Alert if needed</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Settings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Additional Filters (ED Users)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Status: </a:t>
            </a:r>
            <a:r>
              <a:rPr lang="en-ID" sz="1500" b="1">
                <a:solidFill>
                  <a:srgbClr val="676767"/>
                </a:solidFill>
                <a:latin typeface="Roboto"/>
                <a:ea typeface="Roboto"/>
                <a:cs typeface="Roboto"/>
                <a:sym typeface="Roboto"/>
              </a:rPr>
              <a:t>Inbound</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On Site</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94" name="Google Shape;94;p8"/>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95" name="Google Shape;95;p8"/>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pic>
        <p:nvPicPr>
          <p:cNvPr id="96" name="Google Shape;96;p8"/>
          <p:cNvPicPr preferRelativeResize="0"/>
          <p:nvPr/>
        </p:nvPicPr>
        <p:blipFill rotWithShape="1">
          <a:blip r:embed="rId5">
            <a:alphaModFix/>
          </a:blip>
          <a:srcRect/>
          <a:stretch/>
        </p:blipFill>
        <p:spPr>
          <a:xfrm>
            <a:off x="433406" y="2022347"/>
            <a:ext cx="353886" cy="353886"/>
          </a:xfrm>
          <a:prstGeom prst="rect">
            <a:avLst/>
          </a:prstGeom>
          <a:noFill/>
          <a:ln>
            <a:noFill/>
          </a:ln>
          <a:effectLst>
            <a:outerShdw blurRad="50800" dist="38100" dir="2700000" algn="tl" rotWithShape="0">
              <a:srgbClr val="000000">
                <a:alpha val="40000"/>
              </a:srgbClr>
            </a:outerShdw>
          </a:effectLst>
        </p:spPr>
      </p:pic>
      <p:pic>
        <p:nvPicPr>
          <p:cNvPr id="97" name="Google Shape;97;p8"/>
          <p:cNvPicPr preferRelativeResize="0"/>
          <p:nvPr/>
        </p:nvPicPr>
        <p:blipFill rotWithShape="1">
          <a:blip r:embed="rId6">
            <a:alphaModFix/>
          </a:blip>
          <a:srcRect/>
          <a:stretch/>
        </p:blipFill>
        <p:spPr>
          <a:xfrm>
            <a:off x="141863" y="2628193"/>
            <a:ext cx="353886" cy="353886"/>
          </a:xfrm>
          <a:prstGeom prst="rect">
            <a:avLst/>
          </a:prstGeom>
          <a:noFill/>
          <a:ln>
            <a:noFill/>
          </a:ln>
          <a:effectLst>
            <a:outerShdw blurRad="50800" dist="38100" dir="2700000" algn="tl" rotWithShape="0">
              <a:srgbClr val="000000">
                <a:alpha val="40000"/>
              </a:srgbClr>
            </a:outerShdw>
          </a:effectLst>
        </p:spPr>
      </p:pic>
      <p:pic>
        <p:nvPicPr>
          <p:cNvPr id="98" name="Google Shape;98;p8"/>
          <p:cNvPicPr preferRelativeResize="0"/>
          <p:nvPr/>
        </p:nvPicPr>
        <p:blipFill rotWithShape="1">
          <a:blip r:embed="rId7">
            <a:alphaModFix/>
          </a:blip>
          <a:srcRect/>
          <a:stretch/>
        </p:blipFill>
        <p:spPr>
          <a:xfrm>
            <a:off x="437128" y="4214265"/>
            <a:ext cx="353886" cy="353886"/>
          </a:xfrm>
          <a:prstGeom prst="rect">
            <a:avLst/>
          </a:prstGeom>
          <a:noFill/>
          <a:ln>
            <a:noFill/>
          </a:ln>
          <a:effectLst>
            <a:outerShdw blurRad="50800" dist="38100" dir="2700000" algn="tl" rotWithShape="0">
              <a:srgbClr val="000000">
                <a:alpha val="40000"/>
              </a:srgbClr>
            </a:outerShdw>
          </a:effectLst>
        </p:spPr>
      </p:pic>
      <p:pic>
        <p:nvPicPr>
          <p:cNvPr id="99" name="Google Shape;99;p8"/>
          <p:cNvPicPr preferRelativeResize="0"/>
          <p:nvPr/>
        </p:nvPicPr>
        <p:blipFill rotWithShape="1">
          <a:blip r:embed="rId8">
            <a:alphaModFix/>
          </a:blip>
          <a:srcRect/>
          <a:stretch/>
        </p:blipFill>
        <p:spPr>
          <a:xfrm>
            <a:off x="503666" y="5179761"/>
            <a:ext cx="274320" cy="274320"/>
          </a:xfrm>
          <a:prstGeom prst="rect">
            <a:avLst/>
          </a:prstGeom>
          <a:noFill/>
          <a:ln>
            <a:noFill/>
          </a:ln>
          <a:effectLst>
            <a:outerShdw blurRad="50800" dist="38100" dir="2700000" algn="tl" rotWithShape="0">
              <a:srgbClr val="000000">
                <a:alpha val="40000"/>
              </a:srgbClr>
            </a:outerShdw>
          </a:effectLst>
        </p:spPr>
      </p:pic>
      <p:sp>
        <p:nvSpPr>
          <p:cNvPr id="100" name="Google Shape;100;p8"/>
          <p:cNvSpPr/>
          <p:nvPr/>
        </p:nvSpPr>
        <p:spPr>
          <a:xfrm>
            <a:off x="5270075" y="2463975"/>
            <a:ext cx="1081500" cy="8844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101" name="Google Shape;101;p8"/>
          <p:cNvPicPr preferRelativeResize="0"/>
          <p:nvPr/>
        </p:nvPicPr>
        <p:blipFill rotWithShape="1">
          <a:blip r:embed="rId8">
            <a:alphaModFix/>
          </a:blip>
          <a:srcRect/>
          <a:stretch/>
        </p:blipFill>
        <p:spPr>
          <a:xfrm>
            <a:off x="5047731" y="2463963"/>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9"/>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Start of Shift</a:t>
            </a:r>
            <a:endParaRPr sz="3200" b="1" i="0" u="none" strike="noStrike" cap="none">
              <a:solidFill>
                <a:srgbClr val="0E0E0E"/>
              </a:solidFill>
              <a:latin typeface="Roboto"/>
              <a:ea typeface="Roboto"/>
              <a:cs typeface="Roboto"/>
              <a:sym typeface="Roboto"/>
            </a:endParaRPr>
          </a:p>
        </p:txBody>
      </p:sp>
      <p:sp>
        <p:nvSpPr>
          <p:cNvPr id="107" name="Google Shape;107;p9"/>
          <p:cNvSpPr txBox="1"/>
          <p:nvPr/>
        </p:nvSpPr>
        <p:spPr>
          <a:xfrm>
            <a:off x="456425" y="887650"/>
            <a:ext cx="4426500" cy="5313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marL="285750" marR="0" lvl="0" indent="-279400" algn="l" rtl="0">
              <a:lnSpc>
                <a:spcPct val="120000"/>
              </a:lnSpc>
              <a:spcBef>
                <a:spcPts val="0"/>
              </a:spcBef>
              <a:spcAft>
                <a:spcPts val="0"/>
              </a:spcAft>
              <a:buClr>
                <a:srgbClr val="676767"/>
              </a:buClr>
              <a:buSzPts val="1500"/>
              <a:buFont typeface="Roboto"/>
              <a:buChar char="•"/>
            </a:pPr>
            <a:r>
              <a:rPr lang="en-ID" sz="1500" b="1">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Call &amp; Alert</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Set Browser (Audible) Alert if needed</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Settings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Additional Filters (ED Users)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Status: </a:t>
            </a:r>
            <a:r>
              <a:rPr lang="en-ID" sz="1500" b="1">
                <a:solidFill>
                  <a:srgbClr val="676767"/>
                </a:solidFill>
                <a:latin typeface="Roboto"/>
                <a:ea typeface="Roboto"/>
                <a:cs typeface="Roboto"/>
                <a:sym typeface="Roboto"/>
              </a:rPr>
              <a:t>Inbound</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On Site</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Method of Arrival: </a:t>
            </a:r>
            <a:r>
              <a:rPr lang="en-ID" sz="1500" b="1">
                <a:solidFill>
                  <a:srgbClr val="676767"/>
                </a:solidFill>
                <a:latin typeface="Roboto"/>
                <a:ea typeface="Roboto"/>
                <a:cs typeface="Roboto"/>
                <a:sym typeface="Roboto"/>
              </a:rPr>
              <a:t>EMS</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ED Patient</a:t>
            </a: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108" name="Google Shape;108;p9"/>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09" name="Google Shape;109;p9"/>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pic>
        <p:nvPicPr>
          <p:cNvPr id="110" name="Google Shape;110;p9"/>
          <p:cNvPicPr preferRelativeResize="0"/>
          <p:nvPr/>
        </p:nvPicPr>
        <p:blipFill rotWithShape="1">
          <a:blip r:embed="rId5">
            <a:alphaModFix/>
          </a:blip>
          <a:srcRect/>
          <a:stretch/>
        </p:blipFill>
        <p:spPr>
          <a:xfrm>
            <a:off x="433406" y="2022347"/>
            <a:ext cx="353886" cy="353886"/>
          </a:xfrm>
          <a:prstGeom prst="rect">
            <a:avLst/>
          </a:prstGeom>
          <a:noFill/>
          <a:ln>
            <a:noFill/>
          </a:ln>
          <a:effectLst>
            <a:outerShdw blurRad="50800" dist="38100" dir="2700000" algn="tl" rotWithShape="0">
              <a:srgbClr val="000000">
                <a:alpha val="40000"/>
              </a:srgbClr>
            </a:outerShdw>
          </a:effectLst>
        </p:spPr>
      </p:pic>
      <p:pic>
        <p:nvPicPr>
          <p:cNvPr id="111" name="Google Shape;111;p9"/>
          <p:cNvPicPr preferRelativeResize="0"/>
          <p:nvPr/>
        </p:nvPicPr>
        <p:blipFill rotWithShape="1">
          <a:blip r:embed="rId6">
            <a:alphaModFix/>
          </a:blip>
          <a:srcRect/>
          <a:stretch/>
        </p:blipFill>
        <p:spPr>
          <a:xfrm>
            <a:off x="141863" y="2628193"/>
            <a:ext cx="353886" cy="353886"/>
          </a:xfrm>
          <a:prstGeom prst="rect">
            <a:avLst/>
          </a:prstGeom>
          <a:noFill/>
          <a:ln>
            <a:noFill/>
          </a:ln>
          <a:effectLst>
            <a:outerShdw blurRad="50800" dist="38100" dir="2700000" algn="tl" rotWithShape="0">
              <a:srgbClr val="000000">
                <a:alpha val="40000"/>
              </a:srgbClr>
            </a:outerShdw>
          </a:effectLst>
        </p:spPr>
      </p:pic>
      <p:pic>
        <p:nvPicPr>
          <p:cNvPr id="112" name="Google Shape;112;p9"/>
          <p:cNvPicPr preferRelativeResize="0"/>
          <p:nvPr/>
        </p:nvPicPr>
        <p:blipFill rotWithShape="1">
          <a:blip r:embed="rId7">
            <a:alphaModFix/>
          </a:blip>
          <a:srcRect/>
          <a:stretch/>
        </p:blipFill>
        <p:spPr>
          <a:xfrm>
            <a:off x="437128" y="4214265"/>
            <a:ext cx="353886" cy="353886"/>
          </a:xfrm>
          <a:prstGeom prst="rect">
            <a:avLst/>
          </a:prstGeom>
          <a:noFill/>
          <a:ln>
            <a:noFill/>
          </a:ln>
          <a:effectLst>
            <a:outerShdw blurRad="50800" dist="38100" dir="2700000" algn="tl" rotWithShape="0">
              <a:srgbClr val="000000">
                <a:alpha val="40000"/>
              </a:srgbClr>
            </a:outerShdw>
          </a:effectLst>
        </p:spPr>
      </p:pic>
      <p:pic>
        <p:nvPicPr>
          <p:cNvPr id="113" name="Google Shape;113;p9"/>
          <p:cNvPicPr preferRelativeResize="0"/>
          <p:nvPr/>
        </p:nvPicPr>
        <p:blipFill rotWithShape="1">
          <a:blip r:embed="rId8">
            <a:alphaModFix/>
          </a:blip>
          <a:srcRect/>
          <a:stretch/>
        </p:blipFill>
        <p:spPr>
          <a:xfrm>
            <a:off x="503666" y="5456286"/>
            <a:ext cx="274320" cy="274320"/>
          </a:xfrm>
          <a:prstGeom prst="rect">
            <a:avLst/>
          </a:prstGeom>
          <a:noFill/>
          <a:ln>
            <a:noFill/>
          </a:ln>
          <a:effectLst>
            <a:outerShdw blurRad="50800" dist="38100" dir="2700000" algn="tl" rotWithShape="0">
              <a:srgbClr val="000000">
                <a:alpha val="40000"/>
              </a:srgbClr>
            </a:outerShdw>
          </a:effectLst>
        </p:spPr>
      </p:pic>
      <p:pic>
        <p:nvPicPr>
          <p:cNvPr id="114" name="Google Shape;114;p9"/>
          <p:cNvPicPr preferRelativeResize="0"/>
          <p:nvPr/>
        </p:nvPicPr>
        <p:blipFill rotWithShape="1">
          <a:blip r:embed="rId9">
            <a:alphaModFix/>
          </a:blip>
          <a:srcRect/>
          <a:stretch/>
        </p:blipFill>
        <p:spPr>
          <a:xfrm>
            <a:off x="503666" y="5179761"/>
            <a:ext cx="274320" cy="274320"/>
          </a:xfrm>
          <a:prstGeom prst="rect">
            <a:avLst/>
          </a:prstGeom>
          <a:noFill/>
          <a:ln>
            <a:noFill/>
          </a:ln>
          <a:effectLst>
            <a:outerShdw blurRad="50800" dist="38100" dir="2700000" algn="tl" rotWithShape="0">
              <a:srgbClr val="000000">
                <a:alpha val="40000"/>
              </a:srgbClr>
            </a:outerShdw>
          </a:effectLst>
        </p:spPr>
      </p:pic>
      <p:sp>
        <p:nvSpPr>
          <p:cNvPr id="115" name="Google Shape;115;p9"/>
          <p:cNvSpPr/>
          <p:nvPr/>
        </p:nvSpPr>
        <p:spPr>
          <a:xfrm>
            <a:off x="5247050" y="3326176"/>
            <a:ext cx="1116300" cy="11613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116" name="Google Shape;116;p9"/>
          <p:cNvPicPr preferRelativeResize="0"/>
          <p:nvPr/>
        </p:nvPicPr>
        <p:blipFill rotWithShape="1">
          <a:blip r:embed="rId8">
            <a:alphaModFix/>
          </a:blip>
          <a:srcRect/>
          <a:stretch/>
        </p:blipFill>
        <p:spPr>
          <a:xfrm>
            <a:off x="5047741" y="3326184"/>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0"/>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Start of Shift</a:t>
            </a:r>
            <a:endParaRPr sz="3200" b="1" i="0" u="none" strike="noStrike" cap="none">
              <a:solidFill>
                <a:srgbClr val="0E0E0E"/>
              </a:solidFill>
              <a:latin typeface="Roboto"/>
              <a:ea typeface="Roboto"/>
              <a:cs typeface="Roboto"/>
              <a:sym typeface="Roboto"/>
            </a:endParaRPr>
          </a:p>
        </p:txBody>
      </p:sp>
      <p:sp>
        <p:nvSpPr>
          <p:cNvPr id="122" name="Google Shape;122;p10"/>
          <p:cNvSpPr txBox="1"/>
          <p:nvPr/>
        </p:nvSpPr>
        <p:spPr>
          <a:xfrm>
            <a:off x="456425" y="887650"/>
            <a:ext cx="4426500" cy="5996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marL="285750" marR="0" lvl="0" indent="-279400" algn="l" rtl="0">
              <a:lnSpc>
                <a:spcPct val="120000"/>
              </a:lnSpc>
              <a:spcBef>
                <a:spcPts val="0"/>
              </a:spcBef>
              <a:spcAft>
                <a:spcPts val="0"/>
              </a:spcAft>
              <a:buClr>
                <a:srgbClr val="676767"/>
              </a:buClr>
              <a:buSzPts val="1500"/>
              <a:buFont typeface="Roboto"/>
              <a:buChar char="•"/>
            </a:pPr>
            <a:r>
              <a:rPr lang="en-ID" sz="1500" b="1">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Call &amp; Alert</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Set Browser (Audible) Alert if needed</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Settings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Additional Filters (ED Users)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Status: </a:t>
            </a:r>
            <a:r>
              <a:rPr lang="en-ID" sz="1500" b="1">
                <a:solidFill>
                  <a:srgbClr val="676767"/>
                </a:solidFill>
                <a:latin typeface="Roboto"/>
                <a:ea typeface="Roboto"/>
                <a:cs typeface="Roboto"/>
                <a:sym typeface="Roboto"/>
              </a:rPr>
              <a:t>Inbound</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On Site</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Method of Arrival: </a:t>
            </a:r>
            <a:r>
              <a:rPr lang="en-ID" sz="1500" b="1">
                <a:solidFill>
                  <a:srgbClr val="676767"/>
                </a:solidFill>
                <a:latin typeface="Roboto"/>
                <a:ea typeface="Roboto"/>
                <a:cs typeface="Roboto"/>
                <a:sym typeface="Roboto"/>
              </a:rPr>
              <a:t>EMS</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ED Patients</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List:  </a:t>
            </a:r>
            <a:r>
              <a:rPr lang="en-ID" sz="1500" b="1">
                <a:solidFill>
                  <a:srgbClr val="676767"/>
                </a:solidFill>
                <a:latin typeface="Roboto"/>
                <a:ea typeface="Roboto"/>
                <a:cs typeface="Roboto"/>
                <a:sym typeface="Roboto"/>
              </a:rPr>
              <a:t>Last 12 Hours</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123" name="Google Shape;123;p10"/>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24" name="Google Shape;124;p10"/>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pic>
        <p:nvPicPr>
          <p:cNvPr id="125" name="Google Shape;125;p10"/>
          <p:cNvPicPr preferRelativeResize="0"/>
          <p:nvPr/>
        </p:nvPicPr>
        <p:blipFill rotWithShape="1">
          <a:blip r:embed="rId5">
            <a:alphaModFix/>
          </a:blip>
          <a:srcRect/>
          <a:stretch/>
        </p:blipFill>
        <p:spPr>
          <a:xfrm>
            <a:off x="433406" y="2022347"/>
            <a:ext cx="353886" cy="353886"/>
          </a:xfrm>
          <a:prstGeom prst="rect">
            <a:avLst/>
          </a:prstGeom>
          <a:noFill/>
          <a:ln>
            <a:noFill/>
          </a:ln>
          <a:effectLst>
            <a:outerShdw blurRad="50800" dist="38100" dir="2700000" algn="tl" rotWithShape="0">
              <a:srgbClr val="000000">
                <a:alpha val="40000"/>
              </a:srgbClr>
            </a:outerShdw>
          </a:effectLst>
        </p:spPr>
      </p:pic>
      <p:pic>
        <p:nvPicPr>
          <p:cNvPr id="126" name="Google Shape;126;p10"/>
          <p:cNvPicPr preferRelativeResize="0"/>
          <p:nvPr/>
        </p:nvPicPr>
        <p:blipFill rotWithShape="1">
          <a:blip r:embed="rId6">
            <a:alphaModFix/>
          </a:blip>
          <a:srcRect/>
          <a:stretch/>
        </p:blipFill>
        <p:spPr>
          <a:xfrm>
            <a:off x="141863" y="2628193"/>
            <a:ext cx="353886" cy="353886"/>
          </a:xfrm>
          <a:prstGeom prst="rect">
            <a:avLst/>
          </a:prstGeom>
          <a:noFill/>
          <a:ln>
            <a:noFill/>
          </a:ln>
          <a:effectLst>
            <a:outerShdw blurRad="50800" dist="38100" dir="2700000" algn="tl" rotWithShape="0">
              <a:srgbClr val="000000">
                <a:alpha val="40000"/>
              </a:srgbClr>
            </a:outerShdw>
          </a:effectLst>
        </p:spPr>
      </p:pic>
      <p:pic>
        <p:nvPicPr>
          <p:cNvPr id="127" name="Google Shape;127;p10"/>
          <p:cNvPicPr preferRelativeResize="0"/>
          <p:nvPr/>
        </p:nvPicPr>
        <p:blipFill rotWithShape="1">
          <a:blip r:embed="rId7">
            <a:alphaModFix/>
          </a:blip>
          <a:srcRect/>
          <a:stretch/>
        </p:blipFill>
        <p:spPr>
          <a:xfrm>
            <a:off x="437128" y="4214265"/>
            <a:ext cx="353886" cy="353886"/>
          </a:xfrm>
          <a:prstGeom prst="rect">
            <a:avLst/>
          </a:prstGeom>
          <a:noFill/>
          <a:ln>
            <a:noFill/>
          </a:ln>
          <a:effectLst>
            <a:outerShdw blurRad="50800" dist="38100" dir="2700000" algn="tl" rotWithShape="0">
              <a:srgbClr val="000000">
                <a:alpha val="40000"/>
              </a:srgbClr>
            </a:outerShdw>
          </a:effectLst>
        </p:spPr>
      </p:pic>
      <p:pic>
        <p:nvPicPr>
          <p:cNvPr id="128" name="Google Shape;128;p10"/>
          <p:cNvPicPr preferRelativeResize="0"/>
          <p:nvPr/>
        </p:nvPicPr>
        <p:blipFill rotWithShape="1">
          <a:blip r:embed="rId8">
            <a:alphaModFix/>
          </a:blip>
          <a:srcRect/>
          <a:stretch/>
        </p:blipFill>
        <p:spPr>
          <a:xfrm>
            <a:off x="503666" y="5456286"/>
            <a:ext cx="274320" cy="274320"/>
          </a:xfrm>
          <a:prstGeom prst="rect">
            <a:avLst/>
          </a:prstGeom>
          <a:noFill/>
          <a:ln>
            <a:noFill/>
          </a:ln>
          <a:effectLst>
            <a:outerShdw blurRad="50800" dist="38100" dir="2700000" algn="tl" rotWithShape="0">
              <a:srgbClr val="000000">
                <a:alpha val="40000"/>
              </a:srgbClr>
            </a:outerShdw>
          </a:effectLst>
        </p:spPr>
      </p:pic>
      <p:pic>
        <p:nvPicPr>
          <p:cNvPr id="129" name="Google Shape;129;p10"/>
          <p:cNvPicPr preferRelativeResize="0"/>
          <p:nvPr/>
        </p:nvPicPr>
        <p:blipFill rotWithShape="1">
          <a:blip r:embed="rId9">
            <a:alphaModFix/>
          </a:blip>
          <a:srcRect/>
          <a:stretch/>
        </p:blipFill>
        <p:spPr>
          <a:xfrm>
            <a:off x="503666" y="5179761"/>
            <a:ext cx="274320" cy="274320"/>
          </a:xfrm>
          <a:prstGeom prst="rect">
            <a:avLst/>
          </a:prstGeom>
          <a:noFill/>
          <a:ln>
            <a:noFill/>
          </a:ln>
          <a:effectLst>
            <a:outerShdw blurRad="50800" dist="38100" dir="2700000" algn="tl" rotWithShape="0">
              <a:srgbClr val="000000">
                <a:alpha val="40000"/>
              </a:srgbClr>
            </a:outerShdw>
          </a:effectLst>
        </p:spPr>
      </p:pic>
      <p:pic>
        <p:nvPicPr>
          <p:cNvPr id="130" name="Google Shape;130;p10"/>
          <p:cNvPicPr preferRelativeResize="0"/>
          <p:nvPr/>
        </p:nvPicPr>
        <p:blipFill rotWithShape="1">
          <a:blip r:embed="rId10">
            <a:alphaModFix/>
          </a:blip>
          <a:srcRect/>
          <a:stretch/>
        </p:blipFill>
        <p:spPr>
          <a:xfrm>
            <a:off x="497609" y="5746540"/>
            <a:ext cx="274320" cy="274320"/>
          </a:xfrm>
          <a:prstGeom prst="rect">
            <a:avLst/>
          </a:prstGeom>
          <a:noFill/>
          <a:ln>
            <a:noFill/>
          </a:ln>
          <a:effectLst>
            <a:outerShdw blurRad="50800" dist="38100" dir="2700000" algn="tl" rotWithShape="0">
              <a:srgbClr val="000000">
                <a:alpha val="40000"/>
              </a:srgbClr>
            </a:outerShdw>
          </a:effectLst>
        </p:spPr>
      </p:pic>
      <p:sp>
        <p:nvSpPr>
          <p:cNvPr id="131" name="Google Shape;131;p10"/>
          <p:cNvSpPr/>
          <p:nvPr/>
        </p:nvSpPr>
        <p:spPr>
          <a:xfrm>
            <a:off x="8514975" y="1726018"/>
            <a:ext cx="1070100" cy="2742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132" name="Google Shape;132;p10"/>
          <p:cNvPicPr preferRelativeResize="0"/>
          <p:nvPr/>
        </p:nvPicPr>
        <p:blipFill rotWithShape="1">
          <a:blip r:embed="rId10">
            <a:alphaModFix/>
          </a:blip>
          <a:srcRect/>
          <a:stretch/>
        </p:blipFill>
        <p:spPr>
          <a:xfrm>
            <a:off x="8240406" y="1726792"/>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1"/>
          <p:cNvSpPr txBox="1"/>
          <p:nvPr/>
        </p:nvSpPr>
        <p:spPr>
          <a:xfrm>
            <a:off x="290850" y="302650"/>
            <a:ext cx="9788100" cy="58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200"/>
              <a:buFont typeface="Arial"/>
              <a:buNone/>
            </a:pPr>
            <a:r>
              <a:rPr lang="en-ID" sz="3200" b="1">
                <a:solidFill>
                  <a:schemeClr val="accent1"/>
                </a:solidFill>
                <a:latin typeface="Roboto"/>
                <a:ea typeface="Roboto"/>
                <a:cs typeface="Roboto"/>
                <a:sym typeface="Roboto"/>
              </a:rPr>
              <a:t>Emergency Dept</a:t>
            </a:r>
            <a:r>
              <a:rPr lang="en-ID" sz="3200" b="1" i="0" u="none" strike="noStrike" cap="none">
                <a:solidFill>
                  <a:schemeClr val="accent1"/>
                </a:solidFill>
                <a:latin typeface="Roboto"/>
                <a:ea typeface="Roboto"/>
                <a:cs typeface="Roboto"/>
                <a:sym typeface="Roboto"/>
              </a:rPr>
              <a:t> | </a:t>
            </a:r>
            <a:r>
              <a:rPr lang="en-ID" sz="3200" b="1">
                <a:solidFill>
                  <a:srgbClr val="0E0E0E"/>
                </a:solidFill>
                <a:latin typeface="Roboto"/>
                <a:ea typeface="Roboto"/>
                <a:cs typeface="Roboto"/>
                <a:sym typeface="Roboto"/>
              </a:rPr>
              <a:t>Pulsara HQ - Settings</a:t>
            </a:r>
            <a:endParaRPr sz="3200" b="1" i="0" u="none" strike="noStrike" cap="none">
              <a:solidFill>
                <a:srgbClr val="0E0E0E"/>
              </a:solidFill>
              <a:latin typeface="Roboto"/>
              <a:ea typeface="Roboto"/>
              <a:cs typeface="Roboto"/>
              <a:sym typeface="Roboto"/>
            </a:endParaRPr>
          </a:p>
        </p:txBody>
      </p:sp>
      <p:sp>
        <p:nvSpPr>
          <p:cNvPr id="138" name="Google Shape;138;p11"/>
          <p:cNvSpPr txBox="1"/>
          <p:nvPr/>
        </p:nvSpPr>
        <p:spPr>
          <a:xfrm>
            <a:off x="456425" y="887650"/>
            <a:ext cx="4426500" cy="6273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Arial"/>
              <a:buNone/>
            </a:pPr>
            <a:r>
              <a:rPr lang="en-ID" sz="2200" b="1">
                <a:solidFill>
                  <a:srgbClr val="515151"/>
                </a:solidFill>
                <a:latin typeface="Roboto"/>
                <a:ea typeface="Roboto"/>
                <a:cs typeface="Roboto"/>
                <a:sym typeface="Roboto"/>
              </a:rPr>
              <a:t>Select View</a:t>
            </a:r>
            <a:endParaRPr sz="1200" b="0" i="0" u="none" strike="noStrike" cap="none">
              <a:solidFill>
                <a:srgbClr val="000000"/>
              </a:solidFill>
              <a:latin typeface="Arial"/>
              <a:ea typeface="Arial"/>
              <a:cs typeface="Arial"/>
              <a:sym typeface="Arial"/>
            </a:endParaRPr>
          </a:p>
          <a:p>
            <a:pPr marL="285750" marR="0" lvl="0" indent="-279400" algn="l" rtl="0">
              <a:lnSpc>
                <a:spcPct val="120000"/>
              </a:lnSpc>
              <a:spcBef>
                <a:spcPts val="0"/>
              </a:spcBef>
              <a:spcAft>
                <a:spcPts val="0"/>
              </a:spcAft>
              <a:buClr>
                <a:srgbClr val="676767"/>
              </a:buClr>
              <a:buSzPts val="1500"/>
              <a:buFont typeface="Arial"/>
              <a:buChar char="•"/>
            </a:pPr>
            <a:r>
              <a:rPr lang="en-ID" sz="1500" b="1">
                <a:solidFill>
                  <a:srgbClr val="676767"/>
                </a:solidFill>
                <a:latin typeface="Roboto"/>
                <a:ea typeface="Roboto"/>
                <a:cs typeface="Roboto"/>
                <a:sym typeface="Roboto"/>
              </a:rPr>
              <a:t>HQ</a:t>
            </a:r>
            <a:r>
              <a:rPr lang="en-ID" sz="1500">
                <a:solidFill>
                  <a:srgbClr val="676767"/>
                </a:solidFill>
                <a:latin typeface="Roboto"/>
                <a:ea typeface="Roboto"/>
                <a:cs typeface="Roboto"/>
                <a:sym typeface="Roboto"/>
              </a:rPr>
              <a:t>: See all patient channels (Incident and non-Incident)</a:t>
            </a:r>
            <a:endParaRPr sz="1500">
              <a:solidFill>
                <a:srgbClr val="676767"/>
              </a:solidFill>
              <a:latin typeface="Roboto"/>
              <a:ea typeface="Roboto"/>
              <a:cs typeface="Roboto"/>
              <a:sym typeface="Roboto"/>
            </a:endParaRPr>
          </a:p>
          <a:p>
            <a:pPr marL="914400" marR="0" lvl="1" indent="-32385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Best view for managing your ED</a:t>
            </a:r>
            <a:endParaRPr sz="1500">
              <a:solidFill>
                <a:srgbClr val="676767"/>
              </a:solidFill>
              <a:latin typeface="Roboto"/>
              <a:ea typeface="Roboto"/>
              <a:cs typeface="Roboto"/>
              <a:sym typeface="Roboto"/>
            </a:endParaRPr>
          </a:p>
          <a:p>
            <a:pPr marL="285750" marR="0" lvl="0" indent="-279400" algn="l" rtl="0">
              <a:lnSpc>
                <a:spcPct val="120000"/>
              </a:lnSpc>
              <a:spcBef>
                <a:spcPts val="0"/>
              </a:spcBef>
              <a:spcAft>
                <a:spcPts val="0"/>
              </a:spcAft>
              <a:buClr>
                <a:srgbClr val="676767"/>
              </a:buClr>
              <a:buSzPts val="1500"/>
              <a:buFont typeface="Roboto"/>
              <a:buChar char="•"/>
            </a:pPr>
            <a:r>
              <a:rPr lang="en-ID" sz="1500" b="1">
                <a:solidFill>
                  <a:srgbClr val="676767"/>
                </a:solidFill>
                <a:latin typeface="Roboto"/>
                <a:ea typeface="Roboto"/>
                <a:cs typeface="Roboto"/>
                <a:sym typeface="Roboto"/>
              </a:rPr>
              <a:t>Incident</a:t>
            </a:r>
            <a:r>
              <a:rPr lang="en-ID" sz="1500">
                <a:solidFill>
                  <a:srgbClr val="676767"/>
                </a:solidFill>
                <a:latin typeface="Roboto"/>
                <a:ea typeface="Roboto"/>
                <a:cs typeface="Roboto"/>
                <a:sym typeface="Roboto"/>
              </a:rPr>
              <a:t>: Patient channels are grouped by Incident</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Call &amp; Alert</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Turn My Call ON to see and be assigned to new patients</a:t>
            </a:r>
            <a:endParaRPr sz="1500">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Set Browser (Audible) Alert if needed</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Settings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Show Patient Names and Show Chief Complaint</a:t>
            </a: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r>
              <a:rPr lang="en-ID" sz="2200" b="1">
                <a:solidFill>
                  <a:srgbClr val="676767"/>
                </a:solidFill>
                <a:latin typeface="Roboto"/>
                <a:ea typeface="Roboto"/>
                <a:cs typeface="Roboto"/>
                <a:sym typeface="Roboto"/>
              </a:rPr>
              <a:t>Additional Filters (ED Users)</a:t>
            </a:r>
            <a:endParaRPr sz="22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Char char="•"/>
            </a:pPr>
            <a:r>
              <a:rPr lang="en-ID" sz="1500">
                <a:solidFill>
                  <a:srgbClr val="676767"/>
                </a:solidFill>
                <a:latin typeface="Roboto"/>
                <a:ea typeface="Roboto"/>
                <a:cs typeface="Roboto"/>
                <a:sym typeface="Roboto"/>
              </a:rPr>
              <a:t>Status: </a:t>
            </a:r>
            <a:r>
              <a:rPr lang="en-ID" sz="1500" b="1">
                <a:solidFill>
                  <a:srgbClr val="676767"/>
                </a:solidFill>
                <a:latin typeface="Roboto"/>
                <a:ea typeface="Roboto"/>
                <a:cs typeface="Roboto"/>
                <a:sym typeface="Roboto"/>
              </a:rPr>
              <a:t>Inbound</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On Site</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Method of Arrival: </a:t>
            </a:r>
            <a:r>
              <a:rPr lang="en-ID" sz="1500" b="1">
                <a:solidFill>
                  <a:srgbClr val="676767"/>
                </a:solidFill>
                <a:latin typeface="Roboto"/>
                <a:ea typeface="Roboto"/>
                <a:cs typeface="Roboto"/>
                <a:sym typeface="Roboto"/>
              </a:rPr>
              <a:t>EMS</a:t>
            </a:r>
            <a:r>
              <a:rPr lang="en-ID" sz="1500">
                <a:solidFill>
                  <a:srgbClr val="676767"/>
                </a:solidFill>
                <a:latin typeface="Roboto"/>
                <a:ea typeface="Roboto"/>
                <a:cs typeface="Roboto"/>
                <a:sym typeface="Roboto"/>
              </a:rPr>
              <a:t> and </a:t>
            </a:r>
            <a:r>
              <a:rPr lang="en-ID" sz="1500" b="1">
                <a:solidFill>
                  <a:srgbClr val="676767"/>
                </a:solidFill>
                <a:latin typeface="Roboto"/>
                <a:ea typeface="Roboto"/>
                <a:cs typeface="Roboto"/>
                <a:sym typeface="Roboto"/>
              </a:rPr>
              <a:t>ED Patients</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List:  </a:t>
            </a:r>
            <a:r>
              <a:rPr lang="en-ID" sz="1500" b="1">
                <a:solidFill>
                  <a:srgbClr val="676767"/>
                </a:solidFill>
                <a:latin typeface="Roboto"/>
                <a:ea typeface="Roboto"/>
                <a:cs typeface="Roboto"/>
                <a:sym typeface="Roboto"/>
              </a:rPr>
              <a:t>Last 12 Hours</a:t>
            </a:r>
            <a:endParaRPr sz="1500" b="1">
              <a:solidFill>
                <a:srgbClr val="676767"/>
              </a:solidFill>
              <a:latin typeface="Roboto"/>
              <a:ea typeface="Roboto"/>
              <a:cs typeface="Roboto"/>
              <a:sym typeface="Roboto"/>
            </a:endParaRPr>
          </a:p>
          <a:p>
            <a:pPr marL="285750" lvl="0" indent="-279400" algn="l" rtl="0">
              <a:lnSpc>
                <a:spcPct val="120000"/>
              </a:lnSpc>
              <a:spcBef>
                <a:spcPts val="0"/>
              </a:spcBef>
              <a:spcAft>
                <a:spcPts val="0"/>
              </a:spcAft>
              <a:buClr>
                <a:srgbClr val="676767"/>
              </a:buClr>
              <a:buSzPts val="1500"/>
              <a:buFont typeface="Roboto"/>
              <a:buChar char="•"/>
            </a:pPr>
            <a:r>
              <a:rPr lang="en-ID" sz="1500">
                <a:solidFill>
                  <a:srgbClr val="676767"/>
                </a:solidFill>
                <a:latin typeface="Roboto"/>
                <a:ea typeface="Roboto"/>
                <a:cs typeface="Roboto"/>
                <a:sym typeface="Roboto"/>
              </a:rPr>
              <a:t>Sort:  </a:t>
            </a:r>
            <a:r>
              <a:rPr lang="en-ID" sz="1500" b="1">
                <a:solidFill>
                  <a:srgbClr val="676767"/>
                </a:solidFill>
                <a:latin typeface="Roboto"/>
                <a:ea typeface="Roboto"/>
                <a:cs typeface="Roboto"/>
                <a:sym typeface="Roboto"/>
              </a:rPr>
              <a:t>Newest</a:t>
            </a:r>
            <a:r>
              <a:rPr lang="en-ID" sz="1500">
                <a:solidFill>
                  <a:srgbClr val="676767"/>
                </a:solidFill>
                <a:latin typeface="Roboto"/>
                <a:ea typeface="Roboto"/>
                <a:cs typeface="Roboto"/>
                <a:sym typeface="Roboto"/>
              </a:rPr>
              <a:t>, ETA, and Type</a:t>
            </a:r>
            <a:endParaRPr sz="1500">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a:p>
            <a:pPr marL="0" marR="0" lvl="0" indent="0" algn="l" rtl="0">
              <a:lnSpc>
                <a:spcPct val="120000"/>
              </a:lnSpc>
              <a:spcBef>
                <a:spcPts val="0"/>
              </a:spcBef>
              <a:spcAft>
                <a:spcPts val="0"/>
              </a:spcAft>
              <a:buNone/>
            </a:pPr>
            <a:endParaRPr sz="2200" b="1">
              <a:solidFill>
                <a:srgbClr val="676767"/>
              </a:solidFill>
              <a:latin typeface="Roboto"/>
              <a:ea typeface="Roboto"/>
              <a:cs typeface="Roboto"/>
              <a:sym typeface="Roboto"/>
            </a:endParaRPr>
          </a:p>
        </p:txBody>
      </p:sp>
      <p:pic>
        <p:nvPicPr>
          <p:cNvPr id="139" name="Google Shape;139;p11"/>
          <p:cNvPicPr preferRelativeResize="0"/>
          <p:nvPr/>
        </p:nvPicPr>
        <p:blipFill rotWithShape="1">
          <a:blip r:embed="rId3">
            <a:alphaModFix/>
          </a:blip>
          <a:srcRect t="980" b="990"/>
          <a:stretch/>
        </p:blipFill>
        <p:spPr>
          <a:xfrm>
            <a:off x="4882900" y="1190500"/>
            <a:ext cx="7147800" cy="3971700"/>
          </a:xfrm>
          <a:prstGeom prst="roundRect">
            <a:avLst>
              <a:gd name="adj" fmla="val 3143"/>
            </a:avLst>
          </a:prstGeom>
          <a:noFill/>
          <a:ln w="22225" cap="flat" cmpd="sng">
            <a:solidFill>
              <a:schemeClr val="lt1"/>
            </a:solidFill>
            <a:prstDash val="solid"/>
            <a:round/>
            <a:headEnd type="none" w="sm" len="sm"/>
            <a:tailEnd type="none" w="sm" len="sm"/>
          </a:ln>
          <a:effectLst>
            <a:outerShdw blurRad="190500" dist="88900" dir="2700000" algn="tl" rotWithShape="0">
              <a:srgbClr val="000000">
                <a:alpha val="20000"/>
              </a:srgbClr>
            </a:outerShdw>
          </a:effectLst>
        </p:spPr>
      </p:pic>
      <p:pic>
        <p:nvPicPr>
          <p:cNvPr id="140" name="Google Shape;140;p11"/>
          <p:cNvPicPr preferRelativeResize="0"/>
          <p:nvPr/>
        </p:nvPicPr>
        <p:blipFill rotWithShape="1">
          <a:blip r:embed="rId4">
            <a:alphaModFix/>
          </a:blip>
          <a:srcRect/>
          <a:stretch/>
        </p:blipFill>
        <p:spPr>
          <a:xfrm>
            <a:off x="433243" y="1222474"/>
            <a:ext cx="354196" cy="354196"/>
          </a:xfrm>
          <a:prstGeom prst="rect">
            <a:avLst/>
          </a:prstGeom>
          <a:noFill/>
          <a:ln>
            <a:noFill/>
          </a:ln>
          <a:effectLst>
            <a:outerShdw blurRad="50800" dist="38100" dir="2700000" algn="tl" rotWithShape="0">
              <a:srgbClr val="000000">
                <a:alpha val="40000"/>
              </a:srgbClr>
            </a:outerShdw>
          </a:effectLst>
        </p:spPr>
      </p:pic>
      <p:pic>
        <p:nvPicPr>
          <p:cNvPr id="141" name="Google Shape;141;p11"/>
          <p:cNvPicPr preferRelativeResize="0"/>
          <p:nvPr/>
        </p:nvPicPr>
        <p:blipFill rotWithShape="1">
          <a:blip r:embed="rId5">
            <a:alphaModFix/>
          </a:blip>
          <a:srcRect/>
          <a:stretch/>
        </p:blipFill>
        <p:spPr>
          <a:xfrm>
            <a:off x="433406" y="2022347"/>
            <a:ext cx="353886" cy="353886"/>
          </a:xfrm>
          <a:prstGeom prst="rect">
            <a:avLst/>
          </a:prstGeom>
          <a:noFill/>
          <a:ln>
            <a:noFill/>
          </a:ln>
          <a:effectLst>
            <a:outerShdw blurRad="50800" dist="38100" dir="2700000" algn="tl" rotWithShape="0">
              <a:srgbClr val="000000">
                <a:alpha val="40000"/>
              </a:srgbClr>
            </a:outerShdw>
          </a:effectLst>
        </p:spPr>
      </p:pic>
      <p:pic>
        <p:nvPicPr>
          <p:cNvPr id="142" name="Google Shape;142;p11"/>
          <p:cNvPicPr preferRelativeResize="0"/>
          <p:nvPr/>
        </p:nvPicPr>
        <p:blipFill rotWithShape="1">
          <a:blip r:embed="rId6">
            <a:alphaModFix/>
          </a:blip>
          <a:srcRect/>
          <a:stretch/>
        </p:blipFill>
        <p:spPr>
          <a:xfrm>
            <a:off x="141863" y="2628193"/>
            <a:ext cx="353886" cy="353886"/>
          </a:xfrm>
          <a:prstGeom prst="rect">
            <a:avLst/>
          </a:prstGeom>
          <a:noFill/>
          <a:ln>
            <a:noFill/>
          </a:ln>
          <a:effectLst>
            <a:outerShdw blurRad="50800" dist="38100" dir="2700000" algn="tl" rotWithShape="0">
              <a:srgbClr val="000000">
                <a:alpha val="40000"/>
              </a:srgbClr>
            </a:outerShdw>
          </a:effectLst>
        </p:spPr>
      </p:pic>
      <p:pic>
        <p:nvPicPr>
          <p:cNvPr id="143" name="Google Shape;143;p11"/>
          <p:cNvPicPr preferRelativeResize="0"/>
          <p:nvPr/>
        </p:nvPicPr>
        <p:blipFill rotWithShape="1">
          <a:blip r:embed="rId7">
            <a:alphaModFix/>
          </a:blip>
          <a:srcRect/>
          <a:stretch/>
        </p:blipFill>
        <p:spPr>
          <a:xfrm>
            <a:off x="437128" y="4214265"/>
            <a:ext cx="353886" cy="353886"/>
          </a:xfrm>
          <a:prstGeom prst="rect">
            <a:avLst/>
          </a:prstGeom>
          <a:noFill/>
          <a:ln>
            <a:noFill/>
          </a:ln>
          <a:effectLst>
            <a:outerShdw blurRad="50800" dist="38100" dir="2700000" algn="tl" rotWithShape="0">
              <a:srgbClr val="000000">
                <a:alpha val="40000"/>
              </a:srgbClr>
            </a:outerShdw>
          </a:effectLst>
        </p:spPr>
      </p:pic>
      <p:pic>
        <p:nvPicPr>
          <p:cNvPr id="144" name="Google Shape;144;p11"/>
          <p:cNvPicPr preferRelativeResize="0"/>
          <p:nvPr/>
        </p:nvPicPr>
        <p:blipFill rotWithShape="1">
          <a:blip r:embed="rId8">
            <a:alphaModFix/>
          </a:blip>
          <a:srcRect/>
          <a:stretch/>
        </p:blipFill>
        <p:spPr>
          <a:xfrm>
            <a:off x="503666" y="5456286"/>
            <a:ext cx="274320" cy="274320"/>
          </a:xfrm>
          <a:prstGeom prst="rect">
            <a:avLst/>
          </a:prstGeom>
          <a:noFill/>
          <a:ln>
            <a:noFill/>
          </a:ln>
          <a:effectLst>
            <a:outerShdw blurRad="50800" dist="38100" dir="2700000" algn="tl" rotWithShape="0">
              <a:srgbClr val="000000">
                <a:alpha val="40000"/>
              </a:srgbClr>
            </a:outerShdw>
          </a:effectLst>
        </p:spPr>
      </p:pic>
      <p:pic>
        <p:nvPicPr>
          <p:cNvPr id="145" name="Google Shape;145;p11"/>
          <p:cNvPicPr preferRelativeResize="0"/>
          <p:nvPr/>
        </p:nvPicPr>
        <p:blipFill rotWithShape="1">
          <a:blip r:embed="rId9">
            <a:alphaModFix/>
          </a:blip>
          <a:srcRect/>
          <a:stretch/>
        </p:blipFill>
        <p:spPr>
          <a:xfrm>
            <a:off x="503666" y="5179761"/>
            <a:ext cx="274320" cy="274320"/>
          </a:xfrm>
          <a:prstGeom prst="rect">
            <a:avLst/>
          </a:prstGeom>
          <a:noFill/>
          <a:ln>
            <a:noFill/>
          </a:ln>
          <a:effectLst>
            <a:outerShdw blurRad="50800" dist="38100" dir="2700000" algn="tl" rotWithShape="0">
              <a:srgbClr val="000000">
                <a:alpha val="40000"/>
              </a:srgbClr>
            </a:outerShdw>
          </a:effectLst>
        </p:spPr>
      </p:pic>
      <p:pic>
        <p:nvPicPr>
          <p:cNvPr id="146" name="Google Shape;146;p11"/>
          <p:cNvPicPr preferRelativeResize="0"/>
          <p:nvPr/>
        </p:nvPicPr>
        <p:blipFill rotWithShape="1">
          <a:blip r:embed="rId10">
            <a:alphaModFix/>
          </a:blip>
          <a:srcRect/>
          <a:stretch/>
        </p:blipFill>
        <p:spPr>
          <a:xfrm>
            <a:off x="497609" y="5746540"/>
            <a:ext cx="274320" cy="274320"/>
          </a:xfrm>
          <a:prstGeom prst="rect">
            <a:avLst/>
          </a:prstGeom>
          <a:noFill/>
          <a:ln>
            <a:noFill/>
          </a:ln>
          <a:effectLst>
            <a:outerShdw blurRad="50800" dist="38100" dir="2700000" algn="tl" rotWithShape="0">
              <a:srgbClr val="000000">
                <a:alpha val="40000"/>
              </a:srgbClr>
            </a:outerShdw>
          </a:effectLst>
        </p:spPr>
      </p:pic>
      <p:pic>
        <p:nvPicPr>
          <p:cNvPr id="147" name="Google Shape;147;p11"/>
          <p:cNvPicPr preferRelativeResize="0"/>
          <p:nvPr/>
        </p:nvPicPr>
        <p:blipFill rotWithShape="1">
          <a:blip r:embed="rId11">
            <a:alphaModFix/>
          </a:blip>
          <a:srcRect/>
          <a:stretch/>
        </p:blipFill>
        <p:spPr>
          <a:xfrm>
            <a:off x="497614" y="6028194"/>
            <a:ext cx="274320" cy="274320"/>
          </a:xfrm>
          <a:prstGeom prst="rect">
            <a:avLst/>
          </a:prstGeom>
          <a:noFill/>
          <a:ln>
            <a:noFill/>
          </a:ln>
          <a:effectLst>
            <a:outerShdw blurRad="50800" dist="38100" dir="2700000" algn="tl" rotWithShape="0">
              <a:srgbClr val="000000">
                <a:alpha val="40000"/>
              </a:srgbClr>
            </a:outerShdw>
          </a:effectLst>
        </p:spPr>
      </p:pic>
      <p:sp>
        <p:nvSpPr>
          <p:cNvPr id="148" name="Google Shape;148;p11"/>
          <p:cNvSpPr/>
          <p:nvPr/>
        </p:nvSpPr>
        <p:spPr>
          <a:xfrm>
            <a:off x="9619600" y="1749012"/>
            <a:ext cx="1426800" cy="274200"/>
          </a:xfrm>
          <a:prstGeom prst="rect">
            <a:avLst/>
          </a:prstGeom>
          <a:noFill/>
          <a:ln w="38100" cap="flat" cmpd="sng">
            <a:solidFill>
              <a:srgbClr val="FFE599"/>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pic>
        <p:nvPicPr>
          <p:cNvPr id="149" name="Google Shape;149;p11"/>
          <p:cNvPicPr preferRelativeResize="0"/>
          <p:nvPr/>
        </p:nvPicPr>
        <p:blipFill rotWithShape="1">
          <a:blip r:embed="rId11">
            <a:alphaModFix/>
          </a:blip>
          <a:srcRect/>
          <a:stretch/>
        </p:blipFill>
        <p:spPr>
          <a:xfrm>
            <a:off x="9650664" y="1499855"/>
            <a:ext cx="274320" cy="274320"/>
          </a:xfrm>
          <a:prstGeom prst="rect">
            <a:avLst/>
          </a:prstGeom>
          <a:noFill/>
          <a:ln>
            <a:noFill/>
          </a:ln>
          <a:effectLst>
            <a:outerShdw blurRad="50800" dist="38100" dir="2700000" algn="tl" rotWithShape="0">
              <a:srgbClr val="000000">
                <a:alpha val="40000"/>
              </a:srgbClr>
            </a:outerShdw>
          </a:effectLst>
        </p:spPr>
      </p:pic>
    </p:spTree>
  </p:cSld>
  <p:clrMapOvr>
    <a:masterClrMapping/>
  </p:clrMapOvr>
</p:sld>
</file>

<file path=ppt/theme/theme1.xml><?xml version="1.0" encoding="utf-8"?>
<a:theme xmlns:a="http://schemas.openxmlformats.org/drawingml/2006/main" name="Office Theme">
  <a:themeElements>
    <a:clrScheme name="Custom 4">
      <a:dk1>
        <a:srgbClr val="333333"/>
      </a:dk1>
      <a:lt1>
        <a:srgbClr val="FFFFFF"/>
      </a:lt1>
      <a:dk2>
        <a:srgbClr val="44546A"/>
      </a:dk2>
      <a:lt2>
        <a:srgbClr val="E7E6E6"/>
      </a:lt2>
      <a:accent1>
        <a:srgbClr val="B12028"/>
      </a:accent1>
      <a:accent2>
        <a:srgbClr val="5E5E5E"/>
      </a:accent2>
      <a:accent3>
        <a:srgbClr val="8A8A8A"/>
      </a:accent3>
      <a:accent4>
        <a:srgbClr val="B12028"/>
      </a:accent4>
      <a:accent5>
        <a:srgbClr val="FBE5E8"/>
      </a:accent5>
      <a:accent6>
        <a:srgbClr val="8A8A8A"/>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1168</Words>
  <Application>Microsoft Macintosh PowerPoint</Application>
  <PresentationFormat>Widescreen</PresentationFormat>
  <Paragraphs>127</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Roboto</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Michele M Miller</cp:lastModifiedBy>
  <cp:revision>1</cp:revision>
  <dcterms:modified xsi:type="dcterms:W3CDTF">2025-02-26T19:42:04Z</dcterms:modified>
</cp:coreProperties>
</file>