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73"/>
  </p:normalViewPr>
  <p:slideViewPr>
    <p:cSldViewPr snapToGrid="0">
      <p:cViewPr varScale="1">
        <p:scale>
          <a:sx n="87" d="100"/>
          <a:sy n="87" d="100"/>
        </p:scale>
        <p:origin x="3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41560-FA85-F24B-BCC6-4DFBD34409AD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5A1B-8F1A-0442-A025-3ACD4AE18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solidFill>
                  <a:schemeClr val="dk1"/>
                </a:solidFill>
              </a:rPr>
              <a:t>The </a:t>
            </a:r>
            <a:r>
              <a:rPr lang="en-ID" b="1" dirty="0">
                <a:solidFill>
                  <a:schemeClr val="dk1"/>
                </a:solidFill>
              </a:rPr>
              <a:t>Pulsara Summary Report (PSR)</a:t>
            </a:r>
            <a:r>
              <a:rPr lang="en-ID" dirty="0">
                <a:solidFill>
                  <a:schemeClr val="dk1"/>
                </a:solidFill>
              </a:rPr>
              <a:t> provides a standardized view of all patient channel data, including images and ECGs. Many Emergency Departments print the PSR so that when a medic arrives, they receive it along with the hospital wristband and </a:t>
            </a:r>
            <a:r>
              <a:rPr lang="en-ID" dirty="0" err="1">
                <a:solidFill>
                  <a:schemeClr val="dk1"/>
                </a:solidFill>
              </a:rPr>
              <a:t>facesheet</a:t>
            </a:r>
            <a:r>
              <a:rPr lang="en-ID" dirty="0">
                <a:solidFill>
                  <a:schemeClr val="dk1"/>
                </a:solidFill>
              </a:rPr>
              <a:t> (if the patient was pre-registered). This is then handed off to the bedside nurse to help streamline the transition of care.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>
                <a:solidFill>
                  <a:schemeClr val="dk1"/>
                </a:solidFill>
              </a:rPr>
              <a:t>To access the PSR, tap the </a:t>
            </a:r>
            <a:r>
              <a:rPr lang="en-ID" b="1" dirty="0">
                <a:solidFill>
                  <a:schemeClr val="dk1"/>
                </a:solidFill>
              </a:rPr>
              <a:t>ellipsis</a:t>
            </a:r>
            <a:r>
              <a:rPr lang="en-ID" dirty="0">
                <a:solidFill>
                  <a:schemeClr val="dk1"/>
                </a:solidFill>
              </a:rPr>
              <a:t> to open the patient details view, then select </a:t>
            </a:r>
            <a:r>
              <a:rPr lang="en-ID" b="1" dirty="0">
                <a:solidFill>
                  <a:schemeClr val="dk1"/>
                </a:solidFill>
              </a:rPr>
              <a:t>PSR</a:t>
            </a:r>
            <a:r>
              <a:rPr lang="en-ID" dirty="0">
                <a:solidFill>
                  <a:schemeClr val="dk1"/>
                </a:solidFill>
              </a:rPr>
              <a:t>. This opens the report in a new window. Tap the </a:t>
            </a:r>
            <a:r>
              <a:rPr lang="en-ID" b="1" dirty="0">
                <a:solidFill>
                  <a:schemeClr val="dk1"/>
                </a:solidFill>
              </a:rPr>
              <a:t>printer icon</a:t>
            </a:r>
            <a:r>
              <a:rPr lang="en-ID" dirty="0">
                <a:solidFill>
                  <a:schemeClr val="dk1"/>
                </a:solidFill>
              </a:rPr>
              <a:t> to open the print dialog, where you can print or save the PSR as a PDF. Some organizations also upload it to their EHR as a media file or attach it to an alerting or messaging tool.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39f609dd7f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>
                <a:solidFill>
                  <a:schemeClr val="dk1"/>
                </a:solidFill>
              </a:rPr>
              <a:t>The </a:t>
            </a:r>
            <a:r>
              <a:rPr lang="en-ID" b="1">
                <a:solidFill>
                  <a:schemeClr val="dk1"/>
                </a:solidFill>
              </a:rPr>
              <a:t>Pulsara Summary Report (PSR)</a:t>
            </a:r>
            <a:r>
              <a:rPr lang="en-ID">
                <a:solidFill>
                  <a:schemeClr val="dk1"/>
                </a:solidFill>
              </a:rPr>
              <a:t> provides a standardized view of all patient channel data, including images and ECGs. Many Emergency Departments print the PSR so that when a medic arrives, they receive it along with the hospital wristband and facesheet (if the patient was pre-registered). This is then handed off to the bedside nurse to help streamline the transition of care.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" name="Google Shape;27;g339f609dd7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9f609dd7f_1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>
                <a:solidFill>
                  <a:schemeClr val="dk1"/>
                </a:solidFill>
              </a:rPr>
              <a:t>To access the PSR, tap the </a:t>
            </a:r>
            <a:r>
              <a:rPr lang="en-ID" b="1">
                <a:solidFill>
                  <a:schemeClr val="dk1"/>
                </a:solidFill>
              </a:rPr>
              <a:t>ellipsis</a:t>
            </a:r>
            <a:r>
              <a:rPr lang="en-ID">
                <a:solidFill>
                  <a:schemeClr val="dk1"/>
                </a:solidFill>
              </a:rPr>
              <a:t> to open the patient details view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" name="Google Shape;34;g339f609dd7f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39f609dd7f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>
                <a:solidFill>
                  <a:schemeClr val="dk1"/>
                </a:solidFill>
              </a:rPr>
              <a:t>then select </a:t>
            </a:r>
            <a:r>
              <a:rPr lang="en-ID" b="1">
                <a:solidFill>
                  <a:schemeClr val="dk1"/>
                </a:solidFill>
              </a:rPr>
              <a:t>PSR</a:t>
            </a:r>
            <a:r>
              <a:rPr lang="en-ID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g339f609dd7f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9f609dd7f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>
                <a:solidFill>
                  <a:schemeClr val="dk1"/>
                </a:solidFill>
              </a:rPr>
              <a:t>This opens the report in a new window.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" name="Google Shape;59;g339f609dd7f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9f609dd7f_1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>
                <a:solidFill>
                  <a:schemeClr val="dk1"/>
                </a:solidFill>
              </a:rPr>
              <a:t>Tap the </a:t>
            </a:r>
            <a:r>
              <a:rPr lang="en-ID" b="1">
                <a:solidFill>
                  <a:schemeClr val="dk1"/>
                </a:solidFill>
              </a:rPr>
              <a:t>printer icon</a:t>
            </a:r>
            <a:r>
              <a:rPr lang="en-ID">
                <a:solidFill>
                  <a:schemeClr val="dk1"/>
                </a:solidFill>
              </a:rPr>
              <a:t> to open the print dialog, where you can print or save the PSR as a PDF.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g339f609dd7f_1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9f609dd7f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>
                <a:solidFill>
                  <a:schemeClr val="dk1"/>
                </a:solidFill>
              </a:rPr>
              <a:t>Some organizations also upload it to their EHR as a media file or attach it to an alerting or messaging tool.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g339f609dd7f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2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0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2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7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7F8DA-1AB0-E846-B14D-040AEE8B4951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9CBAC-3D24-4F48-AB0B-01DC466B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 l="229" b="80537"/>
          <a:stretch/>
        </p:blipFill>
        <p:spPr>
          <a:xfrm>
            <a:off x="9783587" y="5641126"/>
            <a:ext cx="142632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4" name="Google Shape;14;p3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849013" y="1940251"/>
            <a:ext cx="8853000" cy="708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Patient Details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Ellipsis (...)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PSR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1" indent="-107950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Print Dialog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Print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Save as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4">
            <a:alphaModFix/>
          </a:blip>
          <a:srcRect t="1726" b="62520"/>
          <a:stretch/>
        </p:blipFill>
        <p:spPr>
          <a:xfrm>
            <a:off x="9767387" y="2381000"/>
            <a:ext cx="142956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241" y="4576226"/>
            <a:ext cx="70839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537" y="60005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3553" y="70194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700969" y="4586314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7895" y="595544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28638" y="4304151"/>
            <a:ext cx="548650" cy="28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10">
            <a:alphaModFix/>
          </a:blip>
          <a:srcRect b="40426"/>
          <a:stretch/>
        </p:blipFill>
        <p:spPr>
          <a:xfrm>
            <a:off x="9783587" y="8756900"/>
            <a:ext cx="6343200" cy="39510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912919" y="8496558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 b="30623"/>
          <a:stretch/>
        </p:blipFill>
        <p:spPr>
          <a:xfrm>
            <a:off x="9783587" y="2237250"/>
            <a:ext cx="14119200" cy="10241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E7D6F7A2-123B-2C44-E57D-C8FFFD5030B8}"/>
              </a:ext>
            </a:extLst>
          </p:cNvPr>
          <p:cNvSpPr txBox="1"/>
          <p:nvPr/>
        </p:nvSpPr>
        <p:spPr>
          <a:xfrm>
            <a:off x="849013" y="1940251"/>
            <a:ext cx="8853000" cy="252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</a:t>
            </a: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t="1726" b="62520"/>
          <a:stretch/>
        </p:blipFill>
        <p:spPr>
          <a:xfrm>
            <a:off x="9767387" y="2381000"/>
            <a:ext cx="142956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00969" y="4586314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" name="Google Shape;4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8638" y="4304151"/>
            <a:ext cx="548650" cy="2821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23199737" y="4599050"/>
            <a:ext cx="360600" cy="3834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7200"/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B00E816D-63FE-A77D-04D9-8682F2CCFA32}"/>
              </a:ext>
            </a:extLst>
          </p:cNvPr>
          <p:cNvSpPr txBox="1"/>
          <p:nvPr/>
        </p:nvSpPr>
        <p:spPr>
          <a:xfrm>
            <a:off x="849013" y="1940251"/>
            <a:ext cx="8853000" cy="404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Patient Details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Ellipsis (...)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3" name="Google Shape;17;p3">
            <a:extLst>
              <a:ext uri="{FF2B5EF4-FFF2-40B4-BE49-F238E27FC236}">
                <a16:creationId xmlns:a16="http://schemas.microsoft.com/office/drawing/2014/main" id="{8DD56883-8321-B79A-46E3-7806FC4ACE0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241" y="4576226"/>
            <a:ext cx="70839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l="229" b="80537"/>
          <a:stretch/>
        </p:blipFill>
        <p:spPr>
          <a:xfrm>
            <a:off x="9783587" y="5641126"/>
            <a:ext cx="142632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48" name="Google Shape;48;p6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 t="1726" b="62520"/>
          <a:stretch/>
        </p:blipFill>
        <p:spPr>
          <a:xfrm>
            <a:off x="9767387" y="2381000"/>
            <a:ext cx="142956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00969" y="4586314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7895" y="595544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5" name="Google Shape;55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28638" y="4304151"/>
            <a:ext cx="548650" cy="2821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21548687" y="6538800"/>
            <a:ext cx="927000" cy="5664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7200"/>
          </a:p>
        </p:txBody>
      </p:sp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7E140F0F-8EFA-FEDC-678B-D14B2AAF7301}"/>
              </a:ext>
            </a:extLst>
          </p:cNvPr>
          <p:cNvSpPr txBox="1"/>
          <p:nvPr/>
        </p:nvSpPr>
        <p:spPr>
          <a:xfrm>
            <a:off x="849013" y="1940251"/>
            <a:ext cx="8853000" cy="501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Patient Details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Ellipsis (...)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PSR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17;p3">
            <a:extLst>
              <a:ext uri="{FF2B5EF4-FFF2-40B4-BE49-F238E27FC236}">
                <a16:creationId xmlns:a16="http://schemas.microsoft.com/office/drawing/2014/main" id="{08882B52-6029-B6F9-A7B6-0DD559E48C5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241" y="4576226"/>
            <a:ext cx="70839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oogle Shape;18;p3">
            <a:extLst>
              <a:ext uri="{FF2B5EF4-FFF2-40B4-BE49-F238E27FC236}">
                <a16:creationId xmlns:a16="http://schemas.microsoft.com/office/drawing/2014/main" id="{5901A896-A070-5FDB-1544-B2B82C4E1FC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537" y="60005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l="229" b="80537"/>
          <a:stretch/>
        </p:blipFill>
        <p:spPr>
          <a:xfrm>
            <a:off x="9783587" y="5641126"/>
            <a:ext cx="142632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62" name="Google Shape;62;p7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4">
            <a:alphaModFix/>
          </a:blip>
          <a:srcRect t="1726" b="62520"/>
          <a:stretch/>
        </p:blipFill>
        <p:spPr>
          <a:xfrm>
            <a:off x="9767387" y="2381000"/>
            <a:ext cx="142956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00969" y="4586314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7895" y="595544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9" name="Google Shape;69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28638" y="4304151"/>
            <a:ext cx="548650" cy="28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8">
            <a:alphaModFix/>
          </a:blip>
          <a:srcRect b="40426"/>
          <a:stretch/>
        </p:blipFill>
        <p:spPr>
          <a:xfrm>
            <a:off x="9783587" y="8756900"/>
            <a:ext cx="6343200" cy="39510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3" name="Google Shape;15;p3">
            <a:extLst>
              <a:ext uri="{FF2B5EF4-FFF2-40B4-BE49-F238E27FC236}">
                <a16:creationId xmlns:a16="http://schemas.microsoft.com/office/drawing/2014/main" id="{F93F170A-2224-CD44-A68C-205268B67345}"/>
              </a:ext>
            </a:extLst>
          </p:cNvPr>
          <p:cNvSpPr txBox="1"/>
          <p:nvPr/>
        </p:nvSpPr>
        <p:spPr>
          <a:xfrm>
            <a:off x="849013" y="1940251"/>
            <a:ext cx="8853000" cy="501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Patient Details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Ellipsis (...)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PSR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17;p3">
            <a:extLst>
              <a:ext uri="{FF2B5EF4-FFF2-40B4-BE49-F238E27FC236}">
                <a16:creationId xmlns:a16="http://schemas.microsoft.com/office/drawing/2014/main" id="{B097BF73-A02E-4406-3E30-8CA81437E17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3241" y="4576226"/>
            <a:ext cx="70839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oogle Shape;18;p3">
            <a:extLst>
              <a:ext uri="{FF2B5EF4-FFF2-40B4-BE49-F238E27FC236}">
                <a16:creationId xmlns:a16="http://schemas.microsoft.com/office/drawing/2014/main" id="{4124F11B-750F-02F8-42A0-3724914E753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537" y="60005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8"/>
          <p:cNvPicPr preferRelativeResize="0"/>
          <p:nvPr/>
        </p:nvPicPr>
        <p:blipFill rotWithShape="1">
          <a:blip r:embed="rId3">
            <a:alphaModFix/>
          </a:blip>
          <a:srcRect l="229" b="80537"/>
          <a:stretch/>
        </p:blipFill>
        <p:spPr>
          <a:xfrm>
            <a:off x="9783587" y="5641126"/>
            <a:ext cx="142632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76" name="Google Shape;76;p8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4">
            <a:alphaModFix/>
          </a:blip>
          <a:srcRect t="1726" b="62520"/>
          <a:stretch/>
        </p:blipFill>
        <p:spPr>
          <a:xfrm>
            <a:off x="9767387" y="2381000"/>
            <a:ext cx="142956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00969" y="4586314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3" name="Google Shape;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7895" y="595544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4" name="Google Shape;84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28638" y="4304151"/>
            <a:ext cx="548650" cy="28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8">
            <a:alphaModFix/>
          </a:blip>
          <a:srcRect b="40426"/>
          <a:stretch/>
        </p:blipFill>
        <p:spPr>
          <a:xfrm>
            <a:off x="9783587" y="8756900"/>
            <a:ext cx="6343200" cy="39510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86" name="Google Shape;8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912919" y="8496558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7" name="Google Shape;87;p8"/>
          <p:cNvSpPr/>
          <p:nvPr/>
        </p:nvSpPr>
        <p:spPr>
          <a:xfrm>
            <a:off x="15499043" y="8804206"/>
            <a:ext cx="386400" cy="360600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endParaRPr sz="7200"/>
          </a:p>
        </p:txBody>
      </p:sp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5BC6CF9F-A076-6CC4-1E72-E4E965E32B43}"/>
              </a:ext>
            </a:extLst>
          </p:cNvPr>
          <p:cNvSpPr txBox="1"/>
          <p:nvPr/>
        </p:nvSpPr>
        <p:spPr>
          <a:xfrm>
            <a:off x="849013" y="1940251"/>
            <a:ext cx="8853000" cy="708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Patient Details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Ellipsis (...)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PSR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1" indent="-107950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Print Dialog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Print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Save as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5" name="Google Shape;17;p3">
            <a:extLst>
              <a:ext uri="{FF2B5EF4-FFF2-40B4-BE49-F238E27FC236}">
                <a16:creationId xmlns:a16="http://schemas.microsoft.com/office/drawing/2014/main" id="{FC53C464-C035-6C3D-A860-42658BD7AC9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3241" y="4576226"/>
            <a:ext cx="70839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oogle Shape;18;p3">
            <a:extLst>
              <a:ext uri="{FF2B5EF4-FFF2-40B4-BE49-F238E27FC236}">
                <a16:creationId xmlns:a16="http://schemas.microsoft.com/office/drawing/2014/main" id="{7423EA82-315F-0228-27AF-0061AC8F280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537" y="60005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9;p3">
            <a:extLst>
              <a:ext uri="{FF2B5EF4-FFF2-40B4-BE49-F238E27FC236}">
                <a16:creationId xmlns:a16="http://schemas.microsoft.com/office/drawing/2014/main" id="{E40A15D9-2D80-84E7-6794-0BF54066714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3553" y="70194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 l="229" b="80537"/>
          <a:stretch/>
        </p:blipFill>
        <p:spPr>
          <a:xfrm>
            <a:off x="9783587" y="5641126"/>
            <a:ext cx="142632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93" name="Google Shape;93;p9"/>
          <p:cNvSpPr txBox="1"/>
          <p:nvPr/>
        </p:nvSpPr>
        <p:spPr>
          <a:xfrm>
            <a:off x="583287" y="605301"/>
            <a:ext cx="19576200" cy="116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ID" sz="64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Emergency Dept | </a:t>
            </a:r>
            <a:r>
              <a:rPr lang="en-ID" sz="6400" b="1">
                <a:solidFill>
                  <a:srgbClr val="0E0E0E"/>
                </a:solidFill>
                <a:latin typeface="Roboto"/>
                <a:ea typeface="Roboto"/>
                <a:cs typeface="Roboto"/>
                <a:sym typeface="Roboto"/>
              </a:rPr>
              <a:t>Pulsara Summary Report</a:t>
            </a:r>
            <a:endParaRPr sz="6400" b="1">
              <a:solidFill>
                <a:srgbClr val="0E0E0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9"/>
          <p:cNvPicPr preferRelativeResize="0"/>
          <p:nvPr/>
        </p:nvPicPr>
        <p:blipFill rotWithShape="1">
          <a:blip r:embed="rId4">
            <a:alphaModFix/>
          </a:blip>
          <a:srcRect t="1726" b="62520"/>
          <a:stretch/>
        </p:blipFill>
        <p:spPr>
          <a:xfrm>
            <a:off x="9767387" y="2381000"/>
            <a:ext cx="14295600" cy="28554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00969" y="4586314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37895" y="595544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1" name="Google Shape;101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28638" y="4304151"/>
            <a:ext cx="548650" cy="28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8">
            <a:alphaModFix/>
          </a:blip>
          <a:srcRect b="40426"/>
          <a:stretch/>
        </p:blipFill>
        <p:spPr>
          <a:xfrm>
            <a:off x="9783587" y="8756900"/>
            <a:ext cx="6343200" cy="3951000"/>
          </a:xfrm>
          <a:prstGeom prst="roundRect">
            <a:avLst>
              <a:gd name="adj" fmla="val 3143"/>
            </a:avLst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889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912919" y="8496558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" name="Google Shape;104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712388" y="8632400"/>
            <a:ext cx="3579814" cy="463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509737" y="8632400"/>
            <a:ext cx="3565664" cy="463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145287" y="8632401"/>
            <a:ext cx="3585288" cy="4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13">
            <a:alphaModFix/>
          </a:blip>
          <a:srcRect l="3920" r="44831"/>
          <a:stretch/>
        </p:blipFill>
        <p:spPr>
          <a:xfrm>
            <a:off x="16804136" y="8669762"/>
            <a:ext cx="3565654" cy="4559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2070595E-6AF6-725B-D2EA-4B7947AE5298}"/>
              </a:ext>
            </a:extLst>
          </p:cNvPr>
          <p:cNvSpPr txBox="1"/>
          <p:nvPr/>
        </p:nvSpPr>
        <p:spPr>
          <a:xfrm>
            <a:off x="849013" y="1940251"/>
            <a:ext cx="8853000" cy="708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ID" sz="4400" b="1" dirty="0">
                <a:solidFill>
                  <a:srgbClr val="515151"/>
                </a:solidFill>
                <a:latin typeface="Roboto"/>
                <a:ea typeface="Roboto"/>
                <a:cs typeface="Roboto"/>
                <a:sym typeface="Roboto"/>
              </a:rPr>
              <a:t>Pulsara Summary Report (PSR)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Arial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Standardized View of data on patient channel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Includes Images and ECGs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641350" indent="-350838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Ability to Print or Save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Patient Details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Tap Ellipsis (...)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lvl="1" indent="-166688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View PSR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1" indent="-107950">
              <a:lnSpc>
                <a:spcPct val="120000"/>
              </a:lnSpc>
              <a:spcBef>
                <a:spcPts val="1200"/>
              </a:spcBef>
            </a:pPr>
            <a:r>
              <a:rPr lang="en-ID" sz="4400" b="1" dirty="0">
                <a:solidFill>
                  <a:srgbClr val="676767"/>
                </a:solidFill>
                <a:latin typeface="Roboto"/>
                <a:ea typeface="Roboto"/>
                <a:cs typeface="Roboto"/>
                <a:sym typeface="Roboto"/>
              </a:rPr>
              <a:t>Print Dialog</a:t>
            </a:r>
            <a:endParaRPr sz="4400" b="1" dirty="0">
              <a:solidFill>
                <a:srgbClr val="67676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Print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  <a:p>
            <a:pPr marL="1028700" lvl="1" indent="-558800">
              <a:lnSpc>
                <a:spcPct val="120000"/>
              </a:lnSpc>
              <a:buClr>
                <a:srgbClr val="676767"/>
              </a:buClr>
              <a:buSzPct val="100000"/>
              <a:buFont typeface="Roboto"/>
              <a:buChar char="•"/>
            </a:pPr>
            <a:r>
              <a:rPr lang="en-ID" sz="3000" dirty="0">
                <a:solidFill>
                  <a:srgbClr val="67676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Roboto"/>
              </a:rPr>
              <a:t>Save as PDF</a:t>
            </a:r>
            <a:endParaRPr sz="3000" dirty="0">
              <a:solidFill>
                <a:srgbClr val="67676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Roboto"/>
            </a:endParaRPr>
          </a:p>
        </p:txBody>
      </p:sp>
      <p:pic>
        <p:nvPicPr>
          <p:cNvPr id="5" name="Google Shape;17;p3">
            <a:extLst>
              <a:ext uri="{FF2B5EF4-FFF2-40B4-BE49-F238E27FC236}">
                <a16:creationId xmlns:a16="http://schemas.microsoft.com/office/drawing/2014/main" id="{51A6E7E2-8D94-209A-F8E0-28A588F4930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3241" y="4576226"/>
            <a:ext cx="70839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oogle Shape;18;p3">
            <a:extLst>
              <a:ext uri="{FF2B5EF4-FFF2-40B4-BE49-F238E27FC236}">
                <a16:creationId xmlns:a16="http://schemas.microsoft.com/office/drawing/2014/main" id="{50F24BE7-505E-50FA-DCF7-AAF7D47F73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3537" y="60005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9;p3">
            <a:extLst>
              <a:ext uri="{FF2B5EF4-FFF2-40B4-BE49-F238E27FC236}">
                <a16:creationId xmlns:a16="http://schemas.microsoft.com/office/drawing/2014/main" id="{CFCDDF83-B05D-D566-6BE6-95A52B0C200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3553" y="7019484"/>
            <a:ext cx="707772" cy="7077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B12028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548</Words>
  <Application>Microsoft Macintosh PowerPoint</Application>
  <PresentationFormat>Custom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Roboto</vt:lpstr>
      <vt:lpstr>ROBOTO LIGHT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M Miller</dc:creator>
  <cp:lastModifiedBy>Michele M Miller</cp:lastModifiedBy>
  <cp:revision>3</cp:revision>
  <dcterms:created xsi:type="dcterms:W3CDTF">2025-03-04T22:05:16Z</dcterms:created>
  <dcterms:modified xsi:type="dcterms:W3CDTF">2025-03-06T18:31:56Z</dcterms:modified>
</cp:coreProperties>
</file>