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80">
          <p15:clr>
            <a:srgbClr val="A4A3A4"/>
          </p15:clr>
        </p15:guide>
        <p15:guide id="2" orient="horz" pos="2448">
          <p15:clr>
            <a:srgbClr val="A4A3A4"/>
          </p15:clr>
        </p15:guide>
        <p15:guide id="3" orient="horz" pos="2568">
          <p15:clr>
            <a:srgbClr val="A4A3A4"/>
          </p15:clr>
        </p15:guide>
        <p15:guide id="4" orient="horz" pos="3936">
          <p15:clr>
            <a:srgbClr val="A4A3A4"/>
          </p15:clr>
        </p15:guide>
        <p15:guide id="5" pos="7320">
          <p15:clr>
            <a:srgbClr val="A4A3A4"/>
          </p15:clr>
        </p15:guide>
        <p15:guide id="6" pos="5745">
          <p15:clr>
            <a:srgbClr val="A4A3A4"/>
          </p15:clr>
        </p15:guide>
        <p15:guide id="7" pos="5544">
          <p15:clr>
            <a:srgbClr val="A4A3A4"/>
          </p15:clr>
        </p15:guide>
        <p15:guide id="8" pos="3960">
          <p15:clr>
            <a:srgbClr val="A4A3A4"/>
          </p15:clr>
        </p15:guide>
        <p15:guide id="9" orient="horz" pos="816">
          <p15:clr>
            <a:srgbClr val="A4A3A4"/>
          </p15:clr>
        </p15:guide>
        <p15:guide id="10" orient="horz" pos="576">
          <p15:clr>
            <a:srgbClr val="A4A3A4"/>
          </p15:clr>
        </p15:guide>
        <p15:guide id="11" pos="432">
          <p15:clr>
            <a:srgbClr val="A4A3A4"/>
          </p15:clr>
        </p15:guide>
        <p15:guide id="12" pos="744">
          <p15:clr>
            <a:srgbClr val="A4A3A4"/>
          </p15:clr>
        </p15:guide>
        <p15:guide id="13" pos="37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Wood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3052"/>
  </p:normalViewPr>
  <p:slideViewPr>
    <p:cSldViewPr snapToGrid="0">
      <p:cViewPr varScale="1">
        <p:scale>
          <a:sx n="109" d="100"/>
          <a:sy n="109" d="100"/>
        </p:scale>
        <p:origin x="2952" y="192"/>
      </p:cViewPr>
      <p:guideLst>
        <p:guide orient="horz" pos="1080"/>
        <p:guide orient="horz" pos="2448"/>
        <p:guide orient="horz" pos="2568"/>
        <p:guide orient="horz" pos="3936"/>
        <p:guide pos="7320"/>
        <p:guide pos="5745"/>
        <p:guide pos="5544"/>
        <p:guide pos="3960"/>
        <p:guide orient="horz" pos="816"/>
        <p:guide orient="horz" pos="576"/>
        <p:guide pos="432"/>
        <p:guide pos="744"/>
        <p:guide pos="3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2-13T18:48:06.442" idx="1">
    <p:pos x="6000" y="0"/>
    <p:text>I put black box over the pop up for edit.  Does not look bad since won't be visible for long but could probably make it look better.  Purely cosmetic and may not be worth the time.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p:cNvGrpSpPr/>
        <p:nvPr/>
      </p:nvGrpSpPr>
      <p:grpSpPr>
        <a:xfrm>
          <a:off x="0" y="0"/>
          <a:ext cx="0" cy="0"/>
          <a:chOff x="0" y="0"/>
          <a:chExt cx="0" cy="0"/>
        </a:xfrm>
      </p:grpSpPr>
      <p:sp>
        <p:nvSpPr>
          <p:cNvPr id="10" name="Google Shape;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dirty="0">
                <a:solidFill>
                  <a:schemeClr val="dk1"/>
                </a:solidFill>
              </a:rPr>
              <a:t>Let’s discuss how to receive a prehospital notification about an inbound EMS patient.</a:t>
            </a:r>
            <a:endParaRPr dirty="0">
              <a:solidFill>
                <a:schemeClr val="dk1"/>
              </a:solidFill>
            </a:endParaRPr>
          </a:p>
        </p:txBody>
      </p:sp>
      <p:sp>
        <p:nvSpPr>
          <p:cNvPr id="11" name="Google Shape;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34507540aa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a:solidFill>
                  <a:schemeClr val="dk1"/>
                </a:solidFill>
              </a:rPr>
              <a:t>If your hospital uses Pulsara to coordinate downstream care teams, you can </a:t>
            </a:r>
            <a:r>
              <a:rPr lang="en-ID" b="1">
                <a:solidFill>
                  <a:schemeClr val="dk1"/>
                </a:solidFill>
              </a:rPr>
              <a:t>activate</a:t>
            </a:r>
            <a:r>
              <a:rPr lang="en-ID">
                <a:solidFill>
                  <a:schemeClr val="dk1"/>
                </a:solidFill>
              </a:rPr>
              <a:t> them by tapping the </a:t>
            </a:r>
            <a:r>
              <a:rPr lang="en-ID" b="1">
                <a:solidFill>
                  <a:schemeClr val="dk1"/>
                </a:solidFill>
              </a:rPr>
              <a:t>checkmark icon</a:t>
            </a:r>
            <a:r>
              <a:rPr lang="en-ID">
                <a:solidFill>
                  <a:schemeClr val="dk1"/>
                </a:solidFill>
              </a:rPr>
              <a:t>, which will turn from red to green, or by selecting the </a:t>
            </a:r>
            <a:r>
              <a:rPr lang="en-ID" b="1">
                <a:solidFill>
                  <a:schemeClr val="dk1"/>
                </a:solidFill>
              </a:rPr>
              <a:t>Activate</a:t>
            </a:r>
            <a:r>
              <a:rPr lang="en-ID">
                <a:solidFill>
                  <a:schemeClr val="dk1"/>
                </a:solidFill>
              </a:rPr>
              <a:t> button in the patient details view.</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a:solidFill>
                <a:schemeClr val="dk1"/>
              </a:solidFill>
            </a:endParaRPr>
          </a:p>
        </p:txBody>
      </p:sp>
      <p:sp>
        <p:nvSpPr>
          <p:cNvPr id="174" name="Google Shape;174;g334507540aa_0_1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34507540aa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a:solidFill>
                  <a:schemeClr val="dk1"/>
                </a:solidFill>
              </a:rPr>
              <a:t>Most facilities print the </a:t>
            </a:r>
            <a:r>
              <a:rPr lang="en-ID" b="1">
                <a:solidFill>
                  <a:schemeClr val="dk1"/>
                </a:solidFill>
              </a:rPr>
              <a:t>Pulsara Summary Report (PSR)</a:t>
            </a:r>
            <a:r>
              <a:rPr lang="en-ID">
                <a:solidFill>
                  <a:schemeClr val="dk1"/>
                </a:solidFill>
              </a:rPr>
              <a:t> by tapping the </a:t>
            </a:r>
            <a:r>
              <a:rPr lang="en-ID" b="1">
                <a:solidFill>
                  <a:schemeClr val="dk1"/>
                </a:solidFill>
              </a:rPr>
              <a:t>PSR button</a:t>
            </a:r>
            <a:r>
              <a:rPr lang="en-ID">
                <a:solidFill>
                  <a:schemeClr val="dk1"/>
                </a:solidFill>
              </a:rPr>
              <a:t>. This standardized report includes all relevant details—such as photos and ECGs—and helps facilitate bedside handoff. Some hospitals also save a digital copy in the </a:t>
            </a:r>
            <a:r>
              <a:rPr lang="en-ID" b="1">
                <a:solidFill>
                  <a:schemeClr val="dk1"/>
                </a:solidFill>
              </a:rPr>
              <a:t>EHR</a:t>
            </a:r>
            <a:r>
              <a:rPr lang="en-ID">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a:solidFill>
                <a:schemeClr val="dk1"/>
              </a:solidFill>
            </a:endParaRPr>
          </a:p>
        </p:txBody>
      </p:sp>
      <p:sp>
        <p:nvSpPr>
          <p:cNvPr id="196" name="Google Shape;196;g334507540aa_0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34507540aa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ID">
                <a:solidFill>
                  <a:schemeClr val="dk1"/>
                </a:solidFill>
              </a:rPr>
              <a:t>Within the patient details view, you can access </a:t>
            </a:r>
            <a:r>
              <a:rPr lang="en-ID" b="1">
                <a:solidFill>
                  <a:schemeClr val="dk1"/>
                </a:solidFill>
              </a:rPr>
              <a:t>chat</a:t>
            </a:r>
            <a:r>
              <a:rPr lang="en-ID">
                <a:solidFill>
                  <a:schemeClr val="dk1"/>
                </a:solidFill>
              </a:rPr>
              <a:t> to communicate with medics and utilize other tools to </a:t>
            </a:r>
            <a:r>
              <a:rPr lang="en-ID" b="1">
                <a:solidFill>
                  <a:schemeClr val="dk1"/>
                </a:solidFill>
              </a:rPr>
              <a:t>view</a:t>
            </a:r>
            <a:r>
              <a:rPr lang="en-ID">
                <a:solidFill>
                  <a:schemeClr val="dk1"/>
                </a:solidFill>
              </a:rPr>
              <a:t> or </a:t>
            </a:r>
            <a:r>
              <a:rPr lang="en-ID" b="1">
                <a:solidFill>
                  <a:schemeClr val="dk1"/>
                </a:solidFill>
              </a:rPr>
              <a:t>update</a:t>
            </a:r>
            <a:r>
              <a:rPr lang="en-ID">
                <a:solidFill>
                  <a:schemeClr val="dk1"/>
                </a:solidFill>
              </a:rPr>
              <a:t> patient information.</a:t>
            </a:r>
            <a:endParaRPr sz="1050">
              <a:solidFill>
                <a:schemeClr val="dk1"/>
              </a:solidFill>
            </a:endParaRPr>
          </a:p>
        </p:txBody>
      </p:sp>
      <p:sp>
        <p:nvSpPr>
          <p:cNvPr id="217" name="Google Shape;217;g334507540aa_0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34507540aa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ID">
                <a:solidFill>
                  <a:schemeClr val="dk1"/>
                </a:solidFill>
              </a:rPr>
              <a:t>After the patient arrives and you no longer need the patient channel, simply tap </a:t>
            </a:r>
            <a:r>
              <a:rPr lang="en-ID" b="1">
                <a:solidFill>
                  <a:schemeClr val="dk1"/>
                </a:solidFill>
              </a:rPr>
              <a:t>Stop Case</a:t>
            </a:r>
            <a:r>
              <a:rPr lang="en-ID">
                <a:solidFill>
                  <a:schemeClr val="dk1"/>
                </a:solidFill>
              </a:rPr>
              <a:t>. In some conditions, this button might say </a:t>
            </a:r>
            <a:r>
              <a:rPr lang="en-ID" b="1">
                <a:solidFill>
                  <a:schemeClr val="dk1"/>
                </a:solidFill>
              </a:rPr>
              <a:t>Cancel Case</a:t>
            </a:r>
            <a:r>
              <a:rPr lang="en-ID">
                <a:solidFill>
                  <a:schemeClr val="dk1"/>
                </a:solidFill>
              </a:rPr>
              <a:t>. If your filters are set to show only </a:t>
            </a:r>
            <a:r>
              <a:rPr lang="en-ID" b="1">
                <a:solidFill>
                  <a:schemeClr val="dk1"/>
                </a:solidFill>
              </a:rPr>
              <a:t>Inbound</a:t>
            </a:r>
            <a:r>
              <a:rPr lang="en-ID">
                <a:solidFill>
                  <a:schemeClr val="dk1"/>
                </a:solidFill>
              </a:rPr>
              <a:t> and </a:t>
            </a:r>
            <a:r>
              <a:rPr lang="en-ID" b="1">
                <a:solidFill>
                  <a:schemeClr val="dk1"/>
                </a:solidFill>
              </a:rPr>
              <a:t>On Site</a:t>
            </a:r>
            <a:r>
              <a:rPr lang="en-ID">
                <a:solidFill>
                  <a:schemeClr val="dk1"/>
                </a:solidFill>
              </a:rPr>
              <a:t> patients, the channel will disappear from your list. </a:t>
            </a:r>
            <a:endParaRPr sz="1050">
              <a:solidFill>
                <a:schemeClr val="dk1"/>
              </a:solidFill>
            </a:endParaRPr>
          </a:p>
        </p:txBody>
      </p:sp>
      <p:sp>
        <p:nvSpPr>
          <p:cNvPr id="240" name="Google Shape;240;g334507540aa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34507540aa_0_3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a:solidFill>
                  <a:schemeClr val="dk1"/>
                </a:solidFill>
              </a:rPr>
              <a:t>If needed, you can restart the channel at any time by locating it in the </a:t>
            </a:r>
            <a:r>
              <a:rPr lang="en-ID" b="1">
                <a:solidFill>
                  <a:schemeClr val="dk1"/>
                </a:solidFill>
              </a:rPr>
              <a:t>Stopped Channels</a:t>
            </a:r>
            <a:r>
              <a:rPr lang="en-ID">
                <a:solidFill>
                  <a:schemeClr val="dk1"/>
                </a:solidFill>
              </a:rPr>
              <a:t> section and tapping </a:t>
            </a:r>
            <a:r>
              <a:rPr lang="en-ID" b="1">
                <a:solidFill>
                  <a:schemeClr val="dk1"/>
                </a:solidFill>
              </a:rPr>
              <a:t>Restart</a:t>
            </a:r>
            <a:r>
              <a:rPr lang="en-ID">
                <a:solidFill>
                  <a:schemeClr val="dk1"/>
                </a:solidFill>
              </a:rPr>
              <a:t> in the </a:t>
            </a:r>
            <a:r>
              <a:rPr lang="en-ID" b="1">
                <a:solidFill>
                  <a:schemeClr val="dk1"/>
                </a:solidFill>
              </a:rPr>
              <a:t>Patient Details View</a:t>
            </a:r>
            <a:r>
              <a:rPr lang="en-ID">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a:solidFill>
                <a:schemeClr val="dk1"/>
              </a:solidFill>
            </a:endParaRPr>
          </a:p>
        </p:txBody>
      </p:sp>
      <p:sp>
        <p:nvSpPr>
          <p:cNvPr id="263" name="Google Shape;263;g334507540aa_0_3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34507540aa_0_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a:solidFill>
                  <a:schemeClr val="dk1"/>
                </a:solidFill>
              </a:rPr>
              <a:t>When EMS selects your facility as a destination, the new patient channel will appear and flash red.  If </a:t>
            </a:r>
            <a:r>
              <a:rPr lang="en-ID" b="1">
                <a:solidFill>
                  <a:schemeClr val="dk1"/>
                </a:solidFill>
              </a:rPr>
              <a:t>audible alerts</a:t>
            </a:r>
            <a:r>
              <a:rPr lang="en-ID">
                <a:solidFill>
                  <a:schemeClr val="dk1"/>
                </a:solidFill>
              </a:rPr>
              <a:t> are enabled, you’ll also hear the alert.  It is helpful to sort by the </a:t>
            </a:r>
            <a:r>
              <a:rPr lang="en-ID" b="1">
                <a:solidFill>
                  <a:schemeClr val="dk1"/>
                </a:solidFill>
              </a:rPr>
              <a:t>newest</a:t>
            </a:r>
            <a:r>
              <a:rPr lang="en-ID">
                <a:solidFill>
                  <a:schemeClr val="dk1"/>
                </a:solidFill>
              </a:rPr>
              <a:t> channels to ensure the new ones are always visible at the top, </a:t>
            </a:r>
            <a:endParaRPr sz="1050">
              <a:solidFill>
                <a:schemeClr val="dk1"/>
              </a:solidFill>
            </a:endParaRPr>
          </a:p>
        </p:txBody>
      </p:sp>
      <p:sp>
        <p:nvSpPr>
          <p:cNvPr id="45" name="Google Shape;45;g334507540aa_0_3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34507540aa_0_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a:solidFill>
                  <a:schemeClr val="dk1"/>
                </a:solidFill>
              </a:rPr>
              <a:t>but if you prefer to sort the list by </a:t>
            </a:r>
            <a:r>
              <a:rPr lang="en-ID" b="1">
                <a:solidFill>
                  <a:schemeClr val="dk1"/>
                </a:solidFill>
              </a:rPr>
              <a:t>ETA </a:t>
            </a:r>
            <a:r>
              <a:rPr lang="en-ID">
                <a:solidFill>
                  <a:schemeClr val="dk1"/>
                </a:solidFill>
              </a:rPr>
              <a:t>you can always see if you have new patients in the upper left corner of the screen ensuring you never miss a new inbound patient.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57" name="Google Shape;57;g334507540aa_0_3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34507540aa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ID">
                <a:solidFill>
                  <a:schemeClr val="dk1"/>
                </a:solidFill>
              </a:rPr>
              <a:t>To quickly view patient details, hover over the </a:t>
            </a:r>
            <a:r>
              <a:rPr lang="en-ID" b="1">
                <a:solidFill>
                  <a:schemeClr val="dk1"/>
                </a:solidFill>
              </a:rPr>
              <a:t>Chief Complaint</a:t>
            </a:r>
            <a:r>
              <a:rPr lang="en-ID">
                <a:solidFill>
                  <a:schemeClr val="dk1"/>
                </a:solidFill>
              </a:rPr>
              <a:t> and </a:t>
            </a:r>
            <a:r>
              <a:rPr lang="en-ID" b="1">
                <a:solidFill>
                  <a:schemeClr val="dk1"/>
                </a:solidFill>
              </a:rPr>
              <a:t>Notes</a:t>
            </a:r>
            <a:r>
              <a:rPr lang="en-ID">
                <a:solidFill>
                  <a:schemeClr val="dk1"/>
                </a:solidFill>
              </a:rPr>
              <a:t> fields. EMS is trained to use </a:t>
            </a:r>
            <a:r>
              <a:rPr lang="en-ID" b="1">
                <a:solidFill>
                  <a:schemeClr val="dk1"/>
                </a:solidFill>
              </a:rPr>
              <a:t>voice-to-text</a:t>
            </a:r>
            <a:r>
              <a:rPr lang="en-ID">
                <a:solidFill>
                  <a:schemeClr val="dk1"/>
                </a:solidFill>
              </a:rPr>
              <a:t> to document their historical radio report here. </a:t>
            </a:r>
            <a:endParaRPr sz="1050">
              <a:solidFill>
                <a:schemeClr val="dk1"/>
              </a:solidFill>
            </a:endParaRPr>
          </a:p>
        </p:txBody>
      </p:sp>
      <p:sp>
        <p:nvSpPr>
          <p:cNvPr id="69" name="Google Shape;69;g334507540aa_0_2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4507540aa_0_3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a:solidFill>
                  <a:schemeClr val="dk1"/>
                </a:solidFill>
              </a:rPr>
              <a:t>If you need more information—such as ECGs, images, or additional patient details—tap the </a:t>
            </a:r>
            <a:r>
              <a:rPr lang="en-ID" b="1">
                <a:solidFill>
                  <a:schemeClr val="dk1"/>
                </a:solidFill>
              </a:rPr>
              <a:t>ellipsis (…)</a:t>
            </a:r>
            <a:r>
              <a:rPr lang="en-ID">
                <a:solidFill>
                  <a:schemeClr val="dk1"/>
                </a:solidFill>
              </a:rPr>
              <a:t> to expand the full patient channel view, similar to what you see on mobile.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a:solidFill>
                <a:schemeClr val="dk1"/>
              </a:solidFill>
            </a:endParaRPr>
          </a:p>
        </p:txBody>
      </p:sp>
      <p:sp>
        <p:nvSpPr>
          <p:cNvPr id="81" name="Google Shape;81;g334507540aa_0_3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34507540aa_0_3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a:solidFill>
                  <a:schemeClr val="dk1"/>
                </a:solidFill>
              </a:rPr>
              <a:t>Tapping the ellipsis to expand the details also notifies EMS that you have acknowledged the patient.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a:solidFill>
                <a:schemeClr val="dk1"/>
              </a:solidFill>
            </a:endParaRPr>
          </a:p>
        </p:txBody>
      </p:sp>
      <p:sp>
        <p:nvSpPr>
          <p:cNvPr id="99" name="Google Shape;99;g334507540aa_0_3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34507540aa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a:solidFill>
                  <a:schemeClr val="dk1"/>
                </a:solidFill>
              </a:rPr>
              <a:t>You can also </a:t>
            </a:r>
            <a:r>
              <a:rPr lang="en-ID" b="1">
                <a:solidFill>
                  <a:schemeClr val="dk1"/>
                </a:solidFill>
              </a:rPr>
              <a:t>acknowledge EMS</a:t>
            </a:r>
            <a:r>
              <a:rPr lang="en-ID">
                <a:solidFill>
                  <a:schemeClr val="dk1"/>
                </a:solidFill>
              </a:rPr>
              <a:t> by tapping the </a:t>
            </a:r>
            <a:r>
              <a:rPr lang="en-ID" b="1">
                <a:solidFill>
                  <a:schemeClr val="dk1"/>
                </a:solidFill>
              </a:rPr>
              <a:t>ambulance icon</a:t>
            </a:r>
            <a:r>
              <a:rPr lang="en-ID">
                <a:solidFill>
                  <a:schemeClr val="dk1"/>
                </a:solidFill>
              </a:rPr>
              <a:t>, which will turn from red to green.</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118" name="Google Shape;118;g334507540aa_0_2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34507540aa_0_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a:solidFill>
                  <a:schemeClr val="dk1"/>
                </a:solidFill>
              </a:rPr>
              <a:t>Once the patient arrives, manually set the </a:t>
            </a:r>
            <a:r>
              <a:rPr lang="en-ID" b="1">
                <a:solidFill>
                  <a:schemeClr val="dk1"/>
                </a:solidFill>
              </a:rPr>
              <a:t>ED Arrival Time</a:t>
            </a:r>
            <a:r>
              <a:rPr lang="en-ID">
                <a:solidFill>
                  <a:schemeClr val="dk1"/>
                </a:solidFill>
              </a:rPr>
              <a:t> to move them to </a:t>
            </a:r>
            <a:r>
              <a:rPr lang="en-ID" b="1">
                <a:solidFill>
                  <a:schemeClr val="dk1"/>
                </a:solidFill>
              </a:rPr>
              <a:t>On Site</a:t>
            </a:r>
            <a:r>
              <a:rPr lang="en-ID">
                <a:solidFill>
                  <a:schemeClr val="dk1"/>
                </a:solidFill>
              </a:rPr>
              <a:t> status.</a:t>
            </a:r>
            <a:endParaRPr sz="105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a:solidFill>
                <a:schemeClr val="dk1"/>
              </a:solidFill>
            </a:endParaRPr>
          </a:p>
        </p:txBody>
      </p:sp>
      <p:sp>
        <p:nvSpPr>
          <p:cNvPr id="136" name="Google Shape;136;g334507540aa_0_1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34507540aa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a:solidFill>
                  <a:schemeClr val="dk1"/>
                </a:solidFill>
              </a:rPr>
              <a:t>That is the minimum core functionality that is used to replace the traditional prehospital notification or radio report, but there are several additional features many Emergency Departments use to streamline the transfer of care.  Many EDs </a:t>
            </a:r>
            <a:r>
              <a:rPr lang="en-ID" b="1">
                <a:solidFill>
                  <a:schemeClr val="dk1"/>
                </a:solidFill>
              </a:rPr>
              <a:t>assign a patient room number</a:t>
            </a:r>
            <a:r>
              <a:rPr lang="en-ID">
                <a:solidFill>
                  <a:schemeClr val="dk1"/>
                </a:solidFill>
              </a:rPr>
              <a:t> before or upon arrival. This may include direct transport to </a:t>
            </a:r>
            <a:r>
              <a:rPr lang="en-ID" b="1">
                <a:solidFill>
                  <a:schemeClr val="dk1"/>
                </a:solidFill>
              </a:rPr>
              <a:t>CT</a:t>
            </a:r>
            <a:r>
              <a:rPr lang="en-ID">
                <a:solidFill>
                  <a:schemeClr val="dk1"/>
                </a:solidFill>
              </a:rPr>
              <a:t> or the </a:t>
            </a:r>
            <a:r>
              <a:rPr lang="en-ID" b="1">
                <a:solidFill>
                  <a:schemeClr val="dk1"/>
                </a:solidFill>
              </a:rPr>
              <a:t>cath lab</a:t>
            </a:r>
            <a:r>
              <a:rPr lang="en-ID">
                <a:solidFill>
                  <a:schemeClr val="dk1"/>
                </a:solidFill>
              </a:rPr>
              <a:t> for certain cases.</a:t>
            </a:r>
            <a:endParaRPr sz="105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a:solidFill>
                <a:schemeClr val="dk1"/>
              </a:solidFill>
            </a:endParaRPr>
          </a:p>
        </p:txBody>
      </p:sp>
      <p:sp>
        <p:nvSpPr>
          <p:cNvPr id="153" name="Google Shape;153;g334507540aa_0_1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0" y="6607039"/>
            <a:ext cx="12192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ID" sz="1000" b="0" i="0" u="none" strike="noStrike" cap="none">
                <a:solidFill>
                  <a:srgbClr val="676767"/>
                </a:solidFill>
                <a:latin typeface="Calibri"/>
                <a:ea typeface="Calibri"/>
                <a:cs typeface="Calibri"/>
                <a:sym typeface="Calibri"/>
              </a:rPr>
              <a:t>© 2024 Pulsara. Confidential and proprietary. For information and training purposes only. Unauthorized use or distribution is prohibited</a:t>
            </a:r>
            <a:endParaRPr sz="1400"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3">
            <a:alphaModFix/>
          </a:blip>
          <a:srcRect/>
          <a:stretch/>
        </p:blipFill>
        <p:spPr>
          <a:xfrm>
            <a:off x="10507713" y="458006"/>
            <a:ext cx="1277206" cy="3370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12.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3.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
        <p:cNvGrpSpPr/>
        <p:nvPr/>
      </p:nvGrpSpPr>
      <p:grpSpPr>
        <a:xfrm>
          <a:off x="0" y="0"/>
          <a:ext cx="0" cy="0"/>
          <a:chOff x="0" y="0"/>
          <a:chExt cx="0" cy="0"/>
        </a:xfrm>
      </p:grpSpPr>
      <p:sp>
        <p:nvSpPr>
          <p:cNvPr id="13" name="Google Shape;13;p3"/>
          <p:cNvSpPr txBox="1"/>
          <p:nvPr/>
        </p:nvSpPr>
        <p:spPr>
          <a:xfrm>
            <a:off x="290850" y="302650"/>
            <a:ext cx="97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Emergency Dept</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Pulsara HQ - Receive EMS Patient</a:t>
            </a:r>
            <a:endParaRPr sz="3200" b="1" i="0" u="none" strike="noStrike" cap="none">
              <a:solidFill>
                <a:srgbClr val="0E0E0E"/>
              </a:solidFill>
              <a:latin typeface="Roboto"/>
              <a:ea typeface="Roboto"/>
              <a:cs typeface="Roboto"/>
              <a:sym typeface="Roboto"/>
            </a:endParaRPr>
          </a:p>
        </p:txBody>
      </p:sp>
      <p:sp>
        <p:nvSpPr>
          <p:cNvPr id="14" name="Google Shape;14;p3"/>
          <p:cNvSpPr txBox="1"/>
          <p:nvPr/>
        </p:nvSpPr>
        <p:spPr>
          <a:xfrm>
            <a:off x="423713" y="817725"/>
            <a:ext cx="4426500" cy="546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New Inbound Patient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b="1">
                <a:solidFill>
                  <a:schemeClr val="accent1"/>
                </a:solidFill>
                <a:latin typeface="Roboto"/>
                <a:ea typeface="Roboto"/>
                <a:cs typeface="Roboto"/>
                <a:sym typeface="Roboto"/>
              </a:rPr>
              <a:t>Flashes Red</a:t>
            </a:r>
            <a:r>
              <a:rPr lang="en-ID" sz="1500" b="1">
                <a:solidFill>
                  <a:srgbClr val="676767"/>
                </a:solidFill>
                <a:latin typeface="Roboto"/>
                <a:ea typeface="Roboto"/>
                <a:cs typeface="Roboto"/>
                <a:sym typeface="Roboto"/>
              </a:rPr>
              <a:t> </a:t>
            </a:r>
            <a:r>
              <a:rPr lang="en-ID" sz="1500">
                <a:solidFill>
                  <a:srgbClr val="676767"/>
                </a:solidFill>
                <a:latin typeface="Roboto"/>
                <a:ea typeface="Roboto"/>
                <a:cs typeface="Roboto"/>
                <a:sym typeface="Roboto"/>
              </a:rPr>
              <a:t>&amp; Audible Alert (If Enabled)</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View Patient Details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Hover to Discover</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Patient Details - tap ellipsis (...)</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Send EMS Acknowledgement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Tap       or ellipsis (…) to send EMS Notification</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ED Arrival</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i="1">
                <a:solidFill>
                  <a:srgbClr val="999999"/>
                </a:solidFill>
                <a:latin typeface="Roboto"/>
                <a:ea typeface="Roboto"/>
                <a:cs typeface="Roboto"/>
                <a:sym typeface="Roboto"/>
              </a:rPr>
              <a:t>Optional Actions</a:t>
            </a:r>
            <a:endParaRPr sz="2200" b="1" i="1">
              <a:solidFill>
                <a:srgbClr val="999999"/>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Assign Room</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Activate (Add Downstream Teams)</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Print Pulsara Summary Report (PSR)</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Chat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Stop Patient Channel</a:t>
            </a:r>
            <a:endParaRPr sz="2200" b="1">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After patient arrival and no longer needed</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Drops off list (able to find in Stopped Cases)</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RESTART if needed.</a:t>
            </a:r>
            <a:endParaRPr sz="1500">
              <a:solidFill>
                <a:srgbClr val="676767"/>
              </a:solidFill>
              <a:latin typeface="Roboto"/>
              <a:ea typeface="Roboto"/>
              <a:cs typeface="Roboto"/>
              <a:sym typeface="Roboto"/>
            </a:endParaRPr>
          </a:p>
        </p:txBody>
      </p:sp>
      <p:pic>
        <p:nvPicPr>
          <p:cNvPr id="15" name="Google Shape;15;p3"/>
          <p:cNvPicPr preferRelativeResize="0"/>
          <p:nvPr/>
        </p:nvPicPr>
        <p:blipFill rotWithShape="1">
          <a:blip r:embed="rId3">
            <a:alphaModFix/>
          </a:blip>
          <a:srcRect t="979" b="47749"/>
          <a:stretch/>
        </p:blipFill>
        <p:spPr>
          <a:xfrm>
            <a:off x="4882900" y="1190500"/>
            <a:ext cx="7147800" cy="2077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6" name="Google Shape;16;p3"/>
          <p:cNvPicPr preferRelativeResize="0"/>
          <p:nvPr/>
        </p:nvPicPr>
        <p:blipFill rotWithShape="1">
          <a:blip r:embed="rId4">
            <a:alphaModFix/>
          </a:blip>
          <a:srcRect/>
          <a:stretch/>
        </p:blipFill>
        <p:spPr>
          <a:xfrm>
            <a:off x="69518" y="817724"/>
            <a:ext cx="354196" cy="354196"/>
          </a:xfrm>
          <a:prstGeom prst="rect">
            <a:avLst/>
          </a:prstGeom>
          <a:noFill/>
          <a:ln>
            <a:noFill/>
          </a:ln>
          <a:effectLst>
            <a:outerShdw blurRad="50800" dist="38100" dir="2700000" algn="tl" rotWithShape="0">
              <a:srgbClr val="000000">
                <a:alpha val="40000"/>
              </a:srgbClr>
            </a:outerShdw>
          </a:effectLst>
        </p:spPr>
      </p:pic>
      <p:pic>
        <p:nvPicPr>
          <p:cNvPr id="17" name="Google Shape;17;p3"/>
          <p:cNvPicPr preferRelativeResize="0"/>
          <p:nvPr/>
        </p:nvPicPr>
        <p:blipFill rotWithShape="1">
          <a:blip r:embed="rId5">
            <a:alphaModFix/>
          </a:blip>
          <a:srcRect/>
          <a:stretch/>
        </p:blipFill>
        <p:spPr>
          <a:xfrm>
            <a:off x="69680" y="1460072"/>
            <a:ext cx="353886" cy="353886"/>
          </a:xfrm>
          <a:prstGeom prst="rect">
            <a:avLst/>
          </a:prstGeom>
          <a:noFill/>
          <a:ln>
            <a:noFill/>
          </a:ln>
          <a:effectLst>
            <a:outerShdw blurRad="50800" dist="38100" dir="2700000" algn="tl" rotWithShape="0">
              <a:srgbClr val="000000">
                <a:alpha val="40000"/>
              </a:srgbClr>
            </a:outerShdw>
          </a:effectLst>
        </p:spPr>
      </p:pic>
      <p:pic>
        <p:nvPicPr>
          <p:cNvPr id="18" name="Google Shape;18;p3"/>
          <p:cNvPicPr preferRelativeResize="0"/>
          <p:nvPr/>
        </p:nvPicPr>
        <p:blipFill rotWithShape="1">
          <a:blip r:embed="rId6">
            <a:alphaModFix/>
          </a:blip>
          <a:srcRect/>
          <a:stretch/>
        </p:blipFill>
        <p:spPr>
          <a:xfrm>
            <a:off x="69675" y="2386368"/>
            <a:ext cx="353886" cy="353886"/>
          </a:xfrm>
          <a:prstGeom prst="rect">
            <a:avLst/>
          </a:prstGeom>
          <a:noFill/>
          <a:ln>
            <a:noFill/>
          </a:ln>
          <a:effectLst>
            <a:outerShdw blurRad="50800" dist="38100" dir="2700000" algn="tl" rotWithShape="0">
              <a:srgbClr val="000000">
                <a:alpha val="40000"/>
              </a:srgbClr>
            </a:outerShdw>
          </a:effectLst>
        </p:spPr>
      </p:pic>
      <p:pic>
        <p:nvPicPr>
          <p:cNvPr id="19" name="Google Shape;19;p3"/>
          <p:cNvPicPr preferRelativeResize="0"/>
          <p:nvPr/>
        </p:nvPicPr>
        <p:blipFill rotWithShape="1">
          <a:blip r:embed="rId7">
            <a:alphaModFix/>
          </a:blip>
          <a:srcRect/>
          <a:stretch/>
        </p:blipFill>
        <p:spPr>
          <a:xfrm>
            <a:off x="69678" y="3067983"/>
            <a:ext cx="353886" cy="353886"/>
          </a:xfrm>
          <a:prstGeom prst="rect">
            <a:avLst/>
          </a:prstGeom>
          <a:noFill/>
          <a:ln>
            <a:noFill/>
          </a:ln>
          <a:effectLst>
            <a:outerShdw blurRad="50800" dist="38100" dir="2700000" algn="tl" rotWithShape="0">
              <a:srgbClr val="000000">
                <a:alpha val="40000"/>
              </a:srgbClr>
            </a:outerShdw>
          </a:effectLst>
        </p:spPr>
      </p:pic>
      <p:pic>
        <p:nvPicPr>
          <p:cNvPr id="20" name="Google Shape;20;p3"/>
          <p:cNvPicPr preferRelativeResize="0"/>
          <p:nvPr/>
        </p:nvPicPr>
        <p:blipFill rotWithShape="1">
          <a:blip r:embed="rId8">
            <a:alphaModFix/>
          </a:blip>
          <a:srcRect/>
          <a:stretch/>
        </p:blipFill>
        <p:spPr>
          <a:xfrm>
            <a:off x="548641" y="4160536"/>
            <a:ext cx="274320" cy="274320"/>
          </a:xfrm>
          <a:prstGeom prst="rect">
            <a:avLst/>
          </a:prstGeom>
          <a:noFill/>
          <a:ln>
            <a:noFill/>
          </a:ln>
          <a:effectLst>
            <a:outerShdw blurRad="50800" dist="38100" dir="2700000" algn="tl" rotWithShape="0">
              <a:srgbClr val="000000">
                <a:alpha val="40000"/>
              </a:srgbClr>
            </a:outerShdw>
          </a:effectLst>
        </p:spPr>
      </p:pic>
      <p:pic>
        <p:nvPicPr>
          <p:cNvPr id="21" name="Google Shape;21;p3"/>
          <p:cNvPicPr preferRelativeResize="0"/>
          <p:nvPr/>
        </p:nvPicPr>
        <p:blipFill rotWithShape="1">
          <a:blip r:embed="rId9">
            <a:alphaModFix/>
          </a:blip>
          <a:srcRect/>
          <a:stretch/>
        </p:blipFill>
        <p:spPr>
          <a:xfrm>
            <a:off x="6199941" y="1813957"/>
            <a:ext cx="274320" cy="274320"/>
          </a:xfrm>
          <a:prstGeom prst="rect">
            <a:avLst/>
          </a:prstGeom>
          <a:noFill/>
          <a:ln>
            <a:noFill/>
          </a:ln>
          <a:effectLst>
            <a:outerShdw blurRad="50800" dist="38100" dir="2700000" algn="tl" rotWithShape="0">
              <a:srgbClr val="000000">
                <a:alpha val="40000"/>
              </a:srgbClr>
            </a:outerShdw>
          </a:effectLst>
        </p:spPr>
      </p:pic>
      <p:pic>
        <p:nvPicPr>
          <p:cNvPr id="22" name="Google Shape;22;p3"/>
          <p:cNvPicPr preferRelativeResize="0"/>
          <p:nvPr/>
        </p:nvPicPr>
        <p:blipFill rotWithShape="1">
          <a:blip r:embed="rId5">
            <a:alphaModFix/>
          </a:blip>
          <a:srcRect/>
          <a:stretch/>
        </p:blipFill>
        <p:spPr>
          <a:xfrm>
            <a:off x="6216529" y="2269145"/>
            <a:ext cx="274320" cy="274320"/>
          </a:xfrm>
          <a:prstGeom prst="rect">
            <a:avLst/>
          </a:prstGeom>
          <a:noFill/>
          <a:ln>
            <a:noFill/>
          </a:ln>
          <a:effectLst>
            <a:outerShdw blurRad="50800" dist="38100" dir="2700000" algn="tl" rotWithShape="0">
              <a:srgbClr val="000000">
                <a:alpha val="40000"/>
              </a:srgbClr>
            </a:outerShdw>
          </a:effectLst>
        </p:spPr>
      </p:pic>
      <p:pic>
        <p:nvPicPr>
          <p:cNvPr id="23" name="Google Shape;23;p3"/>
          <p:cNvPicPr preferRelativeResize="0"/>
          <p:nvPr/>
        </p:nvPicPr>
        <p:blipFill rotWithShape="1">
          <a:blip r:embed="rId6">
            <a:alphaModFix/>
          </a:blip>
          <a:srcRect/>
          <a:stretch/>
        </p:blipFill>
        <p:spPr>
          <a:xfrm>
            <a:off x="9569191" y="2001104"/>
            <a:ext cx="274320" cy="274320"/>
          </a:xfrm>
          <a:prstGeom prst="rect">
            <a:avLst/>
          </a:prstGeom>
          <a:noFill/>
          <a:ln>
            <a:noFill/>
          </a:ln>
          <a:effectLst>
            <a:outerShdw blurRad="50800" dist="38100" dir="2700000" algn="tl" rotWithShape="0">
              <a:srgbClr val="000000">
                <a:alpha val="40000"/>
              </a:srgbClr>
            </a:outerShdw>
          </a:effectLst>
        </p:spPr>
      </p:pic>
      <p:pic>
        <p:nvPicPr>
          <p:cNvPr id="24" name="Google Shape;24;p3"/>
          <p:cNvPicPr preferRelativeResize="0"/>
          <p:nvPr/>
        </p:nvPicPr>
        <p:blipFill rotWithShape="1">
          <a:blip r:embed="rId7">
            <a:alphaModFix/>
          </a:blip>
          <a:srcRect/>
          <a:stretch/>
        </p:blipFill>
        <p:spPr>
          <a:xfrm>
            <a:off x="8076294" y="2362585"/>
            <a:ext cx="274320" cy="274320"/>
          </a:xfrm>
          <a:prstGeom prst="rect">
            <a:avLst/>
          </a:prstGeom>
          <a:noFill/>
          <a:ln>
            <a:noFill/>
          </a:ln>
          <a:effectLst>
            <a:outerShdw blurRad="50800" dist="38100" dir="2700000" algn="tl" rotWithShape="0">
              <a:srgbClr val="000000">
                <a:alpha val="40000"/>
              </a:srgbClr>
            </a:outerShdw>
          </a:effectLst>
        </p:spPr>
      </p:pic>
      <p:pic>
        <p:nvPicPr>
          <p:cNvPr id="25" name="Google Shape;25;p3"/>
          <p:cNvPicPr preferRelativeResize="0"/>
          <p:nvPr/>
        </p:nvPicPr>
        <p:blipFill rotWithShape="1">
          <a:blip r:embed="rId8">
            <a:alphaModFix/>
          </a:blip>
          <a:srcRect/>
          <a:stretch/>
        </p:blipFill>
        <p:spPr>
          <a:xfrm>
            <a:off x="9569191" y="2369796"/>
            <a:ext cx="274320" cy="274320"/>
          </a:xfrm>
          <a:prstGeom prst="rect">
            <a:avLst/>
          </a:prstGeom>
          <a:noFill/>
          <a:ln>
            <a:noFill/>
          </a:ln>
          <a:effectLst>
            <a:outerShdw blurRad="50800" dist="38100" dir="2700000" algn="tl" rotWithShape="0">
              <a:srgbClr val="000000">
                <a:alpha val="40000"/>
              </a:srgbClr>
            </a:outerShdw>
          </a:effectLst>
        </p:spPr>
      </p:pic>
      <p:pic>
        <p:nvPicPr>
          <p:cNvPr id="26" name="Google Shape;26;p3"/>
          <p:cNvPicPr preferRelativeResize="0"/>
          <p:nvPr/>
        </p:nvPicPr>
        <p:blipFill rotWithShape="1">
          <a:blip r:embed="rId10">
            <a:alphaModFix/>
          </a:blip>
          <a:srcRect/>
          <a:stretch/>
        </p:blipFill>
        <p:spPr>
          <a:xfrm>
            <a:off x="548641" y="3886211"/>
            <a:ext cx="274320" cy="274320"/>
          </a:xfrm>
          <a:prstGeom prst="rect">
            <a:avLst/>
          </a:prstGeom>
          <a:noFill/>
          <a:ln>
            <a:noFill/>
          </a:ln>
          <a:effectLst>
            <a:outerShdw blurRad="50800" dist="38100" dir="2700000" algn="tl" rotWithShape="0">
              <a:srgbClr val="000000">
                <a:alpha val="40000"/>
              </a:srgbClr>
            </a:outerShdw>
          </a:effectLst>
        </p:spPr>
      </p:pic>
      <p:pic>
        <p:nvPicPr>
          <p:cNvPr id="27" name="Google Shape;27;p3"/>
          <p:cNvPicPr preferRelativeResize="0"/>
          <p:nvPr/>
        </p:nvPicPr>
        <p:blipFill rotWithShape="1">
          <a:blip r:embed="rId11">
            <a:alphaModFix/>
          </a:blip>
          <a:srcRect/>
          <a:stretch/>
        </p:blipFill>
        <p:spPr>
          <a:xfrm>
            <a:off x="548634" y="4434840"/>
            <a:ext cx="274320" cy="274320"/>
          </a:xfrm>
          <a:prstGeom prst="rect">
            <a:avLst/>
          </a:prstGeom>
          <a:noFill/>
          <a:ln>
            <a:noFill/>
          </a:ln>
          <a:effectLst>
            <a:outerShdw blurRad="50800" dist="38100" dir="2700000" algn="tl" rotWithShape="0">
              <a:srgbClr val="000000">
                <a:alpha val="40000"/>
              </a:srgbClr>
            </a:outerShdw>
          </a:effectLst>
        </p:spPr>
      </p:pic>
      <p:pic>
        <p:nvPicPr>
          <p:cNvPr id="28" name="Google Shape;28;p3"/>
          <p:cNvPicPr preferRelativeResize="0"/>
          <p:nvPr/>
        </p:nvPicPr>
        <p:blipFill rotWithShape="1">
          <a:blip r:embed="rId12">
            <a:alphaModFix/>
          </a:blip>
          <a:srcRect/>
          <a:stretch/>
        </p:blipFill>
        <p:spPr>
          <a:xfrm>
            <a:off x="548639" y="4709144"/>
            <a:ext cx="274320" cy="274320"/>
          </a:xfrm>
          <a:prstGeom prst="rect">
            <a:avLst/>
          </a:prstGeom>
          <a:noFill/>
          <a:ln>
            <a:noFill/>
          </a:ln>
          <a:effectLst>
            <a:outerShdw blurRad="50800" dist="38100" dir="2700000" algn="tl" rotWithShape="0">
              <a:srgbClr val="000000">
                <a:alpha val="40000"/>
              </a:srgbClr>
            </a:outerShdw>
          </a:effectLst>
        </p:spPr>
      </p:pic>
      <p:pic>
        <p:nvPicPr>
          <p:cNvPr id="29" name="Google Shape;29;p3"/>
          <p:cNvPicPr preferRelativeResize="0"/>
          <p:nvPr/>
        </p:nvPicPr>
        <p:blipFill rotWithShape="1">
          <a:blip r:embed="rId13">
            <a:alphaModFix/>
          </a:blip>
          <a:srcRect/>
          <a:stretch/>
        </p:blipFill>
        <p:spPr>
          <a:xfrm>
            <a:off x="69685" y="4983465"/>
            <a:ext cx="353886" cy="353886"/>
          </a:xfrm>
          <a:prstGeom prst="rect">
            <a:avLst/>
          </a:prstGeom>
          <a:noFill/>
          <a:ln>
            <a:noFill/>
          </a:ln>
          <a:effectLst>
            <a:outerShdw blurRad="50800" dist="38100" dir="2700000" algn="tl" rotWithShape="0">
              <a:srgbClr val="000000">
                <a:alpha val="40000"/>
              </a:srgbClr>
            </a:outerShdw>
          </a:effectLst>
        </p:spPr>
      </p:pic>
      <p:pic>
        <p:nvPicPr>
          <p:cNvPr id="30" name="Google Shape;30;p3"/>
          <p:cNvPicPr preferRelativeResize="0"/>
          <p:nvPr/>
        </p:nvPicPr>
        <p:blipFill rotWithShape="1">
          <a:blip r:embed="rId14">
            <a:alphaModFix/>
          </a:blip>
          <a:srcRect l="35421" t="5877" b="59607"/>
          <a:stretch/>
        </p:blipFill>
        <p:spPr>
          <a:xfrm>
            <a:off x="7398300" y="3951550"/>
            <a:ext cx="4616100" cy="2532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1" name="Google Shape;31;p3"/>
          <p:cNvPicPr preferRelativeResize="0"/>
          <p:nvPr/>
        </p:nvPicPr>
        <p:blipFill rotWithShape="1">
          <a:blip r:embed="rId11">
            <a:alphaModFix/>
          </a:blip>
          <a:srcRect/>
          <a:stretch/>
        </p:blipFill>
        <p:spPr>
          <a:xfrm>
            <a:off x="10843866" y="3662966"/>
            <a:ext cx="274320" cy="274320"/>
          </a:xfrm>
          <a:prstGeom prst="rect">
            <a:avLst/>
          </a:prstGeom>
          <a:noFill/>
          <a:ln>
            <a:noFill/>
          </a:ln>
          <a:effectLst>
            <a:outerShdw blurRad="50800" dist="38100" dir="2700000" algn="tl" rotWithShape="0">
              <a:srgbClr val="000000">
                <a:alpha val="40000"/>
              </a:srgbClr>
            </a:outerShdw>
          </a:effectLst>
        </p:spPr>
      </p:pic>
      <p:pic>
        <p:nvPicPr>
          <p:cNvPr id="32" name="Google Shape;32;p3"/>
          <p:cNvPicPr preferRelativeResize="0"/>
          <p:nvPr/>
        </p:nvPicPr>
        <p:blipFill rotWithShape="1">
          <a:blip r:embed="rId12">
            <a:alphaModFix/>
          </a:blip>
          <a:srcRect/>
          <a:stretch/>
        </p:blipFill>
        <p:spPr>
          <a:xfrm>
            <a:off x="8663941" y="3951561"/>
            <a:ext cx="274320" cy="274320"/>
          </a:xfrm>
          <a:prstGeom prst="rect">
            <a:avLst/>
          </a:prstGeom>
          <a:noFill/>
          <a:ln>
            <a:noFill/>
          </a:ln>
          <a:effectLst>
            <a:outerShdw blurRad="50800" dist="38100" dir="2700000" algn="tl" rotWithShape="0">
              <a:srgbClr val="000000">
                <a:alpha val="40000"/>
              </a:srgbClr>
            </a:outerShdw>
          </a:effectLst>
        </p:spPr>
      </p:pic>
      <p:pic>
        <p:nvPicPr>
          <p:cNvPr id="33" name="Google Shape;33;p3"/>
          <p:cNvPicPr preferRelativeResize="0"/>
          <p:nvPr/>
        </p:nvPicPr>
        <p:blipFill rotWithShape="1">
          <a:blip r:embed="rId13">
            <a:alphaModFix/>
          </a:blip>
          <a:srcRect/>
          <a:stretch/>
        </p:blipFill>
        <p:spPr>
          <a:xfrm>
            <a:off x="11465491" y="3662968"/>
            <a:ext cx="274320" cy="274320"/>
          </a:xfrm>
          <a:prstGeom prst="rect">
            <a:avLst/>
          </a:prstGeom>
          <a:noFill/>
          <a:ln>
            <a:noFill/>
          </a:ln>
          <a:effectLst>
            <a:outerShdw blurRad="50800" dist="38100" dir="2700000" algn="tl" rotWithShape="0">
              <a:srgbClr val="000000">
                <a:alpha val="40000"/>
              </a:srgbClr>
            </a:outerShdw>
          </a:effectLst>
        </p:spPr>
      </p:pic>
      <p:pic>
        <p:nvPicPr>
          <p:cNvPr id="34" name="Google Shape;34;p3"/>
          <p:cNvPicPr preferRelativeResize="0"/>
          <p:nvPr/>
        </p:nvPicPr>
        <p:blipFill>
          <a:blip r:embed="rId15">
            <a:alphaModFix/>
          </a:blip>
          <a:stretch>
            <a:fillRect/>
          </a:stretch>
        </p:blipFill>
        <p:spPr>
          <a:xfrm>
            <a:off x="11210080" y="3973962"/>
            <a:ext cx="785141" cy="274325"/>
          </a:xfrm>
          <a:prstGeom prst="rect">
            <a:avLst/>
          </a:prstGeom>
          <a:noFill/>
          <a:ln>
            <a:noFill/>
          </a:ln>
        </p:spPr>
      </p:pic>
      <p:cxnSp>
        <p:nvCxnSpPr>
          <p:cNvPr id="35" name="Google Shape;35;p3"/>
          <p:cNvCxnSpPr>
            <a:stCxn id="36" idx="3"/>
            <a:endCxn id="37" idx="0"/>
          </p:cNvCxnSpPr>
          <p:nvPr/>
        </p:nvCxnSpPr>
        <p:spPr>
          <a:xfrm flipH="1">
            <a:off x="8841199" y="2406305"/>
            <a:ext cx="3276000" cy="1093500"/>
          </a:xfrm>
          <a:prstGeom prst="straightConnector1">
            <a:avLst/>
          </a:prstGeom>
          <a:noFill/>
          <a:ln w="38100" cap="flat" cmpd="sng">
            <a:solidFill>
              <a:srgbClr val="FFE599"/>
            </a:solidFill>
            <a:prstDash val="solid"/>
            <a:round/>
            <a:headEnd type="none" w="med" len="med"/>
            <a:tailEnd type="triangle" w="med" len="med"/>
          </a:ln>
        </p:spPr>
      </p:cxnSp>
      <p:pic>
        <p:nvPicPr>
          <p:cNvPr id="38" name="Google Shape;38;p3"/>
          <p:cNvPicPr preferRelativeResize="0"/>
          <p:nvPr/>
        </p:nvPicPr>
        <p:blipFill rotWithShape="1">
          <a:blip r:embed="rId8">
            <a:alphaModFix/>
          </a:blip>
          <a:srcRect/>
          <a:stretch/>
        </p:blipFill>
        <p:spPr>
          <a:xfrm>
            <a:off x="10339204" y="3672833"/>
            <a:ext cx="274320" cy="274320"/>
          </a:xfrm>
          <a:prstGeom prst="rect">
            <a:avLst/>
          </a:prstGeom>
          <a:noFill/>
          <a:ln>
            <a:noFill/>
          </a:ln>
          <a:effectLst>
            <a:outerShdw blurRad="50800" dist="38100" dir="2700000" algn="tl" rotWithShape="0">
              <a:srgbClr val="000000">
                <a:alpha val="40000"/>
              </a:srgbClr>
            </a:outerShdw>
          </a:effectLst>
        </p:spPr>
      </p:pic>
      <p:sp>
        <p:nvSpPr>
          <p:cNvPr id="37" name="Google Shape;37;p3"/>
          <p:cNvSpPr txBox="1"/>
          <p:nvPr/>
        </p:nvSpPr>
        <p:spPr>
          <a:xfrm>
            <a:off x="7341325" y="3499779"/>
            <a:ext cx="3000000" cy="523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Patient Details View</a:t>
            </a:r>
            <a:endParaRPr/>
          </a:p>
        </p:txBody>
      </p:sp>
      <p:pic>
        <p:nvPicPr>
          <p:cNvPr id="36" name="Google Shape;36;p3"/>
          <p:cNvPicPr preferRelativeResize="0"/>
          <p:nvPr/>
        </p:nvPicPr>
        <p:blipFill rotWithShape="1">
          <a:blip r:embed="rId5">
            <a:alphaModFix/>
          </a:blip>
          <a:srcRect/>
          <a:stretch/>
        </p:blipFill>
        <p:spPr>
          <a:xfrm>
            <a:off x="11842879" y="2269145"/>
            <a:ext cx="274320" cy="274320"/>
          </a:xfrm>
          <a:prstGeom prst="rect">
            <a:avLst/>
          </a:prstGeom>
          <a:noFill/>
          <a:ln>
            <a:noFill/>
          </a:ln>
          <a:effectLst>
            <a:outerShdw blurRad="50800" dist="38100" dir="2700000" algn="tl" rotWithShape="0">
              <a:srgbClr val="000000">
                <a:alpha val="40000"/>
              </a:srgbClr>
            </a:outerShdw>
          </a:effectLst>
        </p:spPr>
      </p:pic>
      <p:pic>
        <p:nvPicPr>
          <p:cNvPr id="39" name="Google Shape;39;p3"/>
          <p:cNvPicPr preferRelativeResize="0"/>
          <p:nvPr/>
        </p:nvPicPr>
        <p:blipFill>
          <a:blip r:embed="rId16">
            <a:alphaModFix/>
          </a:blip>
          <a:stretch>
            <a:fillRect/>
          </a:stretch>
        </p:blipFill>
        <p:spPr>
          <a:xfrm>
            <a:off x="9303425" y="2170350"/>
            <a:ext cx="214450" cy="163000"/>
          </a:xfrm>
          <a:prstGeom prst="rect">
            <a:avLst/>
          </a:prstGeom>
          <a:noFill/>
          <a:ln>
            <a:noFill/>
          </a:ln>
        </p:spPr>
      </p:pic>
      <p:pic>
        <p:nvPicPr>
          <p:cNvPr id="40" name="Google Shape;40;p3"/>
          <p:cNvPicPr preferRelativeResize="0"/>
          <p:nvPr/>
        </p:nvPicPr>
        <p:blipFill>
          <a:blip r:embed="rId17">
            <a:alphaModFix/>
          </a:blip>
          <a:stretch>
            <a:fillRect/>
          </a:stretch>
        </p:blipFill>
        <p:spPr>
          <a:xfrm>
            <a:off x="10613525" y="2152075"/>
            <a:ext cx="274325" cy="141081"/>
          </a:xfrm>
          <a:prstGeom prst="rect">
            <a:avLst/>
          </a:prstGeom>
          <a:noFill/>
          <a:ln>
            <a:noFill/>
          </a:ln>
        </p:spPr>
      </p:pic>
      <p:pic>
        <p:nvPicPr>
          <p:cNvPr id="41" name="Google Shape;41;p3"/>
          <p:cNvPicPr preferRelativeResize="0"/>
          <p:nvPr/>
        </p:nvPicPr>
        <p:blipFill rotWithShape="1">
          <a:blip r:embed="rId10">
            <a:alphaModFix/>
          </a:blip>
          <a:srcRect/>
          <a:stretch/>
        </p:blipFill>
        <p:spPr>
          <a:xfrm>
            <a:off x="10339206" y="2088263"/>
            <a:ext cx="274320" cy="274320"/>
          </a:xfrm>
          <a:prstGeom prst="rect">
            <a:avLst/>
          </a:prstGeom>
          <a:noFill/>
          <a:ln>
            <a:noFill/>
          </a:ln>
          <a:effectLst>
            <a:outerShdw blurRad="50800" dist="38100" dir="2700000" algn="tl" rotWithShape="0">
              <a:srgbClr val="000000">
                <a:alpha val="40000"/>
              </a:srgbClr>
            </a:outerShdw>
          </a:effectLst>
        </p:spPr>
      </p:pic>
      <p:pic>
        <p:nvPicPr>
          <p:cNvPr id="42" name="Google Shape;42;p3"/>
          <p:cNvPicPr preferRelativeResize="0"/>
          <p:nvPr/>
        </p:nvPicPr>
        <p:blipFill>
          <a:blip r:embed="rId16">
            <a:alphaModFix/>
          </a:blip>
          <a:stretch>
            <a:fillRect/>
          </a:stretch>
        </p:blipFill>
        <p:spPr>
          <a:xfrm>
            <a:off x="1149690" y="2826052"/>
            <a:ext cx="274325" cy="2085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p:nvPr/>
        </p:nvSpPr>
        <p:spPr>
          <a:xfrm>
            <a:off x="290850" y="302650"/>
            <a:ext cx="97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Emergency Dept</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Pulsara HQ - Receive EMS Patient</a:t>
            </a:r>
            <a:endParaRPr sz="3200" b="1" i="0" u="none" strike="noStrike" cap="none">
              <a:solidFill>
                <a:srgbClr val="0E0E0E"/>
              </a:solidFill>
              <a:latin typeface="Roboto"/>
              <a:ea typeface="Roboto"/>
              <a:cs typeface="Roboto"/>
              <a:sym typeface="Roboto"/>
            </a:endParaRPr>
          </a:p>
        </p:txBody>
      </p:sp>
      <p:sp>
        <p:nvSpPr>
          <p:cNvPr id="177" name="Google Shape;177;p12"/>
          <p:cNvSpPr txBox="1"/>
          <p:nvPr/>
        </p:nvSpPr>
        <p:spPr>
          <a:xfrm>
            <a:off x="423713" y="817725"/>
            <a:ext cx="4426500" cy="394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New Inbound Patient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b="1">
                <a:solidFill>
                  <a:schemeClr val="accent1"/>
                </a:solidFill>
                <a:latin typeface="Roboto"/>
                <a:ea typeface="Roboto"/>
                <a:cs typeface="Roboto"/>
                <a:sym typeface="Roboto"/>
              </a:rPr>
              <a:t>Flashes Red</a:t>
            </a:r>
            <a:r>
              <a:rPr lang="en-ID" sz="1500" b="1">
                <a:solidFill>
                  <a:srgbClr val="676767"/>
                </a:solidFill>
                <a:latin typeface="Roboto"/>
                <a:ea typeface="Roboto"/>
                <a:cs typeface="Roboto"/>
                <a:sym typeface="Roboto"/>
              </a:rPr>
              <a:t> </a:t>
            </a:r>
            <a:r>
              <a:rPr lang="en-ID" sz="1500">
                <a:solidFill>
                  <a:srgbClr val="676767"/>
                </a:solidFill>
                <a:latin typeface="Roboto"/>
                <a:ea typeface="Roboto"/>
                <a:cs typeface="Roboto"/>
                <a:sym typeface="Roboto"/>
              </a:rPr>
              <a:t>&amp; Audible Alert (If Enabled)</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View Patient Details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Hover to Discover</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Patient Details - tap ellipsis (...)</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Send EMS Acknowledgement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Tap       or ellipsis (…) to send EMS Notification</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ED Arrival</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i="1">
                <a:solidFill>
                  <a:srgbClr val="999999"/>
                </a:solidFill>
                <a:latin typeface="Roboto"/>
                <a:ea typeface="Roboto"/>
                <a:cs typeface="Roboto"/>
                <a:sym typeface="Roboto"/>
              </a:rPr>
              <a:t>Optional Actions</a:t>
            </a:r>
            <a:endParaRPr sz="2200" b="1" i="1">
              <a:solidFill>
                <a:srgbClr val="999999"/>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Assign Room</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Activate (Add Downstream Teams)</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78" name="Google Shape;178;p12"/>
          <p:cNvPicPr preferRelativeResize="0"/>
          <p:nvPr/>
        </p:nvPicPr>
        <p:blipFill rotWithShape="1">
          <a:blip r:embed="rId3">
            <a:alphaModFix/>
          </a:blip>
          <a:srcRect t="979" b="47749"/>
          <a:stretch/>
        </p:blipFill>
        <p:spPr>
          <a:xfrm>
            <a:off x="4882900" y="1190500"/>
            <a:ext cx="7147800" cy="2077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79" name="Google Shape;179;p12"/>
          <p:cNvPicPr preferRelativeResize="0"/>
          <p:nvPr/>
        </p:nvPicPr>
        <p:blipFill rotWithShape="1">
          <a:blip r:embed="rId4">
            <a:alphaModFix/>
          </a:blip>
          <a:srcRect/>
          <a:stretch/>
        </p:blipFill>
        <p:spPr>
          <a:xfrm>
            <a:off x="69518" y="817724"/>
            <a:ext cx="354196" cy="354196"/>
          </a:xfrm>
          <a:prstGeom prst="rect">
            <a:avLst/>
          </a:prstGeom>
          <a:noFill/>
          <a:ln>
            <a:noFill/>
          </a:ln>
          <a:effectLst>
            <a:outerShdw blurRad="50800" dist="38100" dir="2700000" algn="tl" rotWithShape="0">
              <a:srgbClr val="000000">
                <a:alpha val="40000"/>
              </a:srgbClr>
            </a:outerShdw>
          </a:effectLst>
        </p:spPr>
      </p:pic>
      <p:pic>
        <p:nvPicPr>
          <p:cNvPr id="180" name="Google Shape;180;p12"/>
          <p:cNvPicPr preferRelativeResize="0"/>
          <p:nvPr/>
        </p:nvPicPr>
        <p:blipFill rotWithShape="1">
          <a:blip r:embed="rId5">
            <a:alphaModFix/>
          </a:blip>
          <a:srcRect/>
          <a:stretch/>
        </p:blipFill>
        <p:spPr>
          <a:xfrm>
            <a:off x="69680" y="1460072"/>
            <a:ext cx="353886" cy="353886"/>
          </a:xfrm>
          <a:prstGeom prst="rect">
            <a:avLst/>
          </a:prstGeom>
          <a:noFill/>
          <a:ln>
            <a:noFill/>
          </a:ln>
          <a:effectLst>
            <a:outerShdw blurRad="50800" dist="38100" dir="2700000" algn="tl" rotWithShape="0">
              <a:srgbClr val="000000">
                <a:alpha val="40000"/>
              </a:srgbClr>
            </a:outerShdw>
          </a:effectLst>
        </p:spPr>
      </p:pic>
      <p:pic>
        <p:nvPicPr>
          <p:cNvPr id="181" name="Google Shape;181;p12"/>
          <p:cNvPicPr preferRelativeResize="0"/>
          <p:nvPr/>
        </p:nvPicPr>
        <p:blipFill rotWithShape="1">
          <a:blip r:embed="rId6">
            <a:alphaModFix/>
          </a:blip>
          <a:srcRect/>
          <a:stretch/>
        </p:blipFill>
        <p:spPr>
          <a:xfrm>
            <a:off x="69675" y="2386368"/>
            <a:ext cx="353886" cy="353886"/>
          </a:xfrm>
          <a:prstGeom prst="rect">
            <a:avLst/>
          </a:prstGeom>
          <a:noFill/>
          <a:ln>
            <a:noFill/>
          </a:ln>
          <a:effectLst>
            <a:outerShdw blurRad="50800" dist="38100" dir="2700000" algn="tl" rotWithShape="0">
              <a:srgbClr val="000000">
                <a:alpha val="40000"/>
              </a:srgbClr>
            </a:outerShdw>
          </a:effectLst>
        </p:spPr>
      </p:pic>
      <p:pic>
        <p:nvPicPr>
          <p:cNvPr id="182" name="Google Shape;182;p12"/>
          <p:cNvPicPr preferRelativeResize="0"/>
          <p:nvPr/>
        </p:nvPicPr>
        <p:blipFill rotWithShape="1">
          <a:blip r:embed="rId7">
            <a:alphaModFix/>
          </a:blip>
          <a:srcRect/>
          <a:stretch/>
        </p:blipFill>
        <p:spPr>
          <a:xfrm>
            <a:off x="69678" y="3067983"/>
            <a:ext cx="353886" cy="353886"/>
          </a:xfrm>
          <a:prstGeom prst="rect">
            <a:avLst/>
          </a:prstGeom>
          <a:noFill/>
          <a:ln>
            <a:noFill/>
          </a:ln>
          <a:effectLst>
            <a:outerShdw blurRad="50800" dist="38100" dir="2700000" algn="tl" rotWithShape="0">
              <a:srgbClr val="000000">
                <a:alpha val="40000"/>
              </a:srgbClr>
            </a:outerShdw>
          </a:effectLst>
        </p:spPr>
      </p:pic>
      <p:pic>
        <p:nvPicPr>
          <p:cNvPr id="183" name="Google Shape;183;p12"/>
          <p:cNvPicPr preferRelativeResize="0"/>
          <p:nvPr/>
        </p:nvPicPr>
        <p:blipFill rotWithShape="1">
          <a:blip r:embed="rId8">
            <a:alphaModFix/>
          </a:blip>
          <a:srcRect/>
          <a:stretch/>
        </p:blipFill>
        <p:spPr>
          <a:xfrm>
            <a:off x="548641" y="4160536"/>
            <a:ext cx="274320" cy="274320"/>
          </a:xfrm>
          <a:prstGeom prst="rect">
            <a:avLst/>
          </a:prstGeom>
          <a:noFill/>
          <a:ln>
            <a:noFill/>
          </a:ln>
          <a:effectLst>
            <a:outerShdw blurRad="50800" dist="38100" dir="2700000" algn="tl" rotWithShape="0">
              <a:srgbClr val="000000">
                <a:alpha val="40000"/>
              </a:srgbClr>
            </a:outerShdw>
          </a:effectLst>
        </p:spPr>
      </p:pic>
      <p:pic>
        <p:nvPicPr>
          <p:cNvPr id="184" name="Google Shape;184;p12"/>
          <p:cNvPicPr preferRelativeResize="0"/>
          <p:nvPr/>
        </p:nvPicPr>
        <p:blipFill rotWithShape="1">
          <a:blip r:embed="rId8">
            <a:alphaModFix/>
          </a:blip>
          <a:srcRect/>
          <a:stretch/>
        </p:blipFill>
        <p:spPr>
          <a:xfrm>
            <a:off x="9569191" y="2369796"/>
            <a:ext cx="274320" cy="274320"/>
          </a:xfrm>
          <a:prstGeom prst="rect">
            <a:avLst/>
          </a:prstGeom>
          <a:noFill/>
          <a:ln>
            <a:noFill/>
          </a:ln>
          <a:effectLst>
            <a:outerShdw blurRad="50800" dist="38100" dir="2700000" algn="tl" rotWithShape="0">
              <a:srgbClr val="000000">
                <a:alpha val="40000"/>
              </a:srgbClr>
            </a:outerShdw>
          </a:effectLst>
        </p:spPr>
      </p:pic>
      <p:pic>
        <p:nvPicPr>
          <p:cNvPr id="185" name="Google Shape;185;p12"/>
          <p:cNvPicPr preferRelativeResize="0"/>
          <p:nvPr/>
        </p:nvPicPr>
        <p:blipFill rotWithShape="1">
          <a:blip r:embed="rId9">
            <a:alphaModFix/>
          </a:blip>
          <a:srcRect/>
          <a:stretch/>
        </p:blipFill>
        <p:spPr>
          <a:xfrm>
            <a:off x="548641" y="3886211"/>
            <a:ext cx="274320" cy="274320"/>
          </a:xfrm>
          <a:prstGeom prst="rect">
            <a:avLst/>
          </a:prstGeom>
          <a:noFill/>
          <a:ln>
            <a:noFill/>
          </a:ln>
          <a:effectLst>
            <a:outerShdw blurRad="50800" dist="38100" dir="2700000" algn="tl" rotWithShape="0">
              <a:srgbClr val="000000">
                <a:alpha val="40000"/>
              </a:srgbClr>
            </a:outerShdw>
          </a:effectLst>
        </p:spPr>
      </p:pic>
      <p:pic>
        <p:nvPicPr>
          <p:cNvPr id="186" name="Google Shape;186;p12"/>
          <p:cNvPicPr preferRelativeResize="0"/>
          <p:nvPr/>
        </p:nvPicPr>
        <p:blipFill rotWithShape="1">
          <a:blip r:embed="rId10">
            <a:alphaModFix/>
          </a:blip>
          <a:srcRect l="35421" t="5877" b="59607"/>
          <a:stretch/>
        </p:blipFill>
        <p:spPr>
          <a:xfrm>
            <a:off x="7398300" y="3951550"/>
            <a:ext cx="4616100" cy="2532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87" name="Google Shape;187;p12"/>
          <p:cNvPicPr preferRelativeResize="0"/>
          <p:nvPr/>
        </p:nvPicPr>
        <p:blipFill>
          <a:blip r:embed="rId11">
            <a:alphaModFix/>
          </a:blip>
          <a:stretch>
            <a:fillRect/>
          </a:stretch>
        </p:blipFill>
        <p:spPr>
          <a:xfrm>
            <a:off x="11210080" y="3973962"/>
            <a:ext cx="785141" cy="274325"/>
          </a:xfrm>
          <a:prstGeom prst="rect">
            <a:avLst/>
          </a:prstGeom>
          <a:noFill/>
          <a:ln>
            <a:noFill/>
          </a:ln>
        </p:spPr>
      </p:pic>
      <p:pic>
        <p:nvPicPr>
          <p:cNvPr id="188" name="Google Shape;188;p12"/>
          <p:cNvPicPr preferRelativeResize="0"/>
          <p:nvPr/>
        </p:nvPicPr>
        <p:blipFill rotWithShape="1">
          <a:blip r:embed="rId8">
            <a:alphaModFix/>
          </a:blip>
          <a:srcRect/>
          <a:stretch/>
        </p:blipFill>
        <p:spPr>
          <a:xfrm>
            <a:off x="10339204" y="3672833"/>
            <a:ext cx="274320" cy="274320"/>
          </a:xfrm>
          <a:prstGeom prst="rect">
            <a:avLst/>
          </a:prstGeom>
          <a:noFill/>
          <a:ln>
            <a:noFill/>
          </a:ln>
          <a:effectLst>
            <a:outerShdw blurRad="50800" dist="38100" dir="2700000" algn="tl" rotWithShape="0">
              <a:srgbClr val="000000">
                <a:alpha val="40000"/>
              </a:srgbClr>
            </a:outerShdw>
          </a:effectLst>
        </p:spPr>
      </p:pic>
      <p:sp>
        <p:nvSpPr>
          <p:cNvPr id="189" name="Google Shape;189;p12"/>
          <p:cNvSpPr txBox="1"/>
          <p:nvPr/>
        </p:nvSpPr>
        <p:spPr>
          <a:xfrm>
            <a:off x="7341325" y="3499779"/>
            <a:ext cx="3000000" cy="523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Patient Details View</a:t>
            </a:r>
            <a:endParaRPr/>
          </a:p>
        </p:txBody>
      </p:sp>
      <p:pic>
        <p:nvPicPr>
          <p:cNvPr id="190" name="Google Shape;190;p12"/>
          <p:cNvPicPr preferRelativeResize="0"/>
          <p:nvPr/>
        </p:nvPicPr>
        <p:blipFill>
          <a:blip r:embed="rId12">
            <a:alphaModFix/>
          </a:blip>
          <a:stretch>
            <a:fillRect/>
          </a:stretch>
        </p:blipFill>
        <p:spPr>
          <a:xfrm>
            <a:off x="10613525" y="2152075"/>
            <a:ext cx="274325" cy="141081"/>
          </a:xfrm>
          <a:prstGeom prst="rect">
            <a:avLst/>
          </a:prstGeom>
          <a:noFill/>
          <a:ln>
            <a:noFill/>
          </a:ln>
        </p:spPr>
      </p:pic>
      <p:pic>
        <p:nvPicPr>
          <p:cNvPr id="191" name="Google Shape;191;p12"/>
          <p:cNvPicPr preferRelativeResize="0"/>
          <p:nvPr/>
        </p:nvPicPr>
        <p:blipFill>
          <a:blip r:embed="rId13">
            <a:alphaModFix/>
          </a:blip>
          <a:stretch>
            <a:fillRect/>
          </a:stretch>
        </p:blipFill>
        <p:spPr>
          <a:xfrm>
            <a:off x="1149690" y="2826052"/>
            <a:ext cx="274325" cy="208510"/>
          </a:xfrm>
          <a:prstGeom prst="rect">
            <a:avLst/>
          </a:prstGeom>
          <a:noFill/>
          <a:ln>
            <a:noFill/>
          </a:ln>
        </p:spPr>
      </p:pic>
      <p:sp>
        <p:nvSpPr>
          <p:cNvPr id="192" name="Google Shape;192;p12"/>
          <p:cNvSpPr/>
          <p:nvPr/>
        </p:nvSpPr>
        <p:spPr>
          <a:xfrm>
            <a:off x="9320150" y="2330036"/>
            <a:ext cx="192300" cy="208500"/>
          </a:xfrm>
          <a:prstGeom prst="rect">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3" name="Google Shape;193;p12"/>
          <p:cNvSpPr/>
          <p:nvPr/>
        </p:nvSpPr>
        <p:spPr>
          <a:xfrm>
            <a:off x="10172900" y="3999511"/>
            <a:ext cx="600600" cy="208500"/>
          </a:xfrm>
          <a:prstGeom prst="rect">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p:nvPr/>
        </p:nvSpPr>
        <p:spPr>
          <a:xfrm>
            <a:off x="290850" y="302650"/>
            <a:ext cx="97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Emergency Dept</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Pulsara HQ - Receive EMS Patient</a:t>
            </a:r>
            <a:endParaRPr sz="3200" b="1" i="0" u="none" strike="noStrike" cap="none">
              <a:solidFill>
                <a:srgbClr val="0E0E0E"/>
              </a:solidFill>
              <a:latin typeface="Roboto"/>
              <a:ea typeface="Roboto"/>
              <a:cs typeface="Roboto"/>
              <a:sym typeface="Roboto"/>
            </a:endParaRPr>
          </a:p>
        </p:txBody>
      </p:sp>
      <p:sp>
        <p:nvSpPr>
          <p:cNvPr id="199" name="Google Shape;199;p13"/>
          <p:cNvSpPr txBox="1"/>
          <p:nvPr/>
        </p:nvSpPr>
        <p:spPr>
          <a:xfrm>
            <a:off x="423713" y="817725"/>
            <a:ext cx="4426500" cy="422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New Inbound Patient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b="1">
                <a:solidFill>
                  <a:schemeClr val="accent1"/>
                </a:solidFill>
                <a:latin typeface="Roboto"/>
                <a:ea typeface="Roboto"/>
                <a:cs typeface="Roboto"/>
                <a:sym typeface="Roboto"/>
              </a:rPr>
              <a:t>Flashes Red</a:t>
            </a:r>
            <a:r>
              <a:rPr lang="en-ID" sz="1500" b="1">
                <a:solidFill>
                  <a:srgbClr val="676767"/>
                </a:solidFill>
                <a:latin typeface="Roboto"/>
                <a:ea typeface="Roboto"/>
                <a:cs typeface="Roboto"/>
                <a:sym typeface="Roboto"/>
              </a:rPr>
              <a:t> </a:t>
            </a:r>
            <a:r>
              <a:rPr lang="en-ID" sz="1500">
                <a:solidFill>
                  <a:srgbClr val="676767"/>
                </a:solidFill>
                <a:latin typeface="Roboto"/>
                <a:ea typeface="Roboto"/>
                <a:cs typeface="Roboto"/>
                <a:sym typeface="Roboto"/>
              </a:rPr>
              <a:t>&amp; Audible Alert (If Enabled)</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View Patient Details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Hover to Discover</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Patient Details - tap ellipsis (...)</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Send EMS Acknowledgement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Tap       or ellipsis (…) to send EMS Notification</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ED Arrival</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i="1">
                <a:solidFill>
                  <a:srgbClr val="999999"/>
                </a:solidFill>
                <a:latin typeface="Roboto"/>
                <a:ea typeface="Roboto"/>
                <a:cs typeface="Roboto"/>
                <a:sym typeface="Roboto"/>
              </a:rPr>
              <a:t>Optional Actions</a:t>
            </a:r>
            <a:endParaRPr sz="2200" b="1" i="1">
              <a:solidFill>
                <a:srgbClr val="999999"/>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Assign Room</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Activate (Add Downstream Teams)</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Print Pulsara Summary Report (PSR)</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200" name="Google Shape;200;p13"/>
          <p:cNvPicPr preferRelativeResize="0"/>
          <p:nvPr/>
        </p:nvPicPr>
        <p:blipFill rotWithShape="1">
          <a:blip r:embed="rId3">
            <a:alphaModFix/>
          </a:blip>
          <a:srcRect t="979" b="47749"/>
          <a:stretch/>
        </p:blipFill>
        <p:spPr>
          <a:xfrm>
            <a:off x="4882900" y="1190500"/>
            <a:ext cx="7147800" cy="2077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01" name="Google Shape;201;p13"/>
          <p:cNvPicPr preferRelativeResize="0"/>
          <p:nvPr/>
        </p:nvPicPr>
        <p:blipFill rotWithShape="1">
          <a:blip r:embed="rId4">
            <a:alphaModFix/>
          </a:blip>
          <a:srcRect/>
          <a:stretch/>
        </p:blipFill>
        <p:spPr>
          <a:xfrm>
            <a:off x="69518" y="817724"/>
            <a:ext cx="354196" cy="354196"/>
          </a:xfrm>
          <a:prstGeom prst="rect">
            <a:avLst/>
          </a:prstGeom>
          <a:noFill/>
          <a:ln>
            <a:noFill/>
          </a:ln>
          <a:effectLst>
            <a:outerShdw blurRad="50800" dist="38100" dir="2700000" algn="tl" rotWithShape="0">
              <a:srgbClr val="000000">
                <a:alpha val="40000"/>
              </a:srgbClr>
            </a:outerShdw>
          </a:effectLst>
        </p:spPr>
      </p:pic>
      <p:pic>
        <p:nvPicPr>
          <p:cNvPr id="202" name="Google Shape;202;p13"/>
          <p:cNvPicPr preferRelativeResize="0"/>
          <p:nvPr/>
        </p:nvPicPr>
        <p:blipFill rotWithShape="1">
          <a:blip r:embed="rId5">
            <a:alphaModFix/>
          </a:blip>
          <a:srcRect/>
          <a:stretch/>
        </p:blipFill>
        <p:spPr>
          <a:xfrm>
            <a:off x="69680" y="1460072"/>
            <a:ext cx="353886" cy="353886"/>
          </a:xfrm>
          <a:prstGeom prst="rect">
            <a:avLst/>
          </a:prstGeom>
          <a:noFill/>
          <a:ln>
            <a:noFill/>
          </a:ln>
          <a:effectLst>
            <a:outerShdw blurRad="50800" dist="38100" dir="2700000" algn="tl" rotWithShape="0">
              <a:srgbClr val="000000">
                <a:alpha val="40000"/>
              </a:srgbClr>
            </a:outerShdw>
          </a:effectLst>
        </p:spPr>
      </p:pic>
      <p:pic>
        <p:nvPicPr>
          <p:cNvPr id="203" name="Google Shape;203;p13"/>
          <p:cNvPicPr preferRelativeResize="0"/>
          <p:nvPr/>
        </p:nvPicPr>
        <p:blipFill rotWithShape="1">
          <a:blip r:embed="rId6">
            <a:alphaModFix/>
          </a:blip>
          <a:srcRect/>
          <a:stretch/>
        </p:blipFill>
        <p:spPr>
          <a:xfrm>
            <a:off x="69675" y="2386368"/>
            <a:ext cx="353886" cy="353886"/>
          </a:xfrm>
          <a:prstGeom prst="rect">
            <a:avLst/>
          </a:prstGeom>
          <a:noFill/>
          <a:ln>
            <a:noFill/>
          </a:ln>
          <a:effectLst>
            <a:outerShdw blurRad="50800" dist="38100" dir="2700000" algn="tl" rotWithShape="0">
              <a:srgbClr val="000000">
                <a:alpha val="40000"/>
              </a:srgbClr>
            </a:outerShdw>
          </a:effectLst>
        </p:spPr>
      </p:pic>
      <p:pic>
        <p:nvPicPr>
          <p:cNvPr id="204" name="Google Shape;204;p13"/>
          <p:cNvPicPr preferRelativeResize="0"/>
          <p:nvPr/>
        </p:nvPicPr>
        <p:blipFill rotWithShape="1">
          <a:blip r:embed="rId7">
            <a:alphaModFix/>
          </a:blip>
          <a:srcRect/>
          <a:stretch/>
        </p:blipFill>
        <p:spPr>
          <a:xfrm>
            <a:off x="69678" y="3067983"/>
            <a:ext cx="353886" cy="353886"/>
          </a:xfrm>
          <a:prstGeom prst="rect">
            <a:avLst/>
          </a:prstGeom>
          <a:noFill/>
          <a:ln>
            <a:noFill/>
          </a:ln>
          <a:effectLst>
            <a:outerShdw blurRad="50800" dist="38100" dir="2700000" algn="tl" rotWithShape="0">
              <a:srgbClr val="000000">
                <a:alpha val="40000"/>
              </a:srgbClr>
            </a:outerShdw>
          </a:effectLst>
        </p:spPr>
      </p:pic>
      <p:pic>
        <p:nvPicPr>
          <p:cNvPr id="205" name="Google Shape;205;p13"/>
          <p:cNvPicPr preferRelativeResize="0"/>
          <p:nvPr/>
        </p:nvPicPr>
        <p:blipFill rotWithShape="1">
          <a:blip r:embed="rId8">
            <a:alphaModFix/>
          </a:blip>
          <a:srcRect/>
          <a:stretch/>
        </p:blipFill>
        <p:spPr>
          <a:xfrm>
            <a:off x="548641" y="4160536"/>
            <a:ext cx="274320" cy="274320"/>
          </a:xfrm>
          <a:prstGeom prst="rect">
            <a:avLst/>
          </a:prstGeom>
          <a:noFill/>
          <a:ln>
            <a:noFill/>
          </a:ln>
          <a:effectLst>
            <a:outerShdw blurRad="50800" dist="38100" dir="2700000" algn="tl" rotWithShape="0">
              <a:srgbClr val="000000">
                <a:alpha val="40000"/>
              </a:srgbClr>
            </a:outerShdw>
          </a:effectLst>
        </p:spPr>
      </p:pic>
      <p:pic>
        <p:nvPicPr>
          <p:cNvPr id="206" name="Google Shape;206;p13"/>
          <p:cNvPicPr preferRelativeResize="0"/>
          <p:nvPr/>
        </p:nvPicPr>
        <p:blipFill rotWithShape="1">
          <a:blip r:embed="rId9">
            <a:alphaModFix/>
          </a:blip>
          <a:srcRect/>
          <a:stretch/>
        </p:blipFill>
        <p:spPr>
          <a:xfrm>
            <a:off x="548641" y="3886211"/>
            <a:ext cx="274320" cy="274320"/>
          </a:xfrm>
          <a:prstGeom prst="rect">
            <a:avLst/>
          </a:prstGeom>
          <a:noFill/>
          <a:ln>
            <a:noFill/>
          </a:ln>
          <a:effectLst>
            <a:outerShdw blurRad="50800" dist="38100" dir="2700000" algn="tl" rotWithShape="0">
              <a:srgbClr val="000000">
                <a:alpha val="40000"/>
              </a:srgbClr>
            </a:outerShdw>
          </a:effectLst>
        </p:spPr>
      </p:pic>
      <p:pic>
        <p:nvPicPr>
          <p:cNvPr id="207" name="Google Shape;207;p13"/>
          <p:cNvPicPr preferRelativeResize="0"/>
          <p:nvPr/>
        </p:nvPicPr>
        <p:blipFill rotWithShape="1">
          <a:blip r:embed="rId10">
            <a:alphaModFix/>
          </a:blip>
          <a:srcRect/>
          <a:stretch/>
        </p:blipFill>
        <p:spPr>
          <a:xfrm>
            <a:off x="548634" y="4434840"/>
            <a:ext cx="274320" cy="274320"/>
          </a:xfrm>
          <a:prstGeom prst="rect">
            <a:avLst/>
          </a:prstGeom>
          <a:noFill/>
          <a:ln>
            <a:noFill/>
          </a:ln>
          <a:effectLst>
            <a:outerShdw blurRad="50800" dist="38100" dir="2700000" algn="tl" rotWithShape="0">
              <a:srgbClr val="000000">
                <a:alpha val="40000"/>
              </a:srgbClr>
            </a:outerShdw>
          </a:effectLst>
        </p:spPr>
      </p:pic>
      <p:pic>
        <p:nvPicPr>
          <p:cNvPr id="208" name="Google Shape;208;p13"/>
          <p:cNvPicPr preferRelativeResize="0"/>
          <p:nvPr/>
        </p:nvPicPr>
        <p:blipFill rotWithShape="1">
          <a:blip r:embed="rId11">
            <a:alphaModFix/>
          </a:blip>
          <a:srcRect l="35421" t="5877" b="59607"/>
          <a:stretch/>
        </p:blipFill>
        <p:spPr>
          <a:xfrm>
            <a:off x="7398300" y="3951550"/>
            <a:ext cx="4616100" cy="2532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09" name="Google Shape;209;p13"/>
          <p:cNvPicPr preferRelativeResize="0"/>
          <p:nvPr/>
        </p:nvPicPr>
        <p:blipFill rotWithShape="1">
          <a:blip r:embed="rId10">
            <a:alphaModFix/>
          </a:blip>
          <a:srcRect/>
          <a:stretch/>
        </p:blipFill>
        <p:spPr>
          <a:xfrm>
            <a:off x="10843866" y="3662966"/>
            <a:ext cx="274320" cy="274320"/>
          </a:xfrm>
          <a:prstGeom prst="rect">
            <a:avLst/>
          </a:prstGeom>
          <a:noFill/>
          <a:ln>
            <a:noFill/>
          </a:ln>
          <a:effectLst>
            <a:outerShdw blurRad="50800" dist="38100" dir="2700000" algn="tl" rotWithShape="0">
              <a:srgbClr val="000000">
                <a:alpha val="40000"/>
              </a:srgbClr>
            </a:outerShdw>
          </a:effectLst>
        </p:spPr>
      </p:pic>
      <p:pic>
        <p:nvPicPr>
          <p:cNvPr id="210" name="Google Shape;210;p13"/>
          <p:cNvPicPr preferRelativeResize="0"/>
          <p:nvPr/>
        </p:nvPicPr>
        <p:blipFill>
          <a:blip r:embed="rId12">
            <a:alphaModFix/>
          </a:blip>
          <a:stretch>
            <a:fillRect/>
          </a:stretch>
        </p:blipFill>
        <p:spPr>
          <a:xfrm>
            <a:off x="11210080" y="3973962"/>
            <a:ext cx="785141" cy="274325"/>
          </a:xfrm>
          <a:prstGeom prst="rect">
            <a:avLst/>
          </a:prstGeom>
          <a:noFill/>
          <a:ln>
            <a:noFill/>
          </a:ln>
        </p:spPr>
      </p:pic>
      <p:sp>
        <p:nvSpPr>
          <p:cNvPr id="211" name="Google Shape;211;p13"/>
          <p:cNvSpPr txBox="1"/>
          <p:nvPr/>
        </p:nvSpPr>
        <p:spPr>
          <a:xfrm>
            <a:off x="7341325" y="3499779"/>
            <a:ext cx="3000000" cy="523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Patient Details View</a:t>
            </a:r>
            <a:endParaRPr/>
          </a:p>
        </p:txBody>
      </p:sp>
      <p:pic>
        <p:nvPicPr>
          <p:cNvPr id="212" name="Google Shape;212;p13"/>
          <p:cNvPicPr preferRelativeResize="0"/>
          <p:nvPr/>
        </p:nvPicPr>
        <p:blipFill>
          <a:blip r:embed="rId13">
            <a:alphaModFix/>
          </a:blip>
          <a:stretch>
            <a:fillRect/>
          </a:stretch>
        </p:blipFill>
        <p:spPr>
          <a:xfrm>
            <a:off x="10613525" y="2152075"/>
            <a:ext cx="274325" cy="141081"/>
          </a:xfrm>
          <a:prstGeom prst="rect">
            <a:avLst/>
          </a:prstGeom>
          <a:noFill/>
          <a:ln>
            <a:noFill/>
          </a:ln>
        </p:spPr>
      </p:pic>
      <p:pic>
        <p:nvPicPr>
          <p:cNvPr id="213" name="Google Shape;213;p13"/>
          <p:cNvPicPr preferRelativeResize="0"/>
          <p:nvPr/>
        </p:nvPicPr>
        <p:blipFill>
          <a:blip r:embed="rId14">
            <a:alphaModFix/>
          </a:blip>
          <a:stretch>
            <a:fillRect/>
          </a:stretch>
        </p:blipFill>
        <p:spPr>
          <a:xfrm>
            <a:off x="1149690" y="2826052"/>
            <a:ext cx="274325" cy="208510"/>
          </a:xfrm>
          <a:prstGeom prst="rect">
            <a:avLst/>
          </a:prstGeom>
          <a:noFill/>
          <a:ln>
            <a:noFill/>
          </a:ln>
        </p:spPr>
      </p:pic>
      <p:sp>
        <p:nvSpPr>
          <p:cNvPr id="214" name="Google Shape;214;p13"/>
          <p:cNvSpPr/>
          <p:nvPr/>
        </p:nvSpPr>
        <p:spPr>
          <a:xfrm>
            <a:off x="10773425" y="4001007"/>
            <a:ext cx="436800" cy="208500"/>
          </a:xfrm>
          <a:prstGeom prst="rect">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p:nvPr/>
        </p:nvSpPr>
        <p:spPr>
          <a:xfrm>
            <a:off x="290850" y="302650"/>
            <a:ext cx="97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Emergency Dept</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Pulsara HQ - Receive EMS Patient</a:t>
            </a:r>
            <a:endParaRPr sz="3200" b="1" i="0" u="none" strike="noStrike" cap="none">
              <a:solidFill>
                <a:srgbClr val="0E0E0E"/>
              </a:solidFill>
              <a:latin typeface="Roboto"/>
              <a:ea typeface="Roboto"/>
              <a:cs typeface="Roboto"/>
              <a:sym typeface="Roboto"/>
            </a:endParaRPr>
          </a:p>
        </p:txBody>
      </p:sp>
      <p:sp>
        <p:nvSpPr>
          <p:cNvPr id="220" name="Google Shape;220;p14"/>
          <p:cNvSpPr txBox="1"/>
          <p:nvPr/>
        </p:nvSpPr>
        <p:spPr>
          <a:xfrm>
            <a:off x="423713" y="817725"/>
            <a:ext cx="4426500" cy="422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New Inbound Patient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b="1">
                <a:solidFill>
                  <a:schemeClr val="accent1"/>
                </a:solidFill>
                <a:latin typeface="Roboto"/>
                <a:ea typeface="Roboto"/>
                <a:cs typeface="Roboto"/>
                <a:sym typeface="Roboto"/>
              </a:rPr>
              <a:t>Flashes Red</a:t>
            </a:r>
            <a:r>
              <a:rPr lang="en-ID" sz="1500" b="1">
                <a:solidFill>
                  <a:srgbClr val="676767"/>
                </a:solidFill>
                <a:latin typeface="Roboto"/>
                <a:ea typeface="Roboto"/>
                <a:cs typeface="Roboto"/>
                <a:sym typeface="Roboto"/>
              </a:rPr>
              <a:t> </a:t>
            </a:r>
            <a:r>
              <a:rPr lang="en-ID" sz="1500">
                <a:solidFill>
                  <a:srgbClr val="676767"/>
                </a:solidFill>
                <a:latin typeface="Roboto"/>
                <a:ea typeface="Roboto"/>
                <a:cs typeface="Roboto"/>
                <a:sym typeface="Roboto"/>
              </a:rPr>
              <a:t>&amp; Audible Alert (If Enabled)</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View Patient Details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Hover to Discover</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Patient Details - tap ellipsis (...)</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Send EMS Acknowledgement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Tap       or ellipsis (…) to send EMS Notification</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ED Arrival</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i="1">
                <a:solidFill>
                  <a:srgbClr val="999999"/>
                </a:solidFill>
                <a:latin typeface="Roboto"/>
                <a:ea typeface="Roboto"/>
                <a:cs typeface="Roboto"/>
                <a:sym typeface="Roboto"/>
              </a:rPr>
              <a:t>Optional Actions</a:t>
            </a:r>
            <a:endParaRPr sz="2200" b="1" i="1">
              <a:solidFill>
                <a:srgbClr val="999999"/>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Assign Room</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Activate (Add Downstream Teams)</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Print Pulsara Summary Report (PSR)</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Chat</a:t>
            </a:r>
            <a:endParaRPr sz="1500">
              <a:solidFill>
                <a:srgbClr val="676767"/>
              </a:solidFill>
              <a:latin typeface="Roboto"/>
              <a:ea typeface="Roboto"/>
              <a:cs typeface="Roboto"/>
              <a:sym typeface="Roboto"/>
            </a:endParaRPr>
          </a:p>
        </p:txBody>
      </p:sp>
      <p:pic>
        <p:nvPicPr>
          <p:cNvPr id="221" name="Google Shape;221;p14"/>
          <p:cNvPicPr preferRelativeResize="0"/>
          <p:nvPr/>
        </p:nvPicPr>
        <p:blipFill rotWithShape="1">
          <a:blip r:embed="rId3">
            <a:alphaModFix/>
          </a:blip>
          <a:srcRect t="979" b="47749"/>
          <a:stretch/>
        </p:blipFill>
        <p:spPr>
          <a:xfrm>
            <a:off x="4882900" y="1190500"/>
            <a:ext cx="7147800" cy="2077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22" name="Google Shape;222;p14"/>
          <p:cNvPicPr preferRelativeResize="0"/>
          <p:nvPr/>
        </p:nvPicPr>
        <p:blipFill rotWithShape="1">
          <a:blip r:embed="rId4">
            <a:alphaModFix/>
          </a:blip>
          <a:srcRect/>
          <a:stretch/>
        </p:blipFill>
        <p:spPr>
          <a:xfrm>
            <a:off x="69518" y="817724"/>
            <a:ext cx="354196" cy="354196"/>
          </a:xfrm>
          <a:prstGeom prst="rect">
            <a:avLst/>
          </a:prstGeom>
          <a:noFill/>
          <a:ln>
            <a:noFill/>
          </a:ln>
          <a:effectLst>
            <a:outerShdw blurRad="50800" dist="38100" dir="2700000" algn="tl" rotWithShape="0">
              <a:srgbClr val="000000">
                <a:alpha val="40000"/>
              </a:srgbClr>
            </a:outerShdw>
          </a:effectLst>
        </p:spPr>
      </p:pic>
      <p:pic>
        <p:nvPicPr>
          <p:cNvPr id="223" name="Google Shape;223;p14"/>
          <p:cNvPicPr preferRelativeResize="0"/>
          <p:nvPr/>
        </p:nvPicPr>
        <p:blipFill rotWithShape="1">
          <a:blip r:embed="rId5">
            <a:alphaModFix/>
          </a:blip>
          <a:srcRect/>
          <a:stretch/>
        </p:blipFill>
        <p:spPr>
          <a:xfrm>
            <a:off x="69680" y="1460072"/>
            <a:ext cx="353886" cy="353886"/>
          </a:xfrm>
          <a:prstGeom prst="rect">
            <a:avLst/>
          </a:prstGeom>
          <a:noFill/>
          <a:ln>
            <a:noFill/>
          </a:ln>
          <a:effectLst>
            <a:outerShdw blurRad="50800" dist="38100" dir="2700000" algn="tl" rotWithShape="0">
              <a:srgbClr val="000000">
                <a:alpha val="40000"/>
              </a:srgbClr>
            </a:outerShdw>
          </a:effectLst>
        </p:spPr>
      </p:pic>
      <p:pic>
        <p:nvPicPr>
          <p:cNvPr id="224" name="Google Shape;224;p14"/>
          <p:cNvPicPr preferRelativeResize="0"/>
          <p:nvPr/>
        </p:nvPicPr>
        <p:blipFill rotWithShape="1">
          <a:blip r:embed="rId6">
            <a:alphaModFix/>
          </a:blip>
          <a:srcRect/>
          <a:stretch/>
        </p:blipFill>
        <p:spPr>
          <a:xfrm>
            <a:off x="69675" y="2386368"/>
            <a:ext cx="353886" cy="353886"/>
          </a:xfrm>
          <a:prstGeom prst="rect">
            <a:avLst/>
          </a:prstGeom>
          <a:noFill/>
          <a:ln>
            <a:noFill/>
          </a:ln>
          <a:effectLst>
            <a:outerShdw blurRad="50800" dist="38100" dir="2700000" algn="tl" rotWithShape="0">
              <a:srgbClr val="000000">
                <a:alpha val="40000"/>
              </a:srgbClr>
            </a:outerShdw>
          </a:effectLst>
        </p:spPr>
      </p:pic>
      <p:pic>
        <p:nvPicPr>
          <p:cNvPr id="225" name="Google Shape;225;p14"/>
          <p:cNvPicPr preferRelativeResize="0"/>
          <p:nvPr/>
        </p:nvPicPr>
        <p:blipFill rotWithShape="1">
          <a:blip r:embed="rId7">
            <a:alphaModFix/>
          </a:blip>
          <a:srcRect/>
          <a:stretch/>
        </p:blipFill>
        <p:spPr>
          <a:xfrm>
            <a:off x="69678" y="3067983"/>
            <a:ext cx="353886" cy="353886"/>
          </a:xfrm>
          <a:prstGeom prst="rect">
            <a:avLst/>
          </a:prstGeom>
          <a:noFill/>
          <a:ln>
            <a:noFill/>
          </a:ln>
          <a:effectLst>
            <a:outerShdw blurRad="50800" dist="38100" dir="2700000" algn="tl" rotWithShape="0">
              <a:srgbClr val="000000">
                <a:alpha val="40000"/>
              </a:srgbClr>
            </a:outerShdw>
          </a:effectLst>
        </p:spPr>
      </p:pic>
      <p:pic>
        <p:nvPicPr>
          <p:cNvPr id="226" name="Google Shape;226;p14"/>
          <p:cNvPicPr preferRelativeResize="0"/>
          <p:nvPr/>
        </p:nvPicPr>
        <p:blipFill rotWithShape="1">
          <a:blip r:embed="rId8">
            <a:alphaModFix/>
          </a:blip>
          <a:srcRect/>
          <a:stretch/>
        </p:blipFill>
        <p:spPr>
          <a:xfrm>
            <a:off x="548641" y="4160536"/>
            <a:ext cx="274320" cy="274320"/>
          </a:xfrm>
          <a:prstGeom prst="rect">
            <a:avLst/>
          </a:prstGeom>
          <a:noFill/>
          <a:ln>
            <a:noFill/>
          </a:ln>
          <a:effectLst>
            <a:outerShdw blurRad="50800" dist="38100" dir="2700000" algn="tl" rotWithShape="0">
              <a:srgbClr val="000000">
                <a:alpha val="40000"/>
              </a:srgbClr>
            </a:outerShdw>
          </a:effectLst>
        </p:spPr>
      </p:pic>
      <p:pic>
        <p:nvPicPr>
          <p:cNvPr id="227" name="Google Shape;227;p14"/>
          <p:cNvPicPr preferRelativeResize="0"/>
          <p:nvPr/>
        </p:nvPicPr>
        <p:blipFill rotWithShape="1">
          <a:blip r:embed="rId9">
            <a:alphaModFix/>
          </a:blip>
          <a:srcRect/>
          <a:stretch/>
        </p:blipFill>
        <p:spPr>
          <a:xfrm>
            <a:off x="548641" y="3886211"/>
            <a:ext cx="274320" cy="274320"/>
          </a:xfrm>
          <a:prstGeom prst="rect">
            <a:avLst/>
          </a:prstGeom>
          <a:noFill/>
          <a:ln>
            <a:noFill/>
          </a:ln>
          <a:effectLst>
            <a:outerShdw blurRad="50800" dist="38100" dir="2700000" algn="tl" rotWithShape="0">
              <a:srgbClr val="000000">
                <a:alpha val="40000"/>
              </a:srgbClr>
            </a:outerShdw>
          </a:effectLst>
        </p:spPr>
      </p:pic>
      <p:pic>
        <p:nvPicPr>
          <p:cNvPr id="228" name="Google Shape;228;p14"/>
          <p:cNvPicPr preferRelativeResize="0"/>
          <p:nvPr/>
        </p:nvPicPr>
        <p:blipFill rotWithShape="1">
          <a:blip r:embed="rId10">
            <a:alphaModFix/>
          </a:blip>
          <a:srcRect/>
          <a:stretch/>
        </p:blipFill>
        <p:spPr>
          <a:xfrm>
            <a:off x="548634" y="4434840"/>
            <a:ext cx="274320" cy="274320"/>
          </a:xfrm>
          <a:prstGeom prst="rect">
            <a:avLst/>
          </a:prstGeom>
          <a:noFill/>
          <a:ln>
            <a:noFill/>
          </a:ln>
          <a:effectLst>
            <a:outerShdw blurRad="50800" dist="38100" dir="2700000" algn="tl" rotWithShape="0">
              <a:srgbClr val="000000">
                <a:alpha val="40000"/>
              </a:srgbClr>
            </a:outerShdw>
          </a:effectLst>
        </p:spPr>
      </p:pic>
      <p:pic>
        <p:nvPicPr>
          <p:cNvPr id="229" name="Google Shape;229;p14"/>
          <p:cNvPicPr preferRelativeResize="0"/>
          <p:nvPr/>
        </p:nvPicPr>
        <p:blipFill rotWithShape="1">
          <a:blip r:embed="rId11">
            <a:alphaModFix/>
          </a:blip>
          <a:srcRect/>
          <a:stretch/>
        </p:blipFill>
        <p:spPr>
          <a:xfrm>
            <a:off x="548639" y="4709144"/>
            <a:ext cx="274320" cy="274320"/>
          </a:xfrm>
          <a:prstGeom prst="rect">
            <a:avLst/>
          </a:prstGeom>
          <a:noFill/>
          <a:ln>
            <a:noFill/>
          </a:ln>
          <a:effectLst>
            <a:outerShdw blurRad="50800" dist="38100" dir="2700000" algn="tl" rotWithShape="0">
              <a:srgbClr val="000000">
                <a:alpha val="40000"/>
              </a:srgbClr>
            </a:outerShdw>
          </a:effectLst>
        </p:spPr>
      </p:pic>
      <p:pic>
        <p:nvPicPr>
          <p:cNvPr id="230" name="Google Shape;230;p14"/>
          <p:cNvPicPr preferRelativeResize="0"/>
          <p:nvPr/>
        </p:nvPicPr>
        <p:blipFill rotWithShape="1">
          <a:blip r:embed="rId12">
            <a:alphaModFix/>
          </a:blip>
          <a:srcRect l="35421" t="5877" b="59607"/>
          <a:stretch/>
        </p:blipFill>
        <p:spPr>
          <a:xfrm>
            <a:off x="7398300" y="3951550"/>
            <a:ext cx="4616100" cy="2532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31" name="Google Shape;231;p14"/>
          <p:cNvPicPr preferRelativeResize="0"/>
          <p:nvPr/>
        </p:nvPicPr>
        <p:blipFill rotWithShape="1">
          <a:blip r:embed="rId11">
            <a:alphaModFix/>
          </a:blip>
          <a:srcRect/>
          <a:stretch/>
        </p:blipFill>
        <p:spPr>
          <a:xfrm>
            <a:off x="8663941" y="3951561"/>
            <a:ext cx="274320" cy="274320"/>
          </a:xfrm>
          <a:prstGeom prst="rect">
            <a:avLst/>
          </a:prstGeom>
          <a:noFill/>
          <a:ln>
            <a:noFill/>
          </a:ln>
          <a:effectLst>
            <a:outerShdw blurRad="50800" dist="38100" dir="2700000" algn="tl" rotWithShape="0">
              <a:srgbClr val="000000">
                <a:alpha val="40000"/>
              </a:srgbClr>
            </a:outerShdw>
          </a:effectLst>
        </p:spPr>
      </p:pic>
      <p:pic>
        <p:nvPicPr>
          <p:cNvPr id="232" name="Google Shape;232;p14"/>
          <p:cNvPicPr preferRelativeResize="0"/>
          <p:nvPr/>
        </p:nvPicPr>
        <p:blipFill>
          <a:blip r:embed="rId13">
            <a:alphaModFix/>
          </a:blip>
          <a:stretch>
            <a:fillRect/>
          </a:stretch>
        </p:blipFill>
        <p:spPr>
          <a:xfrm>
            <a:off x="11210080" y="3973962"/>
            <a:ext cx="785141" cy="274325"/>
          </a:xfrm>
          <a:prstGeom prst="rect">
            <a:avLst/>
          </a:prstGeom>
          <a:noFill/>
          <a:ln>
            <a:noFill/>
          </a:ln>
        </p:spPr>
      </p:pic>
      <p:sp>
        <p:nvSpPr>
          <p:cNvPr id="233" name="Google Shape;233;p14"/>
          <p:cNvSpPr txBox="1"/>
          <p:nvPr/>
        </p:nvSpPr>
        <p:spPr>
          <a:xfrm>
            <a:off x="7341325" y="3499779"/>
            <a:ext cx="3000000" cy="523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Patient Details View</a:t>
            </a:r>
            <a:endParaRPr/>
          </a:p>
        </p:txBody>
      </p:sp>
      <p:pic>
        <p:nvPicPr>
          <p:cNvPr id="234" name="Google Shape;234;p14"/>
          <p:cNvPicPr preferRelativeResize="0"/>
          <p:nvPr/>
        </p:nvPicPr>
        <p:blipFill>
          <a:blip r:embed="rId14">
            <a:alphaModFix/>
          </a:blip>
          <a:stretch>
            <a:fillRect/>
          </a:stretch>
        </p:blipFill>
        <p:spPr>
          <a:xfrm>
            <a:off x="10613525" y="2152075"/>
            <a:ext cx="274325" cy="141081"/>
          </a:xfrm>
          <a:prstGeom prst="rect">
            <a:avLst/>
          </a:prstGeom>
          <a:noFill/>
          <a:ln>
            <a:noFill/>
          </a:ln>
        </p:spPr>
      </p:pic>
      <p:pic>
        <p:nvPicPr>
          <p:cNvPr id="235" name="Google Shape;235;p14"/>
          <p:cNvPicPr preferRelativeResize="0"/>
          <p:nvPr/>
        </p:nvPicPr>
        <p:blipFill>
          <a:blip r:embed="rId15">
            <a:alphaModFix/>
          </a:blip>
          <a:stretch>
            <a:fillRect/>
          </a:stretch>
        </p:blipFill>
        <p:spPr>
          <a:xfrm>
            <a:off x="1149690" y="2826052"/>
            <a:ext cx="274325" cy="208510"/>
          </a:xfrm>
          <a:prstGeom prst="rect">
            <a:avLst/>
          </a:prstGeom>
          <a:noFill/>
          <a:ln>
            <a:noFill/>
          </a:ln>
        </p:spPr>
      </p:pic>
      <p:sp>
        <p:nvSpPr>
          <p:cNvPr id="236" name="Google Shape;236;p14"/>
          <p:cNvSpPr/>
          <p:nvPr/>
        </p:nvSpPr>
        <p:spPr>
          <a:xfrm>
            <a:off x="8599525" y="4239700"/>
            <a:ext cx="1128900" cy="274200"/>
          </a:xfrm>
          <a:prstGeom prst="rect">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37" name="Google Shape;237;p14"/>
          <p:cNvPicPr preferRelativeResize="0"/>
          <p:nvPr/>
        </p:nvPicPr>
        <p:blipFill rotWithShape="1">
          <a:blip r:embed="rId16">
            <a:alphaModFix/>
          </a:blip>
          <a:srcRect t="38309"/>
          <a:stretch/>
        </p:blipFill>
        <p:spPr>
          <a:xfrm>
            <a:off x="7449075" y="4792185"/>
            <a:ext cx="4426499" cy="16883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p:nvPr/>
        </p:nvSpPr>
        <p:spPr>
          <a:xfrm>
            <a:off x="290850" y="302650"/>
            <a:ext cx="97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Emergency Dept</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Pulsara HQ - Receive EMS Patient</a:t>
            </a:r>
            <a:endParaRPr sz="3200" b="1" i="0" u="none" strike="noStrike" cap="none">
              <a:solidFill>
                <a:srgbClr val="0E0E0E"/>
              </a:solidFill>
              <a:latin typeface="Roboto"/>
              <a:ea typeface="Roboto"/>
              <a:cs typeface="Roboto"/>
              <a:sym typeface="Roboto"/>
            </a:endParaRPr>
          </a:p>
        </p:txBody>
      </p:sp>
      <p:sp>
        <p:nvSpPr>
          <p:cNvPr id="243" name="Google Shape;243;p15"/>
          <p:cNvSpPr txBox="1"/>
          <p:nvPr/>
        </p:nvSpPr>
        <p:spPr>
          <a:xfrm>
            <a:off x="423713" y="817725"/>
            <a:ext cx="4426500" cy="546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New Inbound Patient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b="1">
                <a:solidFill>
                  <a:schemeClr val="accent1"/>
                </a:solidFill>
                <a:latin typeface="Roboto"/>
                <a:ea typeface="Roboto"/>
                <a:cs typeface="Roboto"/>
                <a:sym typeface="Roboto"/>
              </a:rPr>
              <a:t>Flashes Red</a:t>
            </a:r>
            <a:r>
              <a:rPr lang="en-ID" sz="1500" b="1">
                <a:solidFill>
                  <a:srgbClr val="676767"/>
                </a:solidFill>
                <a:latin typeface="Roboto"/>
                <a:ea typeface="Roboto"/>
                <a:cs typeface="Roboto"/>
                <a:sym typeface="Roboto"/>
              </a:rPr>
              <a:t> </a:t>
            </a:r>
            <a:r>
              <a:rPr lang="en-ID" sz="1500">
                <a:solidFill>
                  <a:srgbClr val="676767"/>
                </a:solidFill>
                <a:latin typeface="Roboto"/>
                <a:ea typeface="Roboto"/>
                <a:cs typeface="Roboto"/>
                <a:sym typeface="Roboto"/>
              </a:rPr>
              <a:t>&amp; Audible Alert (If Enabled)</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View Patient Details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Hover to Discover</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Patient Details - tap ellipsis (...)</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Send EMS Acknowledgement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Tap       or ellipsis (…) to send EMS Notification</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ED Arrival</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i="1">
                <a:solidFill>
                  <a:srgbClr val="999999"/>
                </a:solidFill>
                <a:latin typeface="Roboto"/>
                <a:ea typeface="Roboto"/>
                <a:cs typeface="Roboto"/>
                <a:sym typeface="Roboto"/>
              </a:rPr>
              <a:t>Optional Actions</a:t>
            </a:r>
            <a:endParaRPr sz="2200" b="1" i="1">
              <a:solidFill>
                <a:srgbClr val="999999"/>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Assign Room</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Activate (Add Downstream Teams)</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Print Pulsara Summary Report (PSR)</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Chat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Stop Patient Channel</a:t>
            </a:r>
            <a:endParaRPr sz="2200" b="1">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After patient arrival and no longer needed</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Drops off list (able to find in Stopped Cases)</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RESTART if needed.</a:t>
            </a:r>
            <a:endParaRPr sz="1500">
              <a:solidFill>
                <a:srgbClr val="676767"/>
              </a:solidFill>
              <a:latin typeface="Roboto"/>
              <a:ea typeface="Roboto"/>
              <a:cs typeface="Roboto"/>
              <a:sym typeface="Roboto"/>
            </a:endParaRPr>
          </a:p>
        </p:txBody>
      </p:sp>
      <p:pic>
        <p:nvPicPr>
          <p:cNvPr id="244" name="Google Shape;244;p15"/>
          <p:cNvPicPr preferRelativeResize="0"/>
          <p:nvPr/>
        </p:nvPicPr>
        <p:blipFill rotWithShape="1">
          <a:blip r:embed="rId3">
            <a:alphaModFix/>
          </a:blip>
          <a:srcRect t="979" b="47749"/>
          <a:stretch/>
        </p:blipFill>
        <p:spPr>
          <a:xfrm>
            <a:off x="4882900" y="1190500"/>
            <a:ext cx="7147800" cy="2077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45" name="Google Shape;245;p15"/>
          <p:cNvPicPr preferRelativeResize="0"/>
          <p:nvPr/>
        </p:nvPicPr>
        <p:blipFill rotWithShape="1">
          <a:blip r:embed="rId4">
            <a:alphaModFix/>
          </a:blip>
          <a:srcRect/>
          <a:stretch/>
        </p:blipFill>
        <p:spPr>
          <a:xfrm>
            <a:off x="69518" y="817724"/>
            <a:ext cx="354196" cy="354196"/>
          </a:xfrm>
          <a:prstGeom prst="rect">
            <a:avLst/>
          </a:prstGeom>
          <a:noFill/>
          <a:ln>
            <a:noFill/>
          </a:ln>
          <a:effectLst>
            <a:outerShdw blurRad="50800" dist="38100" dir="2700000" algn="tl" rotWithShape="0">
              <a:srgbClr val="000000">
                <a:alpha val="40000"/>
              </a:srgbClr>
            </a:outerShdw>
          </a:effectLst>
        </p:spPr>
      </p:pic>
      <p:pic>
        <p:nvPicPr>
          <p:cNvPr id="246" name="Google Shape;246;p15"/>
          <p:cNvPicPr preferRelativeResize="0"/>
          <p:nvPr/>
        </p:nvPicPr>
        <p:blipFill rotWithShape="1">
          <a:blip r:embed="rId5">
            <a:alphaModFix/>
          </a:blip>
          <a:srcRect/>
          <a:stretch/>
        </p:blipFill>
        <p:spPr>
          <a:xfrm>
            <a:off x="69680" y="1460072"/>
            <a:ext cx="353886" cy="353886"/>
          </a:xfrm>
          <a:prstGeom prst="rect">
            <a:avLst/>
          </a:prstGeom>
          <a:noFill/>
          <a:ln>
            <a:noFill/>
          </a:ln>
          <a:effectLst>
            <a:outerShdw blurRad="50800" dist="38100" dir="2700000" algn="tl" rotWithShape="0">
              <a:srgbClr val="000000">
                <a:alpha val="40000"/>
              </a:srgbClr>
            </a:outerShdw>
          </a:effectLst>
        </p:spPr>
      </p:pic>
      <p:pic>
        <p:nvPicPr>
          <p:cNvPr id="247" name="Google Shape;247;p15"/>
          <p:cNvPicPr preferRelativeResize="0"/>
          <p:nvPr/>
        </p:nvPicPr>
        <p:blipFill rotWithShape="1">
          <a:blip r:embed="rId6">
            <a:alphaModFix/>
          </a:blip>
          <a:srcRect/>
          <a:stretch/>
        </p:blipFill>
        <p:spPr>
          <a:xfrm>
            <a:off x="69675" y="2386368"/>
            <a:ext cx="353886" cy="353886"/>
          </a:xfrm>
          <a:prstGeom prst="rect">
            <a:avLst/>
          </a:prstGeom>
          <a:noFill/>
          <a:ln>
            <a:noFill/>
          </a:ln>
          <a:effectLst>
            <a:outerShdw blurRad="50800" dist="38100" dir="2700000" algn="tl" rotWithShape="0">
              <a:srgbClr val="000000">
                <a:alpha val="40000"/>
              </a:srgbClr>
            </a:outerShdw>
          </a:effectLst>
        </p:spPr>
      </p:pic>
      <p:pic>
        <p:nvPicPr>
          <p:cNvPr id="248" name="Google Shape;248;p15"/>
          <p:cNvPicPr preferRelativeResize="0"/>
          <p:nvPr/>
        </p:nvPicPr>
        <p:blipFill rotWithShape="1">
          <a:blip r:embed="rId7">
            <a:alphaModFix/>
          </a:blip>
          <a:srcRect/>
          <a:stretch/>
        </p:blipFill>
        <p:spPr>
          <a:xfrm>
            <a:off x="69678" y="3067983"/>
            <a:ext cx="353886" cy="353886"/>
          </a:xfrm>
          <a:prstGeom prst="rect">
            <a:avLst/>
          </a:prstGeom>
          <a:noFill/>
          <a:ln>
            <a:noFill/>
          </a:ln>
          <a:effectLst>
            <a:outerShdw blurRad="50800" dist="38100" dir="2700000" algn="tl" rotWithShape="0">
              <a:srgbClr val="000000">
                <a:alpha val="40000"/>
              </a:srgbClr>
            </a:outerShdw>
          </a:effectLst>
        </p:spPr>
      </p:pic>
      <p:pic>
        <p:nvPicPr>
          <p:cNvPr id="249" name="Google Shape;249;p15"/>
          <p:cNvPicPr preferRelativeResize="0"/>
          <p:nvPr/>
        </p:nvPicPr>
        <p:blipFill rotWithShape="1">
          <a:blip r:embed="rId8">
            <a:alphaModFix/>
          </a:blip>
          <a:srcRect/>
          <a:stretch/>
        </p:blipFill>
        <p:spPr>
          <a:xfrm>
            <a:off x="548641" y="4160536"/>
            <a:ext cx="274320" cy="274320"/>
          </a:xfrm>
          <a:prstGeom prst="rect">
            <a:avLst/>
          </a:prstGeom>
          <a:noFill/>
          <a:ln>
            <a:noFill/>
          </a:ln>
          <a:effectLst>
            <a:outerShdw blurRad="50800" dist="38100" dir="2700000" algn="tl" rotWithShape="0">
              <a:srgbClr val="000000">
                <a:alpha val="40000"/>
              </a:srgbClr>
            </a:outerShdw>
          </a:effectLst>
        </p:spPr>
      </p:pic>
      <p:pic>
        <p:nvPicPr>
          <p:cNvPr id="250" name="Google Shape;250;p15"/>
          <p:cNvPicPr preferRelativeResize="0"/>
          <p:nvPr/>
        </p:nvPicPr>
        <p:blipFill rotWithShape="1">
          <a:blip r:embed="rId9">
            <a:alphaModFix/>
          </a:blip>
          <a:srcRect/>
          <a:stretch/>
        </p:blipFill>
        <p:spPr>
          <a:xfrm>
            <a:off x="548641" y="3886211"/>
            <a:ext cx="274320" cy="274320"/>
          </a:xfrm>
          <a:prstGeom prst="rect">
            <a:avLst/>
          </a:prstGeom>
          <a:noFill/>
          <a:ln>
            <a:noFill/>
          </a:ln>
          <a:effectLst>
            <a:outerShdw blurRad="50800" dist="38100" dir="2700000" algn="tl" rotWithShape="0">
              <a:srgbClr val="000000">
                <a:alpha val="40000"/>
              </a:srgbClr>
            </a:outerShdw>
          </a:effectLst>
        </p:spPr>
      </p:pic>
      <p:pic>
        <p:nvPicPr>
          <p:cNvPr id="251" name="Google Shape;251;p15"/>
          <p:cNvPicPr preferRelativeResize="0"/>
          <p:nvPr/>
        </p:nvPicPr>
        <p:blipFill rotWithShape="1">
          <a:blip r:embed="rId10">
            <a:alphaModFix/>
          </a:blip>
          <a:srcRect/>
          <a:stretch/>
        </p:blipFill>
        <p:spPr>
          <a:xfrm>
            <a:off x="548634" y="4434840"/>
            <a:ext cx="274320" cy="274320"/>
          </a:xfrm>
          <a:prstGeom prst="rect">
            <a:avLst/>
          </a:prstGeom>
          <a:noFill/>
          <a:ln>
            <a:noFill/>
          </a:ln>
          <a:effectLst>
            <a:outerShdw blurRad="50800" dist="38100" dir="2700000" algn="tl" rotWithShape="0">
              <a:srgbClr val="000000">
                <a:alpha val="40000"/>
              </a:srgbClr>
            </a:outerShdw>
          </a:effectLst>
        </p:spPr>
      </p:pic>
      <p:pic>
        <p:nvPicPr>
          <p:cNvPr id="252" name="Google Shape;252;p15"/>
          <p:cNvPicPr preferRelativeResize="0"/>
          <p:nvPr/>
        </p:nvPicPr>
        <p:blipFill rotWithShape="1">
          <a:blip r:embed="rId11">
            <a:alphaModFix/>
          </a:blip>
          <a:srcRect/>
          <a:stretch/>
        </p:blipFill>
        <p:spPr>
          <a:xfrm>
            <a:off x="548639" y="4709144"/>
            <a:ext cx="274320" cy="274320"/>
          </a:xfrm>
          <a:prstGeom prst="rect">
            <a:avLst/>
          </a:prstGeom>
          <a:noFill/>
          <a:ln>
            <a:noFill/>
          </a:ln>
          <a:effectLst>
            <a:outerShdw blurRad="50800" dist="38100" dir="2700000" algn="tl" rotWithShape="0">
              <a:srgbClr val="000000">
                <a:alpha val="40000"/>
              </a:srgbClr>
            </a:outerShdw>
          </a:effectLst>
        </p:spPr>
      </p:pic>
      <p:pic>
        <p:nvPicPr>
          <p:cNvPr id="253" name="Google Shape;253;p15"/>
          <p:cNvPicPr preferRelativeResize="0"/>
          <p:nvPr/>
        </p:nvPicPr>
        <p:blipFill rotWithShape="1">
          <a:blip r:embed="rId12">
            <a:alphaModFix/>
          </a:blip>
          <a:srcRect/>
          <a:stretch/>
        </p:blipFill>
        <p:spPr>
          <a:xfrm>
            <a:off x="69685" y="4983465"/>
            <a:ext cx="353886" cy="353886"/>
          </a:xfrm>
          <a:prstGeom prst="rect">
            <a:avLst/>
          </a:prstGeom>
          <a:noFill/>
          <a:ln>
            <a:noFill/>
          </a:ln>
          <a:effectLst>
            <a:outerShdw blurRad="50800" dist="38100" dir="2700000" algn="tl" rotWithShape="0">
              <a:srgbClr val="000000">
                <a:alpha val="40000"/>
              </a:srgbClr>
            </a:outerShdw>
          </a:effectLst>
        </p:spPr>
      </p:pic>
      <p:pic>
        <p:nvPicPr>
          <p:cNvPr id="254" name="Google Shape;254;p15"/>
          <p:cNvPicPr preferRelativeResize="0"/>
          <p:nvPr/>
        </p:nvPicPr>
        <p:blipFill rotWithShape="1">
          <a:blip r:embed="rId13">
            <a:alphaModFix/>
          </a:blip>
          <a:srcRect l="35421" t="5877" b="59607"/>
          <a:stretch/>
        </p:blipFill>
        <p:spPr>
          <a:xfrm>
            <a:off x="7398300" y="3951550"/>
            <a:ext cx="4616100" cy="2532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55" name="Google Shape;255;p15"/>
          <p:cNvPicPr preferRelativeResize="0"/>
          <p:nvPr/>
        </p:nvPicPr>
        <p:blipFill rotWithShape="1">
          <a:blip r:embed="rId12">
            <a:alphaModFix/>
          </a:blip>
          <a:srcRect/>
          <a:stretch/>
        </p:blipFill>
        <p:spPr>
          <a:xfrm>
            <a:off x="11465491" y="3662968"/>
            <a:ext cx="274320" cy="274320"/>
          </a:xfrm>
          <a:prstGeom prst="rect">
            <a:avLst/>
          </a:prstGeom>
          <a:noFill/>
          <a:ln>
            <a:noFill/>
          </a:ln>
          <a:effectLst>
            <a:outerShdw blurRad="50800" dist="38100" dir="2700000" algn="tl" rotWithShape="0">
              <a:srgbClr val="000000">
                <a:alpha val="40000"/>
              </a:srgbClr>
            </a:outerShdw>
          </a:effectLst>
        </p:spPr>
      </p:pic>
      <p:pic>
        <p:nvPicPr>
          <p:cNvPr id="256" name="Google Shape;256;p15"/>
          <p:cNvPicPr preferRelativeResize="0"/>
          <p:nvPr/>
        </p:nvPicPr>
        <p:blipFill>
          <a:blip r:embed="rId14">
            <a:alphaModFix/>
          </a:blip>
          <a:stretch>
            <a:fillRect/>
          </a:stretch>
        </p:blipFill>
        <p:spPr>
          <a:xfrm>
            <a:off x="11210080" y="3973962"/>
            <a:ext cx="785141" cy="274325"/>
          </a:xfrm>
          <a:prstGeom prst="rect">
            <a:avLst/>
          </a:prstGeom>
          <a:noFill/>
          <a:ln>
            <a:noFill/>
          </a:ln>
        </p:spPr>
      </p:pic>
      <p:sp>
        <p:nvSpPr>
          <p:cNvPr id="257" name="Google Shape;257;p15"/>
          <p:cNvSpPr txBox="1"/>
          <p:nvPr/>
        </p:nvSpPr>
        <p:spPr>
          <a:xfrm>
            <a:off x="7341325" y="3499779"/>
            <a:ext cx="3000000" cy="523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Patient Details View</a:t>
            </a:r>
            <a:endParaRPr/>
          </a:p>
        </p:txBody>
      </p:sp>
      <p:pic>
        <p:nvPicPr>
          <p:cNvPr id="258" name="Google Shape;258;p15"/>
          <p:cNvPicPr preferRelativeResize="0"/>
          <p:nvPr/>
        </p:nvPicPr>
        <p:blipFill>
          <a:blip r:embed="rId15">
            <a:alphaModFix/>
          </a:blip>
          <a:stretch>
            <a:fillRect/>
          </a:stretch>
        </p:blipFill>
        <p:spPr>
          <a:xfrm>
            <a:off x="10613525" y="2152075"/>
            <a:ext cx="274325" cy="141081"/>
          </a:xfrm>
          <a:prstGeom prst="rect">
            <a:avLst/>
          </a:prstGeom>
          <a:noFill/>
          <a:ln>
            <a:noFill/>
          </a:ln>
        </p:spPr>
      </p:pic>
      <p:pic>
        <p:nvPicPr>
          <p:cNvPr id="259" name="Google Shape;259;p15"/>
          <p:cNvPicPr preferRelativeResize="0"/>
          <p:nvPr/>
        </p:nvPicPr>
        <p:blipFill>
          <a:blip r:embed="rId16">
            <a:alphaModFix/>
          </a:blip>
          <a:stretch>
            <a:fillRect/>
          </a:stretch>
        </p:blipFill>
        <p:spPr>
          <a:xfrm>
            <a:off x="1149690" y="2826052"/>
            <a:ext cx="274325" cy="208510"/>
          </a:xfrm>
          <a:prstGeom prst="rect">
            <a:avLst/>
          </a:prstGeom>
          <a:noFill/>
          <a:ln>
            <a:noFill/>
          </a:ln>
        </p:spPr>
      </p:pic>
      <p:sp>
        <p:nvSpPr>
          <p:cNvPr id="260" name="Google Shape;260;p15"/>
          <p:cNvSpPr/>
          <p:nvPr/>
        </p:nvSpPr>
        <p:spPr>
          <a:xfrm>
            <a:off x="11217825" y="3975475"/>
            <a:ext cx="768600" cy="240300"/>
          </a:xfrm>
          <a:prstGeom prst="rect">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6"/>
          <p:cNvSpPr txBox="1"/>
          <p:nvPr/>
        </p:nvSpPr>
        <p:spPr>
          <a:xfrm>
            <a:off x="290850" y="302650"/>
            <a:ext cx="97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Emergency Dept</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Pulsara HQ - Receive EMS Patient</a:t>
            </a:r>
            <a:endParaRPr sz="3200" b="1" i="0" u="none" strike="noStrike" cap="none">
              <a:solidFill>
                <a:srgbClr val="0E0E0E"/>
              </a:solidFill>
              <a:latin typeface="Roboto"/>
              <a:ea typeface="Roboto"/>
              <a:cs typeface="Roboto"/>
              <a:sym typeface="Roboto"/>
            </a:endParaRPr>
          </a:p>
        </p:txBody>
      </p:sp>
      <p:sp>
        <p:nvSpPr>
          <p:cNvPr id="266" name="Google Shape;266;p16"/>
          <p:cNvSpPr txBox="1"/>
          <p:nvPr/>
        </p:nvSpPr>
        <p:spPr>
          <a:xfrm>
            <a:off x="423713" y="817725"/>
            <a:ext cx="4426500" cy="546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New Inbound Patient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b="1">
                <a:solidFill>
                  <a:schemeClr val="accent1"/>
                </a:solidFill>
                <a:latin typeface="Roboto"/>
                <a:ea typeface="Roboto"/>
                <a:cs typeface="Roboto"/>
                <a:sym typeface="Roboto"/>
              </a:rPr>
              <a:t>Flashes Red</a:t>
            </a:r>
            <a:r>
              <a:rPr lang="en-ID" sz="1500" b="1">
                <a:solidFill>
                  <a:srgbClr val="676767"/>
                </a:solidFill>
                <a:latin typeface="Roboto"/>
                <a:ea typeface="Roboto"/>
                <a:cs typeface="Roboto"/>
                <a:sym typeface="Roboto"/>
              </a:rPr>
              <a:t> </a:t>
            </a:r>
            <a:r>
              <a:rPr lang="en-ID" sz="1500">
                <a:solidFill>
                  <a:srgbClr val="676767"/>
                </a:solidFill>
                <a:latin typeface="Roboto"/>
                <a:ea typeface="Roboto"/>
                <a:cs typeface="Roboto"/>
                <a:sym typeface="Roboto"/>
              </a:rPr>
              <a:t>&amp; Audible Alert (If Enabled)</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View Patient Details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Hover to Discover</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Patient Details - tap ellipsis (...)</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Send EMS Acknowledgement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Tap       or ellipsis (…) to send EMS Notification</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ED Arrival</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i="1">
                <a:solidFill>
                  <a:srgbClr val="999999"/>
                </a:solidFill>
                <a:latin typeface="Roboto"/>
                <a:ea typeface="Roboto"/>
                <a:cs typeface="Roboto"/>
                <a:sym typeface="Roboto"/>
              </a:rPr>
              <a:t>Optional Actions</a:t>
            </a:r>
            <a:endParaRPr sz="2200" b="1" i="1">
              <a:solidFill>
                <a:srgbClr val="999999"/>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Assign Room</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Activate (Add Downstream Teams)</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Print Pulsara Summary Report (PSR)</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Chat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Stop Patient Channel</a:t>
            </a:r>
            <a:endParaRPr sz="2200" b="1">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After patient arrival and no longer needed</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Drops off list (able to find in Stopped Cases)</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RESTART if needed.</a:t>
            </a:r>
            <a:endParaRPr sz="1500">
              <a:solidFill>
                <a:srgbClr val="676767"/>
              </a:solidFill>
              <a:latin typeface="Roboto"/>
              <a:ea typeface="Roboto"/>
              <a:cs typeface="Roboto"/>
              <a:sym typeface="Roboto"/>
            </a:endParaRPr>
          </a:p>
        </p:txBody>
      </p:sp>
      <p:pic>
        <p:nvPicPr>
          <p:cNvPr id="267" name="Google Shape;267;p16"/>
          <p:cNvPicPr preferRelativeResize="0"/>
          <p:nvPr/>
        </p:nvPicPr>
        <p:blipFill rotWithShape="1">
          <a:blip r:embed="rId3">
            <a:alphaModFix/>
          </a:blip>
          <a:srcRect/>
          <a:stretch/>
        </p:blipFill>
        <p:spPr>
          <a:xfrm>
            <a:off x="69518" y="817724"/>
            <a:ext cx="354196" cy="354196"/>
          </a:xfrm>
          <a:prstGeom prst="rect">
            <a:avLst/>
          </a:prstGeom>
          <a:noFill/>
          <a:ln>
            <a:noFill/>
          </a:ln>
          <a:effectLst>
            <a:outerShdw blurRad="50800" dist="38100" dir="2700000" algn="tl" rotWithShape="0">
              <a:srgbClr val="000000">
                <a:alpha val="40000"/>
              </a:srgbClr>
            </a:outerShdw>
          </a:effectLst>
        </p:spPr>
      </p:pic>
      <p:pic>
        <p:nvPicPr>
          <p:cNvPr id="268" name="Google Shape;268;p16"/>
          <p:cNvPicPr preferRelativeResize="0"/>
          <p:nvPr/>
        </p:nvPicPr>
        <p:blipFill rotWithShape="1">
          <a:blip r:embed="rId4">
            <a:alphaModFix/>
          </a:blip>
          <a:srcRect/>
          <a:stretch/>
        </p:blipFill>
        <p:spPr>
          <a:xfrm>
            <a:off x="69680" y="1460072"/>
            <a:ext cx="353886" cy="353886"/>
          </a:xfrm>
          <a:prstGeom prst="rect">
            <a:avLst/>
          </a:prstGeom>
          <a:noFill/>
          <a:ln>
            <a:noFill/>
          </a:ln>
          <a:effectLst>
            <a:outerShdw blurRad="50800" dist="38100" dir="2700000" algn="tl" rotWithShape="0">
              <a:srgbClr val="000000">
                <a:alpha val="40000"/>
              </a:srgbClr>
            </a:outerShdw>
          </a:effectLst>
        </p:spPr>
      </p:pic>
      <p:pic>
        <p:nvPicPr>
          <p:cNvPr id="269" name="Google Shape;269;p16"/>
          <p:cNvPicPr preferRelativeResize="0"/>
          <p:nvPr/>
        </p:nvPicPr>
        <p:blipFill rotWithShape="1">
          <a:blip r:embed="rId5">
            <a:alphaModFix/>
          </a:blip>
          <a:srcRect/>
          <a:stretch/>
        </p:blipFill>
        <p:spPr>
          <a:xfrm>
            <a:off x="69675" y="2386368"/>
            <a:ext cx="353886" cy="353886"/>
          </a:xfrm>
          <a:prstGeom prst="rect">
            <a:avLst/>
          </a:prstGeom>
          <a:noFill/>
          <a:ln>
            <a:noFill/>
          </a:ln>
          <a:effectLst>
            <a:outerShdw blurRad="50800" dist="38100" dir="2700000" algn="tl" rotWithShape="0">
              <a:srgbClr val="000000">
                <a:alpha val="40000"/>
              </a:srgbClr>
            </a:outerShdw>
          </a:effectLst>
        </p:spPr>
      </p:pic>
      <p:pic>
        <p:nvPicPr>
          <p:cNvPr id="270" name="Google Shape;270;p16"/>
          <p:cNvPicPr preferRelativeResize="0"/>
          <p:nvPr/>
        </p:nvPicPr>
        <p:blipFill rotWithShape="1">
          <a:blip r:embed="rId6">
            <a:alphaModFix/>
          </a:blip>
          <a:srcRect/>
          <a:stretch/>
        </p:blipFill>
        <p:spPr>
          <a:xfrm>
            <a:off x="69678" y="3067983"/>
            <a:ext cx="353886" cy="353886"/>
          </a:xfrm>
          <a:prstGeom prst="rect">
            <a:avLst/>
          </a:prstGeom>
          <a:noFill/>
          <a:ln>
            <a:noFill/>
          </a:ln>
          <a:effectLst>
            <a:outerShdw blurRad="50800" dist="38100" dir="2700000" algn="tl" rotWithShape="0">
              <a:srgbClr val="000000">
                <a:alpha val="40000"/>
              </a:srgbClr>
            </a:outerShdw>
          </a:effectLst>
        </p:spPr>
      </p:pic>
      <p:pic>
        <p:nvPicPr>
          <p:cNvPr id="271" name="Google Shape;271;p16"/>
          <p:cNvPicPr preferRelativeResize="0"/>
          <p:nvPr/>
        </p:nvPicPr>
        <p:blipFill rotWithShape="1">
          <a:blip r:embed="rId7">
            <a:alphaModFix/>
          </a:blip>
          <a:srcRect/>
          <a:stretch/>
        </p:blipFill>
        <p:spPr>
          <a:xfrm>
            <a:off x="548641" y="4160536"/>
            <a:ext cx="274320" cy="274320"/>
          </a:xfrm>
          <a:prstGeom prst="rect">
            <a:avLst/>
          </a:prstGeom>
          <a:noFill/>
          <a:ln>
            <a:noFill/>
          </a:ln>
          <a:effectLst>
            <a:outerShdw blurRad="50800" dist="38100" dir="2700000" algn="tl" rotWithShape="0">
              <a:srgbClr val="000000">
                <a:alpha val="40000"/>
              </a:srgbClr>
            </a:outerShdw>
          </a:effectLst>
        </p:spPr>
      </p:pic>
      <p:pic>
        <p:nvPicPr>
          <p:cNvPr id="272" name="Google Shape;272;p16"/>
          <p:cNvPicPr preferRelativeResize="0"/>
          <p:nvPr/>
        </p:nvPicPr>
        <p:blipFill rotWithShape="1">
          <a:blip r:embed="rId8">
            <a:alphaModFix/>
          </a:blip>
          <a:srcRect/>
          <a:stretch/>
        </p:blipFill>
        <p:spPr>
          <a:xfrm>
            <a:off x="548641" y="3886211"/>
            <a:ext cx="274320" cy="274320"/>
          </a:xfrm>
          <a:prstGeom prst="rect">
            <a:avLst/>
          </a:prstGeom>
          <a:noFill/>
          <a:ln>
            <a:noFill/>
          </a:ln>
          <a:effectLst>
            <a:outerShdw blurRad="50800" dist="38100" dir="2700000" algn="tl" rotWithShape="0">
              <a:srgbClr val="000000">
                <a:alpha val="40000"/>
              </a:srgbClr>
            </a:outerShdw>
          </a:effectLst>
        </p:spPr>
      </p:pic>
      <p:pic>
        <p:nvPicPr>
          <p:cNvPr id="273" name="Google Shape;273;p16"/>
          <p:cNvPicPr preferRelativeResize="0"/>
          <p:nvPr/>
        </p:nvPicPr>
        <p:blipFill rotWithShape="1">
          <a:blip r:embed="rId9">
            <a:alphaModFix/>
          </a:blip>
          <a:srcRect/>
          <a:stretch/>
        </p:blipFill>
        <p:spPr>
          <a:xfrm>
            <a:off x="548634" y="4434840"/>
            <a:ext cx="274320" cy="274320"/>
          </a:xfrm>
          <a:prstGeom prst="rect">
            <a:avLst/>
          </a:prstGeom>
          <a:noFill/>
          <a:ln>
            <a:noFill/>
          </a:ln>
          <a:effectLst>
            <a:outerShdw blurRad="50800" dist="38100" dir="2700000" algn="tl" rotWithShape="0">
              <a:srgbClr val="000000">
                <a:alpha val="40000"/>
              </a:srgbClr>
            </a:outerShdw>
          </a:effectLst>
        </p:spPr>
      </p:pic>
      <p:pic>
        <p:nvPicPr>
          <p:cNvPr id="274" name="Google Shape;274;p16"/>
          <p:cNvPicPr preferRelativeResize="0"/>
          <p:nvPr/>
        </p:nvPicPr>
        <p:blipFill rotWithShape="1">
          <a:blip r:embed="rId10">
            <a:alphaModFix/>
          </a:blip>
          <a:srcRect/>
          <a:stretch/>
        </p:blipFill>
        <p:spPr>
          <a:xfrm>
            <a:off x="548639" y="4709144"/>
            <a:ext cx="274320" cy="274320"/>
          </a:xfrm>
          <a:prstGeom prst="rect">
            <a:avLst/>
          </a:prstGeom>
          <a:noFill/>
          <a:ln>
            <a:noFill/>
          </a:ln>
          <a:effectLst>
            <a:outerShdw blurRad="50800" dist="38100" dir="2700000" algn="tl" rotWithShape="0">
              <a:srgbClr val="000000">
                <a:alpha val="40000"/>
              </a:srgbClr>
            </a:outerShdw>
          </a:effectLst>
        </p:spPr>
      </p:pic>
      <p:pic>
        <p:nvPicPr>
          <p:cNvPr id="275" name="Google Shape;275;p16"/>
          <p:cNvPicPr preferRelativeResize="0"/>
          <p:nvPr/>
        </p:nvPicPr>
        <p:blipFill rotWithShape="1">
          <a:blip r:embed="rId11">
            <a:alphaModFix/>
          </a:blip>
          <a:srcRect/>
          <a:stretch/>
        </p:blipFill>
        <p:spPr>
          <a:xfrm>
            <a:off x="69685" y="4983465"/>
            <a:ext cx="353886" cy="353886"/>
          </a:xfrm>
          <a:prstGeom prst="rect">
            <a:avLst/>
          </a:prstGeom>
          <a:noFill/>
          <a:ln>
            <a:noFill/>
          </a:ln>
          <a:effectLst>
            <a:outerShdw blurRad="50800" dist="38100" dir="2700000" algn="tl" rotWithShape="0">
              <a:srgbClr val="000000">
                <a:alpha val="40000"/>
              </a:srgbClr>
            </a:outerShdw>
          </a:effectLst>
        </p:spPr>
      </p:pic>
      <p:pic>
        <p:nvPicPr>
          <p:cNvPr id="276" name="Google Shape;276;p16"/>
          <p:cNvPicPr preferRelativeResize="0"/>
          <p:nvPr/>
        </p:nvPicPr>
        <p:blipFill rotWithShape="1">
          <a:blip r:embed="rId12">
            <a:alphaModFix/>
          </a:blip>
          <a:srcRect t="2280" b="2280"/>
          <a:stretch/>
        </p:blipFill>
        <p:spPr>
          <a:xfrm>
            <a:off x="5515025" y="2918550"/>
            <a:ext cx="6499500" cy="3564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77" name="Google Shape;277;p16"/>
          <p:cNvPicPr preferRelativeResize="0"/>
          <p:nvPr/>
        </p:nvPicPr>
        <p:blipFill rotWithShape="1">
          <a:blip r:embed="rId11">
            <a:alphaModFix/>
          </a:blip>
          <a:srcRect/>
          <a:stretch/>
        </p:blipFill>
        <p:spPr>
          <a:xfrm>
            <a:off x="11620491" y="2918543"/>
            <a:ext cx="274320" cy="274320"/>
          </a:xfrm>
          <a:prstGeom prst="rect">
            <a:avLst/>
          </a:prstGeom>
          <a:noFill/>
          <a:ln>
            <a:noFill/>
          </a:ln>
          <a:effectLst>
            <a:outerShdw blurRad="50800" dist="38100" dir="2700000" algn="tl" rotWithShape="0">
              <a:srgbClr val="000000">
                <a:alpha val="40000"/>
              </a:srgbClr>
            </a:outerShdw>
          </a:effectLst>
        </p:spPr>
      </p:pic>
      <p:sp>
        <p:nvSpPr>
          <p:cNvPr id="278" name="Google Shape;278;p16"/>
          <p:cNvSpPr txBox="1"/>
          <p:nvPr/>
        </p:nvSpPr>
        <p:spPr>
          <a:xfrm>
            <a:off x="9234950" y="2458438"/>
            <a:ext cx="2779500" cy="523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Patient Details View</a:t>
            </a:r>
            <a:endParaRPr/>
          </a:p>
        </p:txBody>
      </p:sp>
      <p:pic>
        <p:nvPicPr>
          <p:cNvPr id="279" name="Google Shape;279;p16"/>
          <p:cNvPicPr preferRelativeResize="0"/>
          <p:nvPr/>
        </p:nvPicPr>
        <p:blipFill>
          <a:blip r:embed="rId13">
            <a:alphaModFix/>
          </a:blip>
          <a:stretch>
            <a:fillRect/>
          </a:stretch>
        </p:blipFill>
        <p:spPr>
          <a:xfrm>
            <a:off x="1149690" y="2826052"/>
            <a:ext cx="274325" cy="208510"/>
          </a:xfrm>
          <a:prstGeom prst="rect">
            <a:avLst/>
          </a:prstGeom>
          <a:noFill/>
          <a:ln>
            <a:noFill/>
          </a:ln>
        </p:spPr>
      </p:pic>
      <p:pic>
        <p:nvPicPr>
          <p:cNvPr id="280" name="Google Shape;280;p16"/>
          <p:cNvPicPr preferRelativeResize="0"/>
          <p:nvPr/>
        </p:nvPicPr>
        <p:blipFill>
          <a:blip r:embed="rId14">
            <a:alphaModFix/>
          </a:blip>
          <a:stretch>
            <a:fillRect/>
          </a:stretch>
        </p:blipFill>
        <p:spPr>
          <a:xfrm>
            <a:off x="5905500" y="3675225"/>
            <a:ext cx="1607900" cy="2756425"/>
          </a:xfrm>
          <a:prstGeom prst="rect">
            <a:avLst/>
          </a:prstGeom>
          <a:noFill/>
          <a:ln>
            <a:noFill/>
          </a:ln>
          <a:effectLst>
            <a:outerShdw blurRad="190500" dist="88900" dir="2700000" algn="tl" rotWithShape="0">
              <a:srgbClr val="000000">
                <a:alpha val="20000"/>
              </a:srgbClr>
            </a:outerShdw>
          </a:effectLst>
        </p:spPr>
      </p:pic>
      <p:sp>
        <p:nvSpPr>
          <p:cNvPr id="281" name="Google Shape;281;p16"/>
          <p:cNvSpPr/>
          <p:nvPr/>
        </p:nvSpPr>
        <p:spPr>
          <a:xfrm>
            <a:off x="11385950" y="3254850"/>
            <a:ext cx="628500" cy="208500"/>
          </a:xfrm>
          <a:prstGeom prst="rect">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2" name="Google Shape;282;p16"/>
          <p:cNvSpPr/>
          <p:nvPr/>
        </p:nvSpPr>
        <p:spPr>
          <a:xfrm>
            <a:off x="5945200" y="4564000"/>
            <a:ext cx="1568100" cy="274200"/>
          </a:xfrm>
          <a:prstGeom prst="rect">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p:nvPr/>
        </p:nvSpPr>
        <p:spPr>
          <a:xfrm>
            <a:off x="290850" y="302650"/>
            <a:ext cx="97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Emergency Dept</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Pulsara HQ - Receive EMS Patient</a:t>
            </a:r>
            <a:endParaRPr sz="3200" b="1" i="0" u="none" strike="noStrike" cap="none">
              <a:solidFill>
                <a:srgbClr val="0E0E0E"/>
              </a:solidFill>
              <a:latin typeface="Roboto"/>
              <a:ea typeface="Roboto"/>
              <a:cs typeface="Roboto"/>
              <a:sym typeface="Roboto"/>
            </a:endParaRPr>
          </a:p>
        </p:txBody>
      </p:sp>
      <p:sp>
        <p:nvSpPr>
          <p:cNvPr id="48" name="Google Shape;48;p4"/>
          <p:cNvSpPr txBox="1"/>
          <p:nvPr/>
        </p:nvSpPr>
        <p:spPr>
          <a:xfrm>
            <a:off x="423713" y="817725"/>
            <a:ext cx="4426500" cy="661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New Inbound Patient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b="1">
                <a:solidFill>
                  <a:schemeClr val="accent1"/>
                </a:solidFill>
                <a:latin typeface="Roboto"/>
                <a:ea typeface="Roboto"/>
                <a:cs typeface="Roboto"/>
                <a:sym typeface="Roboto"/>
              </a:rPr>
              <a:t>Flashes Red</a:t>
            </a:r>
            <a:r>
              <a:rPr lang="en-ID" sz="1500" b="1">
                <a:solidFill>
                  <a:srgbClr val="676767"/>
                </a:solidFill>
                <a:latin typeface="Roboto"/>
                <a:ea typeface="Roboto"/>
                <a:cs typeface="Roboto"/>
                <a:sym typeface="Roboto"/>
              </a:rPr>
              <a:t> </a:t>
            </a:r>
            <a:r>
              <a:rPr lang="en-ID" sz="1500">
                <a:solidFill>
                  <a:srgbClr val="676767"/>
                </a:solidFill>
                <a:latin typeface="Roboto"/>
                <a:ea typeface="Roboto"/>
                <a:cs typeface="Roboto"/>
                <a:sym typeface="Roboto"/>
              </a:rPr>
              <a:t>&amp; Audible Alert (If Enabled)</a:t>
            </a:r>
            <a:endParaRPr sz="1500">
              <a:solidFill>
                <a:srgbClr val="676767"/>
              </a:solidFill>
              <a:latin typeface="Roboto"/>
              <a:ea typeface="Roboto"/>
              <a:cs typeface="Roboto"/>
              <a:sym typeface="Roboto"/>
            </a:endParaRPr>
          </a:p>
        </p:txBody>
      </p:sp>
      <p:pic>
        <p:nvPicPr>
          <p:cNvPr id="49" name="Google Shape;49;p4"/>
          <p:cNvPicPr preferRelativeResize="0"/>
          <p:nvPr/>
        </p:nvPicPr>
        <p:blipFill rotWithShape="1">
          <a:blip r:embed="rId3">
            <a:alphaModFix/>
          </a:blip>
          <a:srcRect t="979" b="47749"/>
          <a:stretch/>
        </p:blipFill>
        <p:spPr>
          <a:xfrm>
            <a:off x="4882900" y="1190500"/>
            <a:ext cx="7147800" cy="2077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0" name="Google Shape;50;p4"/>
          <p:cNvPicPr preferRelativeResize="0"/>
          <p:nvPr/>
        </p:nvPicPr>
        <p:blipFill rotWithShape="1">
          <a:blip r:embed="rId4">
            <a:alphaModFix/>
          </a:blip>
          <a:srcRect/>
          <a:stretch/>
        </p:blipFill>
        <p:spPr>
          <a:xfrm>
            <a:off x="69518" y="817724"/>
            <a:ext cx="354196" cy="354196"/>
          </a:xfrm>
          <a:prstGeom prst="rect">
            <a:avLst/>
          </a:prstGeom>
          <a:noFill/>
          <a:ln>
            <a:noFill/>
          </a:ln>
          <a:effectLst>
            <a:outerShdw blurRad="50800" dist="38100" dir="2700000" algn="tl" rotWithShape="0">
              <a:srgbClr val="000000">
                <a:alpha val="40000"/>
              </a:srgbClr>
            </a:outerShdw>
          </a:effectLst>
        </p:spPr>
      </p:pic>
      <p:pic>
        <p:nvPicPr>
          <p:cNvPr id="51" name="Google Shape;51;p4"/>
          <p:cNvPicPr preferRelativeResize="0"/>
          <p:nvPr/>
        </p:nvPicPr>
        <p:blipFill rotWithShape="1">
          <a:blip r:embed="rId5">
            <a:alphaModFix/>
          </a:blip>
          <a:srcRect/>
          <a:stretch/>
        </p:blipFill>
        <p:spPr>
          <a:xfrm>
            <a:off x="6199941" y="1813957"/>
            <a:ext cx="274320" cy="274320"/>
          </a:xfrm>
          <a:prstGeom prst="rect">
            <a:avLst/>
          </a:prstGeom>
          <a:noFill/>
          <a:ln>
            <a:noFill/>
          </a:ln>
          <a:effectLst>
            <a:outerShdw blurRad="50800" dist="38100" dir="2700000" algn="tl" rotWithShape="0">
              <a:srgbClr val="000000">
                <a:alpha val="40000"/>
              </a:srgbClr>
            </a:outerShdw>
          </a:effectLst>
        </p:spPr>
      </p:pic>
      <p:pic>
        <p:nvPicPr>
          <p:cNvPr id="52" name="Google Shape;52;p4"/>
          <p:cNvPicPr preferRelativeResize="0"/>
          <p:nvPr/>
        </p:nvPicPr>
        <p:blipFill>
          <a:blip r:embed="rId6">
            <a:alphaModFix/>
          </a:blip>
          <a:stretch>
            <a:fillRect/>
          </a:stretch>
        </p:blipFill>
        <p:spPr>
          <a:xfrm>
            <a:off x="9303425" y="2170350"/>
            <a:ext cx="214450" cy="163000"/>
          </a:xfrm>
          <a:prstGeom prst="rect">
            <a:avLst/>
          </a:prstGeom>
          <a:noFill/>
          <a:ln>
            <a:noFill/>
          </a:ln>
        </p:spPr>
      </p:pic>
      <p:pic>
        <p:nvPicPr>
          <p:cNvPr id="53" name="Google Shape;53;p4"/>
          <p:cNvPicPr preferRelativeResize="0"/>
          <p:nvPr/>
        </p:nvPicPr>
        <p:blipFill>
          <a:blip r:embed="rId7">
            <a:alphaModFix/>
          </a:blip>
          <a:stretch>
            <a:fillRect/>
          </a:stretch>
        </p:blipFill>
        <p:spPr>
          <a:xfrm>
            <a:off x="10613525" y="2152075"/>
            <a:ext cx="274325" cy="141081"/>
          </a:xfrm>
          <a:prstGeom prst="rect">
            <a:avLst/>
          </a:prstGeom>
          <a:noFill/>
          <a:ln>
            <a:noFill/>
          </a:ln>
        </p:spPr>
      </p:pic>
      <p:sp>
        <p:nvSpPr>
          <p:cNvPr id="54" name="Google Shape;54;p4"/>
          <p:cNvSpPr/>
          <p:nvPr/>
        </p:nvSpPr>
        <p:spPr>
          <a:xfrm>
            <a:off x="6461650" y="2053800"/>
            <a:ext cx="5488800" cy="585000"/>
          </a:xfrm>
          <a:prstGeom prst="rect">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5"/>
          <p:cNvSpPr txBox="1"/>
          <p:nvPr/>
        </p:nvSpPr>
        <p:spPr>
          <a:xfrm>
            <a:off x="290850" y="302650"/>
            <a:ext cx="97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Emergency Dept</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Pulsara HQ - Receive EMS Patient</a:t>
            </a:r>
            <a:endParaRPr sz="3200" b="1" i="0" u="none" strike="noStrike" cap="none">
              <a:solidFill>
                <a:srgbClr val="0E0E0E"/>
              </a:solidFill>
              <a:latin typeface="Roboto"/>
              <a:ea typeface="Roboto"/>
              <a:cs typeface="Roboto"/>
              <a:sym typeface="Roboto"/>
            </a:endParaRPr>
          </a:p>
        </p:txBody>
      </p:sp>
      <p:sp>
        <p:nvSpPr>
          <p:cNvPr id="60" name="Google Shape;60;p5"/>
          <p:cNvSpPr txBox="1"/>
          <p:nvPr/>
        </p:nvSpPr>
        <p:spPr>
          <a:xfrm>
            <a:off x="423713" y="817725"/>
            <a:ext cx="4426500" cy="661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New Inbound Patient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b="1">
                <a:solidFill>
                  <a:schemeClr val="accent1"/>
                </a:solidFill>
                <a:latin typeface="Roboto"/>
                <a:ea typeface="Roboto"/>
                <a:cs typeface="Roboto"/>
                <a:sym typeface="Roboto"/>
              </a:rPr>
              <a:t>Flashes Red</a:t>
            </a:r>
            <a:r>
              <a:rPr lang="en-ID" sz="1500" b="1">
                <a:solidFill>
                  <a:srgbClr val="676767"/>
                </a:solidFill>
                <a:latin typeface="Roboto"/>
                <a:ea typeface="Roboto"/>
                <a:cs typeface="Roboto"/>
                <a:sym typeface="Roboto"/>
              </a:rPr>
              <a:t> </a:t>
            </a:r>
            <a:r>
              <a:rPr lang="en-ID" sz="1500">
                <a:solidFill>
                  <a:srgbClr val="676767"/>
                </a:solidFill>
                <a:latin typeface="Roboto"/>
                <a:ea typeface="Roboto"/>
                <a:cs typeface="Roboto"/>
                <a:sym typeface="Roboto"/>
              </a:rPr>
              <a:t>&amp; Audible Alert (If Enabled)</a:t>
            </a:r>
            <a:endParaRPr sz="1500">
              <a:solidFill>
                <a:srgbClr val="676767"/>
              </a:solidFill>
              <a:latin typeface="Roboto"/>
              <a:ea typeface="Roboto"/>
              <a:cs typeface="Roboto"/>
              <a:sym typeface="Roboto"/>
            </a:endParaRPr>
          </a:p>
        </p:txBody>
      </p:sp>
      <p:pic>
        <p:nvPicPr>
          <p:cNvPr id="61" name="Google Shape;61;p5"/>
          <p:cNvPicPr preferRelativeResize="0"/>
          <p:nvPr/>
        </p:nvPicPr>
        <p:blipFill rotWithShape="1">
          <a:blip r:embed="rId3">
            <a:alphaModFix/>
          </a:blip>
          <a:srcRect t="979" b="47749"/>
          <a:stretch/>
        </p:blipFill>
        <p:spPr>
          <a:xfrm>
            <a:off x="4882900" y="1190500"/>
            <a:ext cx="7147800" cy="2077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2" name="Google Shape;62;p5"/>
          <p:cNvPicPr preferRelativeResize="0"/>
          <p:nvPr/>
        </p:nvPicPr>
        <p:blipFill rotWithShape="1">
          <a:blip r:embed="rId4">
            <a:alphaModFix/>
          </a:blip>
          <a:srcRect/>
          <a:stretch/>
        </p:blipFill>
        <p:spPr>
          <a:xfrm>
            <a:off x="69518" y="817724"/>
            <a:ext cx="354196" cy="354196"/>
          </a:xfrm>
          <a:prstGeom prst="rect">
            <a:avLst/>
          </a:prstGeom>
          <a:noFill/>
          <a:ln>
            <a:noFill/>
          </a:ln>
          <a:effectLst>
            <a:outerShdw blurRad="50800" dist="38100" dir="2700000" algn="tl" rotWithShape="0">
              <a:srgbClr val="000000">
                <a:alpha val="40000"/>
              </a:srgbClr>
            </a:outerShdw>
          </a:effectLst>
        </p:spPr>
      </p:pic>
      <p:pic>
        <p:nvPicPr>
          <p:cNvPr id="63" name="Google Shape;63;p5"/>
          <p:cNvPicPr preferRelativeResize="0"/>
          <p:nvPr/>
        </p:nvPicPr>
        <p:blipFill>
          <a:blip r:embed="rId5">
            <a:alphaModFix/>
          </a:blip>
          <a:stretch>
            <a:fillRect/>
          </a:stretch>
        </p:blipFill>
        <p:spPr>
          <a:xfrm>
            <a:off x="9303425" y="2170350"/>
            <a:ext cx="214450" cy="163000"/>
          </a:xfrm>
          <a:prstGeom prst="rect">
            <a:avLst/>
          </a:prstGeom>
          <a:noFill/>
          <a:ln>
            <a:noFill/>
          </a:ln>
        </p:spPr>
      </p:pic>
      <p:pic>
        <p:nvPicPr>
          <p:cNvPr id="64" name="Google Shape;64;p5"/>
          <p:cNvPicPr preferRelativeResize="0"/>
          <p:nvPr/>
        </p:nvPicPr>
        <p:blipFill>
          <a:blip r:embed="rId6">
            <a:alphaModFix/>
          </a:blip>
          <a:stretch>
            <a:fillRect/>
          </a:stretch>
        </p:blipFill>
        <p:spPr>
          <a:xfrm>
            <a:off x="10613525" y="2152075"/>
            <a:ext cx="274325" cy="141081"/>
          </a:xfrm>
          <a:prstGeom prst="rect">
            <a:avLst/>
          </a:prstGeom>
          <a:noFill/>
          <a:ln>
            <a:noFill/>
          </a:ln>
        </p:spPr>
      </p:pic>
      <p:sp>
        <p:nvSpPr>
          <p:cNvPr id="65" name="Google Shape;65;p5"/>
          <p:cNvSpPr/>
          <p:nvPr/>
        </p:nvSpPr>
        <p:spPr>
          <a:xfrm>
            <a:off x="5332675" y="1741525"/>
            <a:ext cx="953700" cy="216300"/>
          </a:xfrm>
          <a:prstGeom prst="rect">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6" name="Google Shape;66;p5"/>
          <p:cNvPicPr preferRelativeResize="0"/>
          <p:nvPr/>
        </p:nvPicPr>
        <p:blipFill rotWithShape="1">
          <a:blip r:embed="rId7">
            <a:alphaModFix/>
          </a:blip>
          <a:srcRect/>
          <a:stretch/>
        </p:blipFill>
        <p:spPr>
          <a:xfrm>
            <a:off x="6199941" y="1813957"/>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6"/>
          <p:cNvSpPr txBox="1"/>
          <p:nvPr/>
        </p:nvSpPr>
        <p:spPr>
          <a:xfrm>
            <a:off x="290850" y="302650"/>
            <a:ext cx="97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Emergency Dept</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Pulsara HQ - Receive EMS Patient</a:t>
            </a:r>
            <a:endParaRPr sz="3200" b="1" i="0" u="none" strike="noStrike" cap="none">
              <a:solidFill>
                <a:srgbClr val="0E0E0E"/>
              </a:solidFill>
              <a:latin typeface="Roboto"/>
              <a:ea typeface="Roboto"/>
              <a:cs typeface="Roboto"/>
              <a:sym typeface="Roboto"/>
            </a:endParaRPr>
          </a:p>
        </p:txBody>
      </p:sp>
      <p:sp>
        <p:nvSpPr>
          <p:cNvPr id="72" name="Google Shape;72;p6"/>
          <p:cNvSpPr txBox="1"/>
          <p:nvPr/>
        </p:nvSpPr>
        <p:spPr>
          <a:xfrm>
            <a:off x="423713" y="817725"/>
            <a:ext cx="4426500" cy="189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New Inbound Patient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b="1">
                <a:solidFill>
                  <a:schemeClr val="accent1"/>
                </a:solidFill>
                <a:latin typeface="Roboto"/>
                <a:ea typeface="Roboto"/>
                <a:cs typeface="Roboto"/>
                <a:sym typeface="Roboto"/>
              </a:rPr>
              <a:t>Flashes Red</a:t>
            </a:r>
            <a:r>
              <a:rPr lang="en-ID" sz="1500" b="1">
                <a:solidFill>
                  <a:srgbClr val="676767"/>
                </a:solidFill>
                <a:latin typeface="Roboto"/>
                <a:ea typeface="Roboto"/>
                <a:cs typeface="Roboto"/>
                <a:sym typeface="Roboto"/>
              </a:rPr>
              <a:t> </a:t>
            </a:r>
            <a:r>
              <a:rPr lang="en-ID" sz="1500">
                <a:solidFill>
                  <a:srgbClr val="676767"/>
                </a:solidFill>
                <a:latin typeface="Roboto"/>
                <a:ea typeface="Roboto"/>
                <a:cs typeface="Roboto"/>
                <a:sym typeface="Roboto"/>
              </a:rPr>
              <a:t>&amp; Audible Alert (If Enabled)</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View Patient Details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Hover to Discover</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Patient Details - tap ellipsis (...)</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73" name="Google Shape;73;p6"/>
          <p:cNvPicPr preferRelativeResize="0"/>
          <p:nvPr/>
        </p:nvPicPr>
        <p:blipFill rotWithShape="1">
          <a:blip r:embed="rId3">
            <a:alphaModFix/>
          </a:blip>
          <a:srcRect t="-826" b="48875"/>
          <a:stretch/>
        </p:blipFill>
        <p:spPr>
          <a:xfrm>
            <a:off x="4882900" y="1190500"/>
            <a:ext cx="7147800" cy="2077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4" name="Google Shape;74;p6"/>
          <p:cNvPicPr preferRelativeResize="0"/>
          <p:nvPr/>
        </p:nvPicPr>
        <p:blipFill rotWithShape="1">
          <a:blip r:embed="rId4">
            <a:alphaModFix/>
          </a:blip>
          <a:srcRect/>
          <a:stretch/>
        </p:blipFill>
        <p:spPr>
          <a:xfrm>
            <a:off x="69518" y="817724"/>
            <a:ext cx="354196" cy="354196"/>
          </a:xfrm>
          <a:prstGeom prst="rect">
            <a:avLst/>
          </a:prstGeom>
          <a:noFill/>
          <a:ln>
            <a:noFill/>
          </a:ln>
          <a:effectLst>
            <a:outerShdw blurRad="50800" dist="38100" dir="2700000" algn="tl" rotWithShape="0">
              <a:srgbClr val="000000">
                <a:alpha val="40000"/>
              </a:srgbClr>
            </a:outerShdw>
          </a:effectLst>
        </p:spPr>
      </p:pic>
      <p:pic>
        <p:nvPicPr>
          <p:cNvPr id="75" name="Google Shape;75;p6"/>
          <p:cNvPicPr preferRelativeResize="0"/>
          <p:nvPr/>
        </p:nvPicPr>
        <p:blipFill rotWithShape="1">
          <a:blip r:embed="rId5">
            <a:alphaModFix/>
          </a:blip>
          <a:srcRect/>
          <a:stretch/>
        </p:blipFill>
        <p:spPr>
          <a:xfrm>
            <a:off x="69680" y="1460072"/>
            <a:ext cx="353886" cy="353886"/>
          </a:xfrm>
          <a:prstGeom prst="rect">
            <a:avLst/>
          </a:prstGeom>
          <a:noFill/>
          <a:ln>
            <a:noFill/>
          </a:ln>
          <a:effectLst>
            <a:outerShdw blurRad="50800" dist="38100" dir="2700000" algn="tl" rotWithShape="0">
              <a:srgbClr val="000000">
                <a:alpha val="40000"/>
              </a:srgbClr>
            </a:outerShdw>
          </a:effectLst>
        </p:spPr>
      </p:pic>
      <p:pic>
        <p:nvPicPr>
          <p:cNvPr id="76" name="Google Shape;76;p6"/>
          <p:cNvPicPr preferRelativeResize="0"/>
          <p:nvPr/>
        </p:nvPicPr>
        <p:blipFill rotWithShape="1">
          <a:blip r:embed="rId5">
            <a:alphaModFix/>
          </a:blip>
          <a:srcRect/>
          <a:stretch/>
        </p:blipFill>
        <p:spPr>
          <a:xfrm>
            <a:off x="6216529" y="2269145"/>
            <a:ext cx="274320" cy="274320"/>
          </a:xfrm>
          <a:prstGeom prst="rect">
            <a:avLst/>
          </a:prstGeom>
          <a:noFill/>
          <a:ln>
            <a:noFill/>
          </a:ln>
          <a:effectLst>
            <a:outerShdw blurRad="50800" dist="38100" dir="2700000" algn="tl" rotWithShape="0">
              <a:srgbClr val="000000">
                <a:alpha val="40000"/>
              </a:srgbClr>
            </a:outerShdw>
          </a:effectLst>
        </p:spPr>
      </p:pic>
      <p:pic>
        <p:nvPicPr>
          <p:cNvPr id="77" name="Google Shape;77;p6"/>
          <p:cNvPicPr preferRelativeResize="0"/>
          <p:nvPr/>
        </p:nvPicPr>
        <p:blipFill>
          <a:blip r:embed="rId6">
            <a:alphaModFix/>
          </a:blip>
          <a:stretch>
            <a:fillRect/>
          </a:stretch>
        </p:blipFill>
        <p:spPr>
          <a:xfrm>
            <a:off x="10613525" y="2152075"/>
            <a:ext cx="274325" cy="141081"/>
          </a:xfrm>
          <a:prstGeom prst="rect">
            <a:avLst/>
          </a:prstGeom>
          <a:noFill/>
          <a:ln>
            <a:noFill/>
          </a:ln>
        </p:spPr>
      </p:pic>
      <p:sp>
        <p:nvSpPr>
          <p:cNvPr id="78" name="Google Shape;78;p6"/>
          <p:cNvSpPr/>
          <p:nvPr/>
        </p:nvSpPr>
        <p:spPr>
          <a:xfrm>
            <a:off x="6533725" y="2570250"/>
            <a:ext cx="672600" cy="2043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p:nvPr/>
        </p:nvSpPr>
        <p:spPr>
          <a:xfrm>
            <a:off x="290850" y="302650"/>
            <a:ext cx="97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Emergency Dept</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Pulsara HQ - Receive EMS Patient</a:t>
            </a:r>
            <a:endParaRPr sz="3200" b="1" i="0" u="none" strike="noStrike" cap="none">
              <a:solidFill>
                <a:srgbClr val="0E0E0E"/>
              </a:solidFill>
              <a:latin typeface="Roboto"/>
              <a:ea typeface="Roboto"/>
              <a:cs typeface="Roboto"/>
              <a:sym typeface="Roboto"/>
            </a:endParaRPr>
          </a:p>
        </p:txBody>
      </p:sp>
      <p:sp>
        <p:nvSpPr>
          <p:cNvPr id="84" name="Google Shape;84;p7"/>
          <p:cNvSpPr txBox="1"/>
          <p:nvPr/>
        </p:nvSpPr>
        <p:spPr>
          <a:xfrm>
            <a:off x="423713" y="817725"/>
            <a:ext cx="4426500" cy="189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New Inbound Patient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b="1">
                <a:solidFill>
                  <a:schemeClr val="accent1"/>
                </a:solidFill>
                <a:latin typeface="Roboto"/>
                <a:ea typeface="Roboto"/>
                <a:cs typeface="Roboto"/>
                <a:sym typeface="Roboto"/>
              </a:rPr>
              <a:t>Flashes Red</a:t>
            </a:r>
            <a:r>
              <a:rPr lang="en-ID" sz="1500" b="1">
                <a:solidFill>
                  <a:srgbClr val="676767"/>
                </a:solidFill>
                <a:latin typeface="Roboto"/>
                <a:ea typeface="Roboto"/>
                <a:cs typeface="Roboto"/>
                <a:sym typeface="Roboto"/>
              </a:rPr>
              <a:t> </a:t>
            </a:r>
            <a:r>
              <a:rPr lang="en-ID" sz="1500">
                <a:solidFill>
                  <a:srgbClr val="676767"/>
                </a:solidFill>
                <a:latin typeface="Roboto"/>
                <a:ea typeface="Roboto"/>
                <a:cs typeface="Roboto"/>
                <a:sym typeface="Roboto"/>
              </a:rPr>
              <a:t>&amp; Audible Alert (If Enabled)</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View Patient Details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Hover to Discover</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Patient Details - tap ellipsis (...)</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85" name="Google Shape;85;p7"/>
          <p:cNvPicPr preferRelativeResize="0"/>
          <p:nvPr/>
        </p:nvPicPr>
        <p:blipFill rotWithShape="1">
          <a:blip r:embed="rId3">
            <a:alphaModFix/>
          </a:blip>
          <a:srcRect t="979" b="47749"/>
          <a:stretch/>
        </p:blipFill>
        <p:spPr>
          <a:xfrm>
            <a:off x="4882900" y="1190500"/>
            <a:ext cx="7147800" cy="2077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6" name="Google Shape;86;p7"/>
          <p:cNvPicPr preferRelativeResize="0"/>
          <p:nvPr/>
        </p:nvPicPr>
        <p:blipFill rotWithShape="1">
          <a:blip r:embed="rId4">
            <a:alphaModFix/>
          </a:blip>
          <a:srcRect/>
          <a:stretch/>
        </p:blipFill>
        <p:spPr>
          <a:xfrm>
            <a:off x="69518" y="817724"/>
            <a:ext cx="354196" cy="354196"/>
          </a:xfrm>
          <a:prstGeom prst="rect">
            <a:avLst/>
          </a:prstGeom>
          <a:noFill/>
          <a:ln>
            <a:noFill/>
          </a:ln>
          <a:effectLst>
            <a:outerShdw blurRad="50800" dist="38100" dir="2700000" algn="tl" rotWithShape="0">
              <a:srgbClr val="000000">
                <a:alpha val="40000"/>
              </a:srgbClr>
            </a:outerShdw>
          </a:effectLst>
        </p:spPr>
      </p:pic>
      <p:pic>
        <p:nvPicPr>
          <p:cNvPr id="87" name="Google Shape;87;p7"/>
          <p:cNvPicPr preferRelativeResize="0"/>
          <p:nvPr/>
        </p:nvPicPr>
        <p:blipFill rotWithShape="1">
          <a:blip r:embed="rId5">
            <a:alphaModFix/>
          </a:blip>
          <a:srcRect/>
          <a:stretch/>
        </p:blipFill>
        <p:spPr>
          <a:xfrm>
            <a:off x="69680" y="1460072"/>
            <a:ext cx="353886" cy="353886"/>
          </a:xfrm>
          <a:prstGeom prst="rect">
            <a:avLst/>
          </a:prstGeom>
          <a:noFill/>
          <a:ln>
            <a:noFill/>
          </a:ln>
          <a:effectLst>
            <a:outerShdw blurRad="50800" dist="38100" dir="2700000" algn="tl" rotWithShape="0">
              <a:srgbClr val="000000">
                <a:alpha val="40000"/>
              </a:srgbClr>
            </a:outerShdw>
          </a:effectLst>
        </p:spPr>
      </p:pic>
      <p:pic>
        <p:nvPicPr>
          <p:cNvPr id="88" name="Google Shape;88;p7"/>
          <p:cNvPicPr preferRelativeResize="0"/>
          <p:nvPr/>
        </p:nvPicPr>
        <p:blipFill rotWithShape="1">
          <a:blip r:embed="rId5">
            <a:alphaModFix/>
          </a:blip>
          <a:srcRect/>
          <a:stretch/>
        </p:blipFill>
        <p:spPr>
          <a:xfrm>
            <a:off x="6216529" y="2269145"/>
            <a:ext cx="274320" cy="274320"/>
          </a:xfrm>
          <a:prstGeom prst="rect">
            <a:avLst/>
          </a:prstGeom>
          <a:noFill/>
          <a:ln>
            <a:noFill/>
          </a:ln>
          <a:effectLst>
            <a:outerShdw blurRad="50800" dist="38100" dir="2700000" algn="tl" rotWithShape="0">
              <a:srgbClr val="000000">
                <a:alpha val="40000"/>
              </a:srgbClr>
            </a:outerShdw>
          </a:effectLst>
        </p:spPr>
      </p:pic>
      <p:pic>
        <p:nvPicPr>
          <p:cNvPr id="89" name="Google Shape;89;p7"/>
          <p:cNvPicPr preferRelativeResize="0"/>
          <p:nvPr/>
        </p:nvPicPr>
        <p:blipFill rotWithShape="1">
          <a:blip r:embed="rId6">
            <a:alphaModFix/>
          </a:blip>
          <a:srcRect l="35421" t="5877" b="59607"/>
          <a:stretch/>
        </p:blipFill>
        <p:spPr>
          <a:xfrm>
            <a:off x="7398300" y="3951550"/>
            <a:ext cx="4616100" cy="2532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0" name="Google Shape;90;p7"/>
          <p:cNvPicPr preferRelativeResize="0"/>
          <p:nvPr/>
        </p:nvPicPr>
        <p:blipFill>
          <a:blip r:embed="rId7">
            <a:alphaModFix/>
          </a:blip>
          <a:stretch>
            <a:fillRect/>
          </a:stretch>
        </p:blipFill>
        <p:spPr>
          <a:xfrm>
            <a:off x="11210080" y="3973962"/>
            <a:ext cx="785141" cy="274325"/>
          </a:xfrm>
          <a:prstGeom prst="rect">
            <a:avLst/>
          </a:prstGeom>
          <a:noFill/>
          <a:ln>
            <a:noFill/>
          </a:ln>
        </p:spPr>
      </p:pic>
      <p:cxnSp>
        <p:nvCxnSpPr>
          <p:cNvPr id="91" name="Google Shape;91;p7"/>
          <p:cNvCxnSpPr>
            <a:stCxn id="92" idx="3"/>
            <a:endCxn id="93" idx="0"/>
          </p:cNvCxnSpPr>
          <p:nvPr/>
        </p:nvCxnSpPr>
        <p:spPr>
          <a:xfrm flipH="1">
            <a:off x="8841199" y="2406305"/>
            <a:ext cx="3276000" cy="1093500"/>
          </a:xfrm>
          <a:prstGeom prst="straightConnector1">
            <a:avLst/>
          </a:prstGeom>
          <a:noFill/>
          <a:ln w="38100" cap="flat" cmpd="sng">
            <a:solidFill>
              <a:srgbClr val="FFE599"/>
            </a:solidFill>
            <a:prstDash val="solid"/>
            <a:round/>
            <a:headEnd type="none" w="med" len="med"/>
            <a:tailEnd type="triangle" w="med" len="med"/>
          </a:ln>
        </p:spPr>
      </p:cxnSp>
      <p:sp>
        <p:nvSpPr>
          <p:cNvPr id="93" name="Google Shape;93;p7"/>
          <p:cNvSpPr txBox="1"/>
          <p:nvPr/>
        </p:nvSpPr>
        <p:spPr>
          <a:xfrm>
            <a:off x="7341325" y="3499779"/>
            <a:ext cx="3000000" cy="523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Patient Details View</a:t>
            </a:r>
            <a:endParaRPr/>
          </a:p>
        </p:txBody>
      </p:sp>
      <p:pic>
        <p:nvPicPr>
          <p:cNvPr id="92" name="Google Shape;92;p7"/>
          <p:cNvPicPr preferRelativeResize="0"/>
          <p:nvPr/>
        </p:nvPicPr>
        <p:blipFill rotWithShape="1">
          <a:blip r:embed="rId5">
            <a:alphaModFix/>
          </a:blip>
          <a:srcRect/>
          <a:stretch/>
        </p:blipFill>
        <p:spPr>
          <a:xfrm>
            <a:off x="11842879" y="2269145"/>
            <a:ext cx="274320" cy="274320"/>
          </a:xfrm>
          <a:prstGeom prst="rect">
            <a:avLst/>
          </a:prstGeom>
          <a:noFill/>
          <a:ln>
            <a:noFill/>
          </a:ln>
          <a:effectLst>
            <a:outerShdw blurRad="50800" dist="38100" dir="2700000" algn="tl" rotWithShape="0">
              <a:srgbClr val="000000">
                <a:alpha val="40000"/>
              </a:srgbClr>
            </a:outerShdw>
          </a:effectLst>
        </p:spPr>
      </p:pic>
      <p:pic>
        <p:nvPicPr>
          <p:cNvPr id="94" name="Google Shape;94;p7"/>
          <p:cNvPicPr preferRelativeResize="0"/>
          <p:nvPr/>
        </p:nvPicPr>
        <p:blipFill>
          <a:blip r:embed="rId8">
            <a:alphaModFix/>
          </a:blip>
          <a:stretch>
            <a:fillRect/>
          </a:stretch>
        </p:blipFill>
        <p:spPr>
          <a:xfrm>
            <a:off x="9303425" y="2170350"/>
            <a:ext cx="214450" cy="163000"/>
          </a:xfrm>
          <a:prstGeom prst="rect">
            <a:avLst/>
          </a:prstGeom>
          <a:noFill/>
          <a:ln>
            <a:noFill/>
          </a:ln>
        </p:spPr>
      </p:pic>
      <p:pic>
        <p:nvPicPr>
          <p:cNvPr id="95" name="Google Shape;95;p7"/>
          <p:cNvPicPr preferRelativeResize="0"/>
          <p:nvPr/>
        </p:nvPicPr>
        <p:blipFill>
          <a:blip r:embed="rId9">
            <a:alphaModFix/>
          </a:blip>
          <a:stretch>
            <a:fillRect/>
          </a:stretch>
        </p:blipFill>
        <p:spPr>
          <a:xfrm>
            <a:off x="10613525" y="2152075"/>
            <a:ext cx="274325" cy="141081"/>
          </a:xfrm>
          <a:prstGeom prst="rect">
            <a:avLst/>
          </a:prstGeom>
          <a:noFill/>
          <a:ln>
            <a:noFill/>
          </a:ln>
        </p:spPr>
      </p:pic>
      <p:sp>
        <p:nvSpPr>
          <p:cNvPr id="96" name="Google Shape;96;p7"/>
          <p:cNvSpPr/>
          <p:nvPr/>
        </p:nvSpPr>
        <p:spPr>
          <a:xfrm>
            <a:off x="11638189" y="2342039"/>
            <a:ext cx="156000" cy="156300"/>
          </a:xfrm>
          <a:prstGeom prst="rect">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8"/>
          <p:cNvSpPr txBox="1"/>
          <p:nvPr/>
        </p:nvSpPr>
        <p:spPr>
          <a:xfrm>
            <a:off x="290850" y="302650"/>
            <a:ext cx="97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Emergency Dept</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Pulsara HQ - Receive EMS Patient</a:t>
            </a:r>
            <a:endParaRPr sz="3200" b="1" i="0" u="none" strike="noStrike" cap="none">
              <a:solidFill>
                <a:srgbClr val="0E0E0E"/>
              </a:solidFill>
              <a:latin typeface="Roboto"/>
              <a:ea typeface="Roboto"/>
              <a:cs typeface="Roboto"/>
              <a:sym typeface="Roboto"/>
            </a:endParaRPr>
          </a:p>
        </p:txBody>
      </p:sp>
      <p:sp>
        <p:nvSpPr>
          <p:cNvPr id="102" name="Google Shape;102;p8"/>
          <p:cNvSpPr txBox="1"/>
          <p:nvPr/>
        </p:nvSpPr>
        <p:spPr>
          <a:xfrm>
            <a:off x="423725" y="817725"/>
            <a:ext cx="4616100" cy="230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New Inbound Patient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b="1">
                <a:solidFill>
                  <a:schemeClr val="accent1"/>
                </a:solidFill>
                <a:latin typeface="Roboto"/>
                <a:ea typeface="Roboto"/>
                <a:cs typeface="Roboto"/>
                <a:sym typeface="Roboto"/>
              </a:rPr>
              <a:t>Flashes Red</a:t>
            </a:r>
            <a:r>
              <a:rPr lang="en-ID" sz="1500" b="1">
                <a:solidFill>
                  <a:srgbClr val="676767"/>
                </a:solidFill>
                <a:latin typeface="Roboto"/>
                <a:ea typeface="Roboto"/>
                <a:cs typeface="Roboto"/>
                <a:sym typeface="Roboto"/>
              </a:rPr>
              <a:t> </a:t>
            </a:r>
            <a:r>
              <a:rPr lang="en-ID" sz="1500">
                <a:solidFill>
                  <a:srgbClr val="676767"/>
                </a:solidFill>
                <a:latin typeface="Roboto"/>
                <a:ea typeface="Roboto"/>
                <a:cs typeface="Roboto"/>
                <a:sym typeface="Roboto"/>
              </a:rPr>
              <a:t>&amp; Audible Alert (If Enabled)</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View Patient Details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Hover to Discover</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Patient Details - tap ellipsis (...)</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Send EMS Acknowledgement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Tap       or ellipsis (…) to send EMS Notification</a:t>
            </a:r>
            <a:endParaRPr sz="1500">
              <a:solidFill>
                <a:srgbClr val="676767"/>
              </a:solidFill>
              <a:latin typeface="Roboto"/>
              <a:ea typeface="Roboto"/>
              <a:cs typeface="Roboto"/>
              <a:sym typeface="Roboto"/>
            </a:endParaRPr>
          </a:p>
        </p:txBody>
      </p:sp>
      <p:pic>
        <p:nvPicPr>
          <p:cNvPr id="103" name="Google Shape;103;p8"/>
          <p:cNvPicPr preferRelativeResize="0"/>
          <p:nvPr/>
        </p:nvPicPr>
        <p:blipFill rotWithShape="1">
          <a:blip r:embed="rId3">
            <a:alphaModFix/>
          </a:blip>
          <a:srcRect t="979" b="47749"/>
          <a:stretch/>
        </p:blipFill>
        <p:spPr>
          <a:xfrm>
            <a:off x="4882900" y="1190500"/>
            <a:ext cx="7147800" cy="2077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4" name="Google Shape;104;p8"/>
          <p:cNvPicPr preferRelativeResize="0"/>
          <p:nvPr/>
        </p:nvPicPr>
        <p:blipFill rotWithShape="1">
          <a:blip r:embed="rId4">
            <a:alphaModFix/>
          </a:blip>
          <a:srcRect/>
          <a:stretch/>
        </p:blipFill>
        <p:spPr>
          <a:xfrm>
            <a:off x="69518" y="817724"/>
            <a:ext cx="354196" cy="354196"/>
          </a:xfrm>
          <a:prstGeom prst="rect">
            <a:avLst/>
          </a:prstGeom>
          <a:noFill/>
          <a:ln>
            <a:noFill/>
          </a:ln>
          <a:effectLst>
            <a:outerShdw blurRad="50800" dist="38100" dir="2700000" algn="tl" rotWithShape="0">
              <a:srgbClr val="000000">
                <a:alpha val="40000"/>
              </a:srgbClr>
            </a:outerShdw>
          </a:effectLst>
        </p:spPr>
      </p:pic>
      <p:pic>
        <p:nvPicPr>
          <p:cNvPr id="105" name="Google Shape;105;p8"/>
          <p:cNvPicPr preferRelativeResize="0"/>
          <p:nvPr/>
        </p:nvPicPr>
        <p:blipFill rotWithShape="1">
          <a:blip r:embed="rId5">
            <a:alphaModFix/>
          </a:blip>
          <a:srcRect/>
          <a:stretch/>
        </p:blipFill>
        <p:spPr>
          <a:xfrm>
            <a:off x="69680" y="1460072"/>
            <a:ext cx="353886" cy="353886"/>
          </a:xfrm>
          <a:prstGeom prst="rect">
            <a:avLst/>
          </a:prstGeom>
          <a:noFill/>
          <a:ln>
            <a:noFill/>
          </a:ln>
          <a:effectLst>
            <a:outerShdw blurRad="50800" dist="38100" dir="2700000" algn="tl" rotWithShape="0">
              <a:srgbClr val="000000">
                <a:alpha val="40000"/>
              </a:srgbClr>
            </a:outerShdw>
          </a:effectLst>
        </p:spPr>
      </p:pic>
      <p:pic>
        <p:nvPicPr>
          <p:cNvPr id="106" name="Google Shape;106;p8"/>
          <p:cNvPicPr preferRelativeResize="0"/>
          <p:nvPr/>
        </p:nvPicPr>
        <p:blipFill rotWithShape="1">
          <a:blip r:embed="rId6">
            <a:alphaModFix/>
          </a:blip>
          <a:srcRect l="35421" t="5877" b="59607"/>
          <a:stretch/>
        </p:blipFill>
        <p:spPr>
          <a:xfrm>
            <a:off x="7398300" y="3951550"/>
            <a:ext cx="4616100" cy="2532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7" name="Google Shape;107;p8"/>
          <p:cNvPicPr preferRelativeResize="0"/>
          <p:nvPr/>
        </p:nvPicPr>
        <p:blipFill>
          <a:blip r:embed="rId7">
            <a:alphaModFix/>
          </a:blip>
          <a:stretch>
            <a:fillRect/>
          </a:stretch>
        </p:blipFill>
        <p:spPr>
          <a:xfrm>
            <a:off x="11210080" y="3973962"/>
            <a:ext cx="785141" cy="274325"/>
          </a:xfrm>
          <a:prstGeom prst="rect">
            <a:avLst/>
          </a:prstGeom>
          <a:noFill/>
          <a:ln>
            <a:noFill/>
          </a:ln>
        </p:spPr>
      </p:pic>
      <p:cxnSp>
        <p:nvCxnSpPr>
          <p:cNvPr id="108" name="Google Shape;108;p8"/>
          <p:cNvCxnSpPr>
            <a:stCxn id="109" idx="3"/>
            <a:endCxn id="110" idx="0"/>
          </p:cNvCxnSpPr>
          <p:nvPr/>
        </p:nvCxnSpPr>
        <p:spPr>
          <a:xfrm flipH="1">
            <a:off x="8841325" y="2406279"/>
            <a:ext cx="3276000" cy="1093500"/>
          </a:xfrm>
          <a:prstGeom prst="straightConnector1">
            <a:avLst/>
          </a:prstGeom>
          <a:noFill/>
          <a:ln w="38100" cap="flat" cmpd="sng">
            <a:solidFill>
              <a:srgbClr val="FFE599"/>
            </a:solidFill>
            <a:prstDash val="solid"/>
            <a:round/>
            <a:headEnd type="none" w="med" len="med"/>
            <a:tailEnd type="triangle" w="med" len="med"/>
          </a:ln>
        </p:spPr>
      </p:cxnSp>
      <p:sp>
        <p:nvSpPr>
          <p:cNvPr id="110" name="Google Shape;110;p8"/>
          <p:cNvSpPr txBox="1"/>
          <p:nvPr/>
        </p:nvSpPr>
        <p:spPr>
          <a:xfrm>
            <a:off x="7341325" y="3499779"/>
            <a:ext cx="3000000" cy="523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Patient Details View</a:t>
            </a:r>
            <a:endParaRPr/>
          </a:p>
        </p:txBody>
      </p:sp>
      <p:pic>
        <p:nvPicPr>
          <p:cNvPr id="111" name="Google Shape;111;p8"/>
          <p:cNvPicPr preferRelativeResize="0"/>
          <p:nvPr/>
        </p:nvPicPr>
        <p:blipFill>
          <a:blip r:embed="rId8">
            <a:alphaModFix/>
          </a:blip>
          <a:stretch>
            <a:fillRect/>
          </a:stretch>
        </p:blipFill>
        <p:spPr>
          <a:xfrm>
            <a:off x="9303425" y="2170350"/>
            <a:ext cx="214450" cy="163000"/>
          </a:xfrm>
          <a:prstGeom prst="rect">
            <a:avLst/>
          </a:prstGeom>
          <a:noFill/>
          <a:ln>
            <a:noFill/>
          </a:ln>
        </p:spPr>
      </p:pic>
      <p:pic>
        <p:nvPicPr>
          <p:cNvPr id="112" name="Google Shape;112;p8"/>
          <p:cNvPicPr preferRelativeResize="0"/>
          <p:nvPr/>
        </p:nvPicPr>
        <p:blipFill>
          <a:blip r:embed="rId9">
            <a:alphaModFix/>
          </a:blip>
          <a:stretch>
            <a:fillRect/>
          </a:stretch>
        </p:blipFill>
        <p:spPr>
          <a:xfrm>
            <a:off x="10613525" y="2152075"/>
            <a:ext cx="274325" cy="141081"/>
          </a:xfrm>
          <a:prstGeom prst="rect">
            <a:avLst/>
          </a:prstGeom>
          <a:noFill/>
          <a:ln>
            <a:noFill/>
          </a:ln>
        </p:spPr>
      </p:pic>
      <p:pic>
        <p:nvPicPr>
          <p:cNvPr id="113" name="Google Shape;113;p8"/>
          <p:cNvPicPr preferRelativeResize="0"/>
          <p:nvPr/>
        </p:nvPicPr>
        <p:blipFill rotWithShape="1">
          <a:blip r:embed="rId10">
            <a:alphaModFix/>
          </a:blip>
          <a:srcRect/>
          <a:stretch/>
        </p:blipFill>
        <p:spPr>
          <a:xfrm>
            <a:off x="69675" y="2386368"/>
            <a:ext cx="353886" cy="353886"/>
          </a:xfrm>
          <a:prstGeom prst="rect">
            <a:avLst/>
          </a:prstGeom>
          <a:noFill/>
          <a:ln>
            <a:noFill/>
          </a:ln>
          <a:effectLst>
            <a:outerShdw blurRad="50800" dist="38100" dir="2700000" algn="tl" rotWithShape="0">
              <a:srgbClr val="000000">
                <a:alpha val="40000"/>
              </a:srgbClr>
            </a:outerShdw>
          </a:effectLst>
        </p:spPr>
      </p:pic>
      <p:pic>
        <p:nvPicPr>
          <p:cNvPr id="114" name="Google Shape;114;p8"/>
          <p:cNvPicPr preferRelativeResize="0"/>
          <p:nvPr/>
        </p:nvPicPr>
        <p:blipFill>
          <a:blip r:embed="rId8">
            <a:alphaModFix/>
          </a:blip>
          <a:stretch>
            <a:fillRect/>
          </a:stretch>
        </p:blipFill>
        <p:spPr>
          <a:xfrm>
            <a:off x="1149690" y="2826052"/>
            <a:ext cx="274325" cy="208510"/>
          </a:xfrm>
          <a:prstGeom prst="rect">
            <a:avLst/>
          </a:prstGeom>
          <a:noFill/>
          <a:ln>
            <a:noFill/>
          </a:ln>
        </p:spPr>
      </p:pic>
      <p:pic>
        <p:nvPicPr>
          <p:cNvPr id="115" name="Google Shape;115;p8"/>
          <p:cNvPicPr preferRelativeResize="0"/>
          <p:nvPr/>
        </p:nvPicPr>
        <p:blipFill rotWithShape="1">
          <a:blip r:embed="rId10">
            <a:alphaModFix/>
          </a:blip>
          <a:srcRect/>
          <a:stretch/>
        </p:blipFill>
        <p:spPr>
          <a:xfrm>
            <a:off x="11842879" y="2303269"/>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9"/>
          <p:cNvSpPr txBox="1"/>
          <p:nvPr/>
        </p:nvSpPr>
        <p:spPr>
          <a:xfrm>
            <a:off x="290850" y="302650"/>
            <a:ext cx="97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Emergency Dept</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Pulsara HQ - Receive EMS Patient</a:t>
            </a:r>
            <a:endParaRPr sz="3200" b="1" i="0" u="none" strike="noStrike" cap="none">
              <a:solidFill>
                <a:srgbClr val="0E0E0E"/>
              </a:solidFill>
              <a:latin typeface="Roboto"/>
              <a:ea typeface="Roboto"/>
              <a:cs typeface="Roboto"/>
              <a:sym typeface="Roboto"/>
            </a:endParaRPr>
          </a:p>
        </p:txBody>
      </p:sp>
      <p:sp>
        <p:nvSpPr>
          <p:cNvPr id="121" name="Google Shape;121;p9"/>
          <p:cNvSpPr txBox="1"/>
          <p:nvPr/>
        </p:nvSpPr>
        <p:spPr>
          <a:xfrm>
            <a:off x="423713" y="817725"/>
            <a:ext cx="4426500" cy="258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New Inbound Patient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b="1">
                <a:solidFill>
                  <a:schemeClr val="accent1"/>
                </a:solidFill>
                <a:latin typeface="Roboto"/>
                <a:ea typeface="Roboto"/>
                <a:cs typeface="Roboto"/>
                <a:sym typeface="Roboto"/>
              </a:rPr>
              <a:t>Flashes Red</a:t>
            </a:r>
            <a:r>
              <a:rPr lang="en-ID" sz="1500" b="1">
                <a:solidFill>
                  <a:srgbClr val="676767"/>
                </a:solidFill>
                <a:latin typeface="Roboto"/>
                <a:ea typeface="Roboto"/>
                <a:cs typeface="Roboto"/>
                <a:sym typeface="Roboto"/>
              </a:rPr>
              <a:t> </a:t>
            </a:r>
            <a:r>
              <a:rPr lang="en-ID" sz="1500">
                <a:solidFill>
                  <a:srgbClr val="676767"/>
                </a:solidFill>
                <a:latin typeface="Roboto"/>
                <a:ea typeface="Roboto"/>
                <a:cs typeface="Roboto"/>
                <a:sym typeface="Roboto"/>
              </a:rPr>
              <a:t>&amp; Audible Alert (If Enabled)</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View Patient Details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Hover to Discover</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Patient Details - tap ellipsis (...)</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Send EMS Acknowledgement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Tap       or ellipsis (…) to send EMS Notification</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22" name="Google Shape;122;p9"/>
          <p:cNvPicPr preferRelativeResize="0"/>
          <p:nvPr/>
        </p:nvPicPr>
        <p:blipFill rotWithShape="1">
          <a:blip r:embed="rId3">
            <a:alphaModFix/>
          </a:blip>
          <a:srcRect t="979" b="47749"/>
          <a:stretch/>
        </p:blipFill>
        <p:spPr>
          <a:xfrm>
            <a:off x="4882900" y="1190500"/>
            <a:ext cx="7147800" cy="2077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3" name="Google Shape;123;p9"/>
          <p:cNvPicPr preferRelativeResize="0"/>
          <p:nvPr/>
        </p:nvPicPr>
        <p:blipFill rotWithShape="1">
          <a:blip r:embed="rId4">
            <a:alphaModFix/>
          </a:blip>
          <a:srcRect/>
          <a:stretch/>
        </p:blipFill>
        <p:spPr>
          <a:xfrm>
            <a:off x="69518" y="817724"/>
            <a:ext cx="354196" cy="354196"/>
          </a:xfrm>
          <a:prstGeom prst="rect">
            <a:avLst/>
          </a:prstGeom>
          <a:noFill/>
          <a:ln>
            <a:noFill/>
          </a:ln>
          <a:effectLst>
            <a:outerShdw blurRad="50800" dist="38100" dir="2700000" algn="tl" rotWithShape="0">
              <a:srgbClr val="000000">
                <a:alpha val="40000"/>
              </a:srgbClr>
            </a:outerShdw>
          </a:effectLst>
        </p:spPr>
      </p:pic>
      <p:pic>
        <p:nvPicPr>
          <p:cNvPr id="124" name="Google Shape;124;p9"/>
          <p:cNvPicPr preferRelativeResize="0"/>
          <p:nvPr/>
        </p:nvPicPr>
        <p:blipFill rotWithShape="1">
          <a:blip r:embed="rId5">
            <a:alphaModFix/>
          </a:blip>
          <a:srcRect/>
          <a:stretch/>
        </p:blipFill>
        <p:spPr>
          <a:xfrm>
            <a:off x="69680" y="1460072"/>
            <a:ext cx="353886" cy="353886"/>
          </a:xfrm>
          <a:prstGeom prst="rect">
            <a:avLst/>
          </a:prstGeom>
          <a:noFill/>
          <a:ln>
            <a:noFill/>
          </a:ln>
          <a:effectLst>
            <a:outerShdw blurRad="50800" dist="38100" dir="2700000" algn="tl" rotWithShape="0">
              <a:srgbClr val="000000">
                <a:alpha val="40000"/>
              </a:srgbClr>
            </a:outerShdw>
          </a:effectLst>
        </p:spPr>
      </p:pic>
      <p:pic>
        <p:nvPicPr>
          <p:cNvPr id="125" name="Google Shape;125;p9"/>
          <p:cNvPicPr preferRelativeResize="0"/>
          <p:nvPr/>
        </p:nvPicPr>
        <p:blipFill rotWithShape="1">
          <a:blip r:embed="rId6">
            <a:alphaModFix/>
          </a:blip>
          <a:srcRect/>
          <a:stretch/>
        </p:blipFill>
        <p:spPr>
          <a:xfrm>
            <a:off x="69675" y="2386368"/>
            <a:ext cx="353886" cy="353886"/>
          </a:xfrm>
          <a:prstGeom prst="rect">
            <a:avLst/>
          </a:prstGeom>
          <a:noFill/>
          <a:ln>
            <a:noFill/>
          </a:ln>
          <a:effectLst>
            <a:outerShdw blurRad="50800" dist="38100" dir="2700000" algn="tl" rotWithShape="0">
              <a:srgbClr val="000000">
                <a:alpha val="40000"/>
              </a:srgbClr>
            </a:outerShdw>
          </a:effectLst>
        </p:spPr>
      </p:pic>
      <p:pic>
        <p:nvPicPr>
          <p:cNvPr id="126" name="Google Shape;126;p9"/>
          <p:cNvPicPr preferRelativeResize="0"/>
          <p:nvPr/>
        </p:nvPicPr>
        <p:blipFill rotWithShape="1">
          <a:blip r:embed="rId6">
            <a:alphaModFix/>
          </a:blip>
          <a:srcRect/>
          <a:stretch/>
        </p:blipFill>
        <p:spPr>
          <a:xfrm>
            <a:off x="9569191" y="2001104"/>
            <a:ext cx="274320" cy="274320"/>
          </a:xfrm>
          <a:prstGeom prst="rect">
            <a:avLst/>
          </a:prstGeom>
          <a:noFill/>
          <a:ln>
            <a:noFill/>
          </a:ln>
          <a:effectLst>
            <a:outerShdw blurRad="50800" dist="38100" dir="2700000" algn="tl" rotWithShape="0">
              <a:srgbClr val="000000">
                <a:alpha val="40000"/>
              </a:srgbClr>
            </a:outerShdw>
          </a:effectLst>
        </p:spPr>
      </p:pic>
      <p:pic>
        <p:nvPicPr>
          <p:cNvPr id="127" name="Google Shape;127;p9"/>
          <p:cNvPicPr preferRelativeResize="0"/>
          <p:nvPr/>
        </p:nvPicPr>
        <p:blipFill rotWithShape="1">
          <a:blip r:embed="rId7">
            <a:alphaModFix/>
          </a:blip>
          <a:srcRect l="35421" t="5877" b="59607"/>
          <a:stretch/>
        </p:blipFill>
        <p:spPr>
          <a:xfrm>
            <a:off x="7398300" y="3951550"/>
            <a:ext cx="4616100" cy="2532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8" name="Google Shape;128;p9"/>
          <p:cNvPicPr preferRelativeResize="0"/>
          <p:nvPr/>
        </p:nvPicPr>
        <p:blipFill>
          <a:blip r:embed="rId8">
            <a:alphaModFix/>
          </a:blip>
          <a:stretch>
            <a:fillRect/>
          </a:stretch>
        </p:blipFill>
        <p:spPr>
          <a:xfrm>
            <a:off x="11210080" y="3973962"/>
            <a:ext cx="785141" cy="274325"/>
          </a:xfrm>
          <a:prstGeom prst="rect">
            <a:avLst/>
          </a:prstGeom>
          <a:noFill/>
          <a:ln>
            <a:noFill/>
          </a:ln>
        </p:spPr>
      </p:pic>
      <p:sp>
        <p:nvSpPr>
          <p:cNvPr id="129" name="Google Shape;129;p9"/>
          <p:cNvSpPr txBox="1"/>
          <p:nvPr/>
        </p:nvSpPr>
        <p:spPr>
          <a:xfrm>
            <a:off x="7341325" y="3499779"/>
            <a:ext cx="3000000" cy="523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Patient Details View</a:t>
            </a:r>
            <a:endParaRPr/>
          </a:p>
        </p:txBody>
      </p:sp>
      <p:pic>
        <p:nvPicPr>
          <p:cNvPr id="130" name="Google Shape;130;p9"/>
          <p:cNvPicPr preferRelativeResize="0"/>
          <p:nvPr/>
        </p:nvPicPr>
        <p:blipFill>
          <a:blip r:embed="rId9">
            <a:alphaModFix/>
          </a:blip>
          <a:stretch>
            <a:fillRect/>
          </a:stretch>
        </p:blipFill>
        <p:spPr>
          <a:xfrm>
            <a:off x="9303425" y="2170350"/>
            <a:ext cx="214450" cy="163000"/>
          </a:xfrm>
          <a:prstGeom prst="rect">
            <a:avLst/>
          </a:prstGeom>
          <a:noFill/>
          <a:ln>
            <a:noFill/>
          </a:ln>
        </p:spPr>
      </p:pic>
      <p:pic>
        <p:nvPicPr>
          <p:cNvPr id="131" name="Google Shape;131;p9"/>
          <p:cNvPicPr preferRelativeResize="0"/>
          <p:nvPr/>
        </p:nvPicPr>
        <p:blipFill>
          <a:blip r:embed="rId10">
            <a:alphaModFix/>
          </a:blip>
          <a:stretch>
            <a:fillRect/>
          </a:stretch>
        </p:blipFill>
        <p:spPr>
          <a:xfrm>
            <a:off x="10613525" y="2152075"/>
            <a:ext cx="274325" cy="141081"/>
          </a:xfrm>
          <a:prstGeom prst="rect">
            <a:avLst/>
          </a:prstGeom>
          <a:noFill/>
          <a:ln>
            <a:noFill/>
          </a:ln>
        </p:spPr>
      </p:pic>
      <p:pic>
        <p:nvPicPr>
          <p:cNvPr id="132" name="Google Shape;132;p9"/>
          <p:cNvPicPr preferRelativeResize="0"/>
          <p:nvPr/>
        </p:nvPicPr>
        <p:blipFill>
          <a:blip r:embed="rId9">
            <a:alphaModFix/>
          </a:blip>
          <a:stretch>
            <a:fillRect/>
          </a:stretch>
        </p:blipFill>
        <p:spPr>
          <a:xfrm>
            <a:off x="1149690" y="2826052"/>
            <a:ext cx="274325" cy="208510"/>
          </a:xfrm>
          <a:prstGeom prst="rect">
            <a:avLst/>
          </a:prstGeom>
          <a:noFill/>
          <a:ln>
            <a:noFill/>
          </a:ln>
        </p:spPr>
      </p:pic>
      <p:sp>
        <p:nvSpPr>
          <p:cNvPr id="133" name="Google Shape;133;p9"/>
          <p:cNvSpPr/>
          <p:nvPr/>
        </p:nvSpPr>
        <p:spPr>
          <a:xfrm>
            <a:off x="9284125" y="2137875"/>
            <a:ext cx="252300" cy="216300"/>
          </a:xfrm>
          <a:prstGeom prst="rect">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0"/>
          <p:cNvSpPr txBox="1"/>
          <p:nvPr/>
        </p:nvSpPr>
        <p:spPr>
          <a:xfrm>
            <a:off x="290850" y="302650"/>
            <a:ext cx="97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Emergency Dept</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Pulsara HQ - Receive EMS Patient</a:t>
            </a:r>
            <a:endParaRPr sz="3200" b="1" i="0" u="none" strike="noStrike" cap="none">
              <a:solidFill>
                <a:srgbClr val="0E0E0E"/>
              </a:solidFill>
              <a:latin typeface="Roboto"/>
              <a:ea typeface="Roboto"/>
              <a:cs typeface="Roboto"/>
              <a:sym typeface="Roboto"/>
            </a:endParaRPr>
          </a:p>
        </p:txBody>
      </p:sp>
      <p:sp>
        <p:nvSpPr>
          <p:cNvPr id="139" name="Google Shape;139;p10"/>
          <p:cNvSpPr txBox="1"/>
          <p:nvPr/>
        </p:nvSpPr>
        <p:spPr>
          <a:xfrm>
            <a:off x="423713" y="817725"/>
            <a:ext cx="4426500" cy="298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New Inbound Patient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b="1">
                <a:solidFill>
                  <a:schemeClr val="accent1"/>
                </a:solidFill>
                <a:latin typeface="Roboto"/>
                <a:ea typeface="Roboto"/>
                <a:cs typeface="Roboto"/>
                <a:sym typeface="Roboto"/>
              </a:rPr>
              <a:t>Flashes Red</a:t>
            </a:r>
            <a:r>
              <a:rPr lang="en-ID" sz="1500" b="1">
                <a:solidFill>
                  <a:srgbClr val="676767"/>
                </a:solidFill>
                <a:latin typeface="Roboto"/>
                <a:ea typeface="Roboto"/>
                <a:cs typeface="Roboto"/>
                <a:sym typeface="Roboto"/>
              </a:rPr>
              <a:t> </a:t>
            </a:r>
            <a:r>
              <a:rPr lang="en-ID" sz="1500">
                <a:solidFill>
                  <a:srgbClr val="676767"/>
                </a:solidFill>
                <a:latin typeface="Roboto"/>
                <a:ea typeface="Roboto"/>
                <a:cs typeface="Roboto"/>
                <a:sym typeface="Roboto"/>
              </a:rPr>
              <a:t>&amp; Audible Alert (If Enabled)</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View Patient Details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Hover to Discover</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Patient Details - tap ellipsis (...)</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Send EMS Acknowledgement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Tap       or ellipsis (…) to send EMS Notification</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ED Arrival</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40" name="Google Shape;140;p10"/>
          <p:cNvPicPr preferRelativeResize="0"/>
          <p:nvPr/>
        </p:nvPicPr>
        <p:blipFill rotWithShape="1">
          <a:blip r:embed="rId3">
            <a:alphaModFix/>
          </a:blip>
          <a:srcRect t="979" b="47749"/>
          <a:stretch/>
        </p:blipFill>
        <p:spPr>
          <a:xfrm>
            <a:off x="4882900" y="1190500"/>
            <a:ext cx="7147800" cy="2077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41" name="Google Shape;141;p10"/>
          <p:cNvPicPr preferRelativeResize="0"/>
          <p:nvPr/>
        </p:nvPicPr>
        <p:blipFill rotWithShape="1">
          <a:blip r:embed="rId4">
            <a:alphaModFix/>
          </a:blip>
          <a:srcRect/>
          <a:stretch/>
        </p:blipFill>
        <p:spPr>
          <a:xfrm>
            <a:off x="69518" y="817724"/>
            <a:ext cx="354196" cy="354196"/>
          </a:xfrm>
          <a:prstGeom prst="rect">
            <a:avLst/>
          </a:prstGeom>
          <a:noFill/>
          <a:ln>
            <a:noFill/>
          </a:ln>
          <a:effectLst>
            <a:outerShdw blurRad="50800" dist="38100" dir="2700000" algn="tl" rotWithShape="0">
              <a:srgbClr val="000000">
                <a:alpha val="40000"/>
              </a:srgbClr>
            </a:outerShdw>
          </a:effectLst>
        </p:spPr>
      </p:pic>
      <p:pic>
        <p:nvPicPr>
          <p:cNvPr id="142" name="Google Shape;142;p10"/>
          <p:cNvPicPr preferRelativeResize="0"/>
          <p:nvPr/>
        </p:nvPicPr>
        <p:blipFill rotWithShape="1">
          <a:blip r:embed="rId5">
            <a:alphaModFix/>
          </a:blip>
          <a:srcRect/>
          <a:stretch/>
        </p:blipFill>
        <p:spPr>
          <a:xfrm>
            <a:off x="69680" y="1460072"/>
            <a:ext cx="353886" cy="353886"/>
          </a:xfrm>
          <a:prstGeom prst="rect">
            <a:avLst/>
          </a:prstGeom>
          <a:noFill/>
          <a:ln>
            <a:noFill/>
          </a:ln>
          <a:effectLst>
            <a:outerShdw blurRad="50800" dist="38100" dir="2700000" algn="tl" rotWithShape="0">
              <a:srgbClr val="000000">
                <a:alpha val="40000"/>
              </a:srgbClr>
            </a:outerShdw>
          </a:effectLst>
        </p:spPr>
      </p:pic>
      <p:pic>
        <p:nvPicPr>
          <p:cNvPr id="143" name="Google Shape;143;p10"/>
          <p:cNvPicPr preferRelativeResize="0"/>
          <p:nvPr/>
        </p:nvPicPr>
        <p:blipFill rotWithShape="1">
          <a:blip r:embed="rId6">
            <a:alphaModFix/>
          </a:blip>
          <a:srcRect/>
          <a:stretch/>
        </p:blipFill>
        <p:spPr>
          <a:xfrm>
            <a:off x="69675" y="2386368"/>
            <a:ext cx="353886" cy="353886"/>
          </a:xfrm>
          <a:prstGeom prst="rect">
            <a:avLst/>
          </a:prstGeom>
          <a:noFill/>
          <a:ln>
            <a:noFill/>
          </a:ln>
          <a:effectLst>
            <a:outerShdw blurRad="50800" dist="38100" dir="2700000" algn="tl" rotWithShape="0">
              <a:srgbClr val="000000">
                <a:alpha val="40000"/>
              </a:srgbClr>
            </a:outerShdw>
          </a:effectLst>
        </p:spPr>
      </p:pic>
      <p:pic>
        <p:nvPicPr>
          <p:cNvPr id="144" name="Google Shape;144;p10"/>
          <p:cNvPicPr preferRelativeResize="0"/>
          <p:nvPr/>
        </p:nvPicPr>
        <p:blipFill rotWithShape="1">
          <a:blip r:embed="rId7">
            <a:alphaModFix/>
          </a:blip>
          <a:srcRect/>
          <a:stretch/>
        </p:blipFill>
        <p:spPr>
          <a:xfrm>
            <a:off x="69678" y="3067983"/>
            <a:ext cx="353886" cy="353886"/>
          </a:xfrm>
          <a:prstGeom prst="rect">
            <a:avLst/>
          </a:prstGeom>
          <a:noFill/>
          <a:ln>
            <a:noFill/>
          </a:ln>
          <a:effectLst>
            <a:outerShdw blurRad="50800" dist="38100" dir="2700000" algn="tl" rotWithShape="0">
              <a:srgbClr val="000000">
                <a:alpha val="40000"/>
              </a:srgbClr>
            </a:outerShdw>
          </a:effectLst>
        </p:spPr>
      </p:pic>
      <p:pic>
        <p:nvPicPr>
          <p:cNvPr id="145" name="Google Shape;145;p10"/>
          <p:cNvPicPr preferRelativeResize="0"/>
          <p:nvPr/>
        </p:nvPicPr>
        <p:blipFill rotWithShape="1">
          <a:blip r:embed="rId7">
            <a:alphaModFix/>
          </a:blip>
          <a:srcRect/>
          <a:stretch/>
        </p:blipFill>
        <p:spPr>
          <a:xfrm>
            <a:off x="8076294" y="2362585"/>
            <a:ext cx="274320" cy="274320"/>
          </a:xfrm>
          <a:prstGeom prst="rect">
            <a:avLst/>
          </a:prstGeom>
          <a:noFill/>
          <a:ln>
            <a:noFill/>
          </a:ln>
          <a:effectLst>
            <a:outerShdw blurRad="50800" dist="38100" dir="2700000" algn="tl" rotWithShape="0">
              <a:srgbClr val="000000">
                <a:alpha val="40000"/>
              </a:srgbClr>
            </a:outerShdw>
          </a:effectLst>
        </p:spPr>
      </p:pic>
      <p:pic>
        <p:nvPicPr>
          <p:cNvPr id="146" name="Google Shape;146;p10"/>
          <p:cNvPicPr preferRelativeResize="0"/>
          <p:nvPr/>
        </p:nvPicPr>
        <p:blipFill rotWithShape="1">
          <a:blip r:embed="rId8">
            <a:alphaModFix/>
          </a:blip>
          <a:srcRect l="35421" t="5877" b="59607"/>
          <a:stretch/>
        </p:blipFill>
        <p:spPr>
          <a:xfrm>
            <a:off x="7398300" y="3951550"/>
            <a:ext cx="4616100" cy="2532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47" name="Google Shape;147;p10"/>
          <p:cNvPicPr preferRelativeResize="0"/>
          <p:nvPr/>
        </p:nvPicPr>
        <p:blipFill>
          <a:blip r:embed="rId9">
            <a:alphaModFix/>
          </a:blip>
          <a:stretch>
            <a:fillRect/>
          </a:stretch>
        </p:blipFill>
        <p:spPr>
          <a:xfrm>
            <a:off x="11210080" y="3973962"/>
            <a:ext cx="785141" cy="274325"/>
          </a:xfrm>
          <a:prstGeom prst="rect">
            <a:avLst/>
          </a:prstGeom>
          <a:noFill/>
          <a:ln>
            <a:noFill/>
          </a:ln>
        </p:spPr>
      </p:pic>
      <p:sp>
        <p:nvSpPr>
          <p:cNvPr id="148" name="Google Shape;148;p10"/>
          <p:cNvSpPr txBox="1"/>
          <p:nvPr/>
        </p:nvSpPr>
        <p:spPr>
          <a:xfrm>
            <a:off x="7341325" y="3499779"/>
            <a:ext cx="3000000" cy="523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Patient Details View</a:t>
            </a:r>
            <a:endParaRPr/>
          </a:p>
        </p:txBody>
      </p:sp>
      <p:pic>
        <p:nvPicPr>
          <p:cNvPr id="149" name="Google Shape;149;p10"/>
          <p:cNvPicPr preferRelativeResize="0"/>
          <p:nvPr/>
        </p:nvPicPr>
        <p:blipFill>
          <a:blip r:embed="rId10">
            <a:alphaModFix/>
          </a:blip>
          <a:stretch>
            <a:fillRect/>
          </a:stretch>
        </p:blipFill>
        <p:spPr>
          <a:xfrm>
            <a:off x="10613525" y="2152075"/>
            <a:ext cx="274325" cy="141081"/>
          </a:xfrm>
          <a:prstGeom prst="rect">
            <a:avLst/>
          </a:prstGeom>
          <a:noFill/>
          <a:ln>
            <a:noFill/>
          </a:ln>
        </p:spPr>
      </p:pic>
      <p:pic>
        <p:nvPicPr>
          <p:cNvPr id="150" name="Google Shape;150;p10"/>
          <p:cNvPicPr preferRelativeResize="0"/>
          <p:nvPr/>
        </p:nvPicPr>
        <p:blipFill>
          <a:blip r:embed="rId11">
            <a:alphaModFix/>
          </a:blip>
          <a:stretch>
            <a:fillRect/>
          </a:stretch>
        </p:blipFill>
        <p:spPr>
          <a:xfrm>
            <a:off x="1149690" y="2826052"/>
            <a:ext cx="274325" cy="2085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p:nvPr/>
        </p:nvSpPr>
        <p:spPr>
          <a:xfrm>
            <a:off x="290850" y="302650"/>
            <a:ext cx="97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Emergency Dept</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Pulsara HQ - Receive EMS Patient</a:t>
            </a:r>
            <a:endParaRPr sz="3200" b="1" i="0" u="none" strike="noStrike" cap="none">
              <a:solidFill>
                <a:srgbClr val="0E0E0E"/>
              </a:solidFill>
              <a:latin typeface="Roboto"/>
              <a:ea typeface="Roboto"/>
              <a:cs typeface="Roboto"/>
              <a:sym typeface="Roboto"/>
            </a:endParaRPr>
          </a:p>
        </p:txBody>
      </p:sp>
      <p:sp>
        <p:nvSpPr>
          <p:cNvPr id="156" name="Google Shape;156;p11"/>
          <p:cNvSpPr txBox="1"/>
          <p:nvPr/>
        </p:nvSpPr>
        <p:spPr>
          <a:xfrm>
            <a:off x="423713" y="817725"/>
            <a:ext cx="4426500" cy="339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New Inbound Patient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b="1">
                <a:solidFill>
                  <a:schemeClr val="accent1"/>
                </a:solidFill>
                <a:latin typeface="Roboto"/>
                <a:ea typeface="Roboto"/>
                <a:cs typeface="Roboto"/>
                <a:sym typeface="Roboto"/>
              </a:rPr>
              <a:t>Flashes Red</a:t>
            </a:r>
            <a:r>
              <a:rPr lang="en-ID" sz="1500" b="1">
                <a:solidFill>
                  <a:srgbClr val="676767"/>
                </a:solidFill>
                <a:latin typeface="Roboto"/>
                <a:ea typeface="Roboto"/>
                <a:cs typeface="Roboto"/>
                <a:sym typeface="Roboto"/>
              </a:rPr>
              <a:t> </a:t>
            </a:r>
            <a:r>
              <a:rPr lang="en-ID" sz="1500">
                <a:solidFill>
                  <a:srgbClr val="676767"/>
                </a:solidFill>
                <a:latin typeface="Roboto"/>
                <a:ea typeface="Roboto"/>
                <a:cs typeface="Roboto"/>
                <a:sym typeface="Roboto"/>
              </a:rPr>
              <a:t>&amp; Audible Alert (If Enabled)</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View Patient Details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Hover to Discover</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Patient Details - tap ellipsis (...)</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Send EMS Acknowledgement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Tap       or ellipsis (…) to send EMS Notification</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ED Arrival</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i="1">
                <a:solidFill>
                  <a:srgbClr val="999999"/>
                </a:solidFill>
                <a:latin typeface="Roboto"/>
                <a:ea typeface="Roboto"/>
                <a:cs typeface="Roboto"/>
                <a:sym typeface="Roboto"/>
              </a:rPr>
              <a:t>Optional Actions</a:t>
            </a:r>
            <a:endParaRPr sz="2200" b="1" i="1">
              <a:solidFill>
                <a:srgbClr val="999999"/>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Assign Room</a:t>
            </a:r>
            <a:endParaRPr sz="1500">
              <a:solidFill>
                <a:srgbClr val="676767"/>
              </a:solidFill>
              <a:latin typeface="Roboto"/>
              <a:ea typeface="Roboto"/>
              <a:cs typeface="Roboto"/>
              <a:sym typeface="Roboto"/>
            </a:endParaRPr>
          </a:p>
        </p:txBody>
      </p:sp>
      <p:pic>
        <p:nvPicPr>
          <p:cNvPr id="157" name="Google Shape;157;p11"/>
          <p:cNvPicPr preferRelativeResize="0"/>
          <p:nvPr/>
        </p:nvPicPr>
        <p:blipFill rotWithShape="1">
          <a:blip r:embed="rId3">
            <a:alphaModFix/>
          </a:blip>
          <a:srcRect t="466" b="48839"/>
          <a:stretch/>
        </p:blipFill>
        <p:spPr>
          <a:xfrm>
            <a:off x="4882900" y="1190500"/>
            <a:ext cx="7147800" cy="2077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58" name="Google Shape;158;p11"/>
          <p:cNvPicPr preferRelativeResize="0"/>
          <p:nvPr/>
        </p:nvPicPr>
        <p:blipFill rotWithShape="1">
          <a:blip r:embed="rId4">
            <a:alphaModFix/>
          </a:blip>
          <a:srcRect/>
          <a:stretch/>
        </p:blipFill>
        <p:spPr>
          <a:xfrm>
            <a:off x="69518" y="817724"/>
            <a:ext cx="354196" cy="354196"/>
          </a:xfrm>
          <a:prstGeom prst="rect">
            <a:avLst/>
          </a:prstGeom>
          <a:noFill/>
          <a:ln>
            <a:noFill/>
          </a:ln>
          <a:effectLst>
            <a:outerShdw blurRad="50800" dist="38100" dir="2700000" algn="tl" rotWithShape="0">
              <a:srgbClr val="000000">
                <a:alpha val="40000"/>
              </a:srgbClr>
            </a:outerShdw>
          </a:effectLst>
        </p:spPr>
      </p:pic>
      <p:pic>
        <p:nvPicPr>
          <p:cNvPr id="159" name="Google Shape;159;p11"/>
          <p:cNvPicPr preferRelativeResize="0"/>
          <p:nvPr/>
        </p:nvPicPr>
        <p:blipFill rotWithShape="1">
          <a:blip r:embed="rId5">
            <a:alphaModFix/>
          </a:blip>
          <a:srcRect/>
          <a:stretch/>
        </p:blipFill>
        <p:spPr>
          <a:xfrm>
            <a:off x="69680" y="1460072"/>
            <a:ext cx="353886" cy="353886"/>
          </a:xfrm>
          <a:prstGeom prst="rect">
            <a:avLst/>
          </a:prstGeom>
          <a:noFill/>
          <a:ln>
            <a:noFill/>
          </a:ln>
          <a:effectLst>
            <a:outerShdw blurRad="50800" dist="38100" dir="2700000" algn="tl" rotWithShape="0">
              <a:srgbClr val="000000">
                <a:alpha val="40000"/>
              </a:srgbClr>
            </a:outerShdw>
          </a:effectLst>
        </p:spPr>
      </p:pic>
      <p:pic>
        <p:nvPicPr>
          <p:cNvPr id="160" name="Google Shape;160;p11"/>
          <p:cNvPicPr preferRelativeResize="0"/>
          <p:nvPr/>
        </p:nvPicPr>
        <p:blipFill rotWithShape="1">
          <a:blip r:embed="rId6">
            <a:alphaModFix/>
          </a:blip>
          <a:srcRect/>
          <a:stretch/>
        </p:blipFill>
        <p:spPr>
          <a:xfrm>
            <a:off x="69675" y="2386368"/>
            <a:ext cx="353886" cy="353886"/>
          </a:xfrm>
          <a:prstGeom prst="rect">
            <a:avLst/>
          </a:prstGeom>
          <a:noFill/>
          <a:ln>
            <a:noFill/>
          </a:ln>
          <a:effectLst>
            <a:outerShdw blurRad="50800" dist="38100" dir="2700000" algn="tl" rotWithShape="0">
              <a:srgbClr val="000000">
                <a:alpha val="40000"/>
              </a:srgbClr>
            </a:outerShdw>
          </a:effectLst>
        </p:spPr>
      </p:pic>
      <p:pic>
        <p:nvPicPr>
          <p:cNvPr id="161" name="Google Shape;161;p11"/>
          <p:cNvPicPr preferRelativeResize="0"/>
          <p:nvPr/>
        </p:nvPicPr>
        <p:blipFill rotWithShape="1">
          <a:blip r:embed="rId7">
            <a:alphaModFix/>
          </a:blip>
          <a:srcRect/>
          <a:stretch/>
        </p:blipFill>
        <p:spPr>
          <a:xfrm>
            <a:off x="69678" y="3067983"/>
            <a:ext cx="353886" cy="353886"/>
          </a:xfrm>
          <a:prstGeom prst="rect">
            <a:avLst/>
          </a:prstGeom>
          <a:noFill/>
          <a:ln>
            <a:noFill/>
          </a:ln>
          <a:effectLst>
            <a:outerShdw blurRad="50800" dist="38100" dir="2700000" algn="tl" rotWithShape="0">
              <a:srgbClr val="000000">
                <a:alpha val="40000"/>
              </a:srgbClr>
            </a:outerShdw>
          </a:effectLst>
        </p:spPr>
      </p:pic>
      <p:pic>
        <p:nvPicPr>
          <p:cNvPr id="162" name="Google Shape;162;p11"/>
          <p:cNvPicPr preferRelativeResize="0"/>
          <p:nvPr/>
        </p:nvPicPr>
        <p:blipFill rotWithShape="1">
          <a:blip r:embed="rId8">
            <a:alphaModFix/>
          </a:blip>
          <a:srcRect/>
          <a:stretch/>
        </p:blipFill>
        <p:spPr>
          <a:xfrm>
            <a:off x="548641" y="3886211"/>
            <a:ext cx="274320" cy="274320"/>
          </a:xfrm>
          <a:prstGeom prst="rect">
            <a:avLst/>
          </a:prstGeom>
          <a:noFill/>
          <a:ln>
            <a:noFill/>
          </a:ln>
          <a:effectLst>
            <a:outerShdw blurRad="50800" dist="38100" dir="2700000" algn="tl" rotWithShape="0">
              <a:srgbClr val="000000">
                <a:alpha val="40000"/>
              </a:srgbClr>
            </a:outerShdw>
          </a:effectLst>
        </p:spPr>
      </p:pic>
      <p:pic>
        <p:nvPicPr>
          <p:cNvPr id="163" name="Google Shape;163;p11"/>
          <p:cNvPicPr preferRelativeResize="0"/>
          <p:nvPr/>
        </p:nvPicPr>
        <p:blipFill rotWithShape="1">
          <a:blip r:embed="rId9">
            <a:alphaModFix/>
          </a:blip>
          <a:srcRect l="35421" t="5877" b="59607"/>
          <a:stretch/>
        </p:blipFill>
        <p:spPr>
          <a:xfrm>
            <a:off x="7398300" y="3951550"/>
            <a:ext cx="4616100" cy="2532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64" name="Google Shape;164;p11"/>
          <p:cNvPicPr preferRelativeResize="0"/>
          <p:nvPr/>
        </p:nvPicPr>
        <p:blipFill>
          <a:blip r:embed="rId10">
            <a:alphaModFix/>
          </a:blip>
          <a:stretch>
            <a:fillRect/>
          </a:stretch>
        </p:blipFill>
        <p:spPr>
          <a:xfrm>
            <a:off x="11210080" y="3973962"/>
            <a:ext cx="785141" cy="274325"/>
          </a:xfrm>
          <a:prstGeom prst="rect">
            <a:avLst/>
          </a:prstGeom>
          <a:noFill/>
          <a:ln>
            <a:noFill/>
          </a:ln>
        </p:spPr>
      </p:pic>
      <p:sp>
        <p:nvSpPr>
          <p:cNvPr id="165" name="Google Shape;165;p11"/>
          <p:cNvSpPr txBox="1"/>
          <p:nvPr/>
        </p:nvSpPr>
        <p:spPr>
          <a:xfrm>
            <a:off x="7341325" y="3499779"/>
            <a:ext cx="3000000" cy="523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Patient Details View</a:t>
            </a:r>
            <a:endParaRPr/>
          </a:p>
        </p:txBody>
      </p:sp>
      <p:pic>
        <p:nvPicPr>
          <p:cNvPr id="166" name="Google Shape;166;p11"/>
          <p:cNvPicPr preferRelativeResize="0"/>
          <p:nvPr/>
        </p:nvPicPr>
        <p:blipFill>
          <a:blip r:embed="rId11">
            <a:alphaModFix/>
          </a:blip>
          <a:stretch>
            <a:fillRect/>
          </a:stretch>
        </p:blipFill>
        <p:spPr>
          <a:xfrm>
            <a:off x="10613525" y="2152075"/>
            <a:ext cx="274325" cy="141081"/>
          </a:xfrm>
          <a:prstGeom prst="rect">
            <a:avLst/>
          </a:prstGeom>
          <a:noFill/>
          <a:ln>
            <a:noFill/>
          </a:ln>
        </p:spPr>
      </p:pic>
      <p:pic>
        <p:nvPicPr>
          <p:cNvPr id="167" name="Google Shape;167;p11"/>
          <p:cNvPicPr preferRelativeResize="0"/>
          <p:nvPr/>
        </p:nvPicPr>
        <p:blipFill rotWithShape="1">
          <a:blip r:embed="rId8">
            <a:alphaModFix/>
          </a:blip>
          <a:srcRect/>
          <a:stretch/>
        </p:blipFill>
        <p:spPr>
          <a:xfrm>
            <a:off x="10339206" y="2088263"/>
            <a:ext cx="274320" cy="274320"/>
          </a:xfrm>
          <a:prstGeom prst="rect">
            <a:avLst/>
          </a:prstGeom>
          <a:noFill/>
          <a:ln>
            <a:noFill/>
          </a:ln>
          <a:effectLst>
            <a:outerShdw blurRad="50800" dist="38100" dir="2700000" algn="tl" rotWithShape="0">
              <a:srgbClr val="000000">
                <a:alpha val="40000"/>
              </a:srgbClr>
            </a:outerShdw>
          </a:effectLst>
        </p:spPr>
      </p:pic>
      <p:pic>
        <p:nvPicPr>
          <p:cNvPr id="168" name="Google Shape;168;p11"/>
          <p:cNvPicPr preferRelativeResize="0"/>
          <p:nvPr/>
        </p:nvPicPr>
        <p:blipFill>
          <a:blip r:embed="rId12">
            <a:alphaModFix/>
          </a:blip>
          <a:stretch>
            <a:fillRect/>
          </a:stretch>
        </p:blipFill>
        <p:spPr>
          <a:xfrm>
            <a:off x="1149690" y="2826052"/>
            <a:ext cx="274325" cy="208510"/>
          </a:xfrm>
          <a:prstGeom prst="rect">
            <a:avLst/>
          </a:prstGeom>
          <a:noFill/>
          <a:ln>
            <a:noFill/>
          </a:ln>
        </p:spPr>
      </p:pic>
      <p:sp>
        <p:nvSpPr>
          <p:cNvPr id="169" name="Google Shape;169;p11"/>
          <p:cNvSpPr/>
          <p:nvPr/>
        </p:nvSpPr>
        <p:spPr>
          <a:xfrm>
            <a:off x="10893525" y="2125850"/>
            <a:ext cx="492300" cy="208500"/>
          </a:xfrm>
          <a:prstGeom prst="rect">
            <a:avLst/>
          </a:prstGeom>
          <a:noFill/>
          <a:ln w="38100" cap="flat" cmpd="sng">
            <a:solidFill>
              <a:srgbClr val="FFE599"/>
            </a:solidFill>
            <a:prstDash val="solid"/>
            <a:round/>
            <a:headEnd type="none" w="sm" len="sm"/>
            <a:tailEnd type="none" w="sm" len="sm"/>
          </a:ln>
          <a:effectLst>
            <a:outerShdw blurRad="190500" dist="88900" dir="2700000" algn="t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0" name="Google Shape;170;p11"/>
          <p:cNvPicPr preferRelativeResize="0"/>
          <p:nvPr/>
        </p:nvPicPr>
        <p:blipFill>
          <a:blip r:embed="rId11">
            <a:alphaModFix/>
          </a:blip>
          <a:stretch>
            <a:fillRect/>
          </a:stretch>
        </p:blipFill>
        <p:spPr>
          <a:xfrm>
            <a:off x="10613525" y="2675287"/>
            <a:ext cx="274325" cy="141081"/>
          </a:xfrm>
          <a:prstGeom prst="rect">
            <a:avLst/>
          </a:prstGeom>
          <a:noFill/>
          <a:ln>
            <a:noFill/>
          </a:ln>
        </p:spPr>
      </p:pic>
      <p:sp>
        <p:nvSpPr>
          <p:cNvPr id="171" name="Google Shape;171;p11"/>
          <p:cNvSpPr/>
          <p:nvPr/>
        </p:nvSpPr>
        <p:spPr>
          <a:xfrm>
            <a:off x="10893525" y="2641571"/>
            <a:ext cx="492300" cy="208500"/>
          </a:xfrm>
          <a:prstGeom prst="rect">
            <a:avLst/>
          </a:prstGeom>
          <a:noFill/>
          <a:ln w="38100" cap="flat" cmpd="sng">
            <a:solidFill>
              <a:srgbClr val="FFE599"/>
            </a:solidFill>
            <a:prstDash val="solid"/>
            <a:round/>
            <a:headEnd type="none" w="sm" len="sm"/>
            <a:tailEnd type="none" w="sm" len="sm"/>
          </a:ln>
          <a:effectLst>
            <a:outerShdw blurRad="190500" dist="88900" dir="2700000" algn="t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1279</Words>
  <Application>Microsoft Macintosh PowerPoint</Application>
  <PresentationFormat>Widescreen</PresentationFormat>
  <Paragraphs>172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Roboto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Michele M Miller</cp:lastModifiedBy>
  <cp:revision>1</cp:revision>
  <dcterms:modified xsi:type="dcterms:W3CDTF">2025-02-26T20:17:51Z</dcterms:modified>
</cp:coreProperties>
</file>