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orient="horz" pos="2568">
          <p15:clr>
            <a:srgbClr val="A4A3A4"/>
          </p15:clr>
        </p15:guide>
        <p15:guide id="4" orient="horz" pos="3936">
          <p15:clr>
            <a:srgbClr val="A4A3A4"/>
          </p15:clr>
        </p15:guide>
        <p15:guide id="5" pos="7320">
          <p15:clr>
            <a:srgbClr val="A4A3A4"/>
          </p15:clr>
        </p15:guide>
        <p15:guide id="6" pos="5745">
          <p15:clr>
            <a:srgbClr val="A4A3A4"/>
          </p15:clr>
        </p15:guide>
        <p15:guide id="7" pos="5544">
          <p15:clr>
            <a:srgbClr val="A4A3A4"/>
          </p15:clr>
        </p15:guide>
        <p15:guide id="8" pos="3960">
          <p15:clr>
            <a:srgbClr val="A4A3A4"/>
          </p15:clr>
        </p15:guide>
        <p15:guide id="9" orient="horz" pos="816">
          <p15:clr>
            <a:srgbClr val="A4A3A4"/>
          </p15:clr>
        </p15:guide>
        <p15:guide id="10" orient="horz" pos="576">
          <p15:clr>
            <a:srgbClr val="A4A3A4"/>
          </p15:clr>
        </p15:guide>
        <p15:guide id="11" pos="432">
          <p15:clr>
            <a:srgbClr val="A4A3A4"/>
          </p15:clr>
        </p15:guide>
        <p15:guide id="12" pos="744">
          <p15:clr>
            <a:srgbClr val="A4A3A4"/>
          </p15:clr>
        </p15:guide>
        <p15:guide id="13" pos="3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77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69618"/>
  </p:normalViewPr>
  <p:slideViewPr>
    <p:cSldViewPr snapToGrid="0">
      <p:cViewPr varScale="1">
        <p:scale>
          <a:sx n="109" d="100"/>
          <a:sy n="109" d="100"/>
        </p:scale>
        <p:origin x="1864" y="192"/>
      </p:cViewPr>
      <p:guideLst>
        <p:guide orient="horz" pos="1080"/>
        <p:guide orient="horz" pos="2448"/>
        <p:guide orient="horz" pos="2568"/>
        <p:guide orient="horz" pos="3936"/>
        <p:guide pos="7320"/>
        <p:guide pos="5745"/>
        <p:guide pos="5544"/>
        <p:guide pos="3960"/>
        <p:guide orient="horz" pos="816"/>
        <p:guide orient="horz" pos="576"/>
        <p:guide pos="432"/>
        <p:guide pos="744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First, you’ll need to open the patient’s channel. You can either tap their name right from the patient screen, or if they've got a patient movement wristband on, just scan it. For this tutorial, we’ll go ahead and scan the wristband.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you’re in the channel, scroll down to the Emergency Department card — it’s at the bottom of the screen. Tap that to set the ED Arrival Time. This lets everyone in the channel know the patient has arrived.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your team’s using Pulsara to track where the EMS patient is headed, you can update that info in the Patient Card right here in the channel.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when you’re done — the patient’s arrived and everything’s been updated — just tap STOP to close the channel. Need to reopen it later? No problem. Just tap Restart at the bottom.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2207D3B9-4FBE-5766-F3C3-39D1D490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96246F55-B518-9D40-3731-91B6DAC87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First, you’ll need to open the patient’s channel. You can either tap their name right from the patient screen, or if they've got a patient movement wristband on, just scan it. For this tutorial, we’ll go ahead and scan the wristband.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43854A13-FC56-9649-1565-A997D79A58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448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A3D46576-409F-3F1A-2147-4059E990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2D247EDC-9972-85D9-2D1E-AC929A161A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you’re in the channel, scroll down to the Emergency Department card — it’s at the bottom of the screen. Tap that to set the ED Arrival Time. This lets everyone in the channel know the patient has arrived.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B020D226-0B92-5972-71E8-DB940376DD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110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E4CA206F-498F-ADD3-9241-B3A7188F6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87E470A9-C4A6-20FB-3ECC-AFB2B6BB7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your team’s using Pulsara to track where the EMS patient is headed, you can update that info in the Patient Card right here in the channel.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A7F5A1A4-4DD0-632B-CFD9-150AE1A870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903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>
          <a:extLst>
            <a:ext uri="{FF2B5EF4-FFF2-40B4-BE49-F238E27FC236}">
              <a16:creationId xmlns:a16="http://schemas.microsoft.com/office/drawing/2014/main" id="{C2F4BBF6-C725-F1FE-E289-569022B64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>
            <a:extLst>
              <a:ext uri="{FF2B5EF4-FFF2-40B4-BE49-F238E27FC236}">
                <a16:creationId xmlns:a16="http://schemas.microsoft.com/office/drawing/2014/main" id="{049F36E7-FFFB-217A-CF54-EA102452A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0" i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when you’re done — the patient’s arrived and everything’s been updated — just tap STOP to close the channel. Need to reopen it later? No problem. Just tap Restart at the bottom.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 b="0" i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10;p1:notes">
            <a:extLst>
              <a:ext uri="{FF2B5EF4-FFF2-40B4-BE49-F238E27FC236}">
                <a16:creationId xmlns:a16="http://schemas.microsoft.com/office/drawing/2014/main" id="{15DDC157-327F-0A58-C821-566079FAEA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31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713" y="458006"/>
            <a:ext cx="1277206" cy="337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290837" y="302638"/>
            <a:ext cx="106664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32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ID" sz="32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ID" sz="3200" b="1" dirty="0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Inbound Patient – Set Arrival Time/Close Channel </a:t>
            </a:r>
            <a:endParaRPr sz="3200" b="1" i="0" u="none" strike="noStrike" cap="none" dirty="0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889925" y="1120100"/>
            <a:ext cx="4741125" cy="49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Open Patient Channel</a:t>
            </a:r>
            <a:endParaRPr sz="1200" b="0" i="0" u="none" strike="noStrike" cap="none" dirty="0">
              <a:solidFill>
                <a:srgbClr val="6767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From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Patients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screen, tap the patient name </a:t>
            </a:r>
            <a:r>
              <a:rPr lang="en-ID" sz="1500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Scan the wristband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Set ED Arrival Time</a:t>
            </a:r>
          </a:p>
          <a:p>
            <a:pPr marL="285750" indent="-279400">
              <a:lnSpc>
                <a:spcPct val="120000"/>
              </a:lnSpc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Scroll down to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Emergency Department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card and tap on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ED Arrival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time button. 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Review or Assign Room </a:t>
            </a:r>
            <a:r>
              <a:rPr lang="en-ID" sz="2200" b="1" i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(Optional)</a:t>
            </a:r>
            <a:endParaRPr sz="2200" b="1" i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Char char="•"/>
            </a:pP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Tap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Edit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on the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Patient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card to add or update the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Room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number.</a:t>
            </a:r>
            <a:endParaRPr sz="1500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STOP Patient Channel</a:t>
            </a:r>
            <a:endParaRPr sz="2200" b="1" i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3688" lvl="0" indent="-2794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676767"/>
              </a:buClr>
              <a:buSzPts val="1500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When communication is no longer needed tap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STOP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to close the channel.</a:t>
            </a:r>
          </a:p>
          <a:p>
            <a:pPr marL="293688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You can restart the channel, by scrolling to the bottom and tapping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Restart Case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button.</a:t>
            </a:r>
            <a:endParaRPr sz="22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18" y="1155572"/>
            <a:ext cx="354196" cy="354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86" y="2193878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861" y="3440568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886" y="4410470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B8697E6-27E0-0BFD-8174-52AFAC324E7D}"/>
              </a:ext>
            </a:extLst>
          </p:cNvPr>
          <p:cNvGrpSpPr/>
          <p:nvPr/>
        </p:nvGrpSpPr>
        <p:grpSpPr>
          <a:xfrm>
            <a:off x="5807555" y="1074058"/>
            <a:ext cx="2492400" cy="3129232"/>
            <a:chOff x="5905500" y="1074058"/>
            <a:chExt cx="2492400" cy="3129232"/>
          </a:xfrm>
        </p:grpSpPr>
        <p:pic>
          <p:nvPicPr>
            <p:cNvPr id="34" name="Google Shape;14;p3">
              <a:extLst>
                <a:ext uri="{FF2B5EF4-FFF2-40B4-BE49-F238E27FC236}">
                  <a16:creationId xmlns:a16="http://schemas.microsoft.com/office/drawing/2014/main" id="{8CEB6EA1-1087-37EB-5A10-0B172C743DF3}"/>
                </a:ext>
              </a:extLst>
            </p:cNvPr>
            <p:cNvPicPr preferRelativeResize="0"/>
            <p:nvPr/>
          </p:nvPicPr>
          <p:blipFill rotWithShape="1">
            <a:blip r:embed="rId7"/>
            <a:srcRect t="512" r="6" b="41597"/>
            <a:stretch/>
          </p:blipFill>
          <p:spPr>
            <a:xfrm>
              <a:off x="5905500" y="1074058"/>
              <a:ext cx="2492400" cy="3129232"/>
            </a:xfrm>
            <a:prstGeom prst="roundRect">
              <a:avLst>
                <a:gd name="adj" fmla="val 3143"/>
              </a:avLst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90500" dist="88900" dir="2700000" algn="tl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5" name="Google Shape;18;p3">
              <a:extLst>
                <a:ext uri="{FF2B5EF4-FFF2-40B4-BE49-F238E27FC236}">
                  <a16:creationId xmlns:a16="http://schemas.microsoft.com/office/drawing/2014/main" id="{590F8EF7-653E-E735-B382-8C960B11D57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5825" y="2241644"/>
              <a:ext cx="274320" cy="2743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518B21-2BC5-F506-7201-E70420A08474}"/>
              </a:ext>
            </a:extLst>
          </p:cNvPr>
          <p:cNvGrpSpPr/>
          <p:nvPr/>
        </p:nvGrpSpPr>
        <p:grpSpPr>
          <a:xfrm>
            <a:off x="5816116" y="4330686"/>
            <a:ext cx="2492400" cy="2315028"/>
            <a:chOff x="8722589" y="4114800"/>
            <a:chExt cx="2492400" cy="2315028"/>
          </a:xfrm>
        </p:grpSpPr>
        <p:pic>
          <p:nvPicPr>
            <p:cNvPr id="41" name="Google Shape;14;p3">
              <a:extLst>
                <a:ext uri="{FF2B5EF4-FFF2-40B4-BE49-F238E27FC236}">
                  <a16:creationId xmlns:a16="http://schemas.microsoft.com/office/drawing/2014/main" id="{0266171A-C2C2-B0C1-70E1-DD48C696F681}"/>
                </a:ext>
              </a:extLst>
            </p:cNvPr>
            <p:cNvPicPr preferRelativeResize="0"/>
            <p:nvPr/>
          </p:nvPicPr>
          <p:blipFill rotWithShape="1">
            <a:blip r:embed="rId8"/>
            <a:srcRect t="56691" b="619"/>
            <a:stretch/>
          </p:blipFill>
          <p:spPr>
            <a:xfrm>
              <a:off x="8722589" y="4114800"/>
              <a:ext cx="2492400" cy="2315028"/>
            </a:xfrm>
            <a:prstGeom prst="roundRect">
              <a:avLst>
                <a:gd name="adj" fmla="val 3143"/>
              </a:avLst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90500" dist="88900" dir="2700000" algn="tl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2" name="Google Shape;19;p3">
              <a:extLst>
                <a:ext uri="{FF2B5EF4-FFF2-40B4-BE49-F238E27FC236}">
                  <a16:creationId xmlns:a16="http://schemas.microsoft.com/office/drawing/2014/main" id="{A32B9C45-939C-F27B-9088-5FD9F154E57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87640" y="4371020"/>
              <a:ext cx="353886" cy="3538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29A95-8EE5-3D03-8BE9-9135DDCD1AC6}"/>
              </a:ext>
            </a:extLst>
          </p:cNvPr>
          <p:cNvGrpSpPr/>
          <p:nvPr/>
        </p:nvGrpSpPr>
        <p:grpSpPr>
          <a:xfrm>
            <a:off x="6694147" y="3312942"/>
            <a:ext cx="1458327" cy="802381"/>
            <a:chOff x="6939572" y="3006822"/>
            <a:chExt cx="1458327" cy="802381"/>
          </a:xfrm>
        </p:grpSpPr>
        <p:pic>
          <p:nvPicPr>
            <p:cNvPr id="47" name="Google Shape;14;p3">
              <a:extLst>
                <a:ext uri="{FF2B5EF4-FFF2-40B4-BE49-F238E27FC236}">
                  <a16:creationId xmlns:a16="http://schemas.microsoft.com/office/drawing/2014/main" id="{F98C5126-A847-DB76-1481-EE78402EF0FB}"/>
                </a:ext>
              </a:extLst>
            </p:cNvPr>
            <p:cNvPicPr preferRelativeResize="0"/>
            <p:nvPr/>
          </p:nvPicPr>
          <p:blipFill rotWithShape="1">
            <a:blip r:embed="rId7"/>
            <a:srcRect l="41487" t="81943" r="6" b="3213"/>
            <a:stretch/>
          </p:blipFill>
          <p:spPr>
            <a:xfrm>
              <a:off x="6939572" y="3006822"/>
              <a:ext cx="1458327" cy="802381"/>
            </a:xfrm>
            <a:prstGeom prst="roundRect">
              <a:avLst>
                <a:gd name="adj" fmla="val 3143"/>
              </a:avLst>
            </a:prstGeom>
            <a:noFill/>
            <a:ln w="222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</p:pic>
        <p:pic>
          <p:nvPicPr>
            <p:cNvPr id="49" name="Google Shape;25;p3">
              <a:extLst>
                <a:ext uri="{FF2B5EF4-FFF2-40B4-BE49-F238E27FC236}">
                  <a16:creationId xmlns:a16="http://schemas.microsoft.com/office/drawing/2014/main" id="{0743603D-7AC6-D34E-BBEC-FEB131E9380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61505" y="3006822"/>
              <a:ext cx="274320" cy="2743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9" name="Google Shape;24;p3">
            <a:extLst>
              <a:ext uri="{FF2B5EF4-FFF2-40B4-BE49-F238E27FC236}">
                <a16:creationId xmlns:a16="http://schemas.microsoft.com/office/drawing/2014/main" id="{844A0202-AEB1-2C20-3CAA-1BDE1017F6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4397" y="5076749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724CC0E-3728-0955-B43A-194676F9F82D}"/>
              </a:ext>
            </a:extLst>
          </p:cNvPr>
          <p:cNvGrpSpPr/>
          <p:nvPr/>
        </p:nvGrpSpPr>
        <p:grpSpPr>
          <a:xfrm>
            <a:off x="8715578" y="1074058"/>
            <a:ext cx="2492400" cy="5571656"/>
            <a:chOff x="8538602" y="1074058"/>
            <a:chExt cx="2492400" cy="557165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A12C7A-624C-6BDD-53EB-18DE929436F6}"/>
                </a:ext>
              </a:extLst>
            </p:cNvPr>
            <p:cNvGrpSpPr/>
            <p:nvPr/>
          </p:nvGrpSpPr>
          <p:grpSpPr>
            <a:xfrm>
              <a:off x="8538602" y="1074058"/>
              <a:ext cx="2492400" cy="3719822"/>
              <a:chOff x="8722589" y="1721496"/>
              <a:chExt cx="2492400" cy="3719822"/>
            </a:xfrm>
          </p:grpSpPr>
          <p:pic>
            <p:nvPicPr>
              <p:cNvPr id="43" name="Google Shape;14;p3">
                <a:extLst>
                  <a:ext uri="{FF2B5EF4-FFF2-40B4-BE49-F238E27FC236}">
                    <a16:creationId xmlns:a16="http://schemas.microsoft.com/office/drawing/2014/main" id="{161C582B-D937-E01B-5617-1B961234944C}"/>
                  </a:ext>
                </a:extLst>
              </p:cNvPr>
              <p:cNvPicPr preferRelativeResize="0"/>
              <p:nvPr/>
            </p:nvPicPr>
            <p:blipFill rotWithShape="1">
              <a:blip r:embed="rId9"/>
              <a:srcRect t="12563" b="18852"/>
              <a:stretch/>
            </p:blipFill>
            <p:spPr>
              <a:xfrm>
                <a:off x="8722589" y="1721496"/>
                <a:ext cx="2492400" cy="3719822"/>
              </a:xfrm>
              <a:prstGeom prst="roundRect">
                <a:avLst>
                  <a:gd name="adj" fmla="val 3143"/>
                </a:avLst>
              </a:prstGeom>
              <a:noFill/>
              <a:ln w="222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90500" dist="88900" dir="2700000" algn="tl" rotWithShape="0">
                  <a:srgbClr val="000000">
                    <a:alpha val="20000"/>
                  </a:srgbClr>
                </a:outerShdw>
              </a:effectLst>
            </p:spPr>
          </p:pic>
          <p:pic>
            <p:nvPicPr>
              <p:cNvPr id="44" name="Google Shape;23;p3">
                <a:extLst>
                  <a:ext uri="{FF2B5EF4-FFF2-40B4-BE49-F238E27FC236}">
                    <a16:creationId xmlns:a16="http://schemas.microsoft.com/office/drawing/2014/main" id="{34A05750-3D5C-BF0E-7D81-7D9D3AA96B8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710919" y="5087431"/>
                <a:ext cx="353886" cy="353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7026D5F-86C8-0831-D47E-6A6E607B512A}"/>
                </a:ext>
              </a:extLst>
            </p:cNvPr>
            <p:cNvGrpSpPr/>
            <p:nvPr/>
          </p:nvGrpSpPr>
          <p:grpSpPr>
            <a:xfrm>
              <a:off x="8538602" y="4922170"/>
              <a:ext cx="2492400" cy="1723544"/>
              <a:chOff x="11878744" y="4706284"/>
              <a:chExt cx="2492400" cy="1723544"/>
            </a:xfrm>
          </p:grpSpPr>
          <p:pic>
            <p:nvPicPr>
              <p:cNvPr id="50" name="Google Shape;14;p3">
                <a:extLst>
                  <a:ext uri="{FF2B5EF4-FFF2-40B4-BE49-F238E27FC236}">
                    <a16:creationId xmlns:a16="http://schemas.microsoft.com/office/drawing/2014/main" id="{F6020A28-3A2A-485A-3DDC-558E1562FBC7}"/>
                  </a:ext>
                </a:extLst>
              </p:cNvPr>
              <p:cNvPicPr preferRelativeResize="0"/>
              <p:nvPr/>
            </p:nvPicPr>
            <p:blipFill rotWithShape="1">
              <a:blip r:embed="rId10"/>
              <a:srcRect t="67553" b="747"/>
              <a:stretch/>
            </p:blipFill>
            <p:spPr>
              <a:xfrm>
                <a:off x="11878744" y="4706284"/>
                <a:ext cx="2492400" cy="1723544"/>
              </a:xfrm>
              <a:prstGeom prst="roundRect">
                <a:avLst>
                  <a:gd name="adj" fmla="val 3143"/>
                </a:avLst>
              </a:prstGeom>
              <a:noFill/>
              <a:ln w="222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90500" dist="88900" dir="2700000" algn="tl" rotWithShape="0">
                  <a:srgbClr val="000000">
                    <a:alpha val="20000"/>
                  </a:srgbClr>
                </a:outerShdw>
              </a:effectLst>
            </p:spPr>
          </p:pic>
          <p:pic>
            <p:nvPicPr>
              <p:cNvPr id="51" name="Google Shape;47;p3">
                <a:extLst>
                  <a:ext uri="{FF2B5EF4-FFF2-40B4-BE49-F238E27FC236}">
                    <a16:creationId xmlns:a16="http://schemas.microsoft.com/office/drawing/2014/main" id="{3D52C3E6-EB1D-7DBA-F717-C8D188AEDCB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2192000" y="5430635"/>
                <a:ext cx="354197" cy="3541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pic>
        <p:nvPicPr>
          <p:cNvPr id="2" name="Google Shape;47;p3">
            <a:extLst>
              <a:ext uri="{FF2B5EF4-FFF2-40B4-BE49-F238E27FC236}">
                <a16:creationId xmlns:a16="http://schemas.microsoft.com/office/drawing/2014/main" id="{51A8A7CB-28CD-3489-27E9-7E127FF0ED2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5312" y="5488200"/>
            <a:ext cx="354197" cy="354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1A6F8C23-5B9D-F361-1B7E-AD7C9E2F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>
            <a:extLst>
              <a:ext uri="{FF2B5EF4-FFF2-40B4-BE49-F238E27FC236}">
                <a16:creationId xmlns:a16="http://schemas.microsoft.com/office/drawing/2014/main" id="{B6711900-E8F5-B423-1C1B-111F0B78C9E1}"/>
              </a:ext>
            </a:extLst>
          </p:cNvPr>
          <p:cNvSpPr txBox="1"/>
          <p:nvPr/>
        </p:nvSpPr>
        <p:spPr>
          <a:xfrm>
            <a:off x="889925" y="1120100"/>
            <a:ext cx="4741125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Open Patient Channel</a:t>
            </a:r>
            <a:endParaRPr sz="1200" b="0" i="0" u="none" strike="noStrike" cap="none" dirty="0">
              <a:solidFill>
                <a:srgbClr val="6767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From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Patients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screen, tap the patient name </a:t>
            </a:r>
            <a:r>
              <a:rPr lang="en-ID" sz="1500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Scan the wristband.</a:t>
            </a:r>
          </a:p>
        </p:txBody>
      </p:sp>
      <p:pic>
        <p:nvPicPr>
          <p:cNvPr id="17" name="Google Shape;17;p3">
            <a:extLst>
              <a:ext uri="{FF2B5EF4-FFF2-40B4-BE49-F238E27FC236}">
                <a16:creationId xmlns:a16="http://schemas.microsoft.com/office/drawing/2014/main" id="{66012CC0-3276-2F4C-7BDA-37AD45D463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18" y="1155572"/>
            <a:ext cx="354196" cy="354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AFF162-8F06-0611-7456-C9139E74A961}"/>
              </a:ext>
            </a:extLst>
          </p:cNvPr>
          <p:cNvGrpSpPr/>
          <p:nvPr/>
        </p:nvGrpSpPr>
        <p:grpSpPr>
          <a:xfrm>
            <a:off x="5807555" y="1074057"/>
            <a:ext cx="2492400" cy="5355771"/>
            <a:chOff x="5905500" y="1074057"/>
            <a:chExt cx="2492400" cy="5355771"/>
          </a:xfrm>
        </p:grpSpPr>
        <p:pic>
          <p:nvPicPr>
            <p:cNvPr id="14" name="Google Shape;14;p3">
              <a:extLst>
                <a:ext uri="{FF2B5EF4-FFF2-40B4-BE49-F238E27FC236}">
                  <a16:creationId xmlns:a16="http://schemas.microsoft.com/office/drawing/2014/main" id="{6950C515-1FF3-F5D2-2061-AB7CEC5F54CE}"/>
                </a:ext>
              </a:extLst>
            </p:cNvPr>
            <p:cNvPicPr preferRelativeResize="0"/>
            <p:nvPr/>
          </p:nvPicPr>
          <p:blipFill rotWithShape="1">
            <a:blip r:embed="rId4"/>
            <a:srcRect t="512" r="6" b="405"/>
            <a:stretch/>
          </p:blipFill>
          <p:spPr>
            <a:xfrm>
              <a:off x="5905500" y="1074057"/>
              <a:ext cx="2492400" cy="5355771"/>
            </a:xfrm>
            <a:prstGeom prst="roundRect">
              <a:avLst>
                <a:gd name="adj" fmla="val 3143"/>
              </a:avLst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90500" dist="88900" dir="2700000" algn="tl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8" name="Google Shape;18;p3">
              <a:extLst>
                <a:ext uri="{FF2B5EF4-FFF2-40B4-BE49-F238E27FC236}">
                  <a16:creationId xmlns:a16="http://schemas.microsoft.com/office/drawing/2014/main" id="{8E2A7B4C-6765-36B7-1899-BB71A6EBE8A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5825" y="2241644"/>
              <a:ext cx="274320" cy="2743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5" name="Google Shape;25;p3">
              <a:extLst>
                <a:ext uri="{FF2B5EF4-FFF2-40B4-BE49-F238E27FC236}">
                  <a16:creationId xmlns:a16="http://schemas.microsoft.com/office/drawing/2014/main" id="{E057A85D-D9BC-3485-3568-123296D0C47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61505" y="5509623"/>
              <a:ext cx="274320" cy="2743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5" name="Google Shape;14;p3">
            <a:extLst>
              <a:ext uri="{FF2B5EF4-FFF2-40B4-BE49-F238E27FC236}">
                <a16:creationId xmlns:a16="http://schemas.microsoft.com/office/drawing/2014/main" id="{CD3CAAB6-EF9D-1EF8-2D8D-324F9A779705}"/>
              </a:ext>
            </a:extLst>
          </p:cNvPr>
          <p:cNvPicPr preferRelativeResize="0"/>
          <p:nvPr/>
        </p:nvPicPr>
        <p:blipFill rotWithShape="1">
          <a:blip r:embed="rId5"/>
          <a:srcRect t="742" b="742"/>
          <a:stretch/>
        </p:blipFill>
        <p:spPr>
          <a:xfrm>
            <a:off x="8722589" y="1074057"/>
            <a:ext cx="2492400" cy="535577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F4181FE8-44DD-B580-62EE-C2E5032FEAF1}"/>
              </a:ext>
            </a:extLst>
          </p:cNvPr>
          <p:cNvSpPr txBox="1"/>
          <p:nvPr/>
        </p:nvSpPr>
        <p:spPr>
          <a:xfrm>
            <a:off x="290837" y="302638"/>
            <a:ext cx="106664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32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ID" sz="32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ID" sz="3200" b="1" dirty="0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Inbound Patient – Set Arrival Time/Close Channel </a:t>
            </a:r>
            <a:endParaRPr sz="3200" b="1" i="0" u="none" strike="noStrike" cap="none" dirty="0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888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2772F5D6-604C-5CF9-4D9D-43E59E36D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;p3">
            <a:extLst>
              <a:ext uri="{FF2B5EF4-FFF2-40B4-BE49-F238E27FC236}">
                <a16:creationId xmlns:a16="http://schemas.microsoft.com/office/drawing/2014/main" id="{0E307FD0-965D-C617-5177-0550DACF3280}"/>
              </a:ext>
            </a:extLst>
          </p:cNvPr>
          <p:cNvPicPr preferRelativeResize="0"/>
          <p:nvPr/>
        </p:nvPicPr>
        <p:blipFill rotWithShape="1">
          <a:blip r:embed="rId3"/>
          <a:srcRect t="664" b="664"/>
          <a:stretch/>
        </p:blipFill>
        <p:spPr>
          <a:xfrm>
            <a:off x="5807555" y="1074057"/>
            <a:ext cx="2492400" cy="535577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6" name="Google Shape;16;p3">
            <a:extLst>
              <a:ext uri="{FF2B5EF4-FFF2-40B4-BE49-F238E27FC236}">
                <a16:creationId xmlns:a16="http://schemas.microsoft.com/office/drawing/2014/main" id="{0237FF40-B15F-FA1D-4E11-F78B3B253E5C}"/>
              </a:ext>
            </a:extLst>
          </p:cNvPr>
          <p:cNvSpPr txBox="1"/>
          <p:nvPr/>
        </p:nvSpPr>
        <p:spPr>
          <a:xfrm>
            <a:off x="889925" y="1120100"/>
            <a:ext cx="4741125" cy="209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Open Patient Channel</a:t>
            </a:r>
            <a:endParaRPr sz="1200" b="0" i="0" u="none" strike="noStrike" cap="none" dirty="0">
              <a:solidFill>
                <a:srgbClr val="6767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From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Patients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screen, tap the patient name </a:t>
            </a:r>
            <a:r>
              <a:rPr lang="en-ID" sz="1500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Scan the wristband.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Set ED Arrival Time</a:t>
            </a:r>
          </a:p>
          <a:p>
            <a:pPr marL="285750" indent="-279400">
              <a:lnSpc>
                <a:spcPct val="120000"/>
              </a:lnSpc>
              <a:buClr>
                <a:srgbClr val="676767"/>
              </a:buClr>
              <a:buSzPts val="1500"/>
              <a:buFont typeface="Roboto"/>
              <a:buChar char="•"/>
              <a:defRPr/>
            </a:pPr>
            <a:r>
              <a:rPr kumimoji="0" lang="en-ID" sz="15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Scroll down to the </a:t>
            </a:r>
            <a:r>
              <a:rPr kumimoji="0" lang="en-ID" sz="1500" b="1" i="1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Emergency Department</a:t>
            </a:r>
            <a:r>
              <a:rPr kumimoji="0" lang="en-ID" sz="15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card and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tap on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ED Arrival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time button. </a:t>
            </a:r>
          </a:p>
        </p:txBody>
      </p:sp>
      <p:pic>
        <p:nvPicPr>
          <p:cNvPr id="17" name="Google Shape;17;p3">
            <a:extLst>
              <a:ext uri="{FF2B5EF4-FFF2-40B4-BE49-F238E27FC236}">
                <a16:creationId xmlns:a16="http://schemas.microsoft.com/office/drawing/2014/main" id="{DC2020D0-9F17-385E-9071-BFB575B19F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18" y="1155572"/>
            <a:ext cx="354196" cy="354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Google Shape;19;p3">
            <a:extLst>
              <a:ext uri="{FF2B5EF4-FFF2-40B4-BE49-F238E27FC236}">
                <a16:creationId xmlns:a16="http://schemas.microsoft.com/office/drawing/2014/main" id="{A5D6AFBC-70CD-2F06-BAF3-E773A4CF10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886" y="2193878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ECF20A-415B-BFD2-E756-4DBB28DDBCB3}"/>
              </a:ext>
            </a:extLst>
          </p:cNvPr>
          <p:cNvGrpSpPr/>
          <p:nvPr/>
        </p:nvGrpSpPr>
        <p:grpSpPr>
          <a:xfrm>
            <a:off x="8722589" y="1074057"/>
            <a:ext cx="2492400" cy="5355771"/>
            <a:chOff x="8722589" y="1074057"/>
            <a:chExt cx="2492400" cy="5355771"/>
          </a:xfrm>
        </p:grpSpPr>
        <p:pic>
          <p:nvPicPr>
            <p:cNvPr id="14" name="Google Shape;14;p3">
              <a:extLst>
                <a:ext uri="{FF2B5EF4-FFF2-40B4-BE49-F238E27FC236}">
                  <a16:creationId xmlns:a16="http://schemas.microsoft.com/office/drawing/2014/main" id="{A49B1555-66B2-A311-F19C-60A7CDA955BA}"/>
                </a:ext>
              </a:extLst>
            </p:cNvPr>
            <p:cNvPicPr preferRelativeResize="0"/>
            <p:nvPr/>
          </p:nvPicPr>
          <p:blipFill rotWithShape="1">
            <a:blip r:embed="rId6"/>
            <a:srcRect t="619" b="619"/>
            <a:stretch/>
          </p:blipFill>
          <p:spPr>
            <a:xfrm>
              <a:off x="8722589" y="1074057"/>
              <a:ext cx="2492400" cy="5355771"/>
            </a:xfrm>
            <a:prstGeom prst="roundRect">
              <a:avLst>
                <a:gd name="adj" fmla="val 3143"/>
              </a:avLst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90500" dist="88900" dir="2700000" algn="tl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" name="Google Shape;19;p3">
              <a:extLst>
                <a:ext uri="{FF2B5EF4-FFF2-40B4-BE49-F238E27FC236}">
                  <a16:creationId xmlns:a16="http://schemas.microsoft.com/office/drawing/2014/main" id="{B78947B0-7FA3-827C-0E21-F0A9C91EECD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87640" y="4371020"/>
              <a:ext cx="353886" cy="3538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" name="Down Arrow 7">
            <a:extLst>
              <a:ext uri="{FF2B5EF4-FFF2-40B4-BE49-F238E27FC236}">
                <a16:creationId xmlns:a16="http://schemas.microsoft.com/office/drawing/2014/main" id="{6CC2F954-CB74-700B-E329-691EF900EA42}"/>
              </a:ext>
            </a:extLst>
          </p:cNvPr>
          <p:cNvSpPr/>
          <p:nvPr/>
        </p:nvSpPr>
        <p:spPr>
          <a:xfrm>
            <a:off x="6676383" y="2569180"/>
            <a:ext cx="754743" cy="2365524"/>
          </a:xfrm>
          <a:prstGeom prst="downArrow">
            <a:avLst/>
          </a:prstGeom>
          <a:solidFill>
            <a:srgbClr val="FFF1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AFE908B1-3D3B-BA99-A9D8-7ED39FF4FA2C}"/>
              </a:ext>
            </a:extLst>
          </p:cNvPr>
          <p:cNvSpPr txBox="1"/>
          <p:nvPr/>
        </p:nvSpPr>
        <p:spPr>
          <a:xfrm>
            <a:off x="290837" y="302638"/>
            <a:ext cx="106664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32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ID" sz="32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ID" sz="3200" b="1" dirty="0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Inbound Patient – Set Arrival Time/Close Channel </a:t>
            </a:r>
            <a:endParaRPr sz="3200" b="1" i="0" u="none" strike="noStrike" cap="none" dirty="0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255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CF19AAAE-5CF1-14F1-A780-28668BBBF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>
            <a:extLst>
              <a:ext uri="{FF2B5EF4-FFF2-40B4-BE49-F238E27FC236}">
                <a16:creationId xmlns:a16="http://schemas.microsoft.com/office/drawing/2014/main" id="{43428E60-5B3A-9A57-2F9B-FA72055C61B2}"/>
              </a:ext>
            </a:extLst>
          </p:cNvPr>
          <p:cNvPicPr preferRelativeResize="0"/>
          <p:nvPr/>
        </p:nvPicPr>
        <p:blipFill rotWithShape="1">
          <a:blip r:embed="rId3"/>
          <a:srcRect t="664" b="664"/>
          <a:stretch/>
        </p:blipFill>
        <p:spPr>
          <a:xfrm>
            <a:off x="5792807" y="1074057"/>
            <a:ext cx="2492400" cy="535577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3" name="Google Shape;16;p3">
            <a:extLst>
              <a:ext uri="{FF2B5EF4-FFF2-40B4-BE49-F238E27FC236}">
                <a16:creationId xmlns:a16="http://schemas.microsoft.com/office/drawing/2014/main" id="{9901281B-6032-9F99-3CCF-49AEE2DF21C8}"/>
              </a:ext>
            </a:extLst>
          </p:cNvPr>
          <p:cNvSpPr txBox="1"/>
          <p:nvPr/>
        </p:nvSpPr>
        <p:spPr>
          <a:xfrm>
            <a:off x="889925" y="1120100"/>
            <a:ext cx="4741125" cy="32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Open Patient Channel</a:t>
            </a:r>
            <a:endParaRPr sz="1200" b="0" i="0" u="none" strike="noStrike" cap="none" dirty="0">
              <a:solidFill>
                <a:srgbClr val="6767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From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Patients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screen, tap the patient name </a:t>
            </a:r>
            <a:r>
              <a:rPr lang="en-ID" sz="1500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Scan the wristband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Set ED Arrival Time</a:t>
            </a:r>
          </a:p>
          <a:p>
            <a:pPr marL="285750" indent="-279400">
              <a:lnSpc>
                <a:spcPct val="120000"/>
              </a:lnSpc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Scroll down to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Emergency Department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card and tap on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ED Arrival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time button. 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Review or Assign Room </a:t>
            </a:r>
            <a:r>
              <a:rPr lang="en-ID" sz="2200" b="1" i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(Optional)</a:t>
            </a:r>
            <a:endParaRPr sz="2200" b="1" i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Char char="•"/>
            </a:pP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Tap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Edit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on the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Patient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card to add or update the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Room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number.</a:t>
            </a:r>
          </a:p>
        </p:txBody>
      </p:sp>
      <p:pic>
        <p:nvPicPr>
          <p:cNvPr id="5" name="Google Shape;17;p3">
            <a:extLst>
              <a:ext uri="{FF2B5EF4-FFF2-40B4-BE49-F238E27FC236}">
                <a16:creationId xmlns:a16="http://schemas.microsoft.com/office/drawing/2014/main" id="{C0ACC4FA-DBF3-0C9F-178C-9AF176A945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18" y="1155572"/>
            <a:ext cx="354196" cy="354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oogle Shape;19;p3">
            <a:extLst>
              <a:ext uri="{FF2B5EF4-FFF2-40B4-BE49-F238E27FC236}">
                <a16:creationId xmlns:a16="http://schemas.microsoft.com/office/drawing/2014/main" id="{4596F3DA-EEF5-1498-D63C-3C686996E8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886" y="2193878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23;p3">
            <a:extLst>
              <a:ext uri="{FF2B5EF4-FFF2-40B4-BE49-F238E27FC236}">
                <a16:creationId xmlns:a16="http://schemas.microsoft.com/office/drawing/2014/main" id="{3DDB5703-448E-7F2E-C948-28D4945D86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861" y="3302174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Google Shape;23;p3">
            <a:extLst>
              <a:ext uri="{FF2B5EF4-FFF2-40B4-BE49-F238E27FC236}">
                <a16:creationId xmlns:a16="http://schemas.microsoft.com/office/drawing/2014/main" id="{3184B2A8-7792-22E9-EF1F-2B8ED6ECC15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108" y="2053945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Google Shape;14;p3">
            <a:extLst>
              <a:ext uri="{FF2B5EF4-FFF2-40B4-BE49-F238E27FC236}">
                <a16:creationId xmlns:a16="http://schemas.microsoft.com/office/drawing/2014/main" id="{FC19F380-E145-D9C6-44A7-08E7DA99CCF0}"/>
              </a:ext>
            </a:extLst>
          </p:cNvPr>
          <p:cNvPicPr preferRelativeResize="0"/>
          <p:nvPr/>
        </p:nvPicPr>
        <p:blipFill rotWithShape="1">
          <a:blip r:embed="rId7"/>
          <a:srcRect t="626" b="626"/>
          <a:stretch/>
        </p:blipFill>
        <p:spPr>
          <a:xfrm>
            <a:off x="8722589" y="1074057"/>
            <a:ext cx="2492400" cy="535577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2" name="Google Shape;23;p3">
            <a:extLst>
              <a:ext uri="{FF2B5EF4-FFF2-40B4-BE49-F238E27FC236}">
                <a16:creationId xmlns:a16="http://schemas.microsoft.com/office/drawing/2014/main" id="{93328D27-6555-4774-6946-93DEE1D8B9C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0919" y="5087431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87EB26B7-7618-6855-A62D-8624679306AB}"/>
              </a:ext>
            </a:extLst>
          </p:cNvPr>
          <p:cNvSpPr txBox="1"/>
          <p:nvPr/>
        </p:nvSpPr>
        <p:spPr>
          <a:xfrm>
            <a:off x="290837" y="302638"/>
            <a:ext cx="106664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32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ID" sz="32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ID" sz="3200" b="1" dirty="0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Inbound Patient – Set Arrival Time/Close Channel </a:t>
            </a:r>
            <a:endParaRPr sz="3200" b="1" i="0" u="none" strike="noStrike" cap="none" dirty="0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357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>
          <a:extLst>
            <a:ext uri="{FF2B5EF4-FFF2-40B4-BE49-F238E27FC236}">
              <a16:creationId xmlns:a16="http://schemas.microsoft.com/office/drawing/2014/main" id="{B91280CA-EC05-98A7-1B3E-88BC18C3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4;p3">
            <a:extLst>
              <a:ext uri="{FF2B5EF4-FFF2-40B4-BE49-F238E27FC236}">
                <a16:creationId xmlns:a16="http://schemas.microsoft.com/office/drawing/2014/main" id="{519A3F1E-BFC8-681E-2295-AA0908D2AA47}"/>
              </a:ext>
            </a:extLst>
          </p:cNvPr>
          <p:cNvPicPr preferRelativeResize="0"/>
          <p:nvPr/>
        </p:nvPicPr>
        <p:blipFill rotWithShape="1">
          <a:blip r:embed="rId3"/>
          <a:srcRect t="747" b="747"/>
          <a:stretch/>
        </p:blipFill>
        <p:spPr>
          <a:xfrm>
            <a:off x="8722589" y="1074057"/>
            <a:ext cx="2492400" cy="5355771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Google Shape;16;p3">
            <a:extLst>
              <a:ext uri="{FF2B5EF4-FFF2-40B4-BE49-F238E27FC236}">
                <a16:creationId xmlns:a16="http://schemas.microsoft.com/office/drawing/2014/main" id="{834E3B5D-AAC1-E2CD-ECE5-F09EF5484E49}"/>
              </a:ext>
            </a:extLst>
          </p:cNvPr>
          <p:cNvSpPr txBox="1"/>
          <p:nvPr/>
        </p:nvSpPr>
        <p:spPr>
          <a:xfrm>
            <a:off x="889925" y="1120100"/>
            <a:ext cx="4741125" cy="49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Open Patient Channel</a:t>
            </a:r>
            <a:endParaRPr sz="1200" b="0" i="0" u="none" strike="noStrike" cap="none" dirty="0">
              <a:solidFill>
                <a:srgbClr val="6767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From the Patients Screen, tap the patient name </a:t>
            </a:r>
            <a:r>
              <a:rPr lang="en-ID" sz="1500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Scan the Wristband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Set ED Arrival Time</a:t>
            </a:r>
          </a:p>
          <a:p>
            <a:pPr marL="285750" indent="-279400">
              <a:lnSpc>
                <a:spcPct val="120000"/>
              </a:lnSpc>
              <a:buClr>
                <a:srgbClr val="676767"/>
              </a:buClr>
              <a:buSzPts val="1500"/>
              <a:buFont typeface="Roboto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Scroll down to the Emergency Department card and tap on the ED Arrival Time button. 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Review or Assign Room </a:t>
            </a:r>
            <a:r>
              <a:rPr lang="en-ID" sz="2200" b="1" i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(Optional)</a:t>
            </a:r>
            <a:endParaRPr sz="2200" b="1" i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Char char="•"/>
            </a:pP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Tap Edit on the Patient card to add or update the </a:t>
            </a:r>
            <a:r>
              <a:rPr lang="en-US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Room</a:t>
            </a:r>
            <a:r>
              <a:rPr lang="en-US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number.</a:t>
            </a:r>
            <a:endParaRPr sz="1500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22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STOP Patient Channel</a:t>
            </a:r>
            <a:endParaRPr sz="2200" b="1" i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3688"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When communication is no longer needed, tap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STOP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to close the channel.</a:t>
            </a:r>
          </a:p>
          <a:p>
            <a:pPr marL="293688" lvl="0" indent="-282575" algn="l" rtl="0">
              <a:lnSpc>
                <a:spcPct val="120000"/>
              </a:lnSpc>
              <a:spcBef>
                <a:spcPts val="600"/>
              </a:spcBef>
              <a:buClr>
                <a:srgbClr val="676767"/>
              </a:buClr>
              <a:buSzPts val="1500"/>
              <a:buChar char="•"/>
            </a:pP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You can restart the channel by scrolling to the bottom and tapping the </a:t>
            </a:r>
            <a:r>
              <a:rPr lang="en-ID" sz="1500" b="1" i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Restart Case </a:t>
            </a:r>
            <a:r>
              <a:rPr lang="en-ID" sz="15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button.</a:t>
            </a:r>
            <a:endParaRPr sz="22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17;p3">
            <a:extLst>
              <a:ext uri="{FF2B5EF4-FFF2-40B4-BE49-F238E27FC236}">
                <a16:creationId xmlns:a16="http://schemas.microsoft.com/office/drawing/2014/main" id="{F4420315-084A-EF97-F42B-BA77276998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18" y="1155572"/>
            <a:ext cx="354196" cy="354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19;p3">
            <a:extLst>
              <a:ext uri="{FF2B5EF4-FFF2-40B4-BE49-F238E27FC236}">
                <a16:creationId xmlns:a16="http://schemas.microsoft.com/office/drawing/2014/main" id="{0B2C5069-B656-C614-5EB0-188FE2E6F9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886" y="2193878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Google Shape;23;p3">
            <a:extLst>
              <a:ext uri="{FF2B5EF4-FFF2-40B4-BE49-F238E27FC236}">
                <a16:creationId xmlns:a16="http://schemas.microsoft.com/office/drawing/2014/main" id="{6A2C6D5E-9009-C6CD-FE46-BA2B1585574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861" y="3440568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24;p3">
            <a:extLst>
              <a:ext uri="{FF2B5EF4-FFF2-40B4-BE49-F238E27FC236}">
                <a16:creationId xmlns:a16="http://schemas.microsoft.com/office/drawing/2014/main" id="{906176D7-32BB-E8DC-7344-4EC84CB85AC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5886" y="4410470"/>
            <a:ext cx="353886" cy="353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2BCDA1B-3733-3E32-0933-387031375AFE}"/>
              </a:ext>
            </a:extLst>
          </p:cNvPr>
          <p:cNvGrpSpPr/>
          <p:nvPr/>
        </p:nvGrpSpPr>
        <p:grpSpPr>
          <a:xfrm>
            <a:off x="5792807" y="1074057"/>
            <a:ext cx="2492400" cy="5355771"/>
            <a:chOff x="5660075" y="1074057"/>
            <a:chExt cx="2492400" cy="5355771"/>
          </a:xfrm>
        </p:grpSpPr>
        <p:pic>
          <p:nvPicPr>
            <p:cNvPr id="14" name="Google Shape;14;p3">
              <a:extLst>
                <a:ext uri="{FF2B5EF4-FFF2-40B4-BE49-F238E27FC236}">
                  <a16:creationId xmlns:a16="http://schemas.microsoft.com/office/drawing/2014/main" id="{E0C294E2-AB07-6385-B31F-6A7D23A2F0AA}"/>
                </a:ext>
              </a:extLst>
            </p:cNvPr>
            <p:cNvPicPr preferRelativeResize="0"/>
            <p:nvPr/>
          </p:nvPicPr>
          <p:blipFill rotWithShape="1">
            <a:blip r:embed="rId8"/>
            <a:srcRect t="703" b="703"/>
            <a:stretch/>
          </p:blipFill>
          <p:spPr>
            <a:xfrm>
              <a:off x="5660075" y="1074057"/>
              <a:ext cx="2492400" cy="5355771"/>
            </a:xfrm>
            <a:prstGeom prst="roundRect">
              <a:avLst>
                <a:gd name="adj" fmla="val 3143"/>
              </a:avLst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90500" dist="88900" dir="2700000" algn="tl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" name="Google Shape;24;p3">
              <a:extLst>
                <a:ext uri="{FF2B5EF4-FFF2-40B4-BE49-F238E27FC236}">
                  <a16:creationId xmlns:a16="http://schemas.microsoft.com/office/drawing/2014/main" id="{A558A630-968A-2D1F-C06A-CA9B99BB017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06058" y="4991041"/>
              <a:ext cx="353886" cy="3538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8" name="Google Shape;47;p3">
            <a:extLst>
              <a:ext uri="{FF2B5EF4-FFF2-40B4-BE49-F238E27FC236}">
                <a16:creationId xmlns:a16="http://schemas.microsoft.com/office/drawing/2014/main" id="{C40BE63E-8B7A-6DEB-4F5B-D716FF4ACC6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2747" y="5443003"/>
            <a:ext cx="354197" cy="354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47;p3">
            <a:extLst>
              <a:ext uri="{FF2B5EF4-FFF2-40B4-BE49-F238E27FC236}">
                <a16:creationId xmlns:a16="http://schemas.microsoft.com/office/drawing/2014/main" id="{1B6B90DB-5DF8-4DFA-F7F5-BEF2D843E3A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27589" y="5265905"/>
            <a:ext cx="354197" cy="354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DBF5E8B9-48FC-D887-ABF3-B95C3361E9C1}"/>
              </a:ext>
            </a:extLst>
          </p:cNvPr>
          <p:cNvSpPr txBox="1"/>
          <p:nvPr/>
        </p:nvSpPr>
        <p:spPr>
          <a:xfrm>
            <a:off x="290837" y="302638"/>
            <a:ext cx="106664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32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ID" sz="32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ID" sz="3200" b="1" dirty="0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Inbound Patient – Set Arrival Time/Close Channel </a:t>
            </a:r>
            <a:endParaRPr sz="3200" b="1" i="0" u="none" strike="noStrike" cap="none" dirty="0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418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33333"/>
      </a:dk1>
      <a:lt1>
        <a:srgbClr val="FFFFFF"/>
      </a:lt1>
      <a:dk2>
        <a:srgbClr val="44546A"/>
      </a:dk2>
      <a:lt2>
        <a:srgbClr val="E7E6E6"/>
      </a:lt2>
      <a:accent1>
        <a:srgbClr val="B12028"/>
      </a:accent1>
      <a:accent2>
        <a:srgbClr val="5E5E5E"/>
      </a:accent2>
      <a:accent3>
        <a:srgbClr val="8A8A8A"/>
      </a:accent3>
      <a:accent4>
        <a:srgbClr val="B12028"/>
      </a:accent4>
      <a:accent5>
        <a:srgbClr val="FBE5E8"/>
      </a:accent5>
      <a:accent6>
        <a:srgbClr val="8A8A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662</Words>
  <Application>Microsoft Macintosh PowerPoint</Application>
  <PresentationFormat>Widescreen</PresentationFormat>
  <Paragraphs>58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Michele M Miller</cp:lastModifiedBy>
  <cp:revision>6</cp:revision>
  <dcterms:modified xsi:type="dcterms:W3CDTF">2025-04-23T18:27:34Z</dcterms:modified>
</cp:coreProperties>
</file>