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4"/>
  </p:notesMasterIdLst>
  <p:sldIdLst>
    <p:sldId id="259" r:id="rId2"/>
    <p:sldId id="3100" r:id="rId3"/>
    <p:sldId id="4576" r:id="rId4"/>
    <p:sldId id="4568" r:id="rId5"/>
    <p:sldId id="4569" r:id="rId6"/>
    <p:sldId id="4570" r:id="rId7"/>
    <p:sldId id="315" r:id="rId8"/>
    <p:sldId id="4606" r:id="rId9"/>
    <p:sldId id="4557" r:id="rId10"/>
    <p:sldId id="4558" r:id="rId11"/>
    <p:sldId id="4559" r:id="rId12"/>
    <p:sldId id="4581" r:id="rId13"/>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pos="193" userDrawn="1">
          <p15:clr>
            <a:srgbClr val="A4A3A4"/>
          </p15:clr>
        </p15:guide>
        <p15:guide id="2" pos="4129" userDrawn="1">
          <p15:clr>
            <a:srgbClr val="A4A3A4"/>
          </p15:clr>
        </p15:guide>
        <p15:guide id="3" orient="horz" pos="2448" userDrawn="1">
          <p15:clr>
            <a:srgbClr val="A4A3A4"/>
          </p15:clr>
        </p15:guide>
        <p15:guide id="4" orient="horz" pos="2616" userDrawn="1">
          <p15:clr>
            <a:srgbClr val="A4A3A4"/>
          </p15:clr>
        </p15:guide>
        <p15:guide id="5" pos="73" userDrawn="1">
          <p15:clr>
            <a:srgbClr val="A4A3A4"/>
          </p15:clr>
        </p15:guide>
        <p15:guide id="6" pos="4249" userDrawn="1">
          <p15:clr>
            <a:srgbClr val="A4A3A4"/>
          </p15:clr>
        </p15:guide>
        <p15:guide id="7" orient="horz" pos="7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2D7620-D18E-2720-E75C-12A5AFE9EFF3}" name="Kinsie Clarkson" initials="KC" userId="S::mckinsie.clarkson@pulsara.com::53580e26-1d0f-4b8d-b1f1-270206177f63" providerId="AD"/>
  <p188:author id="{3D082A4A-5585-6AA9-4201-6214A5B70DC1}" name="Michele M. Miller" initials="MMM" userId="Michele M. Miller" providerId="None"/>
  <p188:author id="{30D11F9B-4371-CA26-61DD-BEC1A17C09C7}" name="James Woodson" initials="JW" userId="S::james@pulsara.com::21188c0e-0b11-4d31-a199-be73e0fc9a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3CC"/>
    <a:srgbClr val="61E8FA"/>
    <a:srgbClr val="54C8D6"/>
    <a:srgbClr val="05B9BF"/>
    <a:srgbClr val="FFA200"/>
    <a:srgbClr val="0391EC"/>
    <a:srgbClr val="FFFFDD"/>
    <a:srgbClr val="D6EBEE"/>
    <a:srgbClr val="92D050"/>
    <a:srgbClr val="A7D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0"/>
    <p:restoredTop sz="82440"/>
  </p:normalViewPr>
  <p:slideViewPr>
    <p:cSldViewPr snapToGrid="0">
      <p:cViewPr varScale="1">
        <p:scale>
          <a:sx n="112" d="100"/>
          <a:sy n="112" d="100"/>
        </p:scale>
        <p:origin x="2512" y="216"/>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p:cViewPr varScale="1">
        <p:scale>
          <a:sx n="210" d="100"/>
          <a:sy n="210" d="100"/>
        </p:scale>
        <p:origin x="7064" y="176"/>
      </p:cViewPr>
      <p:guideLst>
        <p:guide pos="193"/>
        <p:guide pos="4129"/>
        <p:guide orient="horz" pos="2448"/>
        <p:guide orient="horz" pos="2616"/>
        <p:guide pos="73"/>
        <p:guide pos="4249"/>
        <p:guide orient="horz" pos="7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0" y="-15240"/>
            <a:ext cx="6854613" cy="3855720"/>
          </a:xfrm>
          <a:prstGeom prst="rect">
            <a:avLst/>
          </a:prstGeom>
          <a:noFill/>
          <a:ln w="12700">
            <a:solidFill>
              <a:schemeClr val="bg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6388" y="4152899"/>
            <a:ext cx="6248400" cy="3499757"/>
          </a:xfrm>
          <a:prstGeom prst="rect">
            <a:avLst/>
          </a:prstGeom>
        </p:spPr>
        <p:txBody>
          <a:bodyPr vert="horz" lIns="91440" tIns="45720" rIns="91440" bIns="45720" rtlCol="0"/>
          <a:lstStyle/>
          <a:p>
            <a:pPr lvl="0"/>
            <a:r>
              <a:rPr lang="en-US" dirty="0"/>
              <a:t>Click to edit Master text styles</a:t>
            </a:r>
          </a:p>
        </p:txBody>
      </p:sp>
      <p:sp>
        <p:nvSpPr>
          <p:cNvPr id="2" name="Slide Number Placeholder 1">
            <a:extLst>
              <a:ext uri="{FF2B5EF4-FFF2-40B4-BE49-F238E27FC236}">
                <a16:creationId xmlns:a16="http://schemas.microsoft.com/office/drawing/2014/main" id="{06C42D08-8FEA-2B62-1D51-5FE5751E1A35}"/>
              </a:ext>
            </a:extLst>
          </p:cNvPr>
          <p:cNvSpPr>
            <a:spLocks noGrp="1"/>
          </p:cNvSpPr>
          <p:nvPr>
            <p:ph type="sldNum" sz="quarter" idx="5"/>
          </p:nvPr>
        </p:nvSpPr>
        <p:spPr>
          <a:xfrm>
            <a:off x="15997" y="8685213"/>
            <a:ext cx="6838615" cy="458787"/>
          </a:xfrm>
          <a:prstGeom prst="rect">
            <a:avLst/>
          </a:prstGeom>
        </p:spPr>
        <p:txBody>
          <a:bodyPr vert="horz" lIns="91440" tIns="45720" rIns="91440" bIns="45720" rtlCol="0" anchor="b"/>
          <a:lstStyle>
            <a:lvl1pPr algn="ctr">
              <a:defRPr sz="1200" b="0" i="0">
                <a:latin typeface="Calibri Light" panose="020F0302020204030204" pitchFamily="34" charset="0"/>
                <a:cs typeface="Calibri Light" panose="020F0302020204030204" pitchFamily="34" charset="0"/>
              </a:defRPr>
            </a:lvl1pPr>
          </a:lstStyle>
          <a:p>
            <a:fld id="{1A29FED2-704B-8F40-A666-2337C5800A5F}" type="slidenum">
              <a:rPr lang="en-US" smtClean="0"/>
              <a:pPr/>
              <a:t>‹#›</a:t>
            </a:fld>
            <a:endParaRPr lang="en-US"/>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1pPr>
    <a:lvl2pPr marL="914446"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2pPr>
    <a:lvl3pPr marL="1828891"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3pPr>
    <a:lvl4pPr marL="2743337"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4pPr>
    <a:lvl5pPr marL="3657783"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616" userDrawn="1">
          <p15:clr>
            <a:srgbClr val="F26B43"/>
          </p15:clr>
        </p15:guide>
        <p15:guide id="2" pos="193" userDrawn="1">
          <p15:clr>
            <a:srgbClr val="F26B43"/>
          </p15:clr>
        </p15:guide>
        <p15:guide id="3" pos="412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8528232797_4_77:notes"/>
          <p:cNvSpPr>
            <a:spLocks noGrp="1" noRot="1" noChangeAspect="1"/>
          </p:cNvSpPr>
          <p:nvPr>
            <p:ph type="sldImg" idx="2"/>
          </p:nvPr>
        </p:nvSpPr>
        <p:spPr>
          <a:xfrm>
            <a:off x="95250" y="114300"/>
            <a:ext cx="6665913"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97" name="Google Shape;97;g28528232797_4_77:notes"/>
          <p:cNvSpPr txBox="1">
            <a:spLocks noGrp="1"/>
          </p:cNvSpPr>
          <p:nvPr>
            <p:ph type="sldNum" idx="12"/>
          </p:nvPr>
        </p:nvSpPr>
        <p:spPr>
          <a:xfrm>
            <a:off x="-1587" y="8856617"/>
            <a:ext cx="6858000" cy="28729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1</a:t>
            </a:fld>
            <a:endParaRPr dirty="0"/>
          </a:p>
        </p:txBody>
      </p:sp>
      <p:sp>
        <p:nvSpPr>
          <p:cNvPr id="3" name="Notes Placeholder 2">
            <a:extLst>
              <a:ext uri="{FF2B5EF4-FFF2-40B4-BE49-F238E27FC236}">
                <a16:creationId xmlns:a16="http://schemas.microsoft.com/office/drawing/2014/main" id="{C9EDC05A-1EEC-85C4-AB71-EEEF983B1E11}"/>
              </a:ext>
            </a:extLst>
          </p:cNvPr>
          <p:cNvSpPr>
            <a:spLocks noGrp="1"/>
          </p:cNvSpPr>
          <p:nvPr>
            <p:ph type="body" sz="quarter" idx="3"/>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Pulsara is The communication and logistics platform used in your region that unites distributed teams and fragmented technologies during dynamic events.  The most common events are Patient Movement Events.  This video will highlight how Pulsara is used in Transfer Operations.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For instance, a hospital can alert both the Transfer Center and On-Call Cardiologist immediately when the request is made or only alert the Transfer Center who can add the On-Call Cardiologist if appropriate.</a:t>
            </a:r>
          </a:p>
        </p:txBody>
      </p:sp>
      <p:sp>
        <p:nvSpPr>
          <p:cNvPr id="4" name="Slide Number Placeholder 3"/>
          <p:cNvSpPr>
            <a:spLocks noGrp="1"/>
          </p:cNvSpPr>
          <p:nvPr>
            <p:ph type="sldNum" sz="quarter" idx="5"/>
          </p:nvPr>
        </p:nvSpPr>
        <p:spPr>
          <a:noFill/>
          <a:ln>
            <a:noFill/>
          </a:ln>
        </p:spPr>
        <p:txBody>
          <a:bodyPr spcFirstLastPara="1" vert="horz" wrap="square" lIns="91425" tIns="45700" rIns="91425" bIns="45700" rtlCol="0" anchor="b" anchorCtr="0">
            <a:noAutofit/>
          </a:bodyPr>
          <a:lstStyle/>
          <a:p>
            <a:fld id="{76ADBB74-3F42-8A4E-BB9A-385F404577B7}" type="slidenum">
              <a:rPr lang="en-US"/>
              <a:pPr/>
              <a:t>10</a:t>
            </a:fld>
            <a:endParaRPr lang="en-US"/>
          </a:p>
        </p:txBody>
      </p:sp>
    </p:spTree>
    <p:extLst>
      <p:ext uri="{BB962C8B-B14F-4D97-AF65-F5344CB8AC3E}">
        <p14:creationId xmlns:p14="http://schemas.microsoft.com/office/powerpoint/2010/main" val="381693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A9CCA-CA58-9E47-73CD-81FC06D2F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7B216-0E2B-B164-4DE7-7F1CB0C243FE}"/>
              </a:ext>
            </a:extLst>
          </p:cNvPr>
          <p:cNvSpPr>
            <a:spLocks noGrp="1" noRot="1" noChangeAspect="1"/>
          </p:cNvSpPr>
          <p:nvPr>
            <p:ph type="sldImg"/>
          </p:nvPr>
        </p:nvSpPr>
        <p:spPr>
          <a:xfrm>
            <a:off x="112713" y="93663"/>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B136A24C-4B82-4012-EDC2-BAD18E73EC46}"/>
              </a:ext>
            </a:extLst>
          </p:cNvPr>
          <p:cNvSpPr>
            <a:spLocks noGrp="1"/>
          </p:cNvSpPr>
          <p:nvPr>
            <p:ph type="body" idx="1"/>
          </p:nvPr>
        </p:nvSpPr>
        <p:spPr>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Managing call status is straightforward for care team members. The easiest approach is to integrate call status with your calendar for automatic updates. Alternatively, individuals can manually toggle their status or schedule upcoming on-call or off-call times. Administrators also have the flexibility to adjust call statuses as needed.</a:t>
            </a:r>
          </a:p>
          <a:p>
            <a:br>
              <a:rPr lang="en-US" dirty="0">
                <a:solidFill>
                  <a:schemeClr val="tx1">
                    <a:lumMod val="75000"/>
                    <a:lumOff val="25000"/>
                  </a:schemeClr>
                </a:solidFill>
              </a:rPr>
            </a:br>
            <a:r>
              <a:rPr lang="en-US" dirty="0">
                <a:solidFill>
                  <a:schemeClr val="tx1">
                    <a:lumMod val="75000"/>
                    <a:lumOff val="25000"/>
                  </a:schemeClr>
                </a:solidFill>
              </a:rPr>
              <a:t>Additionally, a Transfer Center Agent can reference another source for call status and manually add any individual to a patient channel, regardless of their current call status in Pulsara.</a:t>
            </a:r>
          </a:p>
          <a:p>
            <a:endParaRPr lang="en-US" dirty="0">
              <a:solidFill>
                <a:schemeClr val="tx1">
                  <a:lumMod val="75000"/>
                  <a:lumOff val="25000"/>
                </a:schemeClr>
              </a:solidFill>
            </a:endParaRPr>
          </a:p>
          <a:p>
            <a:r>
              <a:rPr lang="en-US" dirty="0">
                <a:solidFill>
                  <a:schemeClr val="tx1">
                    <a:lumMod val="75000"/>
                    <a:lumOff val="25000"/>
                  </a:schemeClr>
                </a:solidFill>
              </a:rPr>
              <a:t>Each patient channel includes a Team Screen that displays all organizations involved, along with every individual and their role at each organization assigned to the case. Transfer Agents can also see when each individual has acknowledged their alerts, ensuring clear and efficient communication.</a:t>
            </a:r>
          </a:p>
        </p:txBody>
      </p:sp>
      <p:sp>
        <p:nvSpPr>
          <p:cNvPr id="4" name="Slide Number Placeholder 3">
            <a:extLst>
              <a:ext uri="{FF2B5EF4-FFF2-40B4-BE49-F238E27FC236}">
                <a16:creationId xmlns:a16="http://schemas.microsoft.com/office/drawing/2014/main" id="{056F1B27-88AC-1EA3-D245-57B3C7A80090}"/>
              </a:ext>
            </a:extLst>
          </p:cNvPr>
          <p:cNvSpPr>
            <a:spLocks noGrp="1"/>
          </p:cNvSpPr>
          <p:nvPr>
            <p:ph type="sldNum" sz="quarter" idx="5"/>
          </p:nvPr>
        </p:nvSpPr>
        <p:spPr>
          <a:noFill/>
          <a:ln>
            <a:noFill/>
          </a:ln>
        </p:spPr>
        <p:txBody>
          <a:bodyPr spcFirstLastPara="1" vert="horz" wrap="square" lIns="91425" tIns="45700" rIns="91425" bIns="45700" rtlCol="0" anchor="b" anchorCtr="0">
            <a:noAutofit/>
          </a:bodyPr>
          <a:lstStyle/>
          <a:p>
            <a:fld id="{76ADBB74-3F42-8A4E-BB9A-385F404577B7}" type="slidenum">
              <a:rPr lang="en-US"/>
              <a:pPr/>
              <a:t>11</a:t>
            </a:fld>
            <a:endParaRPr lang="en-US" dirty="0"/>
          </a:p>
        </p:txBody>
      </p:sp>
    </p:spTree>
    <p:extLst>
      <p:ext uri="{BB962C8B-B14F-4D97-AF65-F5344CB8AC3E}">
        <p14:creationId xmlns:p14="http://schemas.microsoft.com/office/powerpoint/2010/main" val="3731614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5D03BA6F-8E89-C2D5-001F-ED5331EBC4A8}"/>
            </a:ext>
          </a:extLst>
        </p:cNvPr>
        <p:cNvGrpSpPr/>
        <p:nvPr/>
      </p:nvGrpSpPr>
      <p:grpSpPr>
        <a:xfrm>
          <a:off x="0" y="0"/>
          <a:ext cx="0" cy="0"/>
          <a:chOff x="0" y="0"/>
          <a:chExt cx="0" cy="0"/>
        </a:xfrm>
      </p:grpSpPr>
      <p:sp>
        <p:nvSpPr>
          <p:cNvPr id="117" name="Google Shape;117;g3192e3d6486_0_54:notes">
            <a:extLst>
              <a:ext uri="{FF2B5EF4-FFF2-40B4-BE49-F238E27FC236}">
                <a16:creationId xmlns:a16="http://schemas.microsoft.com/office/drawing/2014/main" id="{0B0AC80D-DD67-C069-B20F-AF994D605B76}"/>
              </a:ext>
            </a:extLst>
          </p:cNvPr>
          <p:cNvSpPr>
            <a:spLocks noGrp="1" noRot="1" noChangeAspect="1"/>
          </p:cNvSpPr>
          <p:nvPr>
            <p:ph type="sldImg" idx="2"/>
          </p:nvPr>
        </p:nvSpPr>
        <p:spPr>
          <a:xfrm>
            <a:off x="115888" y="114300"/>
            <a:ext cx="6632575"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18" name="Google Shape;118;g3192e3d6486_0_54:notes">
            <a:extLst>
              <a:ext uri="{FF2B5EF4-FFF2-40B4-BE49-F238E27FC236}">
                <a16:creationId xmlns:a16="http://schemas.microsoft.com/office/drawing/2014/main" id="{260053D3-1A0D-0AFE-2FBF-CBD313572E4C}"/>
              </a:ext>
            </a:extLst>
          </p:cNvPr>
          <p:cNvSpPr txBox="1">
            <a:spLocks noGrp="1"/>
          </p:cNvSpPr>
          <p:nvPr>
            <p:ph type="body" idx="1"/>
          </p:nvPr>
        </p:nvSpPr>
        <p:spPr>
          <a:xfrm>
            <a:off x="306388" y="4152900"/>
            <a:ext cx="6248400" cy="3600600"/>
          </a:xfrm>
          <a:prstGeom prst="rect">
            <a:avLst/>
          </a:prstGeom>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Uniting care teams on a dedicated communication channel has been studied for over a decade. Research shows that Pulsara improves treatment times, care team satisfaction, and hospital economics.</a:t>
            </a:r>
          </a:p>
          <a:p>
            <a:endParaRPr dirty="0">
              <a:solidFill>
                <a:schemeClr val="tx1">
                  <a:lumMod val="75000"/>
                  <a:lumOff val="25000"/>
                </a:schemeClr>
              </a:solidFill>
            </a:endParaRPr>
          </a:p>
        </p:txBody>
      </p:sp>
      <p:sp>
        <p:nvSpPr>
          <p:cNvPr id="119" name="Google Shape;119;g3192e3d6486_0_54:notes">
            <a:extLst>
              <a:ext uri="{FF2B5EF4-FFF2-40B4-BE49-F238E27FC236}">
                <a16:creationId xmlns:a16="http://schemas.microsoft.com/office/drawing/2014/main" id="{6954BFFC-7E8A-CBFD-D955-13A350748AD3}"/>
              </a:ext>
            </a:extLst>
          </p:cNvPr>
          <p:cNvSpPr txBox="1">
            <a:spLocks noGrp="1"/>
          </p:cNvSpPr>
          <p:nvPr>
            <p:ph type="sldNum" idx="12"/>
          </p:nvPr>
        </p:nvSpPr>
        <p:spPr>
          <a:xfrm>
            <a:off x="0" y="8685213"/>
            <a:ext cx="6856413" cy="458700"/>
          </a:xfrm>
          <a:prstGeom prst="rect">
            <a:avLst/>
          </a:prstGeom>
          <a:noFill/>
          <a:ln>
            <a:noFill/>
          </a:ln>
        </p:spPr>
        <p:txBody>
          <a:bodyPr spcFirstLastPara="1" vert="horz" wrap="square" lIns="91425" tIns="45700" rIns="91425" bIns="45700" rtlCol="0" anchor="b" anchorCtr="0">
            <a:noAutofit/>
          </a:bodyPr>
          <a:lstStyle/>
          <a:p>
            <a:fld id="{00000000-1234-1234-1234-123412341234}" type="slidenum">
              <a:rPr lang="en"/>
              <a:pPr/>
              <a:t>12</a:t>
            </a:fld>
            <a:endParaRPr dirty="0"/>
          </a:p>
        </p:txBody>
      </p:sp>
    </p:spTree>
    <p:extLst>
      <p:ext uri="{BB962C8B-B14F-4D97-AF65-F5344CB8AC3E}">
        <p14:creationId xmlns:p14="http://schemas.microsoft.com/office/powerpoint/2010/main" val="334522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111125" y="114300"/>
            <a:ext cx="6632575"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04" name="Google Shape;104;p5:notes"/>
          <p:cNvSpPr txBox="1">
            <a:spLocks noGrp="1"/>
          </p:cNvSpPr>
          <p:nvPr>
            <p:ph type="body" idx="1"/>
          </p:nvPr>
        </p:nvSpPr>
        <p:spPr>
          <a:xfrm>
            <a:off x="306388" y="4152900"/>
            <a:ext cx="6248400" cy="1986643"/>
          </a:xfrm>
          <a:prstGeom prst="rect">
            <a:avLst/>
          </a:prstGeom>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Coordinating patient movement across organizations involves managing multiple communication channels, including radio reports, phone calls, alerting tools, messaging systems, and intermediaries like transfer centers.</a:t>
            </a:r>
          </a:p>
          <a:p>
            <a:endParaRPr lang="en-US" dirty="0">
              <a:solidFill>
                <a:schemeClr val="tx1">
                  <a:lumMod val="75000"/>
                  <a:lumOff val="25000"/>
                </a:schemeClr>
              </a:solidFill>
            </a:endParaRPr>
          </a:p>
          <a:p>
            <a:r>
              <a:rPr lang="en-US" dirty="0">
                <a:solidFill>
                  <a:schemeClr val="tx1">
                    <a:lumMod val="75000"/>
                    <a:lumOff val="25000"/>
                  </a:schemeClr>
                </a:solidFill>
              </a:rPr>
              <a:t>The red lines in the diagram illustrate these complex communication paths. Many Transfer Center Operations are integrated into larger Command or Access Centers, where they face highly inefficient workflows during time-sensitive emergencies like STEMI, stroke, and trauma. In these scenarios, care teams are often spread across multiple departments and organizations, adding to the challenge.</a:t>
            </a:r>
          </a:p>
          <a:p>
            <a:endParaRPr lang="en-US" dirty="0">
              <a:solidFill>
                <a:schemeClr val="tx1">
                  <a:lumMod val="75000"/>
                  <a:lumOff val="25000"/>
                </a:schemeClr>
              </a:solidFill>
            </a:endParaRPr>
          </a:p>
          <a:p>
            <a:r>
              <a:rPr lang="en-US" dirty="0">
                <a:solidFill>
                  <a:schemeClr val="tx1">
                    <a:lumMod val="75000"/>
                    <a:lumOff val="25000"/>
                  </a:schemeClr>
                </a:solidFill>
              </a:rPr>
              <a:t>Even for routine inter-facility transfers, Transfer Center Agents primarily rely on multiple phone calls to coordinate communication among individuals at the referring hospital, the interfacility transport agency, and the receiving hospital.</a:t>
            </a: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105" name="Google Shape;105;p5:notes"/>
          <p:cNvSpPr txBox="1">
            <a:spLocks noGrp="1"/>
          </p:cNvSpPr>
          <p:nvPr>
            <p:ph type="sldNum" idx="12"/>
          </p:nvPr>
        </p:nvSpPr>
        <p:spPr>
          <a:xfrm>
            <a:off x="0" y="8685213"/>
            <a:ext cx="6856413" cy="458700"/>
          </a:xfrm>
          <a:prstGeom prst="rect">
            <a:avLst/>
          </a:prstGeom>
          <a:noFill/>
          <a:ln>
            <a:noFill/>
          </a:ln>
        </p:spPr>
        <p:txBody>
          <a:bodyPr spcFirstLastPara="1" vert="horz" wrap="square" lIns="91425" tIns="45700" rIns="91425" bIns="45700" rtlCol="0" anchor="b" anchorCtr="0">
            <a:noAutofit/>
          </a:bodyPr>
          <a:lstStyle/>
          <a:p>
            <a:fld id="{00000000-1234-1234-1234-123412341234}" type="slidenum">
              <a:rPr lang="en-US">
                <a:sym typeface="Arial"/>
              </a:rPr>
              <a:pPr/>
              <a:t>2</a:t>
            </a:fld>
            <a:endParaRPr dirty="0">
              <a:sym typeface="Arial"/>
            </a:endParaRPr>
          </a:p>
        </p:txBody>
      </p:sp>
    </p:spTree>
    <p:extLst>
      <p:ext uri="{BB962C8B-B14F-4D97-AF65-F5344CB8AC3E}">
        <p14:creationId xmlns:p14="http://schemas.microsoft.com/office/powerpoint/2010/main" val="15853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1B91-A72D-E34A-FF9A-9BBCA64F8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F09B5-00D5-E9C4-94A2-234BA9DA71C6}"/>
              </a:ext>
            </a:extLst>
          </p:cNvPr>
          <p:cNvSpPr>
            <a:spLocks noGrp="1" noRot="1" noChangeAspect="1"/>
          </p:cNvSpPr>
          <p:nvPr>
            <p:ph type="sldImg"/>
          </p:nvPr>
        </p:nvSpPr>
        <p:spPr>
          <a:xfrm>
            <a:off x="111125"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398B2062-D641-4FC9-2E6A-234F63D6EA5D}"/>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These are just a few of the common issues that arise, affecting patient safety, outcomes, treatment times, efficiency, and overall costs.</a:t>
            </a:r>
          </a:p>
        </p:txBody>
      </p:sp>
      <p:sp>
        <p:nvSpPr>
          <p:cNvPr id="4" name="Slide Number Placeholder 3">
            <a:extLst>
              <a:ext uri="{FF2B5EF4-FFF2-40B4-BE49-F238E27FC236}">
                <a16:creationId xmlns:a16="http://schemas.microsoft.com/office/drawing/2014/main" id="{83A4B5DE-EA25-3A88-5086-39044D50D754}"/>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a:pPr algn="ctr"/>
              <a:t>3</a:t>
            </a:fld>
            <a:endParaRPr lang="en-US" dirty="0"/>
          </a:p>
        </p:txBody>
      </p:sp>
    </p:spTree>
    <p:extLst>
      <p:ext uri="{BB962C8B-B14F-4D97-AF65-F5344CB8AC3E}">
        <p14:creationId xmlns:p14="http://schemas.microsoft.com/office/powerpoint/2010/main" val="182490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34938"/>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Imagine trying to coordinate a group dinner with eight friends, relying primarily on phone calls. In today’s world, we wouldn’t even consider doing that in our personal lives. Yet, that’s exactly what we ask our Transfer Center Agents to do every day, which is why they can relate to the challenges and frustrations you see on this slide.</a:t>
            </a:r>
          </a:p>
        </p:txBody>
      </p:sp>
      <p:sp>
        <p:nvSpPr>
          <p:cNvPr id="4" name="Slide Number Placeholder 3"/>
          <p:cNvSpPr>
            <a:spLocks noGrp="1"/>
          </p:cNvSpPr>
          <p:nvPr>
            <p:ph type="sldNum" sz="quarter" idx="5"/>
          </p:nvPr>
        </p:nvSpPr>
        <p:spPr/>
        <p:txBody>
          <a:bodyPr/>
          <a:lstStyle/>
          <a:p>
            <a:fld id="{76ADBB74-3F42-8A4E-BB9A-385F404577B7}" type="slidenum">
              <a:rPr lang="en-US" smtClean="0"/>
              <a:pPr/>
              <a:t>4</a:t>
            </a:fld>
            <a:endParaRPr lang="en-US"/>
          </a:p>
        </p:txBody>
      </p:sp>
    </p:spTree>
    <p:extLst>
      <p:ext uri="{BB962C8B-B14F-4D97-AF65-F5344CB8AC3E}">
        <p14:creationId xmlns:p14="http://schemas.microsoft.com/office/powerpoint/2010/main" val="365010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The “telephone game” can be especially frustrating for frontline clinicians and staff at both the referring and receiving facilities.</a:t>
            </a:r>
          </a:p>
        </p:txBody>
      </p:sp>
      <p:sp>
        <p:nvSpPr>
          <p:cNvPr id="4" name="Slide Number Placeholder 3"/>
          <p:cNvSpPr>
            <a:spLocks noGrp="1"/>
          </p:cNvSpPr>
          <p:nvPr>
            <p:ph type="sldNum" sz="quarter" idx="5"/>
          </p:nvPr>
        </p:nvSpPr>
        <p:spPr/>
        <p:txBody>
          <a:bodyPr/>
          <a:lstStyle/>
          <a:p>
            <a:fld id="{76ADBB74-3F42-8A4E-BB9A-385F404577B7}" type="slidenum">
              <a:rPr lang="en-US" smtClean="0"/>
              <a:pPr/>
              <a:t>5</a:t>
            </a:fld>
            <a:endParaRPr lang="en-US"/>
          </a:p>
        </p:txBody>
      </p:sp>
    </p:spTree>
    <p:extLst>
      <p:ext uri="{BB962C8B-B14F-4D97-AF65-F5344CB8AC3E}">
        <p14:creationId xmlns:p14="http://schemas.microsoft.com/office/powerpoint/2010/main" val="339715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Even primary inter-facility transport agencies face challenges stemming from outdated communication technology.</a:t>
            </a:r>
          </a:p>
        </p:txBody>
      </p:sp>
      <p:sp>
        <p:nvSpPr>
          <p:cNvPr id="4" name="Slide Number Placeholder 3"/>
          <p:cNvSpPr>
            <a:spLocks noGrp="1"/>
          </p:cNvSpPr>
          <p:nvPr>
            <p:ph type="sldNum" sz="quarter" idx="5"/>
          </p:nvPr>
        </p:nvSpPr>
        <p:spPr>
          <a:noFill/>
          <a:ln>
            <a:noFill/>
          </a:ln>
        </p:spPr>
        <p:txBody>
          <a:bodyPr spcFirstLastPara="1" vert="horz" wrap="square" lIns="91425" tIns="45700" rIns="91425" bIns="45700" rtlCol="0" anchor="b" anchorCtr="0">
            <a:noAutofit/>
          </a:bodyPr>
          <a:lstStyle/>
          <a:p>
            <a:fld id="{76ADBB74-3F42-8A4E-BB9A-385F404577B7}" type="slidenum">
              <a:rPr lang="en-US"/>
              <a:pPr/>
              <a:t>6</a:t>
            </a:fld>
            <a:endParaRPr lang="en-US"/>
          </a:p>
        </p:txBody>
      </p:sp>
    </p:spTree>
    <p:extLst>
      <p:ext uri="{BB962C8B-B14F-4D97-AF65-F5344CB8AC3E}">
        <p14:creationId xmlns:p14="http://schemas.microsoft.com/office/powerpoint/2010/main" val="315973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115888" y="114300"/>
            <a:ext cx="6630987"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62" name="Google Shape;162;p6:notes"/>
          <p:cNvSpPr txBox="1">
            <a:spLocks noGrp="1"/>
          </p:cNvSpPr>
          <p:nvPr>
            <p:ph type="body" idx="1"/>
          </p:nvPr>
        </p:nvSpPr>
        <p:spPr>
          <a:xfrm>
            <a:off x="306388" y="4129238"/>
            <a:ext cx="6248400" cy="3458336"/>
          </a:xfrm>
          <a:prstGeom prst="rect">
            <a:avLst/>
          </a:prstGeom>
          <a:noFill/>
          <a:ln>
            <a:noFill/>
          </a:ln>
        </p:spPr>
        <p:txBody>
          <a:bodyPr spcFirstLastPara="1" vert="horz" wrap="square" lIns="91425" tIns="45700" rIns="91425" bIns="45700" rtlCol="0" anchor="t" anchorCtr="0">
            <a:noAutofit/>
          </a:bodyPr>
          <a:lstStyle/>
          <a:p>
            <a:r>
              <a:rPr lang="en-US" dirty="0" err="1">
                <a:solidFill>
                  <a:schemeClr val="tx1">
                    <a:lumMod val="75000"/>
                    <a:lumOff val="25000"/>
                  </a:schemeClr>
                </a:solidFill>
              </a:rPr>
              <a:t>Pulsara’s</a:t>
            </a:r>
            <a:r>
              <a:rPr lang="en-US" dirty="0">
                <a:solidFill>
                  <a:schemeClr val="tx1">
                    <a:lumMod val="75000"/>
                    <a:lumOff val="25000"/>
                  </a:schemeClr>
                </a:solidFill>
              </a:rPr>
              <a:t> Patient Movement System offers a HIPAA-compliant solution for streamlining communication and logistics across organizations. Think of it as a HIPAA Compliant secure group chat that integrates public safety and healthcare teams. </a:t>
            </a:r>
          </a:p>
          <a:p>
            <a:endParaRPr lang="en-US" dirty="0">
              <a:solidFill>
                <a:schemeClr val="tx1">
                  <a:lumMod val="75000"/>
                  <a:lumOff val="25000"/>
                </a:schemeClr>
              </a:solidFill>
            </a:endParaRPr>
          </a:p>
          <a:p>
            <a:r>
              <a:rPr lang="en-US" dirty="0">
                <a:solidFill>
                  <a:schemeClr val="tx1">
                    <a:lumMod val="75000"/>
                    <a:lumOff val="25000"/>
                  </a:schemeClr>
                </a:solidFill>
              </a:rPr>
              <a:t>You simply create a dedicated communication channel for each patient encounter, build the care team, and begin communication.  </a:t>
            </a:r>
          </a:p>
          <a:p>
            <a:endParaRPr lang="en-US" dirty="0">
              <a:solidFill>
                <a:schemeClr val="tx1">
                  <a:lumMod val="75000"/>
                  <a:lumOff val="25000"/>
                </a:schemeClr>
              </a:solidFill>
            </a:endParaRPr>
          </a:p>
          <a:p>
            <a:r>
              <a:rPr lang="en-US" dirty="0">
                <a:solidFill>
                  <a:schemeClr val="tx1">
                    <a:lumMod val="75000"/>
                    <a:lumOff val="25000"/>
                  </a:schemeClr>
                </a:solidFill>
              </a:rPr>
              <a:t>The Pulsara API also allows you to move data into and out of the channel.</a:t>
            </a:r>
          </a:p>
          <a:p>
            <a:endParaRPr lang="en-US" dirty="0">
              <a:solidFill>
                <a:schemeClr val="tx1">
                  <a:lumMod val="75000"/>
                  <a:lumOff val="25000"/>
                </a:schemeClr>
              </a:solidFill>
            </a:endParaRPr>
          </a:p>
          <a:p>
            <a:r>
              <a:rPr lang="en-US" dirty="0">
                <a:solidFill>
                  <a:schemeClr val="tx1">
                    <a:lumMod val="75000"/>
                    <a:lumOff val="25000"/>
                  </a:schemeClr>
                </a:solidFill>
              </a:rPr>
              <a:t>Regions use Pulsara daily for EMS-to-ED communications.  Many regions and states also adopt the Patient Movement System for large-scale situations like mass casualty incidents, mass evacuations, load balancing initiatives, and more. </a:t>
            </a:r>
          </a:p>
          <a:p>
            <a:r>
              <a:rPr lang="en-US" dirty="0">
                <a:solidFill>
                  <a:schemeClr val="tx1">
                    <a:lumMod val="75000"/>
                    <a:lumOff val="25000"/>
                  </a:schemeClr>
                </a:solidFill>
              </a:rPr>
              <a:t> </a:t>
            </a:r>
            <a:br>
              <a:rPr lang="en-US" dirty="0">
                <a:solidFill>
                  <a:schemeClr val="tx1">
                    <a:lumMod val="75000"/>
                    <a:lumOff val="25000"/>
                  </a:schemeClr>
                </a:solidFill>
              </a:rPr>
            </a:br>
            <a:r>
              <a:rPr lang="en-US" dirty="0">
                <a:solidFill>
                  <a:schemeClr val="tx1">
                    <a:lumMod val="75000"/>
                    <a:lumOff val="25000"/>
                  </a:schemeClr>
                </a:solidFill>
              </a:rPr>
              <a:t>Hospitals can enhance their capabilities with Pulsara </a:t>
            </a:r>
            <a:r>
              <a:rPr lang="en-US" b="1" dirty="0">
                <a:solidFill>
                  <a:schemeClr val="tx1">
                    <a:lumMod val="75000"/>
                    <a:lumOff val="25000"/>
                  </a:schemeClr>
                </a:solidFill>
              </a:rPr>
              <a:t>TRANSFER OPS </a:t>
            </a:r>
            <a:r>
              <a:rPr lang="en-US" dirty="0">
                <a:solidFill>
                  <a:schemeClr val="tx1">
                    <a:lumMod val="75000"/>
                    <a:lumOff val="25000"/>
                  </a:schemeClr>
                </a:solidFill>
              </a:rPr>
              <a:t>or Pulsara </a:t>
            </a:r>
            <a:r>
              <a:rPr lang="en-US" b="1" dirty="0">
                <a:solidFill>
                  <a:schemeClr val="tx1">
                    <a:lumMod val="75000"/>
                    <a:lumOff val="25000"/>
                  </a:schemeClr>
                </a:solidFill>
              </a:rPr>
              <a:t>UNITED</a:t>
            </a:r>
            <a:r>
              <a:rPr lang="en-US" dirty="0">
                <a:solidFill>
                  <a:schemeClr val="tx1">
                    <a:lumMod val="75000"/>
                    <a:lumOff val="25000"/>
                  </a:schemeClr>
                </a:solidFill>
              </a:rPr>
              <a:t>, which allows Transfer Centers the ability to receive inter-facility consult and transfer requests and even add specialists or downstream care teams to the patient channel.  </a:t>
            </a:r>
          </a:p>
          <a:p>
            <a:br>
              <a:rPr lang="en-US" dirty="0">
                <a:solidFill>
                  <a:schemeClr val="tx1">
                    <a:lumMod val="75000"/>
                    <a:lumOff val="25000"/>
                  </a:schemeClr>
                </a:solidFill>
              </a:rPr>
            </a:br>
            <a:br>
              <a:rPr lang="en-US" dirty="0">
                <a:solidFill>
                  <a:schemeClr val="tx1">
                    <a:lumMod val="75000"/>
                    <a:lumOff val="25000"/>
                  </a:schemeClr>
                </a:solidFill>
              </a:rPr>
            </a:br>
            <a:endParaRPr lang="en-US" dirty="0">
              <a:solidFill>
                <a:schemeClr val="tx1">
                  <a:lumMod val="75000"/>
                  <a:lumOff val="25000"/>
                </a:schemeClr>
              </a:solidFill>
            </a:endParaRPr>
          </a:p>
        </p:txBody>
      </p:sp>
      <p:sp>
        <p:nvSpPr>
          <p:cNvPr id="163" name="Google Shape;163;p6:notes"/>
          <p:cNvSpPr txBox="1">
            <a:spLocks noGrp="1"/>
          </p:cNvSpPr>
          <p:nvPr>
            <p:ph type="sldNum" idx="12"/>
          </p:nvPr>
        </p:nvSpPr>
        <p:spPr>
          <a:xfrm>
            <a:off x="0" y="8685213"/>
            <a:ext cx="6856413" cy="458700"/>
          </a:xfrm>
          <a:prstGeom prst="rect">
            <a:avLst/>
          </a:prstGeom>
          <a:noFill/>
          <a:ln>
            <a:noFill/>
          </a:ln>
        </p:spPr>
        <p:txBody>
          <a:bodyPr spcFirstLastPara="1" vert="horz" wrap="square" lIns="91425" tIns="45700" rIns="91425" bIns="45700" rtlCol="0" anchor="b" anchorCtr="0">
            <a:noAutofit/>
          </a:bodyPr>
          <a:lstStyle/>
          <a:p>
            <a:fld id="{00000000-1234-1234-1234-123412341234}" type="slidenum">
              <a:rPr lang="en-US">
                <a:sym typeface="Arial"/>
              </a:rPr>
              <a:pPr/>
              <a:t>7</a:t>
            </a:fld>
            <a:endParaRPr dirty="0">
              <a:sym typeface="Arial"/>
            </a:endParaRPr>
          </a:p>
        </p:txBody>
      </p:sp>
    </p:spTree>
    <p:extLst>
      <p:ext uri="{BB962C8B-B14F-4D97-AF65-F5344CB8AC3E}">
        <p14:creationId xmlns:p14="http://schemas.microsoft.com/office/powerpoint/2010/main" val="96356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51A723B0-1E6D-2CC3-5996-6489020FF988}"/>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F6797E4-F613-FCB3-C474-BEDF33015AE3}"/>
              </a:ext>
            </a:extLst>
          </p:cNvPr>
          <p:cNvSpPr>
            <a:spLocks noGrp="1" noRot="1" noChangeAspect="1"/>
          </p:cNvSpPr>
          <p:nvPr>
            <p:ph type="sldImg" idx="2"/>
          </p:nvPr>
        </p:nvSpPr>
        <p:spPr>
          <a:xfrm>
            <a:off x="115888" y="114300"/>
            <a:ext cx="662940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24" name="Google Shape;124;g317930a8f5d_0_0:notes">
            <a:extLst>
              <a:ext uri="{FF2B5EF4-FFF2-40B4-BE49-F238E27FC236}">
                <a16:creationId xmlns:a16="http://schemas.microsoft.com/office/drawing/2014/main" id="{CF9D5A15-2F3D-C82E-A610-CF2CED736C6C}"/>
              </a:ext>
            </a:extLst>
          </p:cNvPr>
          <p:cNvSpPr txBox="1">
            <a:spLocks noGrp="1"/>
          </p:cNvSpPr>
          <p:nvPr>
            <p:ph type="body" idx="1"/>
          </p:nvPr>
        </p:nvSpPr>
        <p:spPr>
          <a:xfrm>
            <a:off x="306388" y="4152900"/>
            <a:ext cx="6248400" cy="3848250"/>
          </a:xfrm>
          <a:prstGeom prst="rect">
            <a:avLst/>
          </a:prstGeom>
          <a:noFill/>
          <a:ln>
            <a:noFill/>
          </a:ln>
        </p:spPr>
        <p:txBody>
          <a:bodyPr spcFirstLastPara="1" vert="horz" wrap="square" lIns="91425" tIns="45700" rIns="91425" bIns="45700" rtlCol="0" anchor="t" anchorCtr="0">
            <a:noAutofit/>
          </a:bodyPr>
          <a:lstStyle/>
          <a:p>
            <a:r>
              <a:rPr lang="en-US" sz="1200" b="0" dirty="0">
                <a:solidFill>
                  <a:schemeClr val="tx1">
                    <a:lumMod val="75000"/>
                    <a:lumOff val="25000"/>
                  </a:schemeClr>
                </a:solidFill>
                <a:latin typeface="Calibri Light" panose="020F0302020204030204" pitchFamily="34" charset="0"/>
                <a:cs typeface="Calibri Light" panose="020F0302020204030204" pitchFamily="34" charset="0"/>
              </a:rPr>
              <a:t>All U.S. hospitals can join the Pulsara network for free with the Pulsara </a:t>
            </a:r>
            <a:r>
              <a:rPr lang="en-US" sz="1200" b="1" dirty="0">
                <a:solidFill>
                  <a:schemeClr val="tx1">
                    <a:lumMod val="75000"/>
                    <a:lumOff val="25000"/>
                  </a:schemeClr>
                </a:solidFill>
                <a:latin typeface="Calibri Light" panose="020F0302020204030204" pitchFamily="34" charset="0"/>
                <a:cs typeface="Calibri Light" panose="020F0302020204030204" pitchFamily="34" charset="0"/>
              </a:rPr>
              <a:t>ONE</a:t>
            </a:r>
            <a:r>
              <a:rPr lang="en-US" sz="1200" b="0" dirty="0">
                <a:solidFill>
                  <a:schemeClr val="tx1">
                    <a:lumMod val="75000"/>
                    <a:lumOff val="25000"/>
                  </a:schemeClr>
                </a:solidFill>
                <a:latin typeface="Calibri Light" panose="020F0302020204030204" pitchFamily="34" charset="0"/>
                <a:cs typeface="Calibri Light" panose="020F0302020204030204" pitchFamily="34" charset="0"/>
              </a:rPr>
              <a:t> package. This allows them to receive EMS traffic and create patient channels for consults or transfer requests. That means any referral hospital in your region can use Pulsara to refer patients to you, make live video calls, and access the platform—at no cost.</a:t>
            </a:r>
          </a:p>
          <a:p>
            <a:br>
              <a:rPr lang="en-US" sz="1200" b="0" dirty="0">
                <a:latin typeface="Calibri Light" panose="020F0302020204030204" pitchFamily="34" charset="0"/>
                <a:cs typeface="Calibri Light" panose="020F0302020204030204" pitchFamily="34" charset="0"/>
              </a:rPr>
            </a:br>
            <a:r>
              <a:rPr lang="en-US" sz="1200" b="0" dirty="0">
                <a:solidFill>
                  <a:schemeClr val="tx1">
                    <a:lumMod val="75000"/>
                    <a:lumOff val="25000"/>
                  </a:schemeClr>
                </a:solidFill>
                <a:latin typeface="Calibri Light" panose="020F0302020204030204" pitchFamily="34" charset="0"/>
                <a:cs typeface="Calibri Light" panose="020F0302020204030204" pitchFamily="34" charset="0"/>
              </a:rPr>
              <a:t>If your region uses Pulsara </a:t>
            </a:r>
            <a:r>
              <a:rPr lang="en-US" sz="1200" b="1" dirty="0">
                <a:solidFill>
                  <a:schemeClr val="tx1">
                    <a:lumMod val="75000"/>
                    <a:lumOff val="25000"/>
                  </a:schemeClr>
                </a:solidFill>
                <a:latin typeface="Calibri Light" panose="020F0302020204030204" pitchFamily="34" charset="0"/>
                <a:cs typeface="Calibri Light" panose="020F0302020204030204" pitchFamily="34" charset="0"/>
              </a:rPr>
              <a:t>MED OPS</a:t>
            </a:r>
            <a:r>
              <a:rPr lang="en-US" sz="1200" b="0" dirty="0">
                <a:solidFill>
                  <a:schemeClr val="tx1">
                    <a:lumMod val="75000"/>
                    <a:lumOff val="25000"/>
                  </a:schemeClr>
                </a:solidFill>
                <a:latin typeface="Calibri Light" panose="020F0302020204030204" pitchFamily="34" charset="0"/>
                <a:cs typeface="Calibri Light" panose="020F0302020204030204" pitchFamily="34" charset="0"/>
              </a:rPr>
              <a:t>, your Transfer Center can also receive inter-facility requests through Pulsara, fully integrated with your existing workflows, and again, at no additional cost.</a:t>
            </a:r>
          </a:p>
          <a:p>
            <a:endParaRPr lang="en-US" sz="1200" b="0" dirty="0">
              <a:latin typeface="Calibri Light" panose="020F0302020204030204" pitchFamily="34" charset="0"/>
              <a:cs typeface="Calibri Light" panose="020F0302020204030204" pitchFamily="34" charset="0"/>
            </a:endParaRPr>
          </a:p>
          <a:p>
            <a:r>
              <a:rPr lang="en-US" sz="1200" b="0" dirty="0">
                <a:solidFill>
                  <a:schemeClr val="tx1">
                    <a:lumMod val="75000"/>
                    <a:lumOff val="25000"/>
                  </a:schemeClr>
                </a:solidFill>
                <a:latin typeface="Calibri Light" panose="020F0302020204030204" pitchFamily="34" charset="0"/>
                <a:ea typeface="Roboto"/>
                <a:cs typeface="Calibri Light" panose="020F0302020204030204" pitchFamily="34" charset="0"/>
              </a:rPr>
              <a:t>For expanded capabilities, optional upgrades are available. Pulsara </a:t>
            </a:r>
            <a:r>
              <a:rPr lang="en-US" sz="1200" b="1" dirty="0">
                <a:solidFill>
                  <a:schemeClr val="tx1">
                    <a:lumMod val="75000"/>
                    <a:lumOff val="25000"/>
                  </a:schemeClr>
                </a:solidFill>
                <a:latin typeface="Calibri Light" panose="020F0302020204030204" pitchFamily="34" charset="0"/>
                <a:ea typeface="Roboto"/>
                <a:cs typeface="Calibri Light" panose="020F0302020204030204" pitchFamily="34" charset="0"/>
              </a:rPr>
              <a:t>TRANSFER OPS </a:t>
            </a:r>
            <a:r>
              <a:rPr lang="en-US" sz="1200" b="0" dirty="0">
                <a:solidFill>
                  <a:schemeClr val="tx1">
                    <a:lumMod val="75000"/>
                    <a:lumOff val="25000"/>
                  </a:schemeClr>
                </a:solidFill>
                <a:latin typeface="Calibri Light" panose="020F0302020204030204" pitchFamily="34" charset="0"/>
                <a:ea typeface="Roboto"/>
                <a:cs typeface="Calibri Light" panose="020F0302020204030204" pitchFamily="34" charset="0"/>
              </a:rPr>
              <a:t>lets you include physician consultants in inter-facility requests. With Pulsara </a:t>
            </a:r>
            <a:r>
              <a:rPr lang="en-US" sz="1200" b="1" dirty="0">
                <a:solidFill>
                  <a:schemeClr val="tx1">
                    <a:lumMod val="75000"/>
                    <a:lumOff val="25000"/>
                  </a:schemeClr>
                </a:solidFill>
                <a:latin typeface="Calibri Light" panose="020F0302020204030204" pitchFamily="34" charset="0"/>
                <a:ea typeface="Roboto"/>
                <a:cs typeface="Calibri Light" panose="020F0302020204030204" pitchFamily="34" charset="0"/>
              </a:rPr>
              <a:t>SELECT</a:t>
            </a:r>
            <a:r>
              <a:rPr lang="en-US" sz="1200" b="0" dirty="0">
                <a:solidFill>
                  <a:schemeClr val="tx1">
                    <a:lumMod val="75000"/>
                    <a:lumOff val="25000"/>
                  </a:schemeClr>
                </a:solidFill>
                <a:latin typeface="Calibri Light" panose="020F0302020204030204" pitchFamily="34" charset="0"/>
                <a:ea typeface="Roboto"/>
                <a:cs typeface="Calibri Light" panose="020F0302020204030204" pitchFamily="34" charset="0"/>
              </a:rPr>
              <a:t>, you can involve downstream care teams like STEMI, Stroke, or Trauma for one or two patient types. These can be bundled or purchased separately. </a:t>
            </a:r>
          </a:p>
          <a:p>
            <a:endParaRPr lang="en-US" sz="1200" b="0" dirty="0">
              <a:solidFill>
                <a:schemeClr val="tx1">
                  <a:lumMod val="75000"/>
                  <a:lumOff val="25000"/>
                </a:schemeClr>
              </a:solidFill>
              <a:latin typeface="Calibri Light" panose="020F0302020204030204" pitchFamily="34" charset="0"/>
              <a:ea typeface="Roboto"/>
              <a:cs typeface="Calibri Light" panose="020F0302020204030204" pitchFamily="34" charset="0"/>
            </a:endParaRPr>
          </a:p>
          <a:p>
            <a:r>
              <a:rPr lang="en-US" sz="1200" b="0" dirty="0">
                <a:solidFill>
                  <a:schemeClr val="tx1">
                    <a:lumMod val="75000"/>
                    <a:lumOff val="25000"/>
                  </a:schemeClr>
                </a:solidFill>
                <a:latin typeface="Calibri Light" panose="020F0302020204030204" pitchFamily="34" charset="0"/>
                <a:ea typeface="Roboto"/>
                <a:cs typeface="Calibri Light" panose="020F0302020204030204" pitchFamily="34" charset="0"/>
              </a:rPr>
              <a:t>Or, upgrade to Pulsara </a:t>
            </a:r>
            <a:r>
              <a:rPr lang="en-US" sz="1200" b="1" dirty="0">
                <a:solidFill>
                  <a:schemeClr val="tx1">
                    <a:lumMod val="75000"/>
                    <a:lumOff val="25000"/>
                  </a:schemeClr>
                </a:solidFill>
                <a:latin typeface="Calibri Light" panose="020F0302020204030204" pitchFamily="34" charset="0"/>
                <a:ea typeface="Roboto"/>
                <a:cs typeface="Calibri Light" panose="020F0302020204030204" pitchFamily="34" charset="0"/>
              </a:rPr>
              <a:t>UNITED</a:t>
            </a:r>
            <a:r>
              <a:rPr lang="en-US" sz="1200" b="0" dirty="0">
                <a:solidFill>
                  <a:schemeClr val="tx1">
                    <a:lumMod val="75000"/>
                    <a:lumOff val="25000"/>
                  </a:schemeClr>
                </a:solidFill>
                <a:latin typeface="Calibri Light" panose="020F0302020204030204" pitchFamily="34" charset="0"/>
                <a:ea typeface="Roboto"/>
                <a:cs typeface="Calibri Light" panose="020F0302020204030204" pitchFamily="34" charset="0"/>
              </a:rPr>
              <a:t> for full transfer functionality across all patient types.</a:t>
            </a:r>
          </a:p>
        </p:txBody>
      </p:sp>
      <p:sp>
        <p:nvSpPr>
          <p:cNvPr id="125" name="Google Shape;125;g317930a8f5d_0_0:notes">
            <a:extLst>
              <a:ext uri="{FF2B5EF4-FFF2-40B4-BE49-F238E27FC236}">
                <a16:creationId xmlns:a16="http://schemas.microsoft.com/office/drawing/2014/main" id="{43887082-EEB6-368A-9D57-DBFA281445A7}"/>
              </a:ext>
            </a:extLst>
          </p:cNvPr>
          <p:cNvSpPr txBox="1">
            <a:spLocks noGrp="1"/>
          </p:cNvSpPr>
          <p:nvPr>
            <p:ph type="sldNum" idx="12"/>
          </p:nvPr>
        </p:nvSpPr>
        <p:spPr>
          <a:xfrm>
            <a:off x="0" y="8685213"/>
            <a:ext cx="6856413" cy="458700"/>
          </a:xfrm>
          <a:prstGeom prst="rect">
            <a:avLst/>
          </a:prstGeom>
          <a:noFill/>
          <a:ln>
            <a:noFill/>
          </a:ln>
        </p:spPr>
        <p:txBody>
          <a:bodyPr spcFirstLastPara="1" vert="horz" wrap="square" lIns="91425" tIns="45700" rIns="91425" bIns="45700" rtlCol="0" anchor="b" anchorCtr="0">
            <a:noAutofit/>
          </a:bodyPr>
          <a:lstStyle/>
          <a:p>
            <a:fld id="{00000000-1234-1234-1234-123412341234}" type="slidenum">
              <a:rPr lang="en-US"/>
              <a:pPr/>
              <a:t>8</a:t>
            </a:fld>
            <a:endParaRPr/>
          </a:p>
        </p:txBody>
      </p:sp>
    </p:spTree>
    <p:extLst>
      <p:ext uri="{BB962C8B-B14F-4D97-AF65-F5344CB8AC3E}">
        <p14:creationId xmlns:p14="http://schemas.microsoft.com/office/powerpoint/2010/main" val="60512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FAFFA-4CBA-D62B-C0E7-E52CAF8AA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A793C-8C5F-E032-B5EC-28F0B14F1810}"/>
              </a:ext>
            </a:extLst>
          </p:cNvPr>
          <p:cNvSpPr>
            <a:spLocks noGrp="1" noRot="1" noChangeAspect="1"/>
          </p:cNvSpPr>
          <p:nvPr>
            <p:ph type="sldImg"/>
          </p:nvPr>
        </p:nvSpPr>
        <p:spPr>
          <a:xfrm>
            <a:off x="112713"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54EBE7AB-35A1-BC0B-81FF-98A0F811A6F7}"/>
              </a:ext>
            </a:extLst>
          </p:cNvPr>
          <p:cNvSpPr>
            <a:spLocks noGrp="1"/>
          </p:cNvSpPr>
          <p:nvPr>
            <p:ph type="body" idx="1"/>
          </p:nvPr>
        </p:nvSpPr>
        <p:spPr>
          <a:noFill/>
          <a:ln>
            <a:noFill/>
          </a:ln>
        </p:spPr>
        <p:txBody>
          <a:bodyPr spcFirstLastPara="1" vert="horz" wrap="square" lIns="91425" tIns="45700" rIns="91425" bIns="45700" rtlCol="0" anchor="t" anchorCtr="0">
            <a:noAutofit/>
          </a:bodyPr>
          <a:lstStyle/>
          <a:p>
            <a:r>
              <a:rPr lang="en-US" dirty="0">
                <a:solidFill>
                  <a:schemeClr val="tx1">
                    <a:lumMod val="75000"/>
                    <a:lumOff val="25000"/>
                  </a:schemeClr>
                </a:solidFill>
              </a:rPr>
              <a:t>Configuring Pulsara Alerting to fit specific workflows is straightforward. You simply decide WHO is alerted and WHEN they need to receive their alert.</a:t>
            </a:r>
          </a:p>
          <a:p>
            <a:br>
              <a:rPr lang="en-US" dirty="0">
                <a:solidFill>
                  <a:schemeClr val="tx1">
                    <a:lumMod val="75000"/>
                    <a:lumOff val="25000"/>
                  </a:schemeClr>
                </a:solidFill>
              </a:rPr>
            </a:br>
            <a:r>
              <a:rPr lang="en-US" dirty="0">
                <a:solidFill>
                  <a:schemeClr val="tx1">
                    <a:lumMod val="75000"/>
                    <a:lumOff val="25000"/>
                  </a:schemeClr>
                </a:solidFill>
              </a:rPr>
              <a:t>Alerting is based on teams—like transfer center, trauma team, trauma surgeon, or House Supervisor teams—and can even be configured for different specialty groups. </a:t>
            </a:r>
          </a:p>
          <a:p>
            <a:br>
              <a:rPr lang="en-US" dirty="0">
                <a:solidFill>
                  <a:schemeClr val="tx1">
                    <a:lumMod val="75000"/>
                    <a:lumOff val="25000"/>
                  </a:schemeClr>
                </a:solidFill>
              </a:rPr>
            </a:br>
            <a:r>
              <a:rPr lang="en-US" dirty="0">
                <a:solidFill>
                  <a:schemeClr val="tx1">
                    <a:lumMod val="75000"/>
                    <a:lumOff val="25000"/>
                  </a:schemeClr>
                </a:solidFill>
              </a:rPr>
              <a:t>If you’re on call, you receive alerts for new patients; if you’re off call, you don’t. </a:t>
            </a:r>
          </a:p>
          <a:p>
            <a:endParaRPr lang="en-US" dirty="0">
              <a:solidFill>
                <a:schemeClr val="tx1">
                  <a:lumMod val="75000"/>
                  <a:lumOff val="25000"/>
                </a:schemeClr>
              </a:solidFill>
            </a:endParaRPr>
          </a:p>
          <a:p>
            <a:r>
              <a:rPr lang="en-US" dirty="0">
                <a:solidFill>
                  <a:schemeClr val="tx1">
                    <a:lumMod val="75000"/>
                    <a:lumOff val="25000"/>
                  </a:schemeClr>
                </a:solidFill>
              </a:rPr>
              <a:t>WHEN teams are alerted is automatically triggered by workflow, but you can also manually add teams or individuals as needed.</a:t>
            </a:r>
          </a:p>
          <a:p>
            <a:endParaRPr lang="en-US"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C44611E0-6FC7-3620-66EB-938FDEC079F2}"/>
              </a:ext>
            </a:extLst>
          </p:cNvPr>
          <p:cNvSpPr>
            <a:spLocks noGrp="1"/>
          </p:cNvSpPr>
          <p:nvPr>
            <p:ph type="sldNum" sz="quarter" idx="5"/>
          </p:nvPr>
        </p:nvSpPr>
        <p:spPr>
          <a:noFill/>
          <a:ln>
            <a:noFill/>
          </a:ln>
        </p:spPr>
        <p:txBody>
          <a:bodyPr spcFirstLastPara="1" vert="horz" wrap="square" lIns="91425" tIns="45700" rIns="91425" bIns="45700" rtlCol="0" anchor="b" anchorCtr="0">
            <a:noAutofit/>
          </a:bodyPr>
          <a:lstStyle/>
          <a:p>
            <a:fld id="{76ADBB74-3F42-8A4E-BB9A-385F404577B7}" type="slidenum">
              <a:rPr lang="en-US"/>
              <a:pPr/>
              <a:t>9</a:t>
            </a:fld>
            <a:endParaRPr lang="en-US"/>
          </a:p>
        </p:txBody>
      </p:sp>
    </p:spTree>
    <p:extLst>
      <p:ext uri="{BB962C8B-B14F-4D97-AF65-F5344CB8AC3E}">
        <p14:creationId xmlns:p14="http://schemas.microsoft.com/office/powerpoint/2010/main" val="3791458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ith Logo &amp; Title, No Text Box">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4" name="Title 3">
            <a:extLst>
              <a:ext uri="{FF2B5EF4-FFF2-40B4-BE49-F238E27FC236}">
                <a16:creationId xmlns:a16="http://schemas.microsoft.com/office/drawing/2014/main" id="{EF9720D6-A13A-AA00-8849-8EAFFD080BD5}"/>
              </a:ext>
            </a:extLst>
          </p:cNvPr>
          <p:cNvSpPr>
            <a:spLocks noGrp="1"/>
          </p:cNvSpPr>
          <p:nvPr>
            <p:ph type="title"/>
          </p:nvPr>
        </p:nvSpPr>
        <p:spPr>
          <a:xfrm>
            <a:off x="592138" y="688063"/>
            <a:ext cx="23202900" cy="995882"/>
          </a:xfrm>
        </p:spPr>
        <p:txBody>
          <a:bodyPr/>
          <a:lstStyle>
            <a:lvl1pPr algn="ctr">
              <a:defRPr sz="8000"/>
            </a:lvl1pPr>
          </a:lstStyle>
          <a:p>
            <a:r>
              <a:rPr lang="en-US"/>
              <a:t>Click to edit Master title style</a:t>
            </a:r>
          </a:p>
        </p:txBody>
      </p:sp>
    </p:spTree>
    <p:extLst>
      <p:ext uri="{BB962C8B-B14F-4D97-AF65-F5344CB8AC3E}">
        <p14:creationId xmlns:p14="http://schemas.microsoft.com/office/powerpoint/2010/main" val="1604226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95085032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ft Side Image, No Subheadin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FC8152D-A966-FDAE-DD97-C84FBE6CA4CF}"/>
              </a:ext>
            </a:extLst>
          </p:cNvPr>
          <p:cNvSpPr>
            <a:spLocks noGrp="1"/>
          </p:cNvSpPr>
          <p:nvPr>
            <p:ph type="pic" sz="quarter" idx="10"/>
          </p:nvPr>
        </p:nvSpPr>
        <p:spPr>
          <a:xfrm>
            <a:off x="0" y="0"/>
            <a:ext cx="10726738" cy="13716000"/>
          </a:xfrm>
          <a:prstGeom prst="rect">
            <a:avLst/>
          </a:prstGeom>
          <a:solidFill>
            <a:schemeClr val="tx1">
              <a:lumMod val="85000"/>
              <a:lumOff val="15000"/>
            </a:schemeClr>
          </a:solidFill>
        </p:spPr>
        <p:txBody>
          <a:bodyPr/>
          <a:lstStyle>
            <a:lvl1pPr marL="0" indent="0">
              <a:buNone/>
              <a:defRPr b="0" i="0">
                <a:solidFill>
                  <a:schemeClr val="bg1">
                    <a:lumMod val="95000"/>
                  </a:schemeClr>
                </a:solidFill>
                <a:latin typeface="Calibri Light" panose="020F0302020204030204" pitchFamily="34" charset="0"/>
                <a:cs typeface="Calibri Light" panose="020F0302020204030204" pitchFamily="34" charset="0"/>
              </a:defRPr>
            </a:lvl1pPr>
          </a:lstStyle>
          <a:p>
            <a:endParaRPr lang="en-US" dirty="0"/>
          </a:p>
        </p:txBody>
      </p:sp>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3" name="Title 2">
            <a:extLst>
              <a:ext uri="{FF2B5EF4-FFF2-40B4-BE49-F238E27FC236}">
                <a16:creationId xmlns:a16="http://schemas.microsoft.com/office/drawing/2014/main" id="{A7321645-9455-110B-1E75-011E41349BA3}"/>
              </a:ext>
            </a:extLst>
          </p:cNvPr>
          <p:cNvSpPr>
            <a:spLocks noGrp="1"/>
          </p:cNvSpPr>
          <p:nvPr>
            <p:ph type="title"/>
          </p:nvPr>
        </p:nvSpPr>
        <p:spPr>
          <a:xfrm>
            <a:off x="11018520" y="1403989"/>
            <a:ext cx="12757468" cy="995882"/>
          </a:xfrm>
        </p:spPr>
        <p:txBody>
          <a:bodyPr/>
          <a:lstStyle/>
          <a:p>
            <a:r>
              <a:rPr lang="en-US" dirty="0"/>
              <a:t>Click to edit Master title style</a:t>
            </a:r>
          </a:p>
        </p:txBody>
      </p:sp>
      <p:sp>
        <p:nvSpPr>
          <p:cNvPr id="2" name="Text Placeholder 4">
            <a:extLst>
              <a:ext uri="{FF2B5EF4-FFF2-40B4-BE49-F238E27FC236}">
                <a16:creationId xmlns:a16="http://schemas.microsoft.com/office/drawing/2014/main" id="{CC8B5C93-6D49-454C-DA56-EE543F4C8C02}"/>
              </a:ext>
            </a:extLst>
          </p:cNvPr>
          <p:cNvSpPr>
            <a:spLocks noGrp="1"/>
          </p:cNvSpPr>
          <p:nvPr>
            <p:ph type="body" sz="quarter" idx="11"/>
          </p:nvPr>
        </p:nvSpPr>
        <p:spPr>
          <a:xfrm>
            <a:off x="11018838" y="2400264"/>
            <a:ext cx="12757150" cy="10972766"/>
          </a:xfrm>
          <a:prstGeom prst="rect">
            <a:avLst/>
          </a:prstGeom>
        </p:spPr>
        <p:txBody>
          <a:bodyPr/>
          <a:lstStyle>
            <a:lvl1pPr marL="0" indent="0">
              <a:lnSpc>
                <a:spcPct val="90000"/>
              </a:lnSpc>
              <a:spcBef>
                <a:spcPts val="1500"/>
              </a:spcBef>
              <a:spcAft>
                <a:spcPts val="1200"/>
              </a:spcAft>
              <a:buFont typeface="Arial" panose="020B0604020202020204" pitchFamily="34" charset="0"/>
              <a:buNone/>
              <a:defRPr sz="3200" b="0" i="0">
                <a:latin typeface="Calibri Light" panose="020F0302020204030204" pitchFamily="34" charset="0"/>
                <a:cs typeface="Calibri Light" panose="020F0302020204030204" pitchFamily="34" charset="0"/>
              </a:defRPr>
            </a:lvl1pPr>
            <a:lvl2pPr marL="871538"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2pPr>
            <a:lvl3pPr marL="1393825"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3pPr>
            <a:lvl4pPr marL="1841500" indent="-2984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4pPr>
            <a:lvl5pPr marL="2290763" indent="-3238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855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Video Displays - Customize Center Text">
    <p:spTree>
      <p:nvGrpSpPr>
        <p:cNvPr id="1" name=""/>
        <p:cNvGrpSpPr/>
        <p:nvPr/>
      </p:nvGrpSpPr>
      <p:grpSpPr>
        <a:xfrm>
          <a:off x="0" y="0"/>
          <a:ext cx="0" cy="0"/>
          <a:chOff x="0" y="0"/>
          <a:chExt cx="0" cy="0"/>
        </a:xfrm>
      </p:grpSpPr>
      <p:grpSp>
        <p:nvGrpSpPr>
          <p:cNvPr id="3" name="Center Text">
            <a:extLst>
              <a:ext uri="{FF2B5EF4-FFF2-40B4-BE49-F238E27FC236}">
                <a16:creationId xmlns:a16="http://schemas.microsoft.com/office/drawing/2014/main" id="{ED8BB84D-A18E-0631-4064-CA8E50C38D73}"/>
              </a:ext>
            </a:extLst>
          </p:cNvPr>
          <p:cNvGrpSpPr>
            <a:grpSpLocks/>
          </p:cNvGrpSpPr>
          <p:nvPr userDrawn="1"/>
        </p:nvGrpSpPr>
        <p:grpSpPr>
          <a:xfrm>
            <a:off x="8816060" y="6050888"/>
            <a:ext cx="6755054" cy="2632989"/>
            <a:chOff x="8812333" y="6050888"/>
            <a:chExt cx="6755054" cy="2632989"/>
          </a:xfrm>
        </p:grpSpPr>
        <p:sp>
          <p:nvSpPr>
            <p:cNvPr id="4" name="TextBox 3">
              <a:extLst>
                <a:ext uri="{FF2B5EF4-FFF2-40B4-BE49-F238E27FC236}">
                  <a16:creationId xmlns:a16="http://schemas.microsoft.com/office/drawing/2014/main" id="{7D218CEF-40F8-550B-170F-A9E96F515236}"/>
                </a:ext>
              </a:extLst>
            </p:cNvPr>
            <p:cNvSpPr txBox="1">
              <a:spLocks/>
            </p:cNvSpPr>
            <p:nvPr userDrawn="1"/>
          </p:nvSpPr>
          <p:spPr>
            <a:xfrm>
              <a:off x="8812333" y="7602675"/>
              <a:ext cx="6755054" cy="1081202"/>
            </a:xfrm>
            <a:prstGeom prst="rect">
              <a:avLst/>
            </a:prstGeom>
            <a:noFill/>
          </p:spPr>
          <p:txBody>
            <a:bodyPr wrap="none" lIns="0" tIns="0" rIns="0" bIns="0" rtlCol="0" anchor="ctr" anchorCtr="0">
              <a:noAutofit/>
            </a:bodyPr>
            <a:lstStyle/>
            <a:p>
              <a:pPr algn="ctr"/>
              <a:r>
                <a:rPr lang="en-US" sz="96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OF EVENT</a:t>
              </a:r>
            </a:p>
          </p:txBody>
        </p:sp>
        <p:sp>
          <p:nvSpPr>
            <p:cNvPr id="5" name="TextBox 4">
              <a:extLst>
                <a:ext uri="{FF2B5EF4-FFF2-40B4-BE49-F238E27FC236}">
                  <a16:creationId xmlns:a16="http://schemas.microsoft.com/office/drawing/2014/main" id="{7B4BBDA2-E087-2215-13A3-C256E60C88CD}"/>
                </a:ext>
              </a:extLst>
            </p:cNvPr>
            <p:cNvSpPr txBox="1">
              <a:spLocks/>
            </p:cNvSpPr>
            <p:nvPr userDrawn="1"/>
          </p:nvSpPr>
          <p:spPr>
            <a:xfrm>
              <a:off x="8812333" y="6619975"/>
              <a:ext cx="6755054" cy="1081202"/>
            </a:xfrm>
            <a:prstGeom prst="rect">
              <a:avLst/>
            </a:prstGeom>
            <a:noFill/>
          </p:spPr>
          <p:txBody>
            <a:bodyPr wrap="none" lIns="0" tIns="0" rIns="0" bIns="0" rtlCol="0" anchor="ctr" anchorCtr="0">
              <a:noAutofit/>
            </a:bodyPr>
            <a:lstStyle/>
            <a:p>
              <a:pPr algn="ctr"/>
              <a:r>
                <a:rPr lang="en-US" sz="715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REGARDLESS</a:t>
              </a:r>
            </a:p>
          </p:txBody>
        </p:sp>
        <p:sp>
          <p:nvSpPr>
            <p:cNvPr id="6" name="TextBox 5">
              <a:extLst>
                <a:ext uri="{FF2B5EF4-FFF2-40B4-BE49-F238E27FC236}">
                  <a16:creationId xmlns:a16="http://schemas.microsoft.com/office/drawing/2014/main" id="{1A8A7413-999E-F1A5-A35C-A99B0D0E11CA}"/>
                </a:ext>
              </a:extLst>
            </p:cNvPr>
            <p:cNvSpPr txBox="1">
              <a:spLocks/>
            </p:cNvSpPr>
            <p:nvPr userDrawn="1"/>
          </p:nvSpPr>
          <p:spPr>
            <a:xfrm>
              <a:off x="8812333" y="6050888"/>
              <a:ext cx="6755054" cy="667589"/>
            </a:xfrm>
            <a:prstGeom prst="rect">
              <a:avLst/>
            </a:prstGeom>
            <a:noFill/>
          </p:spPr>
          <p:txBody>
            <a:bodyPr wrap="none" lIns="0" tIns="0" rIns="0" bIns="0" rtlCol="0" anchor="ctr" anchorCtr="0">
              <a:normAutofit/>
            </a:bodyPr>
            <a:lstStyle/>
            <a:p>
              <a:pPr algn="ct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SAME TOO</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L</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EVERY</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DAY.</a:t>
              </a:r>
            </a:p>
          </p:txBody>
        </p:sp>
      </p:grpSp>
      <p:pic>
        <p:nvPicPr>
          <p:cNvPr id="7" name="bkgd">
            <a:extLst>
              <a:ext uri="{FF2B5EF4-FFF2-40B4-BE49-F238E27FC236}">
                <a16:creationId xmlns:a16="http://schemas.microsoft.com/office/drawing/2014/main" id="{52781CBC-F81D-1AB7-05EF-9A1CBF35458A}"/>
              </a:ext>
            </a:extLst>
          </p:cNvPr>
          <p:cNvPicPr>
            <a:picLocks noChangeAspect="1"/>
          </p:cNvPicPr>
          <p:nvPr userDrawn="1"/>
        </p:nvPicPr>
        <p:blipFill rotWithShape="1">
          <a:blip r:embed="rId2"/>
          <a:srcRect r="1759"/>
          <a:stretch/>
        </p:blipFill>
        <p:spPr>
          <a:xfrm>
            <a:off x="0" y="0"/>
            <a:ext cx="24387175" cy="13716000"/>
          </a:xfrm>
          <a:prstGeom prst="rect">
            <a:avLst/>
          </a:prstGeom>
        </p:spPr>
      </p:pic>
      <p:sp>
        <p:nvSpPr>
          <p:cNvPr id="8" name="darkened">
            <a:extLst>
              <a:ext uri="{FF2B5EF4-FFF2-40B4-BE49-F238E27FC236}">
                <a16:creationId xmlns:a16="http://schemas.microsoft.com/office/drawing/2014/main" id="{1C3C4091-DEA9-10B1-AD94-CCF19DE1B028}"/>
              </a:ext>
            </a:extLst>
          </p:cNvPr>
          <p:cNvSpPr>
            <a:spLocks/>
          </p:cNvSpPr>
          <p:nvPr userDrawn="1"/>
        </p:nvSpPr>
        <p:spPr>
          <a:xfrm>
            <a:off x="8370277" y="5064369"/>
            <a:ext cx="7666892" cy="4407877"/>
          </a:xfrm>
          <a:prstGeom prst="rect">
            <a:avLst/>
          </a:prstGeom>
          <a:solidFill>
            <a:schemeClr val="tx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displays">
            <a:extLst>
              <a:ext uri="{FF2B5EF4-FFF2-40B4-BE49-F238E27FC236}">
                <a16:creationId xmlns:a16="http://schemas.microsoft.com/office/drawing/2014/main" id="{0662A75F-F29B-687A-D9D9-043707A8824E}"/>
              </a:ext>
            </a:extLst>
          </p:cNvPr>
          <p:cNvPicPr>
            <a:picLocks noChangeAspect="1"/>
          </p:cNvPicPr>
          <p:nvPr userDrawn="1"/>
        </p:nvPicPr>
        <p:blipFill rotWithShape="1">
          <a:blip r:embed="rId3"/>
          <a:srcRect l="485" r="780" b="16509"/>
          <a:stretch/>
        </p:blipFill>
        <p:spPr>
          <a:xfrm>
            <a:off x="344488" y="180976"/>
            <a:ext cx="23698200" cy="13273416"/>
          </a:xfrm>
          <a:prstGeom prst="rect">
            <a:avLst/>
          </a:prstGeom>
          <a:effectLst>
            <a:outerShdw blurRad="1093712" dist="345508" dir="3600000" algn="tl" rotWithShape="0">
              <a:prstClr val="black">
                <a:alpha val="84113"/>
              </a:prstClr>
            </a:outerShdw>
          </a:effectLst>
        </p:spPr>
      </p:pic>
      <p:grpSp>
        <p:nvGrpSpPr>
          <p:cNvPr id="10" name="logo soc">
            <a:extLst>
              <a:ext uri="{FF2B5EF4-FFF2-40B4-BE49-F238E27FC236}">
                <a16:creationId xmlns:a16="http://schemas.microsoft.com/office/drawing/2014/main" id="{39E8D598-0CDD-7D3A-9A8A-2B3AEF28435B}"/>
              </a:ext>
            </a:extLst>
          </p:cNvPr>
          <p:cNvGrpSpPr>
            <a:grpSpLocks/>
          </p:cNvGrpSpPr>
          <p:nvPr userDrawn="1"/>
        </p:nvGrpSpPr>
        <p:grpSpPr>
          <a:xfrm>
            <a:off x="9018632" y="890985"/>
            <a:ext cx="6349911" cy="1579645"/>
            <a:chOff x="9017089" y="676698"/>
            <a:chExt cx="6349911" cy="1579645"/>
          </a:xfrm>
        </p:grpSpPr>
        <p:pic>
          <p:nvPicPr>
            <p:cNvPr id="11" name="Graphic 10">
              <a:extLst>
                <a:ext uri="{FF2B5EF4-FFF2-40B4-BE49-F238E27FC236}">
                  <a16:creationId xmlns:a16="http://schemas.microsoft.com/office/drawing/2014/main" id="{CCF1F098-1505-E93B-CF36-D34969DE55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17089" y="676698"/>
              <a:ext cx="6349911" cy="1411092"/>
            </a:xfrm>
            <a:prstGeom prst="rect">
              <a:avLst/>
            </a:prstGeom>
          </p:spPr>
        </p:pic>
        <p:sp>
          <p:nvSpPr>
            <p:cNvPr id="12" name="TextBox 11">
              <a:extLst>
                <a:ext uri="{FF2B5EF4-FFF2-40B4-BE49-F238E27FC236}">
                  <a16:creationId xmlns:a16="http://schemas.microsoft.com/office/drawing/2014/main" id="{2E242BBF-22C8-6CFE-373A-F299F1FEC546}"/>
                </a:ext>
              </a:extLst>
            </p:cNvPr>
            <p:cNvSpPr txBox="1">
              <a:spLocks/>
            </p:cNvSpPr>
            <p:nvPr userDrawn="1"/>
          </p:nvSpPr>
          <p:spPr>
            <a:xfrm>
              <a:off x="10812584" y="1856233"/>
              <a:ext cx="4343400" cy="400110"/>
            </a:xfrm>
            <a:prstGeom prst="rect">
              <a:avLst/>
            </a:prstGeom>
            <a:noFill/>
          </p:spPr>
          <p:txBody>
            <a:bodyPr wrap="square" rtlCol="0">
              <a:spAutoFit/>
            </a:bodyPr>
            <a:lstStyle/>
            <a:p>
              <a:pPr algn="r"/>
              <a:r>
                <a:rPr lang="en-US" sz="2000" b="0" i="0" dirty="0">
                  <a:solidFill>
                    <a:srgbClr val="FFFCA3"/>
                  </a:solidFill>
                  <a:latin typeface="Arial" panose="020B0604020202020204" pitchFamily="34" charset="0"/>
                </a:rPr>
                <a:t>SYSTEMS OF CARE THAT SCALE</a:t>
              </a:r>
            </a:p>
          </p:txBody>
        </p:sp>
      </p:grpSp>
      <p:pic>
        <p:nvPicPr>
          <p:cNvPr id="13" name="its about people">
            <a:extLst>
              <a:ext uri="{FF2B5EF4-FFF2-40B4-BE49-F238E27FC236}">
                <a16:creationId xmlns:a16="http://schemas.microsoft.com/office/drawing/2014/main" id="{6EE9665C-46A5-A845-7E35-5792EC29790B}"/>
              </a:ext>
            </a:extLst>
          </p:cNvPr>
          <p:cNvPicPr>
            <a:picLocks noChangeAspect="1"/>
          </p:cNvPicPr>
          <p:nvPr userDrawn="1"/>
        </p:nvPicPr>
        <p:blipFill>
          <a:blip r:embed="rId6"/>
          <a:stretch>
            <a:fillRect/>
          </a:stretch>
        </p:blipFill>
        <p:spPr>
          <a:xfrm>
            <a:off x="11500340" y="4026965"/>
            <a:ext cx="1663867" cy="643362"/>
          </a:xfrm>
          <a:prstGeom prst="rect">
            <a:avLst/>
          </a:prstGeom>
        </p:spPr>
      </p:pic>
    </p:spTree>
    <p:extLst>
      <p:ext uri="{BB962C8B-B14F-4D97-AF65-F5344CB8AC3E}">
        <p14:creationId xmlns:p14="http://schemas.microsoft.com/office/powerpoint/2010/main" val="2546075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ft Side Image">
  <p:cSld name="Left Side Image">
    <p:spTree>
      <p:nvGrpSpPr>
        <p:cNvPr id="1" name="Shape 65"/>
        <p:cNvGrpSpPr/>
        <p:nvPr/>
      </p:nvGrpSpPr>
      <p:grpSpPr>
        <a:xfrm>
          <a:off x="0" y="0"/>
          <a:ext cx="0" cy="0"/>
          <a:chOff x="0" y="0"/>
          <a:chExt cx="0" cy="0"/>
        </a:xfrm>
      </p:grpSpPr>
      <p:sp>
        <p:nvSpPr>
          <p:cNvPr id="66" name="Google Shape;66;p17"/>
          <p:cNvSpPr>
            <a:spLocks noGrp="1"/>
          </p:cNvSpPr>
          <p:nvPr>
            <p:ph type="pic" idx="2"/>
          </p:nvPr>
        </p:nvSpPr>
        <p:spPr>
          <a:xfrm>
            <a:off x="-3" y="0"/>
            <a:ext cx="10727797" cy="13716000"/>
          </a:xfrm>
          <a:prstGeom prst="rect">
            <a:avLst/>
          </a:prstGeom>
          <a:solidFill>
            <a:srgbClr val="343434"/>
          </a:solidFill>
          <a:ln>
            <a:noFill/>
          </a:ln>
        </p:spPr>
      </p:sp>
      <p:sp>
        <p:nvSpPr>
          <p:cNvPr id="67" name="Google Shape;67;p17"/>
          <p:cNvSpPr txBox="1">
            <a:spLocks noGrp="1"/>
          </p:cNvSpPr>
          <p:nvPr>
            <p:ph type="body" idx="1"/>
          </p:nvPr>
        </p:nvSpPr>
        <p:spPr>
          <a:xfrm>
            <a:off x="10972799" y="2743200"/>
            <a:ext cx="12741659" cy="10553600"/>
          </a:xfrm>
          <a:prstGeom prst="rect">
            <a:avLst/>
          </a:prstGeom>
          <a:noFill/>
          <a:ln>
            <a:noFill/>
          </a:ln>
        </p:spPr>
        <p:txBody>
          <a:bodyPr spcFirstLastPara="1" wrap="square" lIns="0" tIns="0" rIns="0" bIns="0" anchor="t" anchorCtr="0">
            <a:noAutofit/>
          </a:bodyPr>
          <a:lstStyle>
            <a:lvl1pPr marL="1219215" lvl="0" indent="-609608" algn="l">
              <a:lnSpc>
                <a:spcPct val="100000"/>
              </a:lnSpc>
              <a:spcBef>
                <a:spcPts val="0"/>
              </a:spcBef>
              <a:spcAft>
                <a:spcPts val="0"/>
              </a:spcAft>
              <a:buSzPts val="1100"/>
              <a:buFont typeface="Roboto"/>
              <a:buNone/>
              <a:defRPr i="0" u="none" strike="noStrike" cap="none">
                <a:latin typeface="Roboto"/>
                <a:ea typeface="Roboto"/>
                <a:cs typeface="Roboto"/>
                <a:sym typeface="Roboto"/>
              </a:defRPr>
            </a:lvl1pPr>
            <a:lvl2pPr marL="2438430" lvl="1" indent="-795877" algn="l">
              <a:lnSpc>
                <a:spcPct val="100000"/>
              </a:lnSpc>
              <a:spcBef>
                <a:spcPts val="1067"/>
              </a:spcBef>
              <a:spcAft>
                <a:spcPts val="0"/>
              </a:spcAft>
              <a:buSzPts val="1100"/>
              <a:buFont typeface="Roboto Medium"/>
              <a:buChar char="•"/>
              <a:defRPr sz="2933"/>
            </a:lvl2pPr>
            <a:lvl3pPr marL="3657646" lvl="2" indent="-778943" algn="l">
              <a:lnSpc>
                <a:spcPct val="100000"/>
              </a:lnSpc>
              <a:spcBef>
                <a:spcPts val="1067"/>
              </a:spcBef>
              <a:spcAft>
                <a:spcPts val="0"/>
              </a:spcAft>
              <a:buSzPts val="1000"/>
              <a:buChar char="•"/>
              <a:defRPr/>
            </a:lvl3pPr>
            <a:lvl4pPr marL="4876861" lvl="3" indent="-778943" algn="l">
              <a:lnSpc>
                <a:spcPct val="100000"/>
              </a:lnSpc>
              <a:spcBef>
                <a:spcPts val="1067"/>
              </a:spcBef>
              <a:spcAft>
                <a:spcPts val="0"/>
              </a:spcAft>
              <a:buSzPts val="1000"/>
              <a:buChar char="•"/>
              <a:defRPr sz="2667"/>
            </a:lvl4pPr>
            <a:lvl5pPr marL="6096076" lvl="4" indent="-778943" algn="l">
              <a:lnSpc>
                <a:spcPct val="100000"/>
              </a:lnSpc>
              <a:spcBef>
                <a:spcPts val="1067"/>
              </a:spcBef>
              <a:spcAft>
                <a:spcPts val="0"/>
              </a:spcAft>
              <a:buSzPts val="1000"/>
              <a:buChar char="•"/>
              <a:defRPr/>
            </a:lvl5pPr>
            <a:lvl6pPr marL="7315291" lvl="5" indent="-728142" algn="l">
              <a:lnSpc>
                <a:spcPct val="100000"/>
              </a:lnSpc>
              <a:spcBef>
                <a:spcPts val="1067"/>
              </a:spcBef>
              <a:spcAft>
                <a:spcPts val="0"/>
              </a:spcAft>
              <a:buClr>
                <a:schemeClr val="dk1"/>
              </a:buClr>
              <a:buSzPts val="700"/>
              <a:buChar char="•"/>
              <a:defRPr/>
            </a:lvl6pPr>
            <a:lvl7pPr marL="8534507" lvl="6" indent="-728142" algn="l">
              <a:lnSpc>
                <a:spcPct val="100000"/>
              </a:lnSpc>
              <a:spcBef>
                <a:spcPts val="1067"/>
              </a:spcBef>
              <a:spcAft>
                <a:spcPts val="0"/>
              </a:spcAft>
              <a:buClr>
                <a:schemeClr val="dk1"/>
              </a:buClr>
              <a:buSzPts val="700"/>
              <a:buChar char="•"/>
              <a:defRPr/>
            </a:lvl7pPr>
            <a:lvl8pPr marL="9753722" lvl="7" indent="-728142" algn="l">
              <a:lnSpc>
                <a:spcPct val="100000"/>
              </a:lnSpc>
              <a:spcBef>
                <a:spcPts val="1067"/>
              </a:spcBef>
              <a:spcAft>
                <a:spcPts val="0"/>
              </a:spcAft>
              <a:buClr>
                <a:schemeClr val="dk1"/>
              </a:buClr>
              <a:buSzPts val="700"/>
              <a:buChar char="•"/>
              <a:defRPr/>
            </a:lvl8pPr>
            <a:lvl9pPr marL="10972937" lvl="8" indent="-728142" algn="l">
              <a:lnSpc>
                <a:spcPct val="100000"/>
              </a:lnSpc>
              <a:spcBef>
                <a:spcPts val="1067"/>
              </a:spcBef>
              <a:spcAft>
                <a:spcPts val="1067"/>
              </a:spcAft>
              <a:buClr>
                <a:schemeClr val="dk1"/>
              </a:buClr>
              <a:buSzPts val="700"/>
              <a:buChar char="•"/>
              <a:defRPr/>
            </a:lvl9pPr>
          </a:lstStyle>
          <a:p>
            <a:endParaRPr/>
          </a:p>
        </p:txBody>
      </p:sp>
      <p:sp>
        <p:nvSpPr>
          <p:cNvPr id="68" name="Google Shape;68;p17"/>
          <p:cNvSpPr txBox="1">
            <a:spLocks noGrp="1"/>
          </p:cNvSpPr>
          <p:nvPr>
            <p:ph type="subTitle" idx="3"/>
          </p:nvPr>
        </p:nvSpPr>
        <p:spPr>
          <a:xfrm>
            <a:off x="10950575" y="1143000"/>
            <a:ext cx="12741659" cy="304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900"/>
              <a:buNone/>
              <a:defRPr sz="2667" b="1" i="0">
                <a:solidFill>
                  <a:srgbClr val="B12028"/>
                </a:solidFill>
                <a:latin typeface="Arial"/>
                <a:ea typeface="Arial"/>
                <a:cs typeface="Arial"/>
                <a:sym typeface="Arial"/>
              </a:defRPr>
            </a:lvl1pPr>
            <a:lvl2pPr lvl="1" algn="l">
              <a:lnSpc>
                <a:spcPct val="90000"/>
              </a:lnSpc>
              <a:spcBef>
                <a:spcPts val="1067"/>
              </a:spcBef>
              <a:spcAft>
                <a:spcPts val="0"/>
              </a:spcAft>
              <a:buSzPts val="1000"/>
              <a:buNone/>
              <a:defRPr/>
            </a:lvl2pPr>
            <a:lvl3pPr lvl="2" algn="l">
              <a:lnSpc>
                <a:spcPct val="90000"/>
              </a:lnSpc>
              <a:spcBef>
                <a:spcPts val="1067"/>
              </a:spcBef>
              <a:spcAft>
                <a:spcPts val="0"/>
              </a:spcAft>
              <a:buSzPts val="1000"/>
              <a:buNone/>
              <a:defRPr/>
            </a:lvl3pPr>
            <a:lvl4pPr lvl="3" algn="l">
              <a:lnSpc>
                <a:spcPct val="90000"/>
              </a:lnSpc>
              <a:spcBef>
                <a:spcPts val="1067"/>
              </a:spcBef>
              <a:spcAft>
                <a:spcPts val="0"/>
              </a:spcAft>
              <a:buSzPts val="900"/>
              <a:buNone/>
              <a:defRPr/>
            </a:lvl4pPr>
            <a:lvl5pPr lvl="4" algn="l">
              <a:lnSpc>
                <a:spcPct val="90000"/>
              </a:lnSpc>
              <a:spcBef>
                <a:spcPts val="1067"/>
              </a:spcBef>
              <a:spcAft>
                <a:spcPts val="0"/>
              </a:spcAft>
              <a:buSzPts val="900"/>
              <a:buNone/>
              <a:defRPr/>
            </a:lvl5pPr>
            <a:lvl6pPr lvl="5" algn="l">
              <a:lnSpc>
                <a:spcPct val="90000"/>
              </a:lnSpc>
              <a:spcBef>
                <a:spcPts val="1067"/>
              </a:spcBef>
              <a:spcAft>
                <a:spcPts val="0"/>
              </a:spcAft>
              <a:buClr>
                <a:schemeClr val="dk1"/>
              </a:buClr>
              <a:buSzPts val="900"/>
              <a:buNone/>
              <a:defRPr/>
            </a:lvl6pPr>
            <a:lvl7pPr lvl="6" algn="l">
              <a:lnSpc>
                <a:spcPct val="90000"/>
              </a:lnSpc>
              <a:spcBef>
                <a:spcPts val="1067"/>
              </a:spcBef>
              <a:spcAft>
                <a:spcPts val="0"/>
              </a:spcAft>
              <a:buClr>
                <a:schemeClr val="dk1"/>
              </a:buClr>
              <a:buSzPts val="900"/>
              <a:buNone/>
              <a:defRPr/>
            </a:lvl7pPr>
            <a:lvl8pPr lvl="7" algn="l">
              <a:lnSpc>
                <a:spcPct val="90000"/>
              </a:lnSpc>
              <a:spcBef>
                <a:spcPts val="1067"/>
              </a:spcBef>
              <a:spcAft>
                <a:spcPts val="0"/>
              </a:spcAft>
              <a:buClr>
                <a:schemeClr val="dk1"/>
              </a:buClr>
              <a:buSzPts val="900"/>
              <a:buNone/>
              <a:defRPr/>
            </a:lvl8pPr>
            <a:lvl9pPr lvl="8" algn="l">
              <a:lnSpc>
                <a:spcPct val="90000"/>
              </a:lnSpc>
              <a:spcBef>
                <a:spcPts val="1067"/>
              </a:spcBef>
              <a:spcAft>
                <a:spcPts val="1067"/>
              </a:spcAft>
              <a:buClr>
                <a:schemeClr val="dk1"/>
              </a:buClr>
              <a:buSzPts val="900"/>
              <a:buNone/>
              <a:defRPr/>
            </a:lvl9pPr>
          </a:lstStyle>
          <a:p>
            <a:endParaRPr/>
          </a:p>
        </p:txBody>
      </p:sp>
      <p:sp>
        <p:nvSpPr>
          <p:cNvPr id="69" name="Google Shape;69;p17"/>
          <p:cNvSpPr txBox="1">
            <a:spLocks noGrp="1"/>
          </p:cNvSpPr>
          <p:nvPr>
            <p:ph type="title"/>
          </p:nvPr>
        </p:nvSpPr>
        <p:spPr>
          <a:xfrm>
            <a:off x="10950575" y="1708299"/>
            <a:ext cx="12741659" cy="495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900"/>
              <a:buFont typeface="Arial"/>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pic>
        <p:nvPicPr>
          <p:cNvPr id="70" name="Google Shape;70;p17"/>
          <p:cNvPicPr preferRelativeResize="0"/>
          <p:nvPr/>
        </p:nvPicPr>
        <p:blipFill rotWithShape="1">
          <a:blip r:embed="rId2">
            <a:alphaModFix/>
          </a:blip>
          <a:srcRect/>
          <a:stretch/>
        </p:blipFill>
        <p:spPr>
          <a:xfrm>
            <a:off x="22048993" y="419101"/>
            <a:ext cx="1719643" cy="388256"/>
          </a:xfrm>
          <a:prstGeom prst="rect">
            <a:avLst/>
          </a:prstGeom>
          <a:noFill/>
          <a:ln>
            <a:noFill/>
          </a:ln>
        </p:spPr>
      </p:pic>
    </p:spTree>
    <p:extLst>
      <p:ext uri="{BB962C8B-B14F-4D97-AF65-F5344CB8AC3E}">
        <p14:creationId xmlns:p14="http://schemas.microsoft.com/office/powerpoint/2010/main" val="788953840"/>
      </p:ext>
    </p:extLst>
  </p:cSld>
  <p:clrMapOvr>
    <a:masterClrMapping/>
  </p:clrMapOvr>
  <p:extLst>
    <p:ext uri="{DCECCB84-F9BA-43D5-87BE-67443E8EF086}">
      <p15:sldGuideLst xmlns:p15="http://schemas.microsoft.com/office/powerpoint/2012/main">
        <p15:guide id="1" orient="horz" pos="279">
          <p15:clr>
            <a:srgbClr val="FBAE40"/>
          </p15:clr>
        </p15:guide>
        <p15:guide id="2" orient="horz" pos="729">
          <p15:clr>
            <a:srgbClr val="FBAE40"/>
          </p15:clr>
        </p15:guide>
        <p15:guide id="3" orient="horz" pos="521">
          <p15:clr>
            <a:srgbClr val="FBAE40"/>
          </p15:clr>
        </p15:guide>
        <p15:guide id="4" orient="horz" pos="405">
          <p15:clr>
            <a:srgbClr val="FBAE40"/>
          </p15:clr>
        </p15:guide>
        <p15:guide id="5" orient="horz" pos="342">
          <p15:clr>
            <a:srgbClr val="FBAE40"/>
          </p15:clr>
        </p15:guide>
        <p15:guide id="6" orient="horz" pos="675">
          <p15:clr>
            <a:srgbClr val="FBAE40"/>
          </p15:clr>
        </p15:guide>
        <p15:guide id="7" pos="2592">
          <p15:clr>
            <a:srgbClr val="E46962"/>
          </p15:clr>
        </p15:guide>
        <p15:guide id="8" pos="2689">
          <p15:clr>
            <a:srgbClr val="E46962"/>
          </p15:clr>
        </p15:guide>
        <p15:guide id="9" pos="2534">
          <p15:clr>
            <a:srgbClr val="E46962"/>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dirty="0"/>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dirty="0">
                <a:latin typeface="Calibri Light" panose="020F0302020204030204" pitchFamily="34" charset="0"/>
                <a:cs typeface="Calibri Light" panose="020F0302020204030204" pitchFamily="34" charset="0"/>
              </a:rPr>
              <a:t>Click to edit Master text styles</a:t>
            </a:r>
          </a:p>
          <a:p>
            <a:pPr lvl="1"/>
            <a:r>
              <a:rPr lang="en-US" b="0" i="0" dirty="0">
                <a:latin typeface="Calibri Light" panose="020F0302020204030204" pitchFamily="34" charset="0"/>
                <a:cs typeface="Calibri Light" panose="020F0302020204030204" pitchFamily="34" charset="0"/>
              </a:rPr>
              <a:t>Second level</a:t>
            </a:r>
          </a:p>
          <a:p>
            <a:pPr lvl="2"/>
            <a:r>
              <a:rPr lang="en-US" b="0" i="0" dirty="0">
                <a:latin typeface="Calibri Light" panose="020F0302020204030204" pitchFamily="34" charset="0"/>
                <a:cs typeface="Calibri Light" panose="020F0302020204030204" pitchFamily="34" charset="0"/>
              </a:rPr>
              <a:t>Third level</a:t>
            </a:r>
          </a:p>
          <a:p>
            <a:pPr lvl="3"/>
            <a:r>
              <a:rPr lang="en-US" b="0" i="0" dirty="0">
                <a:latin typeface="Calibri Light" panose="020F0302020204030204" pitchFamily="34" charset="0"/>
                <a:cs typeface="Calibri Light" panose="020F0302020204030204" pitchFamily="34" charset="0"/>
              </a:rPr>
              <a:t>Fourth level</a:t>
            </a:r>
          </a:p>
          <a:p>
            <a:pPr lvl="4"/>
            <a:r>
              <a:rPr lang="en-US" b="0" i="0" dirty="0">
                <a:latin typeface="Calibri Light" panose="020F0302020204030204" pitchFamily="34" charset="0"/>
                <a:cs typeface="Calibri Light" panose="020F0302020204030204" pitchFamily="34" charset="0"/>
              </a:rPr>
              <a:t>Fifth level</a:t>
            </a: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98" r:id="rId3"/>
    <p:sldLayoutId id="2147483700" r:id="rId4"/>
    <p:sldLayoutId id="2147483701" r:id="rId5"/>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 name="center text">
            <a:extLst>
              <a:ext uri="{FF2B5EF4-FFF2-40B4-BE49-F238E27FC236}">
                <a16:creationId xmlns:a16="http://schemas.microsoft.com/office/drawing/2014/main" id="{D51C6158-3E9D-F4F7-EF6A-174CAB9EFB24}"/>
              </a:ext>
            </a:extLst>
          </p:cNvPr>
          <p:cNvGrpSpPr/>
          <p:nvPr/>
        </p:nvGrpSpPr>
        <p:grpSpPr>
          <a:xfrm>
            <a:off x="8183801" y="5785900"/>
            <a:ext cx="8161099" cy="2758878"/>
            <a:chOff x="8183801" y="5481100"/>
            <a:chExt cx="8161099" cy="2758878"/>
          </a:xfrm>
        </p:grpSpPr>
        <p:sp>
          <p:nvSpPr>
            <p:cNvPr id="2" name="TITLE">
              <a:extLst>
                <a:ext uri="{FF2B5EF4-FFF2-40B4-BE49-F238E27FC236}">
                  <a16:creationId xmlns:a16="http://schemas.microsoft.com/office/drawing/2014/main" id="{D8A4A0A1-BBF6-CBB1-A321-3C1547DD397F}"/>
                </a:ext>
              </a:extLst>
            </p:cNvPr>
            <p:cNvSpPr/>
            <p:nvPr/>
          </p:nvSpPr>
          <p:spPr>
            <a:xfrm>
              <a:off x="8183801" y="5784233"/>
              <a:ext cx="8161099" cy="15175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dirty="0">
                  <a:solidFill>
                    <a:schemeClr val="lt2"/>
                  </a:solidFill>
                  <a:latin typeface="Arial Black" panose="020B0604020202020204" pitchFamily="34" charset="0"/>
                  <a:ea typeface="Roboto Black" panose="02000000000000000000" pitchFamily="2" charset="0"/>
                  <a:cs typeface="Arial Black" panose="020B0604020202020204" pitchFamily="34" charset="0"/>
                  <a:sym typeface="Arial Black"/>
                </a:rPr>
                <a:t>EVERY DAY</a:t>
              </a:r>
            </a:p>
          </p:txBody>
        </p:sp>
        <p:sp>
          <p:nvSpPr>
            <p:cNvPr id="5" name="TextBox 4">
              <a:extLst>
                <a:ext uri="{FF2B5EF4-FFF2-40B4-BE49-F238E27FC236}">
                  <a16:creationId xmlns:a16="http://schemas.microsoft.com/office/drawing/2014/main" id="{47F75292-1602-ACFD-B28C-82BB670DB5A4}"/>
                </a:ext>
              </a:extLst>
            </p:cNvPr>
            <p:cNvSpPr txBox="1"/>
            <p:nvPr/>
          </p:nvSpPr>
          <p:spPr>
            <a:xfrm>
              <a:off x="8267748" y="6962705"/>
              <a:ext cx="7916171" cy="12772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700" b="1" u="none" strike="noStrike" kern="1200" cap="none" spc="-110" normalizeH="0" noProof="0" dirty="0">
                  <a:ln>
                    <a:noFill/>
                  </a:ln>
                  <a:solidFill>
                    <a:srgbClr val="FFFFFF"/>
                  </a:solidFill>
                  <a:effectLst/>
                  <a:uLnTx/>
                  <a:uFillTx/>
                  <a:latin typeface="Arial Black" panose="020B0604020202020204" pitchFamily="34" charset="0"/>
                  <a:ea typeface="Roboto Black" panose="02000000000000000000" pitchFamily="2" charset="0"/>
                  <a:cs typeface="Arial Black" panose="020B0604020202020204" pitchFamily="34" charset="0"/>
                  <a:sym typeface="Arial Black"/>
                </a:rPr>
                <a:t>EVERY EVENT</a:t>
              </a:r>
            </a:p>
          </p:txBody>
        </p:sp>
        <p:sp>
          <p:nvSpPr>
            <p:cNvPr id="8" name="TextBox 7">
              <a:extLst>
                <a:ext uri="{FF2B5EF4-FFF2-40B4-BE49-F238E27FC236}">
                  <a16:creationId xmlns:a16="http://schemas.microsoft.com/office/drawing/2014/main" id="{247973E5-D006-4716-0A02-F6D57759F98F}"/>
                </a:ext>
              </a:extLst>
            </p:cNvPr>
            <p:cNvSpPr txBox="1"/>
            <p:nvPr/>
          </p:nvSpPr>
          <p:spPr>
            <a:xfrm>
              <a:off x="8514312" y="5481100"/>
              <a:ext cx="7553099" cy="600164"/>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u="none" strike="noStrike" kern="1200" cap="none" spc="50" normalizeH="0" noProof="0" dirty="0">
                  <a:ln>
                    <a:noFill/>
                  </a:ln>
                  <a:solidFill>
                    <a:srgbClr val="FFFFFF"/>
                  </a:solidFill>
                  <a:effectLst/>
                  <a:uLnTx/>
                  <a:uFillTx/>
                  <a:latin typeface="+mj-lt"/>
                  <a:ea typeface="Roboto Medium" panose="02000000000000000000" pitchFamily="2" charset="0"/>
                  <a:cs typeface="Calibri" panose="020F0502020204030204" pitchFamily="34" charset="0"/>
                  <a:sym typeface="Arial Black"/>
                </a:rPr>
                <a:t>SAME PATIENT MOVEMENT SYSTEM</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C9489-A3C0-1323-A4A6-89579A1BF47C}"/>
              </a:ext>
            </a:extLst>
          </p:cNvPr>
          <p:cNvSpPr>
            <a:spLocks noGrp="1"/>
          </p:cNvSpPr>
          <p:nvPr>
            <p:ph type="title"/>
          </p:nvPr>
        </p:nvSpPr>
        <p:spPr/>
        <p:txBody>
          <a:bodyPr/>
          <a:lstStyle/>
          <a:p>
            <a:r>
              <a:rPr lang="en-US"/>
              <a:t>Alerting Basics (Who, How, </a:t>
            </a:r>
            <a:r>
              <a:rPr lang="en-US">
                <a:solidFill>
                  <a:schemeClr val="accent1"/>
                </a:solidFill>
              </a:rPr>
              <a:t>When</a:t>
            </a:r>
            <a:r>
              <a:rPr lang="en-US"/>
              <a:t>)</a:t>
            </a:r>
          </a:p>
        </p:txBody>
      </p:sp>
      <p:sp>
        <p:nvSpPr>
          <p:cNvPr id="4" name="Text Placeholder 3">
            <a:extLst>
              <a:ext uri="{FF2B5EF4-FFF2-40B4-BE49-F238E27FC236}">
                <a16:creationId xmlns:a16="http://schemas.microsoft.com/office/drawing/2014/main" id="{F4DF5B2D-C0A5-32DC-0B96-DF24DED34BCA}"/>
              </a:ext>
            </a:extLst>
          </p:cNvPr>
          <p:cNvSpPr>
            <a:spLocks noGrp="1"/>
          </p:cNvSpPr>
          <p:nvPr>
            <p:ph type="body" sz="quarter" idx="11"/>
          </p:nvPr>
        </p:nvSpPr>
        <p:spPr/>
        <p:txBody>
          <a:bodyPr/>
          <a:lstStyle/>
          <a:p>
            <a:pPr marL="0" indent="0">
              <a:buNone/>
            </a:pPr>
            <a:r>
              <a:rPr lang="en-US" sz="3600" b="1" dirty="0">
                <a:solidFill>
                  <a:schemeClr val="accent1"/>
                </a:solidFill>
                <a:latin typeface="+mj-lt"/>
              </a:rPr>
              <a:t>WHEN</a:t>
            </a:r>
            <a:endParaRPr lang="en-US" sz="3200" b="1" dirty="0">
              <a:solidFill>
                <a:schemeClr val="accent1"/>
              </a:solidFill>
              <a:latin typeface="+mj-lt"/>
            </a:endParaRPr>
          </a:p>
          <a:p>
            <a:pPr marL="0" indent="0">
              <a:buNone/>
            </a:pPr>
            <a:r>
              <a:rPr lang="en-US" sz="3000" b="1" dirty="0">
                <a:latin typeface="+mj-lt"/>
                <a:ea typeface="Roboto Medium" panose="02000000000000000000" pitchFamily="2" charset="0"/>
                <a:cs typeface="Calibri" panose="020F0502020204030204" pitchFamily="34" charset="0"/>
              </a:rPr>
              <a:t>Method of Arrival</a:t>
            </a:r>
          </a:p>
          <a:p>
            <a:pPr marL="457200" indent="-457200">
              <a:spcBef>
                <a:spcPts val="0"/>
              </a:spcBef>
              <a:buFont typeface="Arial" panose="020B0604020202020204" pitchFamily="34" charset="0"/>
              <a:buChar char="•"/>
            </a:pPr>
            <a:r>
              <a:rPr lang="en-US" dirty="0"/>
              <a:t>Prehospital (EMS Alert) Options</a:t>
            </a:r>
          </a:p>
          <a:p>
            <a:pPr lvl="1">
              <a:spcBef>
                <a:spcPts val="0"/>
              </a:spcBef>
            </a:pPr>
            <a:r>
              <a:rPr lang="en-US" dirty="0"/>
              <a:t>When prehospital sends initial notification</a:t>
            </a:r>
          </a:p>
          <a:p>
            <a:pPr lvl="1">
              <a:spcBef>
                <a:spcPts val="0"/>
              </a:spcBef>
            </a:pPr>
            <a:r>
              <a:rPr lang="en-US" dirty="0"/>
              <a:t>When ED “Activates”</a:t>
            </a:r>
          </a:p>
          <a:p>
            <a:pPr marL="457200" indent="-457200">
              <a:spcBef>
                <a:spcPts val="0"/>
              </a:spcBef>
              <a:buFont typeface="Arial" panose="020B0604020202020204" pitchFamily="34" charset="0"/>
              <a:buChar char="•"/>
            </a:pPr>
            <a:r>
              <a:rPr lang="en-US" dirty="0"/>
              <a:t>ED Activation</a:t>
            </a:r>
          </a:p>
          <a:p>
            <a:pPr marL="457200" indent="-457200">
              <a:spcBef>
                <a:spcPts val="0"/>
              </a:spcBef>
              <a:buFont typeface="Arial" panose="020B0604020202020204" pitchFamily="34" charset="0"/>
              <a:buChar char="•"/>
            </a:pPr>
            <a:r>
              <a:rPr lang="en-US" dirty="0"/>
              <a:t>Inpatient Activation</a:t>
            </a:r>
          </a:p>
          <a:p>
            <a:pPr marL="457200" indent="-457200">
              <a:spcBef>
                <a:spcPts val="0"/>
              </a:spcBef>
              <a:buFont typeface="Arial" panose="020B0604020202020204" pitchFamily="34" charset="0"/>
              <a:buChar char="•"/>
            </a:pPr>
            <a:r>
              <a:rPr lang="en-US" dirty="0"/>
              <a:t>Transfer Requested</a:t>
            </a:r>
          </a:p>
          <a:p>
            <a:pPr marL="457200" indent="-457200">
              <a:spcBef>
                <a:spcPts val="0"/>
              </a:spcBef>
              <a:buFont typeface="Arial" panose="020B0604020202020204" pitchFamily="34" charset="0"/>
              <a:buChar char="•"/>
            </a:pPr>
            <a:r>
              <a:rPr lang="en-US" dirty="0"/>
              <a:t>Transfer Accepted</a:t>
            </a:r>
          </a:p>
          <a:p>
            <a:pPr marL="457200" indent="-457200">
              <a:spcBef>
                <a:spcPts val="0"/>
              </a:spcBef>
              <a:buFont typeface="Arial" panose="020B0604020202020204" pitchFamily="34" charset="0"/>
              <a:buChar char="•"/>
            </a:pPr>
            <a:r>
              <a:rPr lang="en-US" dirty="0"/>
              <a:t>Consult Requested</a:t>
            </a:r>
          </a:p>
          <a:p>
            <a:pPr>
              <a:spcBef>
                <a:spcPts val="2100"/>
              </a:spcBef>
            </a:pPr>
            <a:r>
              <a:rPr lang="en-US" sz="3000" b="1" dirty="0">
                <a:latin typeface="+mj-lt"/>
                <a:ea typeface="Roboto Medium" panose="02000000000000000000" pitchFamily="2" charset="0"/>
                <a:cs typeface="Calibri" panose="020F0502020204030204" pitchFamily="34" charset="0"/>
              </a:rPr>
              <a:t>Manual</a:t>
            </a:r>
          </a:p>
          <a:p>
            <a:pPr marL="457200" indent="-457200">
              <a:spcBef>
                <a:spcPts val="0"/>
              </a:spcBef>
              <a:buFont typeface="Arial" panose="020B0604020202020204" pitchFamily="34" charset="0"/>
              <a:buChar char="•"/>
            </a:pPr>
            <a:r>
              <a:rPr lang="en-US" dirty="0"/>
              <a:t>Team or Individual</a:t>
            </a:r>
          </a:p>
          <a:p>
            <a:pPr>
              <a:spcBef>
                <a:spcPts val="2100"/>
              </a:spcBef>
            </a:pPr>
            <a:r>
              <a:rPr lang="en-US" sz="3000" b="1" dirty="0">
                <a:latin typeface="+mj-lt"/>
                <a:ea typeface="Roboto Medium" panose="02000000000000000000" pitchFamily="2" charset="0"/>
                <a:cs typeface="Calibri" panose="020F0502020204030204" pitchFamily="34" charset="0"/>
              </a:rPr>
              <a:t>Time Sensitive Emergency Event Triggered</a:t>
            </a:r>
          </a:p>
          <a:p>
            <a:pPr marL="457200" indent="-457200">
              <a:spcBef>
                <a:spcPts val="0"/>
              </a:spcBef>
              <a:buFont typeface="Arial" panose="020B0604020202020204" pitchFamily="34" charset="0"/>
              <a:buChar char="•"/>
            </a:pPr>
            <a:r>
              <a:rPr lang="en-US" dirty="0"/>
              <a:t>Stroke: Suspected LVO, CT Complete, CTA Complete</a:t>
            </a:r>
          </a:p>
          <a:p>
            <a:pPr marL="457200" indent="-457200">
              <a:spcBef>
                <a:spcPts val="0"/>
              </a:spcBef>
              <a:buFont typeface="Arial" panose="020B0604020202020204" pitchFamily="34" charset="0"/>
              <a:buChar char="•"/>
            </a:pPr>
            <a:r>
              <a:rPr lang="en-US" dirty="0"/>
              <a:t>Trauma: Level</a:t>
            </a:r>
          </a:p>
          <a:p>
            <a:pPr marL="0" indent="0">
              <a:buNone/>
            </a:pPr>
            <a:endParaRPr lang="en-US" dirty="0"/>
          </a:p>
        </p:txBody>
      </p:sp>
      <p:pic>
        <p:nvPicPr>
          <p:cNvPr id="2050" name="Picture 2">
            <a:extLst>
              <a:ext uri="{FF2B5EF4-FFF2-40B4-BE49-F238E27FC236}">
                <a16:creationId xmlns:a16="http://schemas.microsoft.com/office/drawing/2014/main" id="{F60872BA-503B-537B-9461-A1DEC18CCECF}"/>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3931" r="239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1">
            <a:extLst>
              <a:ext uri="{FF2B5EF4-FFF2-40B4-BE49-F238E27FC236}">
                <a16:creationId xmlns:a16="http://schemas.microsoft.com/office/drawing/2014/main" id="{E4B1D8EF-E9AB-BAFF-7240-89F164D3365F}"/>
              </a:ext>
            </a:extLst>
          </p:cNvPr>
          <p:cNvSpPr txBox="1">
            <a:spLocks/>
          </p:cNvSpPr>
          <p:nvPr/>
        </p:nvSpPr>
        <p:spPr>
          <a:xfrm>
            <a:off x="0" y="12387054"/>
            <a:ext cx="10726738" cy="884810"/>
          </a:xfrm>
          <a:prstGeom prst="rect">
            <a:avLst/>
          </a:prstGeom>
          <a:solidFill>
            <a:schemeClr val="accent1"/>
          </a:solidFill>
        </p:spPr>
        <p:txBody>
          <a:bodyPr tIns="9144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Alerting | Who, How, &amp; When</a:t>
            </a:r>
          </a:p>
        </p:txBody>
      </p:sp>
    </p:spTree>
    <p:extLst>
      <p:ext uri="{BB962C8B-B14F-4D97-AF65-F5344CB8AC3E}">
        <p14:creationId xmlns:p14="http://schemas.microsoft.com/office/powerpoint/2010/main" val="188024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BD954-46DD-7A98-CC30-0D69A86386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C0805E-4DD6-F974-1C6A-0A780035C701}"/>
              </a:ext>
            </a:extLst>
          </p:cNvPr>
          <p:cNvSpPr>
            <a:spLocks noGrp="1"/>
          </p:cNvSpPr>
          <p:nvPr>
            <p:ph type="title"/>
          </p:nvPr>
        </p:nvSpPr>
        <p:spPr/>
        <p:txBody>
          <a:bodyPr/>
          <a:lstStyle/>
          <a:p>
            <a:r>
              <a:rPr lang="en-US"/>
              <a:t>Hospital Call Status</a:t>
            </a:r>
          </a:p>
        </p:txBody>
      </p:sp>
      <p:sp>
        <p:nvSpPr>
          <p:cNvPr id="4" name="Text Placeholder 3">
            <a:extLst>
              <a:ext uri="{FF2B5EF4-FFF2-40B4-BE49-F238E27FC236}">
                <a16:creationId xmlns:a16="http://schemas.microsoft.com/office/drawing/2014/main" id="{2A12325B-D94C-DA7B-A3C3-94264EDD9E3C}"/>
              </a:ext>
            </a:extLst>
          </p:cNvPr>
          <p:cNvSpPr>
            <a:spLocks noGrp="1"/>
          </p:cNvSpPr>
          <p:nvPr>
            <p:ph type="body" sz="quarter" idx="11"/>
          </p:nvPr>
        </p:nvSpPr>
        <p:spPr/>
        <p:txBody>
          <a:bodyPr/>
          <a:lstStyle/>
          <a:p>
            <a:pPr marL="0" indent="0">
              <a:buNone/>
            </a:pPr>
            <a:r>
              <a:rPr lang="en-US" sz="3600" b="1" dirty="0">
                <a:solidFill>
                  <a:schemeClr val="accent1"/>
                </a:solidFill>
                <a:latin typeface="+mj-lt"/>
              </a:rPr>
              <a:t>MANAGE</a:t>
            </a:r>
            <a:endParaRPr lang="en-US" sz="3200" b="1" dirty="0">
              <a:solidFill>
                <a:schemeClr val="accent1"/>
              </a:solidFill>
              <a:latin typeface="+mj-lt"/>
            </a:endParaRPr>
          </a:p>
          <a:p>
            <a:pPr marL="457200" indent="-457200">
              <a:spcBef>
                <a:spcPts val="0"/>
              </a:spcBef>
              <a:buFont typeface="Arial" panose="020B0604020202020204" pitchFamily="34" charset="0"/>
              <a:buChar char="•"/>
            </a:pPr>
            <a:r>
              <a:rPr lang="en-US" dirty="0"/>
              <a:t>Toggle ON/OFF</a:t>
            </a:r>
          </a:p>
          <a:p>
            <a:pPr marL="457200" indent="-457200">
              <a:spcBef>
                <a:spcPts val="0"/>
              </a:spcBef>
              <a:buFont typeface="Arial" panose="020B0604020202020204" pitchFamily="34" charset="0"/>
              <a:buChar char="•"/>
            </a:pPr>
            <a:r>
              <a:rPr lang="en-US" dirty="0"/>
              <a:t>Set NEXT ON / OFF</a:t>
            </a:r>
          </a:p>
          <a:p>
            <a:pPr marL="457200" indent="-457200">
              <a:spcBef>
                <a:spcPts val="0"/>
              </a:spcBef>
              <a:buFont typeface="Arial" panose="020B0604020202020204" pitchFamily="34" charset="0"/>
              <a:buChar char="•"/>
            </a:pPr>
            <a:r>
              <a:rPr lang="en-US" dirty="0"/>
              <a:t>Admin can Set Call Status</a:t>
            </a:r>
          </a:p>
          <a:p>
            <a:pPr marL="457200" indent="-457200">
              <a:spcBef>
                <a:spcPts val="0"/>
              </a:spcBef>
              <a:buFont typeface="Arial" panose="020B0604020202020204" pitchFamily="34" charset="0"/>
              <a:buChar char="•"/>
            </a:pPr>
            <a:r>
              <a:rPr lang="en-US" dirty="0"/>
              <a:t>Integrate with Calendar</a:t>
            </a:r>
          </a:p>
          <a:p>
            <a:pPr marL="0" indent="0">
              <a:spcBef>
                <a:spcPts val="3000"/>
              </a:spcBef>
              <a:buNone/>
            </a:pPr>
            <a:r>
              <a:rPr lang="en-US" sz="3600" b="1" dirty="0">
                <a:solidFill>
                  <a:schemeClr val="accent1"/>
                </a:solidFill>
                <a:latin typeface="+mj-lt"/>
              </a:rPr>
              <a:t>VISIBILITY ON TEAM SCREEN</a:t>
            </a:r>
          </a:p>
          <a:p>
            <a:pPr marL="457200" indent="-457200">
              <a:spcBef>
                <a:spcPts val="0"/>
              </a:spcBef>
              <a:buFont typeface="Arial" panose="020B0604020202020204" pitchFamily="34" charset="0"/>
              <a:buChar char="•"/>
            </a:pPr>
            <a:r>
              <a:rPr lang="en-US" dirty="0"/>
              <a:t>Call Status of Individuals</a:t>
            </a:r>
          </a:p>
          <a:p>
            <a:pPr marL="457200" indent="-457200">
              <a:spcBef>
                <a:spcPts val="0"/>
              </a:spcBef>
              <a:buFont typeface="Arial" panose="020B0604020202020204" pitchFamily="34" charset="0"/>
              <a:buChar char="•"/>
            </a:pPr>
            <a:r>
              <a:rPr lang="en-US" dirty="0"/>
              <a:t>Acknowledgement Status of Individuals</a:t>
            </a:r>
          </a:p>
          <a:p>
            <a:pPr marL="457200" indent="-457200">
              <a:spcBef>
                <a:spcPts val="0"/>
              </a:spcBef>
              <a:buFont typeface="Arial" panose="020B0604020202020204" pitchFamily="34" charset="0"/>
              <a:buChar char="•"/>
            </a:pPr>
            <a:r>
              <a:rPr lang="en-US" dirty="0"/>
              <a:t>Silence Alerts Status of Individuals</a:t>
            </a:r>
          </a:p>
          <a:p>
            <a:pPr marL="0" indent="0">
              <a:spcBef>
                <a:spcPts val="3000"/>
              </a:spcBef>
              <a:buNone/>
            </a:pPr>
            <a:r>
              <a:rPr lang="en-US" sz="3600" b="1" dirty="0">
                <a:solidFill>
                  <a:schemeClr val="accent1"/>
                </a:solidFill>
                <a:latin typeface="+mj-lt"/>
              </a:rPr>
              <a:t>MANUAL</a:t>
            </a:r>
          </a:p>
          <a:p>
            <a:pPr marL="457200" indent="-457200">
              <a:spcBef>
                <a:spcPts val="0"/>
              </a:spcBef>
              <a:buFont typeface="Arial" panose="020B0604020202020204" pitchFamily="34" charset="0"/>
              <a:buChar char="•"/>
            </a:pPr>
            <a:r>
              <a:rPr lang="en-US" dirty="0"/>
              <a:t>Assign to individual in real time regardless of call status</a:t>
            </a:r>
          </a:p>
        </p:txBody>
      </p:sp>
      <p:pic>
        <p:nvPicPr>
          <p:cNvPr id="4098" name="Picture 2">
            <a:extLst>
              <a:ext uri="{FF2B5EF4-FFF2-40B4-BE49-F238E27FC236}">
                <a16:creationId xmlns:a16="http://schemas.microsoft.com/office/drawing/2014/main" id="{394E992C-953A-6212-B59D-F6299A7BD2BC}"/>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38153" r="9709"/>
          <a:stretch/>
        </p:blipFill>
        <p:spPr bwMode="auto">
          <a:xfrm>
            <a:off x="0" y="0"/>
            <a:ext cx="10726738"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1">
            <a:extLst>
              <a:ext uri="{FF2B5EF4-FFF2-40B4-BE49-F238E27FC236}">
                <a16:creationId xmlns:a16="http://schemas.microsoft.com/office/drawing/2014/main" id="{40D62481-4A32-A9A4-EA37-5B8200870111}"/>
              </a:ext>
            </a:extLst>
          </p:cNvPr>
          <p:cNvSpPr txBox="1">
            <a:spLocks/>
          </p:cNvSpPr>
          <p:nvPr/>
        </p:nvSpPr>
        <p:spPr>
          <a:xfrm>
            <a:off x="0"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a:solidFill>
                  <a:schemeClr val="bg1"/>
                </a:solidFill>
                <a:latin typeface="Arial" panose="020B0604020202020204" pitchFamily="34" charset="0"/>
                <a:cs typeface="Arial" panose="020B0604020202020204" pitchFamily="34" charset="0"/>
              </a:rPr>
              <a:t>How </a:t>
            </a:r>
            <a:r>
              <a:rPr lang="en-US" sz="4000" err="1">
                <a:solidFill>
                  <a:schemeClr val="bg1"/>
                </a:solidFill>
                <a:latin typeface="Arial" panose="020B0604020202020204" pitchFamily="34" charset="0"/>
                <a:cs typeface="Arial" panose="020B0604020202020204" pitchFamily="34" charset="0"/>
              </a:rPr>
              <a:t>To’s</a:t>
            </a:r>
            <a:endParaRPr lang="en-US" sz="4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95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605C340-0F55-D0E2-5552-660B7740B8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B56BCE-BBC2-67AD-1A8E-1BD92EC11C8F}"/>
              </a:ext>
            </a:extLst>
          </p:cNvPr>
          <p:cNvPicPr>
            <a:picLocks noChangeAspect="1"/>
          </p:cNvPicPr>
          <p:nvPr/>
        </p:nvPicPr>
        <p:blipFill>
          <a:blip r:embed="rId3"/>
          <a:stretch>
            <a:fillRect/>
          </a:stretch>
        </p:blipFill>
        <p:spPr>
          <a:xfrm>
            <a:off x="-1" y="0"/>
            <a:ext cx="10746713" cy="13716000"/>
          </a:xfrm>
          <a:prstGeom prst="rect">
            <a:avLst/>
          </a:prstGeom>
        </p:spPr>
      </p:pic>
      <p:sp>
        <p:nvSpPr>
          <p:cNvPr id="10" name="Title 9">
            <a:extLst>
              <a:ext uri="{FF2B5EF4-FFF2-40B4-BE49-F238E27FC236}">
                <a16:creationId xmlns:a16="http://schemas.microsoft.com/office/drawing/2014/main" id="{F96EC2C3-5272-FAB1-3614-111DBBC2D315}"/>
              </a:ext>
            </a:extLst>
          </p:cNvPr>
          <p:cNvSpPr>
            <a:spLocks noGrp="1"/>
          </p:cNvSpPr>
          <p:nvPr>
            <p:ph type="title"/>
          </p:nvPr>
        </p:nvSpPr>
        <p:spPr/>
        <p:txBody>
          <a:bodyPr/>
          <a:lstStyle/>
          <a:p>
            <a:r>
              <a:rPr lang="en" dirty="0"/>
              <a:t>Transfer Operations Value</a:t>
            </a:r>
            <a:endParaRPr lang="en-US" dirty="0"/>
          </a:p>
        </p:txBody>
      </p:sp>
      <p:sp>
        <p:nvSpPr>
          <p:cNvPr id="11" name="Text Placeholder 7">
            <a:extLst>
              <a:ext uri="{FF2B5EF4-FFF2-40B4-BE49-F238E27FC236}">
                <a16:creationId xmlns:a16="http://schemas.microsoft.com/office/drawing/2014/main" id="{6C22EDD6-3727-FCE8-71EA-13E078EDDA88}"/>
              </a:ext>
            </a:extLst>
          </p:cNvPr>
          <p:cNvSpPr txBox="1">
            <a:spLocks/>
          </p:cNvSpPr>
          <p:nvPr/>
        </p:nvSpPr>
        <p:spPr>
          <a:xfrm>
            <a:off x="11018838" y="2400264"/>
            <a:ext cx="12757150" cy="10192330"/>
          </a:xfrm>
          <a:prstGeom prst="rect">
            <a:avLst/>
          </a:prstGeom>
        </p:spPr>
        <p:txBody>
          <a:bodyPr/>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spcBef>
                <a:spcPts val="1800"/>
              </a:spcBef>
              <a:spcAft>
                <a:spcPts val="600"/>
              </a:spcAft>
            </a:pPr>
            <a:r>
              <a:rPr lang="en-US" sz="4000" b="1" dirty="0">
                <a:solidFill>
                  <a:schemeClr val="accent1"/>
                </a:solidFill>
                <a:latin typeface="+mj-lt"/>
                <a:ea typeface="Roboto Light" panose="02000000000000000000" pitchFamily="2" charset="0"/>
                <a:cs typeface="Calibri Light" panose="020F0302020204030204" pitchFamily="34" charset="0"/>
                <a:sym typeface="Arial"/>
              </a:rPr>
              <a:t>Streamline Communication</a:t>
            </a:r>
          </a:p>
          <a:p>
            <a:pPr marL="0" indent="0">
              <a:lnSpc>
                <a:spcPct val="100000"/>
              </a:lnSpc>
              <a:spcBef>
                <a:spcPts val="0"/>
              </a:spcBef>
              <a:spcAft>
                <a:spcPts val="600"/>
              </a:spcAft>
            </a:pPr>
            <a:r>
              <a:rPr lang="en-US" sz="3000" dirty="0">
                <a:latin typeface="Calibri Light" panose="020F0302020204030204" pitchFamily="34" charset="0"/>
                <a:ea typeface="Roboto Light" panose="02000000000000000000" pitchFamily="2" charset="0"/>
                <a:cs typeface="Calibri Light" panose="020F0302020204030204" pitchFamily="34" charset="0"/>
              </a:rPr>
              <a:t>Swap endless calls for secure messaging, letting agents manage multiple messages while avoiding missed calls, voicemails, and communication gaps.</a:t>
            </a:r>
          </a:p>
          <a:p>
            <a:pPr>
              <a:lnSpc>
                <a:spcPct val="100000"/>
              </a:lnSpc>
              <a:spcBef>
                <a:spcPts val="1800"/>
              </a:spcBef>
              <a:spcAft>
                <a:spcPts val="600"/>
              </a:spcAft>
            </a:pPr>
            <a:r>
              <a:rPr lang="en-US" sz="4000" b="1" dirty="0">
                <a:solidFill>
                  <a:schemeClr val="accent1"/>
                </a:solidFill>
                <a:latin typeface="+mj-lt"/>
                <a:sym typeface="Arial"/>
              </a:rPr>
              <a:t>Boost Efficiency &amp; Scalability</a:t>
            </a:r>
            <a:endParaRPr lang="en-US" sz="4000" b="1" dirty="0">
              <a:solidFill>
                <a:schemeClr val="accent1"/>
              </a:solidFill>
              <a:latin typeface="+mj-lt"/>
            </a:endParaRPr>
          </a:p>
          <a:p>
            <a:pPr>
              <a:lnSpc>
                <a:spcPct val="100000"/>
              </a:lnSpc>
              <a:spcBef>
                <a:spcPts val="0"/>
              </a:spcBef>
              <a:spcAft>
                <a:spcPts val="600"/>
              </a:spcAft>
            </a:pPr>
            <a:r>
              <a:rPr lang="en-US" sz="3000" dirty="0"/>
              <a:t>Help agents handle multiple patients simultaneously, avoid bottlenecks during peak demand, and reduce time spent chasing on-call providers or repeating the same information.</a:t>
            </a:r>
          </a:p>
          <a:p>
            <a:pPr>
              <a:lnSpc>
                <a:spcPct val="100000"/>
              </a:lnSpc>
              <a:spcBef>
                <a:spcPts val="1800"/>
              </a:spcBef>
              <a:spcAft>
                <a:spcPts val="600"/>
              </a:spcAft>
            </a:pPr>
            <a:r>
              <a:rPr lang="en-US" sz="4000" b="1" dirty="0">
                <a:solidFill>
                  <a:schemeClr val="accent1"/>
                </a:solidFill>
                <a:latin typeface="+mj-lt"/>
                <a:sym typeface="Arial"/>
              </a:rPr>
              <a:t>Enhance Situational Awareness</a:t>
            </a:r>
            <a:endParaRPr lang="en-US" sz="4000" b="1" dirty="0">
              <a:solidFill>
                <a:schemeClr val="accent1"/>
              </a:solidFill>
              <a:latin typeface="+mj-lt"/>
            </a:endParaRPr>
          </a:p>
          <a:p>
            <a:pPr>
              <a:lnSpc>
                <a:spcPct val="100000"/>
              </a:lnSpc>
              <a:spcBef>
                <a:spcPts val="0"/>
              </a:spcBef>
              <a:spcAft>
                <a:spcPts val="600"/>
              </a:spcAft>
            </a:pPr>
            <a:r>
              <a:rPr lang="en-US" sz="3000" dirty="0"/>
              <a:t>Give everyone real-time updates on transport ETAs, clinical status, and patient acceptance for clear coordination.</a:t>
            </a:r>
          </a:p>
          <a:p>
            <a:pPr>
              <a:lnSpc>
                <a:spcPct val="100000"/>
              </a:lnSpc>
              <a:spcBef>
                <a:spcPts val="1800"/>
              </a:spcBef>
              <a:spcAft>
                <a:spcPts val="600"/>
              </a:spcAft>
            </a:pPr>
            <a:r>
              <a:rPr lang="en-US" sz="4000" b="1" dirty="0">
                <a:solidFill>
                  <a:schemeClr val="accent1"/>
                </a:solidFill>
                <a:latin typeface="+mj-lt"/>
                <a:sym typeface="Arial"/>
              </a:rPr>
              <a:t>Reduce Delays &amp; Improve Care</a:t>
            </a:r>
            <a:endParaRPr lang="en-US" sz="4000" b="1" dirty="0">
              <a:solidFill>
                <a:schemeClr val="accent1"/>
              </a:solidFill>
              <a:latin typeface="+mj-lt"/>
            </a:endParaRPr>
          </a:p>
          <a:p>
            <a:pPr>
              <a:lnSpc>
                <a:spcPct val="100000"/>
              </a:lnSpc>
              <a:spcBef>
                <a:spcPts val="0"/>
              </a:spcBef>
              <a:spcAft>
                <a:spcPts val="600"/>
              </a:spcAft>
            </a:pPr>
            <a:r>
              <a:rPr lang="en-US" sz="3000" dirty="0"/>
              <a:t>Speed up acceptance times by ensuring critical initial notifications include enough information to avoid repeated follow-ups, enabling faster decision-making and definitive care. </a:t>
            </a:r>
          </a:p>
          <a:p>
            <a:pPr>
              <a:lnSpc>
                <a:spcPct val="100000"/>
              </a:lnSpc>
              <a:spcBef>
                <a:spcPts val="1800"/>
              </a:spcBef>
              <a:spcAft>
                <a:spcPts val="600"/>
              </a:spcAft>
            </a:pPr>
            <a:r>
              <a:rPr lang="en-US" sz="4000" b="1" dirty="0">
                <a:solidFill>
                  <a:schemeClr val="accent1"/>
                </a:solidFill>
                <a:latin typeface="+mj-lt"/>
                <a:sym typeface="Arial"/>
              </a:rPr>
              <a:t>Strengthen Referral Networks</a:t>
            </a:r>
          </a:p>
          <a:p>
            <a:pPr>
              <a:lnSpc>
                <a:spcPct val="100000"/>
              </a:lnSpc>
              <a:spcBef>
                <a:spcPts val="0"/>
              </a:spcBef>
              <a:spcAft>
                <a:spcPts val="600"/>
              </a:spcAft>
            </a:pPr>
            <a:r>
              <a:rPr lang="en-US" sz="3000" dirty="0"/>
              <a:t>Foster collaboration across organizations with with free referral participation, solving ‘no callbacks’ and ‘who to contact’ issues with clear communication channels.</a:t>
            </a:r>
          </a:p>
        </p:txBody>
      </p:sp>
      <p:sp>
        <p:nvSpPr>
          <p:cNvPr id="2" name="Text Placeholder 11">
            <a:extLst>
              <a:ext uri="{FF2B5EF4-FFF2-40B4-BE49-F238E27FC236}">
                <a16:creationId xmlns:a16="http://schemas.microsoft.com/office/drawing/2014/main" id="{5B7F95B5-3FB6-652E-B386-D9F1F9001075}"/>
              </a:ext>
            </a:extLst>
          </p:cNvPr>
          <p:cNvSpPr txBox="1">
            <a:spLocks/>
          </p:cNvSpPr>
          <p:nvPr/>
        </p:nvSpPr>
        <p:spPr>
          <a:xfrm>
            <a:off x="0"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Research Confirms Improvements</a:t>
            </a:r>
          </a:p>
        </p:txBody>
      </p:sp>
    </p:spTree>
    <p:extLst>
      <p:ext uri="{BB962C8B-B14F-4D97-AF65-F5344CB8AC3E}">
        <p14:creationId xmlns:p14="http://schemas.microsoft.com/office/powerpoint/2010/main" val="339268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12" name="communication channels NUMEROUS">
            <a:extLst>
              <a:ext uri="{FF2B5EF4-FFF2-40B4-BE49-F238E27FC236}">
                <a16:creationId xmlns:a16="http://schemas.microsoft.com/office/drawing/2014/main" id="{250B3C01-EEB4-8D24-2D1C-21B8126B2910}"/>
              </a:ext>
            </a:extLst>
          </p:cNvPr>
          <p:cNvGrpSpPr/>
          <p:nvPr/>
        </p:nvGrpSpPr>
        <p:grpSpPr>
          <a:xfrm>
            <a:off x="1587" y="11276215"/>
            <a:ext cx="24384000" cy="1275216"/>
            <a:chOff x="0" y="5777955"/>
            <a:chExt cx="12192000" cy="637608"/>
          </a:xfrm>
        </p:grpSpPr>
        <p:sp>
          <p:nvSpPr>
            <p:cNvPr id="113" name="Rectangle 112">
              <a:extLst>
                <a:ext uri="{FF2B5EF4-FFF2-40B4-BE49-F238E27FC236}">
                  <a16:creationId xmlns:a16="http://schemas.microsoft.com/office/drawing/2014/main" id="{6816E493-9108-0E5B-18E7-4C340F3A84F6}"/>
                </a:ext>
              </a:extLst>
            </p:cNvPr>
            <p:cNvSpPr/>
            <p:nvPr/>
          </p:nvSpPr>
          <p:spPr>
            <a:xfrm>
              <a:off x="0" y="5777956"/>
              <a:ext cx="12192000" cy="63760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sz="974" u="none" strike="noStrike" kern="0" cap="none" spc="0" normalizeH="0" baseline="0" noProof="0" dirty="0">
                <a:ln>
                  <a:noFill/>
                </a:ln>
                <a:solidFill>
                  <a:prstClr val="black"/>
                </a:solidFill>
                <a:effectLst/>
                <a:uLnTx/>
                <a:uFillTx/>
                <a:latin typeface="Calibri Light" panose="020F0302020204030204" pitchFamily="34" charset="0"/>
                <a:ea typeface="+mn-ea"/>
                <a:cs typeface="+mn-cs"/>
                <a:sym typeface="Arial"/>
              </a:endParaRPr>
            </a:p>
          </p:txBody>
        </p:sp>
        <p:sp>
          <p:nvSpPr>
            <p:cNvPr id="114" name="Rectangle 113">
              <a:extLst>
                <a:ext uri="{FF2B5EF4-FFF2-40B4-BE49-F238E27FC236}">
                  <a16:creationId xmlns:a16="http://schemas.microsoft.com/office/drawing/2014/main" id="{E04EA425-6AA5-D08C-9140-8985BC72C542}"/>
                </a:ext>
              </a:extLst>
            </p:cNvPr>
            <p:cNvSpPr/>
            <p:nvPr/>
          </p:nvSpPr>
          <p:spPr>
            <a:xfrm>
              <a:off x="0" y="5777955"/>
              <a:ext cx="12192000" cy="62061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7466" b="1" u="none" strike="noStrike" kern="0" cap="none" spc="0" normalizeH="0" baseline="0" noProof="0" dirty="0">
                  <a:ln>
                    <a:noFill/>
                  </a:ln>
                  <a:solidFill>
                    <a:srgbClr val="C00000"/>
                  </a:solidFill>
                  <a:effectLst/>
                  <a:uLnTx/>
                  <a:uFillTx/>
                  <a:latin typeface="Arial Black" panose="020B0604020202020204" pitchFamily="34" charset="0"/>
                  <a:cs typeface="Arial Black" panose="020B0604020202020204" pitchFamily="34" charset="0"/>
                  <a:sym typeface="Arial"/>
                </a:rPr>
                <a:t>COMMUNICATION CHANNELS:  </a:t>
              </a:r>
              <a:r>
                <a:rPr kumimoji="0" lang="en-US" sz="7466" b="1" u="none" strike="noStrike" kern="0" cap="none" spc="0" normalizeH="0" baseline="0" noProof="0" dirty="0">
                  <a:ln>
                    <a:noFill/>
                  </a:ln>
                  <a:solidFill>
                    <a:sysClr val="windowText" lastClr="000000"/>
                  </a:solidFill>
                  <a:effectLst/>
                  <a:uLnTx/>
                  <a:uFillTx/>
                  <a:latin typeface="Arial Black" panose="020B0604020202020204" pitchFamily="34" charset="0"/>
                  <a:cs typeface="Arial Black" panose="020B0604020202020204" pitchFamily="34" charset="0"/>
                  <a:sym typeface="Arial"/>
                </a:rPr>
                <a:t>Numerous</a:t>
              </a:r>
            </a:p>
          </p:txBody>
        </p:sp>
      </p:grpSp>
      <p:grpSp>
        <p:nvGrpSpPr>
          <p:cNvPr id="115" name="!!GRAY LINE">
            <a:extLst>
              <a:ext uri="{FF2B5EF4-FFF2-40B4-BE49-F238E27FC236}">
                <a16:creationId xmlns:a16="http://schemas.microsoft.com/office/drawing/2014/main" id="{04299205-F9A7-131B-8C1D-C2319CEA5451}"/>
              </a:ext>
            </a:extLst>
          </p:cNvPr>
          <p:cNvGrpSpPr/>
          <p:nvPr/>
        </p:nvGrpSpPr>
        <p:grpSpPr>
          <a:xfrm>
            <a:off x="-1" y="8162903"/>
            <a:ext cx="24347451" cy="1021589"/>
            <a:chOff x="-1" y="7188510"/>
            <a:chExt cx="24347451" cy="1021589"/>
          </a:xfrm>
        </p:grpSpPr>
        <p:sp>
          <p:nvSpPr>
            <p:cNvPr id="116" name="red-line-with-grid">
              <a:extLst>
                <a:ext uri="{FF2B5EF4-FFF2-40B4-BE49-F238E27FC236}">
                  <a16:creationId xmlns:a16="http://schemas.microsoft.com/office/drawing/2014/main" id="{6E603E6E-0AEA-E2DD-AC92-8451B66AC085}"/>
                </a:ext>
              </a:extLst>
            </p:cNvPr>
            <p:cNvSpPr/>
            <p:nvPr/>
          </p:nvSpPr>
          <p:spPr>
            <a:xfrm>
              <a:off x="-1" y="7490730"/>
              <a:ext cx="23954283" cy="417151"/>
            </a:xfrm>
            <a:prstGeom prst="rect">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17" name="Triangle 116">
              <a:extLst>
                <a:ext uri="{FF2B5EF4-FFF2-40B4-BE49-F238E27FC236}">
                  <a16:creationId xmlns:a16="http://schemas.microsoft.com/office/drawing/2014/main" id="{6EC22179-71F0-4705-B3D3-44E4D40B0B78}"/>
                </a:ext>
              </a:extLst>
            </p:cNvPr>
            <p:cNvSpPr/>
            <p:nvPr/>
          </p:nvSpPr>
          <p:spPr>
            <a:xfrm rot="5400000">
              <a:off x="23396315" y="7258965"/>
              <a:ext cx="1021589" cy="880680"/>
            </a:xfrm>
            <a:prstGeom prst="triangle">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18" name="subtitle">
            <a:extLst>
              <a:ext uri="{FF2B5EF4-FFF2-40B4-BE49-F238E27FC236}">
                <a16:creationId xmlns:a16="http://schemas.microsoft.com/office/drawing/2014/main" id="{87E27D6E-6BB8-7E10-8359-6E6AEF6D0C2A}"/>
              </a:ext>
            </a:extLst>
          </p:cNvPr>
          <p:cNvSpPr/>
          <p:nvPr/>
        </p:nvSpPr>
        <p:spPr>
          <a:xfrm>
            <a:off x="3858569" y="9226155"/>
            <a:ext cx="17776020" cy="9131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5334" u="none" strike="noStrike" kern="0" cap="none" spc="0" normalizeH="0" baseline="0" noProof="0" dirty="0">
                <a:ln>
                  <a:noFill/>
                </a:ln>
                <a:solidFill>
                  <a:srgbClr val="111111">
                    <a:lumMod val="75000"/>
                    <a:lumOff val="25000"/>
                  </a:srgbClr>
                </a:solidFill>
                <a:effectLst/>
                <a:uLnTx/>
                <a:uFillTx/>
                <a:latin typeface="Calibri Light" panose="020F0302020204030204" pitchFamily="34" charset="0"/>
                <a:cs typeface="Calibri Light" panose="020F0302020204030204" pitchFamily="34" charset="0"/>
                <a:sym typeface="Arial"/>
              </a:rPr>
              <a:t>Each </a:t>
            </a:r>
            <a:r>
              <a:rPr kumimoji="0" lang="en-US" sz="5334" u="none" strike="noStrike" kern="0" cap="none" spc="0" normalizeH="0" baseline="0" noProof="0" dirty="0">
                <a:ln>
                  <a:noFill/>
                </a:ln>
                <a:solidFill>
                  <a:srgbClr val="C00000"/>
                </a:solidFill>
                <a:effectLst/>
                <a:uLnTx/>
                <a:uFillTx/>
                <a:latin typeface="Calibri Light" panose="020F0302020204030204" pitchFamily="34" charset="0"/>
                <a:cs typeface="Calibri Light" panose="020F0302020204030204" pitchFamily="34" charset="0"/>
                <a:sym typeface="Arial"/>
              </a:rPr>
              <a:t>Red</a:t>
            </a:r>
            <a:r>
              <a:rPr kumimoji="0" lang="en-US" sz="5334" u="none" strike="noStrike" kern="0" cap="none" spc="0" normalizeH="0" baseline="0" noProof="0" dirty="0">
                <a:ln>
                  <a:noFill/>
                </a:ln>
                <a:solidFill>
                  <a:prstClr val="black">
                    <a:lumMod val="85000"/>
                    <a:lumOff val="15000"/>
                  </a:prstClr>
                </a:solidFill>
                <a:effectLst/>
                <a:uLnTx/>
                <a:uFillTx/>
                <a:latin typeface="Calibri Light" panose="020F0302020204030204" pitchFamily="34" charset="0"/>
                <a:cs typeface="Calibri Light" panose="020F0302020204030204" pitchFamily="34" charset="0"/>
                <a:sym typeface="Arial"/>
              </a:rPr>
              <a:t> </a:t>
            </a:r>
            <a:r>
              <a:rPr kumimoji="0" lang="en-US" sz="5334" u="none" strike="noStrike" kern="0" cap="none" spc="0" normalizeH="0" baseline="0" noProof="0" dirty="0">
                <a:ln>
                  <a:noFill/>
                </a:ln>
                <a:solidFill>
                  <a:srgbClr val="111111">
                    <a:lumMod val="75000"/>
                    <a:lumOff val="25000"/>
                  </a:srgbClr>
                </a:solidFill>
                <a:effectLst/>
                <a:uLnTx/>
                <a:uFillTx/>
                <a:latin typeface="Calibri Light" panose="020F0302020204030204" pitchFamily="34" charset="0"/>
                <a:cs typeface="Calibri Light" panose="020F0302020204030204" pitchFamily="34" charset="0"/>
                <a:sym typeface="Arial"/>
              </a:rPr>
              <a:t>Arrow Represents a Separate Communication Channel</a:t>
            </a:r>
          </a:p>
        </p:txBody>
      </p:sp>
      <p:pic>
        <p:nvPicPr>
          <p:cNvPr id="119" name="!!SILO GRAY HOSPITAL1">
            <a:extLst>
              <a:ext uri="{FF2B5EF4-FFF2-40B4-BE49-F238E27FC236}">
                <a16:creationId xmlns:a16="http://schemas.microsoft.com/office/drawing/2014/main" id="{C5F542BF-C8A1-5D92-2C1B-1E850653A4CD}"/>
              </a:ext>
            </a:extLst>
          </p:cNvPr>
          <p:cNvPicPr/>
          <p:nvPr/>
        </p:nvPicPr>
        <p:blipFill>
          <a:blip r:embed="rId3" cstate="screen">
            <a:extLst>
              <a:ext uri="{28A0092B-C50C-407E-A947-70E740481C1C}">
                <a14:useLocalDpi xmlns:a14="http://schemas.microsoft.com/office/drawing/2010/main"/>
              </a:ext>
            </a:extLst>
          </a:blip>
          <a:srcRect/>
          <a:stretch/>
        </p:blipFill>
        <p:spPr>
          <a:xfrm>
            <a:off x="10383002" y="3589092"/>
            <a:ext cx="2607737" cy="5240401"/>
          </a:xfrm>
          <a:prstGeom prst="rect">
            <a:avLst/>
          </a:prstGeom>
        </p:spPr>
      </p:pic>
      <p:pic>
        <p:nvPicPr>
          <p:cNvPr id="120" name="!!SILO GRAY AMB1">
            <a:extLst>
              <a:ext uri="{FF2B5EF4-FFF2-40B4-BE49-F238E27FC236}">
                <a16:creationId xmlns:a16="http://schemas.microsoft.com/office/drawing/2014/main" id="{5B20EC55-BC14-68EB-3A27-28A4C9AC7631}"/>
              </a:ext>
            </a:extLst>
          </p:cNvPr>
          <p:cNvPicPr/>
          <p:nvPr/>
        </p:nvPicPr>
        <p:blipFill>
          <a:blip r:embed="rId4" cstate="screen">
            <a:extLst>
              <a:ext uri="{28A0092B-C50C-407E-A947-70E740481C1C}">
                <a14:useLocalDpi xmlns:a14="http://schemas.microsoft.com/office/drawing/2010/main"/>
              </a:ext>
            </a:extLst>
          </a:blip>
          <a:srcRect/>
          <a:stretch/>
        </p:blipFill>
        <p:spPr>
          <a:xfrm>
            <a:off x="5765673" y="3592943"/>
            <a:ext cx="2607737" cy="5236550"/>
          </a:xfrm>
          <a:prstGeom prst="rect">
            <a:avLst/>
          </a:prstGeom>
        </p:spPr>
      </p:pic>
      <p:pic>
        <p:nvPicPr>
          <p:cNvPr id="121" name="!!SILO GRAY TRANSFER HOSP">
            <a:extLst>
              <a:ext uri="{FF2B5EF4-FFF2-40B4-BE49-F238E27FC236}">
                <a16:creationId xmlns:a16="http://schemas.microsoft.com/office/drawing/2014/main" id="{C5C0D5DA-3143-6BB6-1363-2C274B4A229A}"/>
              </a:ext>
            </a:extLst>
          </p:cNvPr>
          <p:cNvPicPr/>
          <p:nvPr/>
        </p:nvPicPr>
        <p:blipFill>
          <a:blip r:embed="rId5" cstate="screen">
            <a:extLst>
              <a:ext uri="{28A0092B-C50C-407E-A947-70E740481C1C}">
                <a14:useLocalDpi xmlns:a14="http://schemas.microsoft.com/office/drawing/2010/main"/>
              </a:ext>
            </a:extLst>
          </a:blip>
          <a:srcRect/>
          <a:stretch/>
        </p:blipFill>
        <p:spPr>
          <a:xfrm>
            <a:off x="19084859" y="2213898"/>
            <a:ext cx="2860741" cy="6615595"/>
          </a:xfrm>
          <a:prstGeom prst="rect">
            <a:avLst/>
          </a:prstGeom>
        </p:spPr>
      </p:pic>
      <p:pic>
        <p:nvPicPr>
          <p:cNvPr id="122" name="!!SILO GRAY AMB2">
            <a:extLst>
              <a:ext uri="{FF2B5EF4-FFF2-40B4-BE49-F238E27FC236}">
                <a16:creationId xmlns:a16="http://schemas.microsoft.com/office/drawing/2014/main" id="{A4BBB83F-1400-8684-4EFF-DDBB1A429B21}"/>
              </a:ext>
            </a:extLst>
          </p:cNvPr>
          <p:cNvPicPr/>
          <p:nvPr/>
        </p:nvPicPr>
        <p:blipFill>
          <a:blip r:embed="rId6" cstate="screen">
            <a:extLst>
              <a:ext uri="{28A0092B-C50C-407E-A947-70E740481C1C}">
                <a14:useLocalDpi xmlns:a14="http://schemas.microsoft.com/office/drawing/2010/main"/>
              </a:ext>
            </a:extLst>
          </a:blip>
          <a:srcRect/>
          <a:stretch/>
        </p:blipFill>
        <p:spPr>
          <a:xfrm>
            <a:off x="14989960" y="3618164"/>
            <a:ext cx="2354560" cy="5211329"/>
          </a:xfrm>
          <a:prstGeom prst="rect">
            <a:avLst/>
          </a:prstGeom>
        </p:spPr>
      </p:pic>
      <p:pic>
        <p:nvPicPr>
          <p:cNvPr id="123" name="ems logo">
            <a:extLst>
              <a:ext uri="{FF2B5EF4-FFF2-40B4-BE49-F238E27FC236}">
                <a16:creationId xmlns:a16="http://schemas.microsoft.com/office/drawing/2014/main" id="{F046E982-5174-4C87-A91C-CF935C4012BF}"/>
              </a:ext>
            </a:extLst>
          </p:cNvPr>
          <p:cNvPicPr>
            <a:picLocks noChangeAspect="1"/>
          </p:cNvPicPr>
          <p:nvPr/>
        </p:nvPicPr>
        <p:blipFill>
          <a:blip r:embed="rId7" cstate="screen">
            <a:alphaModFix/>
            <a:grayscl/>
            <a:extLst>
              <a:ext uri="{28A0092B-C50C-407E-A947-70E740481C1C}">
                <a14:useLocalDpi xmlns:a14="http://schemas.microsoft.com/office/drawing/2010/main"/>
              </a:ext>
            </a:extLst>
          </a:blip>
          <a:srcRect/>
          <a:stretch/>
        </p:blipFill>
        <p:spPr>
          <a:xfrm>
            <a:off x="6908818" y="3753304"/>
            <a:ext cx="439899" cy="431520"/>
          </a:xfrm>
          <a:prstGeom prst="rect">
            <a:avLst/>
          </a:prstGeom>
          <a:effectLst>
            <a:outerShdw blurRad="50800" dist="38100" dir="2700000" algn="tl" rotWithShape="0">
              <a:prstClr val="black">
                <a:alpha val="40000"/>
              </a:prstClr>
            </a:outerShdw>
          </a:effectLst>
        </p:spPr>
      </p:pic>
      <p:pic>
        <p:nvPicPr>
          <p:cNvPr id="124" name="hosp logo">
            <a:extLst>
              <a:ext uri="{FF2B5EF4-FFF2-40B4-BE49-F238E27FC236}">
                <a16:creationId xmlns:a16="http://schemas.microsoft.com/office/drawing/2014/main" id="{7D9105AF-33C4-222D-AD24-A4E4EF1E0829}"/>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11439409" y="3778210"/>
            <a:ext cx="316565" cy="409673"/>
          </a:xfrm>
          <a:prstGeom prst="rect">
            <a:avLst/>
          </a:prstGeom>
          <a:effectLst>
            <a:outerShdw blurRad="50800" dist="38100" dir="2700000" algn="tl" rotWithShape="0">
              <a:prstClr val="black">
                <a:alpha val="40000"/>
              </a:prstClr>
            </a:outerShdw>
          </a:effectLst>
        </p:spPr>
      </p:pic>
      <p:grpSp>
        <p:nvGrpSpPr>
          <p:cNvPr id="125" name="silo first responder">
            <a:extLst>
              <a:ext uri="{FF2B5EF4-FFF2-40B4-BE49-F238E27FC236}">
                <a16:creationId xmlns:a16="http://schemas.microsoft.com/office/drawing/2014/main" id="{F11E6670-3DB9-2654-1CD9-527312DD91B0}"/>
              </a:ext>
            </a:extLst>
          </p:cNvPr>
          <p:cNvGrpSpPr/>
          <p:nvPr/>
        </p:nvGrpSpPr>
        <p:grpSpPr>
          <a:xfrm>
            <a:off x="1502717" y="3636826"/>
            <a:ext cx="2427883" cy="5192667"/>
            <a:chOff x="1502717" y="3636826"/>
            <a:chExt cx="2427883" cy="5192667"/>
          </a:xfrm>
        </p:grpSpPr>
        <p:pic>
          <p:nvPicPr>
            <p:cNvPr id="126" name="!!SILO GRAY FIRST RESPOND">
              <a:extLst>
                <a:ext uri="{FF2B5EF4-FFF2-40B4-BE49-F238E27FC236}">
                  <a16:creationId xmlns:a16="http://schemas.microsoft.com/office/drawing/2014/main" id="{B1A1BE0D-84DE-6083-1290-D78B1C3085B4}"/>
                </a:ext>
              </a:extLst>
            </p:cNvPr>
            <p:cNvPicPr/>
            <p:nvPr/>
          </p:nvPicPr>
          <p:blipFill>
            <a:blip r:embed="rId9" cstate="screen">
              <a:extLst>
                <a:ext uri="{28A0092B-C50C-407E-A947-70E740481C1C}">
                  <a14:useLocalDpi xmlns:a14="http://schemas.microsoft.com/office/drawing/2010/main"/>
                </a:ext>
              </a:extLst>
            </a:blip>
            <a:srcRect/>
            <a:stretch/>
          </p:blipFill>
          <p:spPr>
            <a:xfrm>
              <a:off x="1502717" y="3636826"/>
              <a:ext cx="2427883" cy="5192667"/>
            </a:xfrm>
            <a:prstGeom prst="rect">
              <a:avLst/>
            </a:prstGeom>
            <a:effectLst/>
          </p:spPr>
        </p:pic>
        <p:pic>
          <p:nvPicPr>
            <p:cNvPr id="127" name="ems logo">
              <a:extLst>
                <a:ext uri="{FF2B5EF4-FFF2-40B4-BE49-F238E27FC236}">
                  <a16:creationId xmlns:a16="http://schemas.microsoft.com/office/drawing/2014/main" id="{4F88542F-35E8-2FFD-B5A0-A2FF04538DAB}"/>
                </a:ext>
              </a:extLst>
            </p:cNvPr>
            <p:cNvPicPr/>
            <p:nvPr/>
          </p:nvPicPr>
          <p:blipFill>
            <a:blip r:embed="rId10" cstate="screen">
              <a:alphaModFix/>
              <a:grayscl/>
              <a:extLst>
                <a:ext uri="{28A0092B-C50C-407E-A947-70E740481C1C}">
                  <a14:useLocalDpi xmlns:a14="http://schemas.microsoft.com/office/drawing/2010/main"/>
                </a:ext>
              </a:extLst>
            </a:blip>
            <a:srcRect/>
            <a:stretch/>
          </p:blipFill>
          <p:spPr>
            <a:xfrm>
              <a:off x="2331377" y="3791724"/>
              <a:ext cx="657805" cy="415402"/>
            </a:xfrm>
            <a:prstGeom prst="rect">
              <a:avLst/>
            </a:prstGeom>
            <a:effectLst>
              <a:outerShdw blurRad="50800" dist="38100" dir="2700000" algn="tl" rotWithShape="0">
                <a:prstClr val="black">
                  <a:alpha val="40000"/>
                </a:prstClr>
              </a:outerShdw>
            </a:effectLst>
          </p:spPr>
        </p:pic>
      </p:grpSp>
      <p:pic>
        <p:nvPicPr>
          <p:cNvPr id="128" name="ems logo">
            <a:extLst>
              <a:ext uri="{FF2B5EF4-FFF2-40B4-BE49-F238E27FC236}">
                <a16:creationId xmlns:a16="http://schemas.microsoft.com/office/drawing/2014/main" id="{968D5CE3-252B-E7B1-4B2B-802A815E85A8}"/>
              </a:ext>
            </a:extLst>
          </p:cNvPr>
          <p:cNvPicPr/>
          <p:nvPr/>
        </p:nvPicPr>
        <p:blipFill>
          <a:blip r:embed="rId11" cstate="screen">
            <a:alphaModFix/>
            <a:grayscl/>
            <a:extLst>
              <a:ext uri="{28A0092B-C50C-407E-A947-70E740481C1C}">
                <a14:useLocalDpi xmlns:a14="http://schemas.microsoft.com/office/drawing/2010/main"/>
              </a:ext>
            </a:extLst>
          </a:blip>
          <a:srcRect/>
          <a:stretch/>
        </p:blipFill>
        <p:spPr>
          <a:xfrm>
            <a:off x="20530267" y="2362570"/>
            <a:ext cx="446440" cy="431520"/>
          </a:xfrm>
          <a:prstGeom prst="rect">
            <a:avLst/>
          </a:prstGeom>
          <a:effectLst>
            <a:outerShdw blurRad="50800" dist="38100" dir="2700000" algn="tl" rotWithShape="0">
              <a:prstClr val="black">
                <a:alpha val="40000"/>
              </a:prstClr>
            </a:outerShdw>
          </a:effectLst>
        </p:spPr>
      </p:pic>
      <p:pic>
        <p:nvPicPr>
          <p:cNvPr id="129" name="ems logo">
            <a:extLst>
              <a:ext uri="{FF2B5EF4-FFF2-40B4-BE49-F238E27FC236}">
                <a16:creationId xmlns:a16="http://schemas.microsoft.com/office/drawing/2014/main" id="{089397A7-032C-C92E-F5E1-37A00EE0006D}"/>
              </a:ext>
            </a:extLst>
          </p:cNvPr>
          <p:cNvPicPr/>
          <p:nvPr/>
        </p:nvPicPr>
        <p:blipFill>
          <a:blip r:embed="rId7" cstate="screen">
            <a:alphaModFix/>
            <a:grayscl/>
            <a:extLst>
              <a:ext uri="{28A0092B-C50C-407E-A947-70E740481C1C}">
                <a14:useLocalDpi xmlns:a14="http://schemas.microsoft.com/office/drawing/2010/main"/>
              </a:ext>
            </a:extLst>
          </a:blip>
          <a:srcRect/>
          <a:stretch/>
        </p:blipFill>
        <p:spPr>
          <a:xfrm>
            <a:off x="15994485" y="3770239"/>
            <a:ext cx="439899" cy="431520"/>
          </a:xfrm>
          <a:prstGeom prst="rect">
            <a:avLst/>
          </a:prstGeom>
          <a:effectLst>
            <a:outerShdw blurRad="50800" dist="38100" dir="2700000" algn="tl" rotWithShape="0">
              <a:prstClr val="black">
                <a:alpha val="40000"/>
              </a:prstClr>
            </a:outerShdw>
          </a:effectLst>
        </p:spPr>
      </p:pic>
      <p:pic>
        <p:nvPicPr>
          <p:cNvPr id="130" name="hosp logo">
            <a:extLst>
              <a:ext uri="{FF2B5EF4-FFF2-40B4-BE49-F238E27FC236}">
                <a16:creationId xmlns:a16="http://schemas.microsoft.com/office/drawing/2014/main" id="{C413D731-F8D8-A25A-EE36-D5EF4056E0BA}"/>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20143049" y="2360723"/>
            <a:ext cx="316565" cy="409673"/>
          </a:xfrm>
          <a:prstGeom prst="rect">
            <a:avLst/>
          </a:prstGeom>
          <a:effectLst>
            <a:outerShdw blurRad="50800" dist="38100" dir="2700000" algn="tl" rotWithShape="0">
              <a:prstClr val="black">
                <a:alpha val="40000"/>
              </a:prstClr>
            </a:outerShdw>
          </a:effectLst>
        </p:spPr>
      </p:pic>
      <p:sp>
        <p:nvSpPr>
          <p:cNvPr id="131" name="line 1">
            <a:extLst>
              <a:ext uri="{FF2B5EF4-FFF2-40B4-BE49-F238E27FC236}">
                <a16:creationId xmlns:a16="http://schemas.microsoft.com/office/drawing/2014/main" id="{2EA98689-579C-F033-8155-FA45919AE15B}"/>
              </a:ext>
            </a:extLst>
          </p:cNvPr>
          <p:cNvSpPr>
            <a:spLocks/>
          </p:cNvSpPr>
          <p:nvPr/>
        </p:nvSpPr>
        <p:spPr>
          <a:xfrm rot="20437057" flipH="1">
            <a:off x="3829602" y="4465216"/>
            <a:ext cx="2062221" cy="103729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 name="connsiteX0" fmla="*/ 4259654 w 4259654"/>
              <a:gd name="connsiteY0" fmla="*/ 431312 h 1906491"/>
              <a:gd name="connsiteX1" fmla="*/ 16510 w 4259654"/>
              <a:gd name="connsiteY1" fmla="*/ 1906491 h 1906491"/>
            </a:gdLst>
            <a:ahLst/>
            <a:cxnLst>
              <a:cxn ang="0">
                <a:pos x="connsiteX0" y="connsiteY0"/>
              </a:cxn>
              <a:cxn ang="0">
                <a:pos x="connsiteX1" y="connsiteY1"/>
              </a:cxn>
            </a:cxnLst>
            <a:rect l="l" t="t" r="r" b="b"/>
            <a:pathLst>
              <a:path w="4259654" h="1906491">
                <a:moveTo>
                  <a:pt x="4259654" y="431312"/>
                </a:moveTo>
                <a:cubicBezTo>
                  <a:pt x="1828024" y="-813164"/>
                  <a:pt x="-204711" y="934389"/>
                  <a:pt x="16510" y="190649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2" name="line 2">
            <a:extLst>
              <a:ext uri="{FF2B5EF4-FFF2-40B4-BE49-F238E27FC236}">
                <a16:creationId xmlns:a16="http://schemas.microsoft.com/office/drawing/2014/main" id="{8391F589-0071-C1A0-6277-4BBD4E00603D}"/>
              </a:ext>
            </a:extLst>
          </p:cNvPr>
          <p:cNvSpPr>
            <a:spLocks/>
          </p:cNvSpPr>
          <p:nvPr/>
        </p:nvSpPr>
        <p:spPr>
          <a:xfrm flipH="1">
            <a:off x="6051965" y="5145101"/>
            <a:ext cx="468464" cy="112554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234232 w 234232"/>
              <a:gd name="connsiteY0" fmla="*/ 0 h 575959"/>
              <a:gd name="connsiteX1" fmla="*/ 30071 w 234232"/>
              <a:gd name="connsiteY1" fmla="*/ 575959 h 575959"/>
            </a:gdLst>
            <a:ahLst/>
            <a:cxnLst>
              <a:cxn ang="0">
                <a:pos x="connsiteX0" y="connsiteY0"/>
              </a:cxn>
              <a:cxn ang="0">
                <a:pos x="connsiteX1" y="connsiteY1"/>
              </a:cxn>
            </a:cxnLst>
            <a:rect l="l" t="t" r="r" b="b"/>
            <a:pathLst>
              <a:path w="234232" h="575959">
                <a:moveTo>
                  <a:pt x="234232" y="0"/>
                </a:moveTo>
                <a:cubicBezTo>
                  <a:pt x="-112318" y="99541"/>
                  <a:pt x="27379" y="457645"/>
                  <a:pt x="30071" y="57595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3" name="line 3">
            <a:extLst>
              <a:ext uri="{FF2B5EF4-FFF2-40B4-BE49-F238E27FC236}">
                <a16:creationId xmlns:a16="http://schemas.microsoft.com/office/drawing/2014/main" id="{01F8F5AC-2FE3-B73B-5C15-1E288D50253D}"/>
              </a:ext>
            </a:extLst>
          </p:cNvPr>
          <p:cNvSpPr>
            <a:spLocks/>
          </p:cNvSpPr>
          <p:nvPr/>
        </p:nvSpPr>
        <p:spPr>
          <a:xfrm flipH="1">
            <a:off x="6047961" y="5145178"/>
            <a:ext cx="757214" cy="78738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4" name="line 4">
            <a:extLst>
              <a:ext uri="{FF2B5EF4-FFF2-40B4-BE49-F238E27FC236}">
                <a16:creationId xmlns:a16="http://schemas.microsoft.com/office/drawing/2014/main" id="{1AB920A9-3A20-1D42-F7EB-B57FB083B60D}"/>
              </a:ext>
            </a:extLst>
          </p:cNvPr>
          <p:cNvSpPr>
            <a:spLocks/>
          </p:cNvSpPr>
          <p:nvPr/>
        </p:nvSpPr>
        <p:spPr>
          <a:xfrm flipH="1">
            <a:off x="8259916" y="3733641"/>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5" name="line 5">
            <a:extLst>
              <a:ext uri="{FF2B5EF4-FFF2-40B4-BE49-F238E27FC236}">
                <a16:creationId xmlns:a16="http://schemas.microsoft.com/office/drawing/2014/main" id="{6F0B1BB6-1998-E268-4C9C-09AE5B7405CA}"/>
              </a:ext>
            </a:extLst>
          </p:cNvPr>
          <p:cNvSpPr>
            <a:spLocks/>
          </p:cNvSpPr>
          <p:nvPr/>
        </p:nvSpPr>
        <p:spPr>
          <a:xfrm flipH="1">
            <a:off x="8259916" y="4107320"/>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6" name="line 6">
            <a:extLst>
              <a:ext uri="{FF2B5EF4-FFF2-40B4-BE49-F238E27FC236}">
                <a16:creationId xmlns:a16="http://schemas.microsoft.com/office/drawing/2014/main" id="{420306BC-3920-1C97-EB04-84C4CC94FE24}"/>
              </a:ext>
            </a:extLst>
          </p:cNvPr>
          <p:cNvSpPr>
            <a:spLocks/>
          </p:cNvSpPr>
          <p:nvPr/>
        </p:nvSpPr>
        <p:spPr>
          <a:xfrm flipH="1">
            <a:off x="8259916" y="4391842"/>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7" name="line 7a">
            <a:extLst>
              <a:ext uri="{FF2B5EF4-FFF2-40B4-BE49-F238E27FC236}">
                <a16:creationId xmlns:a16="http://schemas.microsoft.com/office/drawing/2014/main" id="{CFF77A08-6FDA-BE77-5691-1335F2243D85}"/>
              </a:ext>
            </a:extLst>
          </p:cNvPr>
          <p:cNvSpPr>
            <a:spLocks/>
          </p:cNvSpPr>
          <p:nvPr/>
        </p:nvSpPr>
        <p:spPr>
          <a:xfrm rot="21077298" flipH="1">
            <a:off x="10660309" y="4596645"/>
            <a:ext cx="710976" cy="106475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317195 w 317195"/>
              <a:gd name="connsiteY0" fmla="*/ 18962 h 440514"/>
              <a:gd name="connsiteX1" fmla="*/ 1980 w 317195"/>
              <a:gd name="connsiteY1" fmla="*/ 440514 h 440514"/>
              <a:gd name="connsiteX0" fmla="*/ 319845 w 319845"/>
              <a:gd name="connsiteY0" fmla="*/ 17238 h 479784"/>
              <a:gd name="connsiteX1" fmla="*/ 1957 w 319845"/>
              <a:gd name="connsiteY1" fmla="*/ 479784 h 479784"/>
              <a:gd name="connsiteX0" fmla="*/ 309731 w 309731"/>
              <a:gd name="connsiteY0" fmla="*/ 14154 h 574283"/>
              <a:gd name="connsiteX1" fmla="*/ 2049 w 309731"/>
              <a:gd name="connsiteY1" fmla="*/ 574283 h 574283"/>
              <a:gd name="connsiteX0" fmla="*/ 309421 w 309421"/>
              <a:gd name="connsiteY0" fmla="*/ 0 h 560129"/>
              <a:gd name="connsiteX1" fmla="*/ 1739 w 309421"/>
              <a:gd name="connsiteY1" fmla="*/ 560129 h 560129"/>
              <a:gd name="connsiteX0" fmla="*/ 355488 w 355488"/>
              <a:gd name="connsiteY0" fmla="*/ 0 h 544854"/>
              <a:gd name="connsiteX1" fmla="*/ 1468 w 355488"/>
              <a:gd name="connsiteY1" fmla="*/ 544854 h 544854"/>
            </a:gdLst>
            <a:ahLst/>
            <a:cxnLst>
              <a:cxn ang="0">
                <a:pos x="connsiteX0" y="connsiteY0"/>
              </a:cxn>
              <a:cxn ang="0">
                <a:pos x="connsiteX1" y="connsiteY1"/>
              </a:cxn>
            </a:cxnLst>
            <a:rect l="l" t="t" r="r" b="b"/>
            <a:pathLst>
              <a:path w="355488" h="544854">
                <a:moveTo>
                  <a:pt x="355488" y="0"/>
                </a:moveTo>
                <a:cubicBezTo>
                  <a:pt x="256884" y="190890"/>
                  <a:pt x="-22650" y="345038"/>
                  <a:pt x="1468" y="5448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8" name="line 7b">
            <a:extLst>
              <a:ext uri="{FF2B5EF4-FFF2-40B4-BE49-F238E27FC236}">
                <a16:creationId xmlns:a16="http://schemas.microsoft.com/office/drawing/2014/main" id="{D8BC5D98-2846-75EB-C1A2-9117A465F1FA}"/>
              </a:ext>
            </a:extLst>
          </p:cNvPr>
          <p:cNvSpPr>
            <a:spLocks/>
          </p:cNvSpPr>
          <p:nvPr/>
        </p:nvSpPr>
        <p:spPr>
          <a:xfrm rot="21077298" flipH="1">
            <a:off x="10685734" y="4243154"/>
            <a:ext cx="926164" cy="120331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509908 w 509908"/>
              <a:gd name="connsiteY0" fmla="*/ 0 h 303009"/>
              <a:gd name="connsiteX1" fmla="*/ 0 w 509908"/>
              <a:gd name="connsiteY1" fmla="*/ 303009 h 303009"/>
              <a:gd name="connsiteX0" fmla="*/ 481167 w 481167"/>
              <a:gd name="connsiteY0" fmla="*/ 0 h 406702"/>
              <a:gd name="connsiteX1" fmla="*/ 0 w 481167"/>
              <a:gd name="connsiteY1" fmla="*/ 406702 h 406702"/>
              <a:gd name="connsiteX0" fmla="*/ 469295 w 469295"/>
              <a:gd name="connsiteY0" fmla="*/ 0 h 485990"/>
              <a:gd name="connsiteX1" fmla="*/ 0 w 469295"/>
              <a:gd name="connsiteY1" fmla="*/ 485990 h 485990"/>
              <a:gd name="connsiteX0" fmla="*/ 469295 w 469295"/>
              <a:gd name="connsiteY0" fmla="*/ 0 h 485990"/>
              <a:gd name="connsiteX1" fmla="*/ 0 w 469295"/>
              <a:gd name="connsiteY1" fmla="*/ 485990 h 485990"/>
              <a:gd name="connsiteX0" fmla="*/ 469330 w 469330"/>
              <a:gd name="connsiteY0" fmla="*/ 0 h 544604"/>
              <a:gd name="connsiteX1" fmla="*/ 0 w 469330"/>
              <a:gd name="connsiteY1" fmla="*/ 544604 h 544604"/>
              <a:gd name="connsiteX0" fmla="*/ 463082 w 463082"/>
              <a:gd name="connsiteY0" fmla="*/ 0 h 615757"/>
              <a:gd name="connsiteX1" fmla="*/ 0 w 463082"/>
              <a:gd name="connsiteY1" fmla="*/ 615757 h 615757"/>
              <a:gd name="connsiteX0" fmla="*/ 463082 w 463082"/>
              <a:gd name="connsiteY0" fmla="*/ 0 h 615757"/>
              <a:gd name="connsiteX1" fmla="*/ 0 w 463082"/>
              <a:gd name="connsiteY1" fmla="*/ 615757 h 615757"/>
            </a:gdLst>
            <a:ahLst/>
            <a:cxnLst>
              <a:cxn ang="0">
                <a:pos x="connsiteX0" y="connsiteY0"/>
              </a:cxn>
              <a:cxn ang="0">
                <a:pos x="connsiteX1" y="connsiteY1"/>
              </a:cxn>
            </a:cxnLst>
            <a:rect l="l" t="t" r="r" b="b"/>
            <a:pathLst>
              <a:path w="463082" h="615757">
                <a:moveTo>
                  <a:pt x="463082" y="0"/>
                </a:moveTo>
                <a:cubicBezTo>
                  <a:pt x="359985" y="468956"/>
                  <a:pt x="234393" y="212596"/>
                  <a:pt x="0" y="61575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9" name="line 7c">
            <a:extLst>
              <a:ext uri="{FF2B5EF4-FFF2-40B4-BE49-F238E27FC236}">
                <a16:creationId xmlns:a16="http://schemas.microsoft.com/office/drawing/2014/main" id="{779F9E65-4E26-7794-91D3-E1950737AE16}"/>
              </a:ext>
            </a:extLst>
          </p:cNvPr>
          <p:cNvSpPr>
            <a:spLocks/>
          </p:cNvSpPr>
          <p:nvPr/>
        </p:nvSpPr>
        <p:spPr>
          <a:xfrm rot="21077298" flipH="1">
            <a:off x="10665403" y="4897620"/>
            <a:ext cx="401710" cy="994167"/>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182984 w 182984"/>
              <a:gd name="connsiteY0" fmla="*/ 0 h 521589"/>
              <a:gd name="connsiteX1" fmla="*/ 89430 w 182984"/>
              <a:gd name="connsiteY1" fmla="*/ 521589 h 521589"/>
              <a:gd name="connsiteX0" fmla="*/ 193249 w 193249"/>
              <a:gd name="connsiteY0" fmla="*/ 0 h 521589"/>
              <a:gd name="connsiteX1" fmla="*/ 99695 w 193249"/>
              <a:gd name="connsiteY1" fmla="*/ 521589 h 521589"/>
              <a:gd name="connsiteX0" fmla="*/ 215163 w 215163"/>
              <a:gd name="connsiteY0" fmla="*/ 0 h 521589"/>
              <a:gd name="connsiteX1" fmla="*/ 121609 w 215163"/>
              <a:gd name="connsiteY1" fmla="*/ 521589 h 521589"/>
              <a:gd name="connsiteX0" fmla="*/ 200855 w 200855"/>
              <a:gd name="connsiteY0" fmla="*/ 0 h 508730"/>
              <a:gd name="connsiteX1" fmla="*/ 131806 w 200855"/>
              <a:gd name="connsiteY1" fmla="*/ 508730 h 508730"/>
            </a:gdLst>
            <a:ahLst/>
            <a:cxnLst>
              <a:cxn ang="0">
                <a:pos x="connsiteX0" y="connsiteY0"/>
              </a:cxn>
              <a:cxn ang="0">
                <a:pos x="connsiteX1" y="connsiteY1"/>
              </a:cxn>
            </a:cxnLst>
            <a:rect l="l" t="t" r="r" b="b"/>
            <a:pathLst>
              <a:path w="200855" h="508730">
                <a:moveTo>
                  <a:pt x="200855" y="0"/>
                </a:moveTo>
                <a:cubicBezTo>
                  <a:pt x="-51306" y="106771"/>
                  <a:pt x="-56444" y="154304"/>
                  <a:pt x="131806" y="508730"/>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0" name="line 8">
            <a:extLst>
              <a:ext uri="{FF2B5EF4-FFF2-40B4-BE49-F238E27FC236}">
                <a16:creationId xmlns:a16="http://schemas.microsoft.com/office/drawing/2014/main" id="{B7CBEC52-CF36-1DD9-ECFD-A6DAF21201A8}"/>
              </a:ext>
            </a:extLst>
          </p:cNvPr>
          <p:cNvSpPr>
            <a:spLocks/>
          </p:cNvSpPr>
          <p:nvPr/>
        </p:nvSpPr>
        <p:spPr>
          <a:xfrm flipH="1">
            <a:off x="12069443" y="5507177"/>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1" name="line 9">
            <a:extLst>
              <a:ext uri="{FF2B5EF4-FFF2-40B4-BE49-F238E27FC236}">
                <a16:creationId xmlns:a16="http://schemas.microsoft.com/office/drawing/2014/main" id="{6E77030A-DAA5-B199-AD2C-9BF11682BC07}"/>
              </a:ext>
            </a:extLst>
          </p:cNvPr>
          <p:cNvSpPr>
            <a:spLocks/>
          </p:cNvSpPr>
          <p:nvPr/>
        </p:nvSpPr>
        <p:spPr>
          <a:xfrm flipH="1">
            <a:off x="11326652" y="6025032"/>
            <a:ext cx="858644" cy="88897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Lst>
            <a:ahLst/>
            <a:cxnLst>
              <a:cxn ang="0">
                <a:pos x="connsiteX0" y="connsiteY0"/>
              </a:cxn>
              <a:cxn ang="0">
                <a:pos x="connsiteX1" y="connsiteY1"/>
              </a:cxn>
            </a:cxnLst>
            <a:rect l="l" t="t" r="r" b="b"/>
            <a:pathLst>
              <a:path w="429322" h="362164">
                <a:moveTo>
                  <a:pt x="420244" y="0"/>
                </a:moveTo>
                <a:cubicBezTo>
                  <a:pt x="489775" y="268092"/>
                  <a:pt x="141565" y="35309"/>
                  <a:pt x="0" y="362164"/>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2" name="line 10">
            <a:extLst>
              <a:ext uri="{FF2B5EF4-FFF2-40B4-BE49-F238E27FC236}">
                <a16:creationId xmlns:a16="http://schemas.microsoft.com/office/drawing/2014/main" id="{9EEA4E3E-6074-0EE8-EC7A-FB4008049A5C}"/>
              </a:ext>
            </a:extLst>
          </p:cNvPr>
          <p:cNvSpPr>
            <a:spLocks/>
          </p:cNvSpPr>
          <p:nvPr/>
        </p:nvSpPr>
        <p:spPr>
          <a:xfrm>
            <a:off x="11295579" y="5987423"/>
            <a:ext cx="846118" cy="101778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 name="connsiteX0" fmla="*/ 490747 w 498475"/>
              <a:gd name="connsiteY0" fmla="*/ 0 h 384029"/>
              <a:gd name="connsiteX1" fmla="*/ 0 w 498475"/>
              <a:gd name="connsiteY1" fmla="*/ 384029 h 384029"/>
              <a:gd name="connsiteX0" fmla="*/ 503566 w 511091"/>
              <a:gd name="connsiteY0" fmla="*/ 0 h 412453"/>
              <a:gd name="connsiteX1" fmla="*/ 0 w 511091"/>
              <a:gd name="connsiteY1" fmla="*/ 412453 h 412453"/>
              <a:gd name="connsiteX0" fmla="*/ 413835 w 423059"/>
              <a:gd name="connsiteY0" fmla="*/ 0 h 414640"/>
              <a:gd name="connsiteX1" fmla="*/ 0 w 423059"/>
              <a:gd name="connsiteY1" fmla="*/ 414640 h 414640"/>
            </a:gdLst>
            <a:ahLst/>
            <a:cxnLst>
              <a:cxn ang="0">
                <a:pos x="connsiteX0" y="connsiteY0"/>
              </a:cxn>
              <a:cxn ang="0">
                <a:pos x="connsiteX1" y="connsiteY1"/>
              </a:cxn>
            </a:cxnLst>
            <a:rect l="l" t="t" r="r" b="b"/>
            <a:pathLst>
              <a:path w="423059" h="414640">
                <a:moveTo>
                  <a:pt x="413835" y="0"/>
                </a:moveTo>
                <a:cubicBezTo>
                  <a:pt x="483366" y="268092"/>
                  <a:pt x="141565" y="87785"/>
                  <a:pt x="0" y="414640"/>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3" name="line 11">
            <a:extLst>
              <a:ext uri="{FF2B5EF4-FFF2-40B4-BE49-F238E27FC236}">
                <a16:creationId xmlns:a16="http://schemas.microsoft.com/office/drawing/2014/main" id="{5BD25129-5853-CB9D-59F7-22971ED66780}"/>
              </a:ext>
            </a:extLst>
          </p:cNvPr>
          <p:cNvSpPr>
            <a:spLocks/>
          </p:cNvSpPr>
          <p:nvPr/>
        </p:nvSpPr>
        <p:spPr>
          <a:xfrm>
            <a:off x="10533558" y="7176548"/>
            <a:ext cx="731308" cy="74914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 name="connsiteX0" fmla="*/ 378473 w 378473"/>
              <a:gd name="connsiteY0" fmla="*/ 345653 h 390015"/>
              <a:gd name="connsiteX1" fmla="*/ 0 w 378473"/>
              <a:gd name="connsiteY1" fmla="*/ 107924 h 390015"/>
              <a:gd name="connsiteX0" fmla="*/ 378473 w 378473"/>
              <a:gd name="connsiteY0" fmla="*/ 275876 h 330531"/>
              <a:gd name="connsiteX1" fmla="*/ 0 w 378473"/>
              <a:gd name="connsiteY1" fmla="*/ 38147 h 330531"/>
              <a:gd name="connsiteX0" fmla="*/ 365654 w 365654"/>
              <a:gd name="connsiteY0" fmla="*/ 332301 h 383346"/>
              <a:gd name="connsiteX1" fmla="*/ 0 w 365654"/>
              <a:gd name="connsiteY1" fmla="*/ 35537 h 383346"/>
            </a:gdLst>
            <a:ahLst/>
            <a:cxnLst>
              <a:cxn ang="0">
                <a:pos x="connsiteX0" y="connsiteY0"/>
              </a:cxn>
              <a:cxn ang="0">
                <a:pos x="connsiteX1" y="connsiteY1"/>
              </a:cxn>
            </a:cxnLst>
            <a:rect l="l" t="t" r="r" b="b"/>
            <a:pathLst>
              <a:path w="365654" h="383346">
                <a:moveTo>
                  <a:pt x="365654" y="332301"/>
                </a:moveTo>
                <a:cubicBezTo>
                  <a:pt x="192157" y="580525"/>
                  <a:pt x="623288" y="-168052"/>
                  <a:pt x="0" y="3553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4" name="line 12">
            <a:extLst>
              <a:ext uri="{FF2B5EF4-FFF2-40B4-BE49-F238E27FC236}">
                <a16:creationId xmlns:a16="http://schemas.microsoft.com/office/drawing/2014/main" id="{58C05968-8960-88A8-9CBA-E4D24C086803}"/>
              </a:ext>
            </a:extLst>
          </p:cNvPr>
          <p:cNvSpPr>
            <a:spLocks/>
          </p:cNvSpPr>
          <p:nvPr/>
        </p:nvSpPr>
        <p:spPr>
          <a:xfrm flipH="1">
            <a:off x="11540007" y="7709971"/>
            <a:ext cx="979138" cy="41606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Lst>
            <a:ahLst/>
            <a:cxnLst>
              <a:cxn ang="0">
                <a:pos x="connsiteX0" y="connsiteY0"/>
              </a:cxn>
              <a:cxn ang="0">
                <a:pos x="connsiteX1" y="connsiteY1"/>
              </a:cxn>
            </a:cxnLst>
            <a:rect l="l" t="t" r="r" b="b"/>
            <a:pathLst>
              <a:path w="489569" h="212907">
                <a:moveTo>
                  <a:pt x="489569" y="156686"/>
                </a:moveTo>
                <a:cubicBezTo>
                  <a:pt x="316072" y="404910"/>
                  <a:pt x="129768" y="-273699"/>
                  <a:pt x="0" y="13323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5" name="line 13">
            <a:extLst>
              <a:ext uri="{FF2B5EF4-FFF2-40B4-BE49-F238E27FC236}">
                <a16:creationId xmlns:a16="http://schemas.microsoft.com/office/drawing/2014/main" id="{740DB012-7C4F-2E5A-5183-9FBF0299CC98}"/>
              </a:ext>
            </a:extLst>
          </p:cNvPr>
          <p:cNvSpPr>
            <a:spLocks/>
          </p:cNvSpPr>
          <p:nvPr/>
        </p:nvSpPr>
        <p:spPr>
          <a:xfrm flipH="1">
            <a:off x="12876016" y="3279792"/>
            <a:ext cx="6396234" cy="127205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2818 w 1212818"/>
              <a:gd name="connsiteY0" fmla="*/ 206307 h 264123"/>
              <a:gd name="connsiteX1" fmla="*/ 0 w 1212818"/>
              <a:gd name="connsiteY1" fmla="*/ 264123 h 264123"/>
              <a:gd name="connsiteX0" fmla="*/ 1212818 w 1212818"/>
              <a:gd name="connsiteY0" fmla="*/ 198109 h 255925"/>
              <a:gd name="connsiteX1" fmla="*/ 0 w 1212818"/>
              <a:gd name="connsiteY1" fmla="*/ 255925 h 255925"/>
              <a:gd name="connsiteX0" fmla="*/ 1212818 w 1212818"/>
              <a:gd name="connsiteY0" fmla="*/ 202832 h 260648"/>
              <a:gd name="connsiteX1" fmla="*/ 0 w 1212818"/>
              <a:gd name="connsiteY1" fmla="*/ 260648 h 260648"/>
              <a:gd name="connsiteX0" fmla="*/ 1212818 w 1212818"/>
              <a:gd name="connsiteY0" fmla="*/ 213341 h 271157"/>
              <a:gd name="connsiteX1" fmla="*/ 0 w 1212818"/>
              <a:gd name="connsiteY1" fmla="*/ 271157 h 271157"/>
              <a:gd name="connsiteX0" fmla="*/ 1203531 w 1203531"/>
              <a:gd name="connsiteY0" fmla="*/ 217469 h 262040"/>
              <a:gd name="connsiteX1" fmla="*/ 0 w 1203531"/>
              <a:gd name="connsiteY1" fmla="*/ 262040 h 262040"/>
              <a:gd name="connsiteX0" fmla="*/ 1203531 w 1203531"/>
              <a:gd name="connsiteY0" fmla="*/ 224604 h 269175"/>
              <a:gd name="connsiteX1" fmla="*/ 0 w 1203531"/>
              <a:gd name="connsiteY1" fmla="*/ 269175 h 269175"/>
              <a:gd name="connsiteX0" fmla="*/ 1224426 w 1224426"/>
              <a:gd name="connsiteY0" fmla="*/ 225487 h 267409"/>
              <a:gd name="connsiteX1" fmla="*/ 0 w 1224426"/>
              <a:gd name="connsiteY1" fmla="*/ 267409 h 267409"/>
              <a:gd name="connsiteX0" fmla="*/ 1234388 w 1234388"/>
              <a:gd name="connsiteY0" fmla="*/ 222871 h 272697"/>
              <a:gd name="connsiteX1" fmla="*/ 0 w 1234388"/>
              <a:gd name="connsiteY1" fmla="*/ 272697 h 272697"/>
            </a:gdLst>
            <a:ahLst/>
            <a:cxnLst>
              <a:cxn ang="0">
                <a:pos x="connsiteX0" y="connsiteY0"/>
              </a:cxn>
              <a:cxn ang="0">
                <a:pos x="connsiteX1" y="connsiteY1"/>
              </a:cxn>
            </a:cxnLst>
            <a:rect l="l" t="t" r="r" b="b"/>
            <a:pathLst>
              <a:path w="1234388" h="272697">
                <a:moveTo>
                  <a:pt x="1234388" y="222871"/>
                </a:moveTo>
                <a:cubicBezTo>
                  <a:pt x="708803" y="-204249"/>
                  <a:pt x="142311" y="79816"/>
                  <a:pt x="0" y="272697"/>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6" name="line 14">
            <a:extLst>
              <a:ext uri="{FF2B5EF4-FFF2-40B4-BE49-F238E27FC236}">
                <a16:creationId xmlns:a16="http://schemas.microsoft.com/office/drawing/2014/main" id="{73BF929B-0255-B830-2754-7AD1AA8A482A}"/>
              </a:ext>
            </a:extLst>
          </p:cNvPr>
          <p:cNvSpPr>
            <a:spLocks/>
          </p:cNvSpPr>
          <p:nvPr/>
        </p:nvSpPr>
        <p:spPr>
          <a:xfrm rot="20437057" flipH="1">
            <a:off x="12808326" y="4245451"/>
            <a:ext cx="2201310" cy="106854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Lst>
            <a:ahLst/>
            <a:cxnLst>
              <a:cxn ang="0">
                <a:pos x="connsiteX0" y="connsiteY0"/>
              </a:cxn>
              <a:cxn ang="0">
                <a:pos x="connsiteX1" y="connsiteY1"/>
              </a:cxn>
            </a:cxnLst>
            <a:rect l="l" t="t" r="r" b="b"/>
            <a:pathLst>
              <a:path w="4233178" h="1963932">
                <a:moveTo>
                  <a:pt x="4233178" y="421290"/>
                </a:moveTo>
                <a:cubicBezTo>
                  <a:pt x="1801548" y="-823186"/>
                  <a:pt x="-204515" y="991830"/>
                  <a:pt x="16706" y="1963932"/>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7" name="line 15">
            <a:extLst>
              <a:ext uri="{FF2B5EF4-FFF2-40B4-BE49-F238E27FC236}">
                <a16:creationId xmlns:a16="http://schemas.microsoft.com/office/drawing/2014/main" id="{88A9D2DE-343C-D481-0CCA-462355EBCE51}"/>
              </a:ext>
            </a:extLst>
          </p:cNvPr>
          <p:cNvSpPr>
            <a:spLocks/>
          </p:cNvSpPr>
          <p:nvPr/>
        </p:nvSpPr>
        <p:spPr>
          <a:xfrm flipH="1">
            <a:off x="15167014" y="5009638"/>
            <a:ext cx="474698" cy="109881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Lst>
            <a:ahLst/>
            <a:cxnLst>
              <a:cxn ang="0">
                <a:pos x="connsiteX0" y="connsiteY0"/>
              </a:cxn>
              <a:cxn ang="0">
                <a:pos x="connsiteX1" y="connsiteY1"/>
              </a:cxn>
            </a:cxnLst>
            <a:rect l="l" t="t" r="r" b="b"/>
            <a:pathLst>
              <a:path w="237349" h="562277">
                <a:moveTo>
                  <a:pt x="237349" y="0"/>
                </a:moveTo>
                <a:cubicBezTo>
                  <a:pt x="-109201" y="99541"/>
                  <a:pt x="25149" y="443963"/>
                  <a:pt x="27841" y="56227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8" name="line 16">
            <a:extLst>
              <a:ext uri="{FF2B5EF4-FFF2-40B4-BE49-F238E27FC236}">
                <a16:creationId xmlns:a16="http://schemas.microsoft.com/office/drawing/2014/main" id="{D072C694-82DE-E71B-71EB-2FE7CC266EDE}"/>
              </a:ext>
            </a:extLst>
          </p:cNvPr>
          <p:cNvSpPr>
            <a:spLocks/>
          </p:cNvSpPr>
          <p:nvPr/>
        </p:nvSpPr>
        <p:spPr>
          <a:xfrm flipH="1">
            <a:off x="15164929" y="5009638"/>
            <a:ext cx="757214" cy="78738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9" name="line 17">
            <a:extLst>
              <a:ext uri="{FF2B5EF4-FFF2-40B4-BE49-F238E27FC236}">
                <a16:creationId xmlns:a16="http://schemas.microsoft.com/office/drawing/2014/main" id="{6E321B91-4E4D-8F0F-03C4-136B6F52C79F}"/>
              </a:ext>
            </a:extLst>
          </p:cNvPr>
          <p:cNvSpPr>
            <a:spLocks/>
          </p:cNvSpPr>
          <p:nvPr/>
        </p:nvSpPr>
        <p:spPr>
          <a:xfrm flipH="1">
            <a:off x="17207310" y="4331609"/>
            <a:ext cx="2078769" cy="50820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0" name="line 18a">
            <a:extLst>
              <a:ext uri="{FF2B5EF4-FFF2-40B4-BE49-F238E27FC236}">
                <a16:creationId xmlns:a16="http://schemas.microsoft.com/office/drawing/2014/main" id="{CE5EA8A4-89BC-6B52-31F4-4755B8233A85}"/>
              </a:ext>
            </a:extLst>
          </p:cNvPr>
          <p:cNvSpPr>
            <a:spLocks/>
          </p:cNvSpPr>
          <p:nvPr/>
        </p:nvSpPr>
        <p:spPr>
          <a:xfrm flipH="1">
            <a:off x="19328527" y="4640692"/>
            <a:ext cx="380601" cy="123373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267588 w 267588"/>
              <a:gd name="connsiteY0" fmla="*/ 31263 h 536630"/>
              <a:gd name="connsiteX1" fmla="*/ 41949 w 267588"/>
              <a:gd name="connsiteY1" fmla="*/ 536630 h 536630"/>
              <a:gd name="connsiteX0" fmla="*/ 225639 w 225639"/>
              <a:gd name="connsiteY0" fmla="*/ 11088 h 516582"/>
              <a:gd name="connsiteX1" fmla="*/ 0 w 225639"/>
              <a:gd name="connsiteY1" fmla="*/ 516455 h 516582"/>
              <a:gd name="connsiteX0" fmla="*/ 230923 w 230923"/>
              <a:gd name="connsiteY0" fmla="*/ 15166 h 336869"/>
              <a:gd name="connsiteX1" fmla="*/ 0 w 230923"/>
              <a:gd name="connsiteY1" fmla="*/ 336688 h 336869"/>
              <a:gd name="connsiteX0" fmla="*/ 230923 w 230923"/>
              <a:gd name="connsiteY0" fmla="*/ 61209 h 382867"/>
              <a:gd name="connsiteX1" fmla="*/ 0 w 230923"/>
              <a:gd name="connsiteY1" fmla="*/ 382731 h 382867"/>
              <a:gd name="connsiteX0" fmla="*/ 341875 w 341875"/>
              <a:gd name="connsiteY0" fmla="*/ 58661 h 412754"/>
              <a:gd name="connsiteX1" fmla="*/ 0 w 341875"/>
              <a:gd name="connsiteY1" fmla="*/ 412626 h 412754"/>
              <a:gd name="connsiteX0" fmla="*/ 341875 w 341875"/>
              <a:gd name="connsiteY0" fmla="*/ 83162 h 437127"/>
              <a:gd name="connsiteX1" fmla="*/ 0 w 341875"/>
              <a:gd name="connsiteY1" fmla="*/ 437127 h 437127"/>
              <a:gd name="connsiteX0" fmla="*/ 267907 w 267907"/>
              <a:gd name="connsiteY0" fmla="*/ 72912 h 507985"/>
              <a:gd name="connsiteX1" fmla="*/ 0 w 267907"/>
              <a:gd name="connsiteY1" fmla="*/ 507985 h 507985"/>
              <a:gd name="connsiteX0" fmla="*/ 366831 w 366831"/>
              <a:gd name="connsiteY0" fmla="*/ 55766 h 490839"/>
              <a:gd name="connsiteX1" fmla="*/ 98924 w 366831"/>
              <a:gd name="connsiteY1" fmla="*/ 490839 h 490839"/>
              <a:gd name="connsiteX0" fmla="*/ 277974 w 277974"/>
              <a:gd name="connsiteY0" fmla="*/ 57541 h 492614"/>
              <a:gd name="connsiteX1" fmla="*/ 10067 w 277974"/>
              <a:gd name="connsiteY1" fmla="*/ 492614 h 492614"/>
              <a:gd name="connsiteX0" fmla="*/ 274419 w 274419"/>
              <a:gd name="connsiteY0" fmla="*/ 48364 h 634839"/>
              <a:gd name="connsiteX1" fmla="*/ 11796 w 274419"/>
              <a:gd name="connsiteY1" fmla="*/ 634839 h 634839"/>
              <a:gd name="connsiteX0" fmla="*/ 262623 w 262623"/>
              <a:gd name="connsiteY0" fmla="*/ 57604 h 644079"/>
              <a:gd name="connsiteX1" fmla="*/ 0 w 262623"/>
              <a:gd name="connsiteY1" fmla="*/ 644079 h 644079"/>
              <a:gd name="connsiteX0" fmla="*/ 162734 w 162734"/>
              <a:gd name="connsiteY0" fmla="*/ 66949 h 539872"/>
              <a:gd name="connsiteX1" fmla="*/ 32196 w 162734"/>
              <a:gd name="connsiteY1" fmla="*/ 539872 h 539872"/>
            </a:gdLst>
            <a:ahLst/>
            <a:cxnLst>
              <a:cxn ang="0">
                <a:pos x="connsiteX0" y="connsiteY0"/>
              </a:cxn>
              <a:cxn ang="0">
                <a:pos x="connsiteX1" y="connsiteY1"/>
              </a:cxn>
            </a:cxnLst>
            <a:rect l="l" t="t" r="r" b="b"/>
            <a:pathLst>
              <a:path w="162734" h="539872">
                <a:moveTo>
                  <a:pt x="162734" y="66949"/>
                </a:moveTo>
                <a:cubicBezTo>
                  <a:pt x="-218131" y="-179553"/>
                  <a:pt x="213986" y="317660"/>
                  <a:pt x="32196" y="539872"/>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1" name="line 18b">
            <a:extLst>
              <a:ext uri="{FF2B5EF4-FFF2-40B4-BE49-F238E27FC236}">
                <a16:creationId xmlns:a16="http://schemas.microsoft.com/office/drawing/2014/main" id="{4B6996ED-277F-EC72-D95B-D2FB96F850D3}"/>
              </a:ext>
            </a:extLst>
          </p:cNvPr>
          <p:cNvSpPr>
            <a:spLocks/>
          </p:cNvSpPr>
          <p:nvPr/>
        </p:nvSpPr>
        <p:spPr>
          <a:xfrm flipH="1">
            <a:off x="19346307" y="4492032"/>
            <a:ext cx="806575" cy="949102"/>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296906 w 296906"/>
              <a:gd name="connsiteY0" fmla="*/ 29604 h 300571"/>
              <a:gd name="connsiteX1" fmla="*/ 2180 w 296906"/>
              <a:gd name="connsiteY1" fmla="*/ 300571 h 300571"/>
              <a:gd name="connsiteX0" fmla="*/ 323071 w 323071"/>
              <a:gd name="connsiteY0" fmla="*/ 20252 h 415585"/>
              <a:gd name="connsiteX1" fmla="*/ 1928 w 323071"/>
              <a:gd name="connsiteY1" fmla="*/ 415585 h 415585"/>
              <a:gd name="connsiteX0" fmla="*/ 344869 w 344869"/>
              <a:gd name="connsiteY0" fmla="*/ 19986 h 415319"/>
              <a:gd name="connsiteX1" fmla="*/ 23726 w 344869"/>
              <a:gd name="connsiteY1" fmla="*/ 415319 h 415319"/>
            </a:gdLst>
            <a:ahLst/>
            <a:cxnLst>
              <a:cxn ang="0">
                <a:pos x="connsiteX0" y="connsiteY0"/>
              </a:cxn>
              <a:cxn ang="0">
                <a:pos x="connsiteX1" y="connsiteY1"/>
              </a:cxn>
            </a:cxnLst>
            <a:rect l="l" t="t" r="r" b="b"/>
            <a:pathLst>
              <a:path w="344869" h="415319">
                <a:moveTo>
                  <a:pt x="344869" y="19986"/>
                </a:moveTo>
                <a:cubicBezTo>
                  <a:pt x="207041" y="-80522"/>
                  <a:pt x="-84927" y="220910"/>
                  <a:pt x="23726" y="41531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2" name="line 18c">
            <a:extLst>
              <a:ext uri="{FF2B5EF4-FFF2-40B4-BE49-F238E27FC236}">
                <a16:creationId xmlns:a16="http://schemas.microsoft.com/office/drawing/2014/main" id="{42248F8C-7E95-E151-0E95-8E10D0510B81}"/>
              </a:ext>
            </a:extLst>
          </p:cNvPr>
          <p:cNvSpPr>
            <a:spLocks/>
          </p:cNvSpPr>
          <p:nvPr/>
        </p:nvSpPr>
        <p:spPr>
          <a:xfrm flipH="1">
            <a:off x="19358029" y="4201326"/>
            <a:ext cx="1349610" cy="98547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608756 w 608756"/>
              <a:gd name="connsiteY0" fmla="*/ 0 h 485305"/>
              <a:gd name="connsiteX1" fmla="*/ 0 w 608756"/>
              <a:gd name="connsiteY1" fmla="*/ 485305 h 485305"/>
              <a:gd name="connsiteX0" fmla="*/ 608756 w 608756"/>
              <a:gd name="connsiteY0" fmla="*/ 0 h 485305"/>
              <a:gd name="connsiteX1" fmla="*/ 0 w 608756"/>
              <a:gd name="connsiteY1" fmla="*/ 485305 h 485305"/>
              <a:gd name="connsiteX0" fmla="*/ 577056 w 577056"/>
              <a:gd name="connsiteY0" fmla="*/ 0 h 431233"/>
              <a:gd name="connsiteX1" fmla="*/ 0 w 577056"/>
              <a:gd name="connsiteY1" fmla="*/ 431233 h 431233"/>
            </a:gdLst>
            <a:ahLst/>
            <a:cxnLst>
              <a:cxn ang="0">
                <a:pos x="connsiteX0" y="connsiteY0"/>
              </a:cxn>
              <a:cxn ang="0">
                <a:pos x="connsiteX1" y="connsiteY1"/>
              </a:cxn>
            </a:cxnLst>
            <a:rect l="l" t="t" r="r" b="b"/>
            <a:pathLst>
              <a:path w="577056" h="431233">
                <a:moveTo>
                  <a:pt x="577056" y="0"/>
                </a:moveTo>
                <a:cubicBezTo>
                  <a:pt x="255494" y="422067"/>
                  <a:pt x="97025" y="-150366"/>
                  <a:pt x="0" y="431233"/>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3" name="line 19">
            <a:extLst>
              <a:ext uri="{FF2B5EF4-FFF2-40B4-BE49-F238E27FC236}">
                <a16:creationId xmlns:a16="http://schemas.microsoft.com/office/drawing/2014/main" id="{107F7F52-2E04-29E7-191B-D6FE8E0E516E}"/>
              </a:ext>
            </a:extLst>
          </p:cNvPr>
          <p:cNvSpPr>
            <a:spLocks/>
          </p:cNvSpPr>
          <p:nvPr/>
        </p:nvSpPr>
        <p:spPr>
          <a:xfrm rot="2838998" flipH="1">
            <a:off x="20895768" y="4854950"/>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4" name="line 20">
            <a:extLst>
              <a:ext uri="{FF2B5EF4-FFF2-40B4-BE49-F238E27FC236}">
                <a16:creationId xmlns:a16="http://schemas.microsoft.com/office/drawing/2014/main" id="{FCC3E3EB-E438-E170-AD3E-788A93AAD90A}"/>
              </a:ext>
            </a:extLst>
          </p:cNvPr>
          <p:cNvSpPr>
            <a:spLocks/>
          </p:cNvSpPr>
          <p:nvPr/>
        </p:nvSpPr>
        <p:spPr>
          <a:xfrm flipV="1">
            <a:off x="19437697" y="6809559"/>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5" name="line 21">
            <a:extLst>
              <a:ext uri="{FF2B5EF4-FFF2-40B4-BE49-F238E27FC236}">
                <a16:creationId xmlns:a16="http://schemas.microsoft.com/office/drawing/2014/main" id="{77E34D70-F858-0A79-5475-65E215DCF457}"/>
              </a:ext>
            </a:extLst>
          </p:cNvPr>
          <p:cNvSpPr>
            <a:spLocks/>
          </p:cNvSpPr>
          <p:nvPr/>
        </p:nvSpPr>
        <p:spPr>
          <a:xfrm flipV="1">
            <a:off x="21211610" y="6599658"/>
            <a:ext cx="408940" cy="88868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 name="connsiteX0" fmla="*/ 106314 w 106314"/>
              <a:gd name="connsiteY0" fmla="*/ 16517 h 467130"/>
              <a:gd name="connsiteX1" fmla="*/ 93792 w 106314"/>
              <a:gd name="connsiteY1" fmla="*/ 467130 h 467130"/>
              <a:gd name="connsiteX0" fmla="*/ 56819 w 116006"/>
              <a:gd name="connsiteY0" fmla="*/ 0 h 450613"/>
              <a:gd name="connsiteX1" fmla="*/ 44297 w 116006"/>
              <a:gd name="connsiteY1" fmla="*/ 450613 h 450613"/>
              <a:gd name="connsiteX0" fmla="*/ 0 w 129089"/>
              <a:gd name="connsiteY0" fmla="*/ 0 h 454754"/>
              <a:gd name="connsiteX1" fmla="*/ 129089 w 129089"/>
              <a:gd name="connsiteY1" fmla="*/ 454754 h 454754"/>
              <a:gd name="connsiteX0" fmla="*/ 75381 w 204470"/>
              <a:gd name="connsiteY0" fmla="*/ 0 h 454754"/>
              <a:gd name="connsiteX1" fmla="*/ 204470 w 204470"/>
              <a:gd name="connsiteY1" fmla="*/ 454754 h 454754"/>
            </a:gdLst>
            <a:ahLst/>
            <a:cxnLst>
              <a:cxn ang="0">
                <a:pos x="connsiteX0" y="connsiteY0"/>
              </a:cxn>
              <a:cxn ang="0">
                <a:pos x="connsiteX1" y="connsiteY1"/>
              </a:cxn>
            </a:cxnLst>
            <a:rect l="l" t="t" r="r" b="b"/>
            <a:pathLst>
              <a:path w="204470" h="454754">
                <a:moveTo>
                  <a:pt x="75381" y="0"/>
                </a:moveTo>
                <a:cubicBezTo>
                  <a:pt x="274084" y="109425"/>
                  <a:pt x="-279341" y="406920"/>
                  <a:pt x="204470" y="4547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6" name="line 22">
            <a:extLst>
              <a:ext uri="{FF2B5EF4-FFF2-40B4-BE49-F238E27FC236}">
                <a16:creationId xmlns:a16="http://schemas.microsoft.com/office/drawing/2014/main" id="{FDBEE0AE-DFBF-81EB-82D2-6C5A8325D3CC}"/>
              </a:ext>
            </a:extLst>
          </p:cNvPr>
          <p:cNvSpPr>
            <a:spLocks/>
          </p:cNvSpPr>
          <p:nvPr/>
        </p:nvSpPr>
        <p:spPr>
          <a:xfrm rot="3930426" flipH="1">
            <a:off x="20776969" y="3353602"/>
            <a:ext cx="2544803" cy="220953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836209 w 836209"/>
              <a:gd name="connsiteY0" fmla="*/ 305416 h 305416"/>
              <a:gd name="connsiteX1" fmla="*/ 0 w 836209"/>
              <a:gd name="connsiteY1" fmla="*/ 199651 h 305416"/>
              <a:gd name="connsiteX0" fmla="*/ 836209 w 836209"/>
              <a:gd name="connsiteY0" fmla="*/ 614346 h 614346"/>
              <a:gd name="connsiteX1" fmla="*/ 0 w 836209"/>
              <a:gd name="connsiteY1" fmla="*/ 508581 h 614346"/>
              <a:gd name="connsiteX0" fmla="*/ 1057322 w 1057322"/>
              <a:gd name="connsiteY0" fmla="*/ 446529 h 998763"/>
              <a:gd name="connsiteX1" fmla="*/ 0 w 1057322"/>
              <a:gd name="connsiteY1" fmla="*/ 998763 h 998763"/>
              <a:gd name="connsiteX0" fmla="*/ 1112767 w 1112767"/>
              <a:gd name="connsiteY0" fmla="*/ 644245 h 1196479"/>
              <a:gd name="connsiteX1" fmla="*/ 55445 w 1112767"/>
              <a:gd name="connsiteY1" fmla="*/ 1196479 h 1196479"/>
              <a:gd name="connsiteX0" fmla="*/ 1104188 w 1104188"/>
              <a:gd name="connsiteY0" fmla="*/ 663876 h 1216110"/>
              <a:gd name="connsiteX1" fmla="*/ 46866 w 1104188"/>
              <a:gd name="connsiteY1" fmla="*/ 1216110 h 1216110"/>
              <a:gd name="connsiteX0" fmla="*/ 1143428 w 1143428"/>
              <a:gd name="connsiteY0" fmla="*/ 696894 h 1152298"/>
              <a:gd name="connsiteX1" fmla="*/ 45392 w 1143428"/>
              <a:gd name="connsiteY1" fmla="*/ 1152298 h 1152298"/>
              <a:gd name="connsiteX0" fmla="*/ 1292260 w 1292260"/>
              <a:gd name="connsiteY0" fmla="*/ 1004637 h 1460041"/>
              <a:gd name="connsiteX1" fmla="*/ 194224 w 1292260"/>
              <a:gd name="connsiteY1" fmla="*/ 1460041 h 1460041"/>
              <a:gd name="connsiteX0" fmla="*/ 1264076 w 1264076"/>
              <a:gd name="connsiteY0" fmla="*/ 1039083 h 1425716"/>
              <a:gd name="connsiteX1" fmla="*/ 197178 w 1264076"/>
              <a:gd name="connsiteY1" fmla="*/ 1425716 h 1425716"/>
              <a:gd name="connsiteX0" fmla="*/ 1379677 w 1379677"/>
              <a:gd name="connsiteY0" fmla="*/ 956510 h 1343143"/>
              <a:gd name="connsiteX1" fmla="*/ 312779 w 1379677"/>
              <a:gd name="connsiteY1" fmla="*/ 1343143 h 1343143"/>
              <a:gd name="connsiteX0" fmla="*/ 1303149 w 1303149"/>
              <a:gd name="connsiteY0" fmla="*/ 795686 h 1182319"/>
              <a:gd name="connsiteX1" fmla="*/ 236251 w 1303149"/>
              <a:gd name="connsiteY1" fmla="*/ 1182319 h 1182319"/>
              <a:gd name="connsiteX0" fmla="*/ 1675317 w 1675317"/>
              <a:gd name="connsiteY0" fmla="*/ 655108 h 1429741"/>
              <a:gd name="connsiteX1" fmla="*/ 199494 w 1675317"/>
              <a:gd name="connsiteY1" fmla="*/ 1429741 h 1429741"/>
              <a:gd name="connsiteX0" fmla="*/ 1300605 w 1300605"/>
              <a:gd name="connsiteY0" fmla="*/ 707003 h 1325712"/>
              <a:gd name="connsiteX1" fmla="*/ 236554 w 1300605"/>
              <a:gd name="connsiteY1" fmla="*/ 1325712 h 1325712"/>
              <a:gd name="connsiteX0" fmla="*/ 1266092 w 1266092"/>
              <a:gd name="connsiteY0" fmla="*/ 665028 h 1408465"/>
              <a:gd name="connsiteX1" fmla="*/ 240740 w 1266092"/>
              <a:gd name="connsiteY1" fmla="*/ 1408465 h 1408465"/>
              <a:gd name="connsiteX0" fmla="*/ 1475533 w 1475533"/>
              <a:gd name="connsiteY0" fmla="*/ 655178 h 1429593"/>
              <a:gd name="connsiteX1" fmla="*/ 217549 w 1475533"/>
              <a:gd name="connsiteY1" fmla="*/ 1429593 h 1429593"/>
              <a:gd name="connsiteX0" fmla="*/ 1375727 w 1375727"/>
              <a:gd name="connsiteY0" fmla="*/ 674612 h 1388564"/>
              <a:gd name="connsiteX1" fmla="*/ 227966 w 1375727"/>
              <a:gd name="connsiteY1" fmla="*/ 1388564 h 1388564"/>
              <a:gd name="connsiteX0" fmla="*/ 1317698 w 1317698"/>
              <a:gd name="connsiteY0" fmla="*/ 604626 h 1318578"/>
              <a:gd name="connsiteX1" fmla="*/ 169937 w 1317698"/>
              <a:gd name="connsiteY1" fmla="*/ 1318578 h 1318578"/>
              <a:gd name="connsiteX0" fmla="*/ 1315797 w 1315797"/>
              <a:gd name="connsiteY0" fmla="*/ 516929 h 1230881"/>
              <a:gd name="connsiteX1" fmla="*/ 168036 w 1315797"/>
              <a:gd name="connsiteY1" fmla="*/ 1230881 h 1230881"/>
            </a:gdLst>
            <a:ahLst/>
            <a:cxnLst>
              <a:cxn ang="0">
                <a:pos x="connsiteX0" y="connsiteY0"/>
              </a:cxn>
              <a:cxn ang="0">
                <a:pos x="connsiteX1" y="connsiteY1"/>
              </a:cxn>
            </a:cxnLst>
            <a:rect l="l" t="t" r="r" b="b"/>
            <a:pathLst>
              <a:path w="1315797" h="1230881">
                <a:moveTo>
                  <a:pt x="1315797" y="516929"/>
                </a:moveTo>
                <a:cubicBezTo>
                  <a:pt x="1043459" y="-503312"/>
                  <a:pt x="-505121" y="119834"/>
                  <a:pt x="168036" y="123088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7" name="line 23">
            <a:extLst>
              <a:ext uri="{FF2B5EF4-FFF2-40B4-BE49-F238E27FC236}">
                <a16:creationId xmlns:a16="http://schemas.microsoft.com/office/drawing/2014/main" id="{9D1FCA92-1B38-4D9F-836D-9D27C9774B4B}"/>
              </a:ext>
            </a:extLst>
          </p:cNvPr>
          <p:cNvSpPr>
            <a:spLocks/>
          </p:cNvSpPr>
          <p:nvPr/>
        </p:nvSpPr>
        <p:spPr>
          <a:xfrm flipH="1">
            <a:off x="12641238" y="2924401"/>
            <a:ext cx="6669651" cy="126636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9783 w 1219783"/>
              <a:gd name="connsiteY0" fmla="*/ 206307 h 264123"/>
              <a:gd name="connsiteX1" fmla="*/ 0 w 1219783"/>
              <a:gd name="connsiteY1" fmla="*/ 264123 h 264123"/>
              <a:gd name="connsiteX0" fmla="*/ 1219783 w 1219783"/>
              <a:gd name="connsiteY0" fmla="*/ 221541 h 279357"/>
              <a:gd name="connsiteX1" fmla="*/ 0 w 1219783"/>
              <a:gd name="connsiteY1" fmla="*/ 279357 h 279357"/>
              <a:gd name="connsiteX0" fmla="*/ 1229070 w 1229070"/>
              <a:gd name="connsiteY0" fmla="*/ 228754 h 262729"/>
              <a:gd name="connsiteX1" fmla="*/ 0 w 1229070"/>
              <a:gd name="connsiteY1" fmla="*/ 262729 h 262729"/>
              <a:gd name="connsiteX0" fmla="*/ 1229070 w 1229070"/>
              <a:gd name="connsiteY0" fmla="*/ 232253 h 266228"/>
              <a:gd name="connsiteX1" fmla="*/ 0 w 1229070"/>
              <a:gd name="connsiteY1" fmla="*/ 266228 h 266228"/>
              <a:gd name="connsiteX0" fmla="*/ 1266217 w 1266217"/>
              <a:gd name="connsiteY0" fmla="*/ 237285 h 255366"/>
              <a:gd name="connsiteX1" fmla="*/ 0 w 1266217"/>
              <a:gd name="connsiteY1" fmla="*/ 255366 h 255366"/>
              <a:gd name="connsiteX0" fmla="*/ 1266217 w 1266217"/>
              <a:gd name="connsiteY0" fmla="*/ 246579 h 264660"/>
              <a:gd name="connsiteX1" fmla="*/ 0 w 1266217"/>
              <a:gd name="connsiteY1" fmla="*/ 264660 h 264660"/>
              <a:gd name="connsiteX0" fmla="*/ 1287154 w 1287154"/>
              <a:gd name="connsiteY0" fmla="*/ 243430 h 271478"/>
              <a:gd name="connsiteX1" fmla="*/ 0 w 1287154"/>
              <a:gd name="connsiteY1" fmla="*/ 271478 h 271478"/>
            </a:gdLst>
            <a:ahLst/>
            <a:cxnLst>
              <a:cxn ang="0">
                <a:pos x="connsiteX0" y="connsiteY0"/>
              </a:cxn>
              <a:cxn ang="0">
                <a:pos x="connsiteX1" y="connsiteY1"/>
              </a:cxn>
            </a:cxnLst>
            <a:rect l="l" t="t" r="r" b="b"/>
            <a:pathLst>
              <a:path w="1287154" h="271478">
                <a:moveTo>
                  <a:pt x="1287154" y="243430"/>
                </a:moveTo>
                <a:cubicBezTo>
                  <a:pt x="722100" y="-241968"/>
                  <a:pt x="119094" y="123630"/>
                  <a:pt x="0" y="271478"/>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nvGrpSpPr>
          <p:cNvPr id="158" name="labels">
            <a:extLst>
              <a:ext uri="{FF2B5EF4-FFF2-40B4-BE49-F238E27FC236}">
                <a16:creationId xmlns:a16="http://schemas.microsoft.com/office/drawing/2014/main" id="{A50FDACE-E691-70E1-B302-274340D31FBC}"/>
              </a:ext>
            </a:extLst>
          </p:cNvPr>
          <p:cNvGrpSpPr>
            <a:grpSpLocks/>
          </p:cNvGrpSpPr>
          <p:nvPr/>
        </p:nvGrpSpPr>
        <p:grpSpPr>
          <a:xfrm>
            <a:off x="3991019" y="2751065"/>
            <a:ext cx="18885143" cy="4466764"/>
            <a:chOff x="3991019" y="2751065"/>
            <a:chExt cx="18885143" cy="4466764"/>
          </a:xfrm>
        </p:grpSpPr>
        <p:sp>
          <p:nvSpPr>
            <p:cNvPr id="159" name="radio-phone-bedside2">
              <a:extLst>
                <a:ext uri="{FF2B5EF4-FFF2-40B4-BE49-F238E27FC236}">
                  <a16:creationId xmlns:a16="http://schemas.microsoft.com/office/drawing/2014/main" id="{DB024484-DB25-9D21-E984-65A85FE1E271}"/>
                </a:ext>
              </a:extLst>
            </p:cNvPr>
            <p:cNvSpPr txBox="1">
              <a:spLocks/>
            </p:cNvSpPr>
            <p:nvPr/>
          </p:nvSpPr>
          <p:spPr>
            <a:xfrm>
              <a:off x="17676649" y="4694061"/>
              <a:ext cx="1183337" cy="212365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p:txBody>
        </p:sp>
        <p:sp>
          <p:nvSpPr>
            <p:cNvPr id="160" name="phone-bedside">
              <a:extLst>
                <a:ext uri="{FF2B5EF4-FFF2-40B4-BE49-F238E27FC236}">
                  <a16:creationId xmlns:a16="http://schemas.microsoft.com/office/drawing/2014/main" id="{9F5BDDE6-7056-0769-1506-B9BB3C366803}"/>
                </a:ext>
              </a:extLst>
            </p:cNvPr>
            <p:cNvSpPr txBox="1">
              <a:spLocks/>
            </p:cNvSpPr>
            <p:nvPr/>
          </p:nvSpPr>
          <p:spPr>
            <a:xfrm>
              <a:off x="13355276" y="4694061"/>
              <a:ext cx="1183337" cy="1384995"/>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p:txBody>
        </p:sp>
        <p:sp>
          <p:nvSpPr>
            <p:cNvPr id="161" name="radio-phone-ecg-epcr">
              <a:extLst>
                <a:ext uri="{FF2B5EF4-FFF2-40B4-BE49-F238E27FC236}">
                  <a16:creationId xmlns:a16="http://schemas.microsoft.com/office/drawing/2014/main" id="{3539D0FC-43CE-7F2B-E4F9-DB057FB09744}"/>
                </a:ext>
              </a:extLst>
            </p:cNvPr>
            <p:cNvSpPr txBox="1">
              <a:spLocks/>
            </p:cNvSpPr>
            <p:nvPr/>
          </p:nvSpPr>
          <p:spPr>
            <a:xfrm>
              <a:off x="8576441" y="4694061"/>
              <a:ext cx="1736373" cy="252376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ECG </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ePCR or</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Notifications</a:t>
              </a:r>
            </a:p>
          </p:txBody>
        </p:sp>
        <p:sp>
          <p:nvSpPr>
            <p:cNvPr id="162" name="verbal-handoff-elect">
              <a:extLst>
                <a:ext uri="{FF2B5EF4-FFF2-40B4-BE49-F238E27FC236}">
                  <a16:creationId xmlns:a16="http://schemas.microsoft.com/office/drawing/2014/main" id="{1C0B6B13-E9AF-6CD9-39B5-DB7A60D78AC1}"/>
                </a:ext>
              </a:extLst>
            </p:cNvPr>
            <p:cNvSpPr txBox="1">
              <a:spLocks/>
            </p:cNvSpPr>
            <p:nvPr/>
          </p:nvSpPr>
          <p:spPr>
            <a:xfrm>
              <a:off x="3991019" y="4694061"/>
              <a:ext cx="1736373" cy="1456809"/>
            </a:xfrm>
            <a:prstGeom prst="rect">
              <a:avLst/>
            </a:prstGeom>
            <a:noFill/>
          </p:spPr>
          <p:txBody>
            <a:bodyPr wrap="none" rtlCol="0">
              <a:spAutoFit/>
            </a:bodyPr>
            <a:lstStyle>
              <a:defPPr>
                <a:defRPr lang="en-US"/>
              </a:defPPr>
              <a:lvl1pPr algn="ctr">
                <a:lnSpc>
                  <a:spcPct val="90000"/>
                </a:lnSpc>
                <a:spcAft>
                  <a:spcPts val="1000"/>
                </a:spcAft>
                <a:defRPr sz="1100" b="1">
                  <a:solidFill>
                    <a:schemeClr val="bg1">
                      <a:lumMod val="75000"/>
                    </a:schemeClr>
                  </a:solidFill>
                </a:defRPr>
              </a:lvl1pPr>
            </a:lstStyle>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Verbal</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Notifications</a:t>
              </a:r>
            </a:p>
          </p:txBody>
        </p:sp>
        <p:sp>
          <p:nvSpPr>
            <p:cNvPr id="163" name="phone-secure-page">
              <a:extLst>
                <a:ext uri="{FF2B5EF4-FFF2-40B4-BE49-F238E27FC236}">
                  <a16:creationId xmlns:a16="http://schemas.microsoft.com/office/drawing/2014/main" id="{17469016-51EC-ACDF-A465-90AA07454E12}"/>
                </a:ext>
              </a:extLst>
            </p:cNvPr>
            <p:cNvSpPr txBox="1">
              <a:spLocks/>
            </p:cNvSpPr>
            <p:nvPr/>
          </p:nvSpPr>
          <p:spPr>
            <a:xfrm>
              <a:off x="21835492" y="3872564"/>
              <a:ext cx="1040670" cy="1384995"/>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Secure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Msg</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Page</a:t>
              </a:r>
            </a:p>
          </p:txBody>
        </p:sp>
        <p:sp>
          <p:nvSpPr>
            <p:cNvPr id="164" name="teleconsult">
              <a:extLst>
                <a:ext uri="{FF2B5EF4-FFF2-40B4-BE49-F238E27FC236}">
                  <a16:creationId xmlns:a16="http://schemas.microsoft.com/office/drawing/2014/main" id="{73299F12-8A9B-0D60-8177-E95AAA76220C}"/>
                </a:ext>
              </a:extLst>
            </p:cNvPr>
            <p:cNvSpPr txBox="1">
              <a:spLocks/>
            </p:cNvSpPr>
            <p:nvPr/>
          </p:nvSpPr>
          <p:spPr>
            <a:xfrm>
              <a:off x="15047751" y="2751065"/>
              <a:ext cx="1893468" cy="424732"/>
            </a:xfrm>
            <a:prstGeom prst="rect">
              <a:avLst/>
            </a:prstGeom>
            <a:solidFill>
              <a:schemeClr val="bg1"/>
            </a:solidFill>
          </p:spPr>
          <p:txBody>
            <a:bodyPr wrap="none" rtlCol="0">
              <a:spAutoFit/>
            </a:bodyPr>
            <a:lstStyle/>
            <a:p>
              <a:pPr marL="0" marR="0" lvl="0" indent="0" algn="ctr" defTabSz="914400" rtl="0" eaLnBrk="1" fontAlgn="auto" latinLnBrk="0" hangingPunct="1">
                <a:lnSpc>
                  <a:spcPct val="90000"/>
                </a:lnSpc>
                <a:spcBef>
                  <a:spcPts val="0"/>
                </a:spcBef>
                <a:spcAft>
                  <a:spcPts val="1200"/>
                </a:spcAft>
                <a:buClr>
                  <a:srgbClr val="000000"/>
                </a:buClr>
                <a:buSzTx/>
                <a:buFont typeface="Arial"/>
                <a:buNone/>
                <a:tabLst/>
                <a:defRPr/>
              </a:pPr>
              <a:r>
                <a:rPr kumimoji="0" lang="en-US" sz="2400" b="1" i="0" u="none" strike="noStrike" kern="0" cap="none" spc="0" normalizeH="0" baseline="0" noProof="0">
                  <a:ln>
                    <a:noFill/>
                  </a:ln>
                  <a:solidFill>
                    <a:srgbClr val="111111">
                      <a:lumMod val="75000"/>
                      <a:lumOff val="25000"/>
                    </a:srgbClr>
                  </a:solidFill>
                  <a:effectLst/>
                  <a:uLnTx/>
                  <a:uFillTx/>
                  <a:latin typeface="Arial"/>
                  <a:cs typeface="Arial"/>
                  <a:sym typeface="Arial"/>
                </a:rPr>
                <a:t>Teleconsult</a:t>
              </a:r>
            </a:p>
          </p:txBody>
        </p:sp>
      </p:grpSp>
      <p:sp>
        <p:nvSpPr>
          <p:cNvPr id="165" name="Title 1">
            <a:extLst>
              <a:ext uri="{FF2B5EF4-FFF2-40B4-BE49-F238E27FC236}">
                <a16:creationId xmlns:a16="http://schemas.microsoft.com/office/drawing/2014/main" id="{F5D1F0AC-0A46-6740-3ED6-8CB9709A7A9B}"/>
              </a:ext>
            </a:extLst>
          </p:cNvPr>
          <p:cNvSpPr>
            <a:spLocks noGrp="1"/>
          </p:cNvSpPr>
          <p:nvPr>
            <p:ph type="title"/>
          </p:nvPr>
        </p:nvSpPr>
        <p:spPr>
          <a:xfrm>
            <a:off x="592138" y="688063"/>
            <a:ext cx="23202900" cy="995882"/>
          </a:xfrm>
        </p:spPr>
        <p:txBody>
          <a:bodyPr/>
          <a:lstStyle/>
          <a:p>
            <a:r>
              <a:rPr lang="en-US" dirty="0"/>
              <a:t>Traditional Patient Movement</a:t>
            </a:r>
          </a:p>
        </p:txBody>
      </p:sp>
    </p:spTree>
    <p:extLst>
      <p:ext uri="{BB962C8B-B14F-4D97-AF65-F5344CB8AC3E}">
        <p14:creationId xmlns:p14="http://schemas.microsoft.com/office/powerpoint/2010/main" val="13743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par>
                                <p:cTn id="59" presetID="26" presetClass="emph" presetSubtype="0" repeatCount="indefinite" grpId="1" nodeType="withEffect">
                                  <p:stCondLst>
                                    <p:cond delay="0"/>
                                  </p:stCondLst>
                                  <p:childTnLst>
                                    <p:animEffect transition="out" filter="fade">
                                      <p:cBhvr>
                                        <p:cTn id="60" dur="1000" tmFilter="0, 0; .2, .5; .8, .5; 1, 0"/>
                                        <p:tgtEl>
                                          <p:spTgt spid="157"/>
                                        </p:tgtEl>
                                      </p:cBhvr>
                                    </p:animEffect>
                                    <p:animScale>
                                      <p:cBhvr>
                                        <p:cTn id="61" dur="500" autoRev="1" fill="hold"/>
                                        <p:tgtEl>
                                          <p:spTgt spid="157"/>
                                        </p:tgtEl>
                                      </p:cBhvr>
                                      <p:by x="105000" y="105000"/>
                                    </p:animScale>
                                  </p:childTnLst>
                                </p:cTn>
                              </p:par>
                              <p:par>
                                <p:cTn id="62" presetID="26" presetClass="emph" presetSubtype="0" repeatCount="indefinite" grpId="1" nodeType="withEffect">
                                  <p:stCondLst>
                                    <p:cond delay="0"/>
                                  </p:stCondLst>
                                  <p:childTnLst>
                                    <p:animEffect transition="out" filter="fade">
                                      <p:cBhvr>
                                        <p:cTn id="63" dur="1000" tmFilter="0, 0; .2, .5; .8, .5; 1, 0"/>
                                        <p:tgtEl>
                                          <p:spTgt spid="139"/>
                                        </p:tgtEl>
                                      </p:cBhvr>
                                    </p:animEffect>
                                    <p:animScale>
                                      <p:cBhvr>
                                        <p:cTn id="64" dur="500" autoRev="1" fill="hold"/>
                                        <p:tgtEl>
                                          <p:spTgt spid="139"/>
                                        </p:tgtEl>
                                      </p:cBhvr>
                                      <p:by x="105000" y="105000"/>
                                    </p:animScale>
                                  </p:childTnLst>
                                </p:cTn>
                              </p:par>
                              <p:par>
                                <p:cTn id="65" presetID="26" presetClass="emph" presetSubtype="0" repeatCount="indefinite" grpId="1" nodeType="withEffect">
                                  <p:stCondLst>
                                    <p:cond delay="0"/>
                                  </p:stCondLst>
                                  <p:childTnLst>
                                    <p:animEffect transition="out" filter="fade">
                                      <p:cBhvr>
                                        <p:cTn id="66" dur="1000" tmFilter="0, 0; .2, .5; .8, .5; 1, 0"/>
                                        <p:tgtEl>
                                          <p:spTgt spid="137"/>
                                        </p:tgtEl>
                                      </p:cBhvr>
                                    </p:animEffect>
                                    <p:animScale>
                                      <p:cBhvr>
                                        <p:cTn id="67" dur="500" autoRev="1" fill="hold"/>
                                        <p:tgtEl>
                                          <p:spTgt spid="137"/>
                                        </p:tgtEl>
                                      </p:cBhvr>
                                      <p:by x="105000" y="105000"/>
                                    </p:animScale>
                                  </p:childTnLst>
                                </p:cTn>
                              </p:par>
                              <p:par>
                                <p:cTn id="68" presetID="26" presetClass="emph" presetSubtype="0" repeatCount="indefinite" grpId="1" nodeType="withEffect">
                                  <p:stCondLst>
                                    <p:cond delay="0"/>
                                  </p:stCondLst>
                                  <p:childTnLst>
                                    <p:animEffect transition="out" filter="fade">
                                      <p:cBhvr>
                                        <p:cTn id="69" dur="1000" tmFilter="0, 0; .2, .5; .8, .5; 1, 0"/>
                                        <p:tgtEl>
                                          <p:spTgt spid="146"/>
                                        </p:tgtEl>
                                      </p:cBhvr>
                                    </p:animEffect>
                                    <p:animScale>
                                      <p:cBhvr>
                                        <p:cTn id="70" dur="500" autoRev="1" fill="hold"/>
                                        <p:tgtEl>
                                          <p:spTgt spid="146"/>
                                        </p:tgtEl>
                                      </p:cBhvr>
                                      <p:by x="105000" y="105000"/>
                                    </p:animScale>
                                  </p:childTnLst>
                                </p:cTn>
                              </p:par>
                              <p:par>
                                <p:cTn id="71" presetID="26" presetClass="emph" presetSubtype="0" repeatCount="indefinite" grpId="1" nodeType="withEffect">
                                  <p:stCondLst>
                                    <p:cond delay="0"/>
                                  </p:stCondLst>
                                  <p:childTnLst>
                                    <p:animEffect transition="out" filter="fade">
                                      <p:cBhvr>
                                        <p:cTn id="72" dur="1000" tmFilter="0, 0; .2, .5; .8, .5; 1, 0"/>
                                        <p:tgtEl>
                                          <p:spTgt spid="147"/>
                                        </p:tgtEl>
                                      </p:cBhvr>
                                    </p:animEffect>
                                    <p:animScale>
                                      <p:cBhvr>
                                        <p:cTn id="73" dur="500" autoRev="1" fill="hold"/>
                                        <p:tgtEl>
                                          <p:spTgt spid="147"/>
                                        </p:tgtEl>
                                      </p:cBhvr>
                                      <p:by x="105000" y="105000"/>
                                    </p:animScale>
                                  </p:childTnLst>
                                </p:cTn>
                              </p:par>
                              <p:par>
                                <p:cTn id="74" presetID="26" presetClass="emph" presetSubtype="0" repeatCount="indefinite" grpId="1" nodeType="withEffect">
                                  <p:stCondLst>
                                    <p:cond delay="0"/>
                                  </p:stCondLst>
                                  <p:childTnLst>
                                    <p:animEffect transition="out" filter="fade">
                                      <p:cBhvr>
                                        <p:cTn id="75" dur="1000" tmFilter="0, 0; .2, .5; .8, .5; 1, 0"/>
                                        <p:tgtEl>
                                          <p:spTgt spid="153"/>
                                        </p:tgtEl>
                                      </p:cBhvr>
                                    </p:animEffect>
                                    <p:animScale>
                                      <p:cBhvr>
                                        <p:cTn id="76" dur="500" autoRev="1" fill="hold"/>
                                        <p:tgtEl>
                                          <p:spTgt spid="153"/>
                                        </p:tgtEl>
                                      </p:cBhvr>
                                      <p:by x="105000" y="105000"/>
                                    </p:animScale>
                                  </p:childTnLst>
                                </p:cTn>
                              </p:par>
                              <p:par>
                                <p:cTn id="77" presetID="26" presetClass="emph" presetSubtype="0" repeatCount="indefinite" grpId="1" nodeType="withEffect">
                                  <p:stCondLst>
                                    <p:cond delay="0"/>
                                  </p:stCondLst>
                                  <p:childTnLst>
                                    <p:animEffect transition="out" filter="fade">
                                      <p:cBhvr>
                                        <p:cTn id="78" dur="1000" tmFilter="0, 0; .2, .5; .8, .5; 1, 0"/>
                                        <p:tgtEl>
                                          <p:spTgt spid="133"/>
                                        </p:tgtEl>
                                      </p:cBhvr>
                                    </p:animEffect>
                                    <p:animScale>
                                      <p:cBhvr>
                                        <p:cTn id="79" dur="500" autoRev="1" fill="hold"/>
                                        <p:tgtEl>
                                          <p:spTgt spid="133"/>
                                        </p:tgtEl>
                                      </p:cBhvr>
                                      <p:by x="105000" y="105000"/>
                                    </p:animScale>
                                  </p:childTnLst>
                                </p:cTn>
                              </p:par>
                              <p:par>
                                <p:cTn id="80" presetID="26" presetClass="emph" presetSubtype="0" repeatCount="indefinite" grpId="1" nodeType="withEffect">
                                  <p:stCondLst>
                                    <p:cond delay="0"/>
                                  </p:stCondLst>
                                  <p:childTnLst>
                                    <p:animEffect transition="out" filter="fade">
                                      <p:cBhvr>
                                        <p:cTn id="81" dur="1000" tmFilter="0, 0; .2, .5; .8, .5; 1, 0"/>
                                        <p:tgtEl>
                                          <p:spTgt spid="142"/>
                                        </p:tgtEl>
                                      </p:cBhvr>
                                    </p:animEffect>
                                    <p:animScale>
                                      <p:cBhvr>
                                        <p:cTn id="82" dur="500" autoRev="1" fill="hold"/>
                                        <p:tgtEl>
                                          <p:spTgt spid="142"/>
                                        </p:tgtEl>
                                      </p:cBhvr>
                                      <p:by x="105000" y="105000"/>
                                    </p:animScale>
                                  </p:childTnLst>
                                </p:cTn>
                              </p:par>
                              <p:par>
                                <p:cTn id="83" presetID="26" presetClass="emph" presetSubtype="0" repeatCount="indefinite" grpId="1" nodeType="withEffect">
                                  <p:stCondLst>
                                    <p:cond delay="0"/>
                                  </p:stCondLst>
                                  <p:childTnLst>
                                    <p:animEffect transition="out" filter="fade">
                                      <p:cBhvr>
                                        <p:cTn id="84" dur="1000" tmFilter="0, 0; .2, .5; .8, .5; 1, 0"/>
                                        <p:tgtEl>
                                          <p:spTgt spid="148"/>
                                        </p:tgtEl>
                                      </p:cBhvr>
                                    </p:animEffect>
                                    <p:animScale>
                                      <p:cBhvr>
                                        <p:cTn id="85" dur="500" autoRev="1" fill="hold"/>
                                        <p:tgtEl>
                                          <p:spTgt spid="148"/>
                                        </p:tgtEl>
                                      </p:cBhvr>
                                      <p:by x="105000" y="105000"/>
                                    </p:animScale>
                                  </p:childTnLst>
                                </p:cTn>
                              </p:par>
                              <p:par>
                                <p:cTn id="86" presetID="26" presetClass="emph" presetSubtype="0" repeatCount="indefinite" grpId="1" nodeType="withEffect">
                                  <p:stCondLst>
                                    <p:cond delay="0"/>
                                  </p:stCondLst>
                                  <p:childTnLst>
                                    <p:animEffect transition="out" filter="fade">
                                      <p:cBhvr>
                                        <p:cTn id="87" dur="1000" tmFilter="0, 0; .2, .5; .8, .5; 1, 0"/>
                                        <p:tgtEl>
                                          <p:spTgt spid="143"/>
                                        </p:tgtEl>
                                      </p:cBhvr>
                                    </p:animEffect>
                                    <p:animScale>
                                      <p:cBhvr>
                                        <p:cTn id="88" dur="500" autoRev="1" fill="hold"/>
                                        <p:tgtEl>
                                          <p:spTgt spid="143"/>
                                        </p:tgtEl>
                                      </p:cBhvr>
                                      <p:by x="105000" y="105000"/>
                                    </p:animScale>
                                  </p:childTnLst>
                                </p:cTn>
                              </p:par>
                              <p:par>
                                <p:cTn id="89" presetID="26" presetClass="emph" presetSubtype="0" repeatCount="indefinite" grpId="1" nodeType="withEffect">
                                  <p:stCondLst>
                                    <p:cond delay="0"/>
                                  </p:stCondLst>
                                  <p:childTnLst>
                                    <p:animEffect transition="out" filter="fade">
                                      <p:cBhvr>
                                        <p:cTn id="90" dur="1000" tmFilter="0, 0; .2, .5; .8, .5; 1, 0"/>
                                        <p:tgtEl>
                                          <p:spTgt spid="151"/>
                                        </p:tgtEl>
                                      </p:cBhvr>
                                    </p:animEffect>
                                    <p:animScale>
                                      <p:cBhvr>
                                        <p:cTn id="91" dur="500" autoRev="1" fill="hold"/>
                                        <p:tgtEl>
                                          <p:spTgt spid="151"/>
                                        </p:tgtEl>
                                      </p:cBhvr>
                                      <p:by x="105000" y="105000"/>
                                    </p:animScale>
                                  </p:childTnLst>
                                </p:cTn>
                              </p:par>
                              <p:par>
                                <p:cTn id="92" presetID="26" presetClass="emph" presetSubtype="0" repeatCount="indefinite" grpId="1" nodeType="withEffect">
                                  <p:stCondLst>
                                    <p:cond delay="0"/>
                                  </p:stCondLst>
                                  <p:childTnLst>
                                    <p:animEffect transition="out" filter="fade">
                                      <p:cBhvr>
                                        <p:cTn id="93" dur="1000" tmFilter="0, 0; .2, .5; .8, .5; 1, 0"/>
                                        <p:tgtEl>
                                          <p:spTgt spid="154"/>
                                        </p:tgtEl>
                                      </p:cBhvr>
                                    </p:animEffect>
                                    <p:animScale>
                                      <p:cBhvr>
                                        <p:cTn id="94" dur="500" autoRev="1" fill="hold"/>
                                        <p:tgtEl>
                                          <p:spTgt spid="154"/>
                                        </p:tgtEl>
                                      </p:cBhvr>
                                      <p:by x="105000" y="105000"/>
                                    </p:animScale>
                                  </p:childTnLst>
                                </p:cTn>
                              </p:par>
                              <p:par>
                                <p:cTn id="95" presetID="26" presetClass="emph" presetSubtype="0" repeatCount="indefinite" grpId="1" nodeType="withEffect">
                                  <p:stCondLst>
                                    <p:cond delay="0"/>
                                  </p:stCondLst>
                                  <p:childTnLst>
                                    <p:animEffect transition="out" filter="fade">
                                      <p:cBhvr>
                                        <p:cTn id="96" dur="1000" tmFilter="0, 0; .2, .5; .8, .5; 1, 0"/>
                                        <p:tgtEl>
                                          <p:spTgt spid="144"/>
                                        </p:tgtEl>
                                      </p:cBhvr>
                                    </p:animEffect>
                                    <p:animScale>
                                      <p:cBhvr>
                                        <p:cTn id="97" dur="500" autoRev="1" fill="hold"/>
                                        <p:tgtEl>
                                          <p:spTgt spid="144"/>
                                        </p:tgtEl>
                                      </p:cBhvr>
                                      <p:by x="105000" y="105000"/>
                                    </p:animScale>
                                  </p:childTnLst>
                                </p:cTn>
                              </p:par>
                              <p:par>
                                <p:cTn id="98" presetID="26" presetClass="emph" presetSubtype="0" repeatCount="indefinite" grpId="1" nodeType="withEffect">
                                  <p:stCondLst>
                                    <p:cond delay="0"/>
                                  </p:stCondLst>
                                  <p:childTnLst>
                                    <p:animEffect transition="out" filter="fade">
                                      <p:cBhvr>
                                        <p:cTn id="99" dur="1000" tmFilter="0, 0; .2, .5; .8, .5; 1, 0"/>
                                        <p:tgtEl>
                                          <p:spTgt spid="141"/>
                                        </p:tgtEl>
                                      </p:cBhvr>
                                    </p:animEffect>
                                    <p:animScale>
                                      <p:cBhvr>
                                        <p:cTn id="100" dur="500" autoRev="1" fill="hold"/>
                                        <p:tgtEl>
                                          <p:spTgt spid="141"/>
                                        </p:tgtEl>
                                      </p:cBhvr>
                                      <p:by x="105000" y="105000"/>
                                    </p:animScale>
                                  </p:childTnLst>
                                </p:cTn>
                              </p:par>
                              <p:par>
                                <p:cTn id="101" presetID="26" presetClass="emph" presetSubtype="0" repeatCount="indefinite" grpId="1" nodeType="withEffect">
                                  <p:stCondLst>
                                    <p:cond delay="0"/>
                                  </p:stCondLst>
                                  <p:childTnLst>
                                    <p:animEffect transition="out" filter="fade">
                                      <p:cBhvr>
                                        <p:cTn id="102" dur="1000" tmFilter="0, 0; .2, .5; .8, .5; 1, 0"/>
                                        <p:tgtEl>
                                          <p:spTgt spid="134"/>
                                        </p:tgtEl>
                                      </p:cBhvr>
                                    </p:animEffect>
                                    <p:animScale>
                                      <p:cBhvr>
                                        <p:cTn id="103" dur="500" autoRev="1" fill="hold"/>
                                        <p:tgtEl>
                                          <p:spTgt spid="134"/>
                                        </p:tgtEl>
                                      </p:cBhvr>
                                      <p:by x="105000" y="105000"/>
                                    </p:animScale>
                                  </p:childTnLst>
                                </p:cTn>
                              </p:par>
                              <p:par>
                                <p:cTn id="104" presetID="26" presetClass="emph" presetSubtype="0" repeatCount="indefinite" grpId="1" nodeType="withEffect">
                                  <p:stCondLst>
                                    <p:cond delay="0"/>
                                  </p:stCondLst>
                                  <p:childTnLst>
                                    <p:animEffect transition="out" filter="fade">
                                      <p:cBhvr>
                                        <p:cTn id="105" dur="1000" tmFilter="0, 0; .2, .5; .8, .5; 1, 0"/>
                                        <p:tgtEl>
                                          <p:spTgt spid="135"/>
                                        </p:tgtEl>
                                      </p:cBhvr>
                                    </p:animEffect>
                                    <p:animScale>
                                      <p:cBhvr>
                                        <p:cTn id="106" dur="500" autoRev="1" fill="hold"/>
                                        <p:tgtEl>
                                          <p:spTgt spid="135"/>
                                        </p:tgtEl>
                                      </p:cBhvr>
                                      <p:by x="105000" y="105000"/>
                                    </p:animScale>
                                  </p:childTnLst>
                                </p:cTn>
                              </p:par>
                              <p:par>
                                <p:cTn id="107" presetID="26" presetClass="emph" presetSubtype="0" repeatCount="indefinite" grpId="1" nodeType="withEffect">
                                  <p:stCondLst>
                                    <p:cond delay="0"/>
                                  </p:stCondLst>
                                  <p:childTnLst>
                                    <p:animEffect transition="out" filter="fade">
                                      <p:cBhvr>
                                        <p:cTn id="108" dur="1000" tmFilter="0, 0; .2, .5; .8, .5; 1, 0"/>
                                        <p:tgtEl>
                                          <p:spTgt spid="145"/>
                                        </p:tgtEl>
                                      </p:cBhvr>
                                    </p:animEffect>
                                    <p:animScale>
                                      <p:cBhvr>
                                        <p:cTn id="109" dur="500" autoRev="1" fill="hold"/>
                                        <p:tgtEl>
                                          <p:spTgt spid="145"/>
                                        </p:tgtEl>
                                      </p:cBhvr>
                                      <p:by x="105000" y="105000"/>
                                    </p:animScale>
                                  </p:childTnLst>
                                </p:cTn>
                              </p:par>
                              <p:par>
                                <p:cTn id="110" presetID="26" presetClass="emph" presetSubtype="0" repeatCount="indefinite" grpId="1" nodeType="withEffect">
                                  <p:stCondLst>
                                    <p:cond delay="0"/>
                                  </p:stCondLst>
                                  <p:childTnLst>
                                    <p:animEffect transition="out" filter="fade">
                                      <p:cBhvr>
                                        <p:cTn id="111" dur="1000" tmFilter="0, 0; .2, .5; .8, .5; 1, 0"/>
                                        <p:tgtEl>
                                          <p:spTgt spid="136"/>
                                        </p:tgtEl>
                                      </p:cBhvr>
                                    </p:animEffect>
                                    <p:animScale>
                                      <p:cBhvr>
                                        <p:cTn id="112" dur="500" autoRev="1" fill="hold"/>
                                        <p:tgtEl>
                                          <p:spTgt spid="136"/>
                                        </p:tgtEl>
                                      </p:cBhvr>
                                      <p:by x="105000" y="105000"/>
                                    </p:animScale>
                                  </p:childTnLst>
                                </p:cTn>
                              </p:par>
                              <p:par>
                                <p:cTn id="113" presetID="26" presetClass="emph" presetSubtype="0" repeatCount="indefinite" grpId="1" nodeType="withEffect">
                                  <p:stCondLst>
                                    <p:cond delay="0"/>
                                  </p:stCondLst>
                                  <p:childTnLst>
                                    <p:animEffect transition="out" filter="fade">
                                      <p:cBhvr>
                                        <p:cTn id="114" dur="1000" tmFilter="0, 0; .2, .5; .8, .5; 1, 0"/>
                                        <p:tgtEl>
                                          <p:spTgt spid="155"/>
                                        </p:tgtEl>
                                      </p:cBhvr>
                                    </p:animEffect>
                                    <p:animScale>
                                      <p:cBhvr>
                                        <p:cTn id="115" dur="500" autoRev="1" fill="hold"/>
                                        <p:tgtEl>
                                          <p:spTgt spid="155"/>
                                        </p:tgtEl>
                                      </p:cBhvr>
                                      <p:by x="105000" y="105000"/>
                                    </p:animScale>
                                  </p:childTnLst>
                                </p:cTn>
                              </p:par>
                              <p:par>
                                <p:cTn id="116" presetID="26" presetClass="emph" presetSubtype="0" repeatCount="indefinite" grpId="1" nodeType="withEffect">
                                  <p:stCondLst>
                                    <p:cond delay="0"/>
                                  </p:stCondLst>
                                  <p:childTnLst>
                                    <p:animEffect transition="out" filter="fade">
                                      <p:cBhvr>
                                        <p:cTn id="117" dur="1000" tmFilter="0, 0; .2, .5; .8, .5; 1, 0"/>
                                        <p:tgtEl>
                                          <p:spTgt spid="131"/>
                                        </p:tgtEl>
                                      </p:cBhvr>
                                    </p:animEffect>
                                    <p:animScale>
                                      <p:cBhvr>
                                        <p:cTn id="118" dur="500" autoRev="1" fill="hold"/>
                                        <p:tgtEl>
                                          <p:spTgt spid="131"/>
                                        </p:tgtEl>
                                      </p:cBhvr>
                                      <p:by x="105000" y="105000"/>
                                    </p:animScale>
                                  </p:childTnLst>
                                </p:cTn>
                              </p:par>
                              <p:par>
                                <p:cTn id="119" presetID="26" presetClass="emph" presetSubtype="0" repeatCount="indefinite" grpId="1" nodeType="withEffect">
                                  <p:stCondLst>
                                    <p:cond delay="0"/>
                                  </p:stCondLst>
                                  <p:childTnLst>
                                    <p:animEffect transition="out" filter="fade">
                                      <p:cBhvr>
                                        <p:cTn id="120" dur="1000" tmFilter="0, 0; .2, .5; .8, .5; 1, 0"/>
                                        <p:tgtEl>
                                          <p:spTgt spid="140"/>
                                        </p:tgtEl>
                                      </p:cBhvr>
                                    </p:animEffect>
                                    <p:animScale>
                                      <p:cBhvr>
                                        <p:cTn id="121" dur="500" autoRev="1" fill="hold"/>
                                        <p:tgtEl>
                                          <p:spTgt spid="140"/>
                                        </p:tgtEl>
                                      </p:cBhvr>
                                      <p:by x="105000" y="105000"/>
                                    </p:animScale>
                                  </p:childTnLst>
                                </p:cTn>
                              </p:par>
                              <p:par>
                                <p:cTn id="122" presetID="26" presetClass="emph" presetSubtype="0" repeatCount="indefinite" grpId="1" nodeType="withEffect">
                                  <p:stCondLst>
                                    <p:cond delay="0"/>
                                  </p:stCondLst>
                                  <p:childTnLst>
                                    <p:animEffect transition="out" filter="fade">
                                      <p:cBhvr>
                                        <p:cTn id="123" dur="1000" tmFilter="0, 0; .2, .5; .8, .5; 1, 0"/>
                                        <p:tgtEl>
                                          <p:spTgt spid="150"/>
                                        </p:tgtEl>
                                      </p:cBhvr>
                                    </p:animEffect>
                                    <p:animScale>
                                      <p:cBhvr>
                                        <p:cTn id="124" dur="500" autoRev="1" fill="hold"/>
                                        <p:tgtEl>
                                          <p:spTgt spid="150"/>
                                        </p:tgtEl>
                                      </p:cBhvr>
                                      <p:by x="105000" y="105000"/>
                                    </p:animScale>
                                  </p:childTnLst>
                                </p:cTn>
                              </p:par>
                              <p:par>
                                <p:cTn id="125" presetID="26" presetClass="emph" presetSubtype="0" repeatCount="indefinite" grpId="1" nodeType="withEffect">
                                  <p:stCondLst>
                                    <p:cond delay="0"/>
                                  </p:stCondLst>
                                  <p:childTnLst>
                                    <p:animEffect transition="out" filter="fade">
                                      <p:cBhvr>
                                        <p:cTn id="126" dur="1000" tmFilter="0, 0; .2, .5; .8, .5; 1, 0"/>
                                        <p:tgtEl>
                                          <p:spTgt spid="149"/>
                                        </p:tgtEl>
                                      </p:cBhvr>
                                    </p:animEffect>
                                    <p:animScale>
                                      <p:cBhvr>
                                        <p:cTn id="127" dur="500" autoRev="1" fill="hold"/>
                                        <p:tgtEl>
                                          <p:spTgt spid="149"/>
                                        </p:tgtEl>
                                      </p:cBhvr>
                                      <p:by x="105000" y="105000"/>
                                    </p:animScale>
                                  </p:childTnLst>
                                </p:cTn>
                              </p:par>
                              <p:par>
                                <p:cTn id="128" presetID="26" presetClass="emph" presetSubtype="0" repeatCount="indefinite" grpId="1" nodeType="withEffect">
                                  <p:stCondLst>
                                    <p:cond delay="0"/>
                                  </p:stCondLst>
                                  <p:childTnLst>
                                    <p:animEffect transition="out" filter="fade">
                                      <p:cBhvr>
                                        <p:cTn id="129" dur="1000" tmFilter="0, 0; .2, .5; .8, .5; 1, 0"/>
                                        <p:tgtEl>
                                          <p:spTgt spid="156"/>
                                        </p:tgtEl>
                                      </p:cBhvr>
                                    </p:animEffect>
                                    <p:animScale>
                                      <p:cBhvr>
                                        <p:cTn id="130" dur="500" autoRev="1" fill="hold"/>
                                        <p:tgtEl>
                                          <p:spTgt spid="156"/>
                                        </p:tgtEl>
                                      </p:cBhvr>
                                      <p:by x="105000" y="105000"/>
                                    </p:animScale>
                                  </p:childTnLst>
                                </p:cTn>
                              </p:par>
                              <p:par>
                                <p:cTn id="131" presetID="26" presetClass="emph" presetSubtype="0" repeatCount="indefinite" grpId="1" nodeType="withEffect">
                                  <p:stCondLst>
                                    <p:cond delay="0"/>
                                  </p:stCondLst>
                                  <p:childTnLst>
                                    <p:animEffect transition="out" filter="fade">
                                      <p:cBhvr>
                                        <p:cTn id="132" dur="1000" tmFilter="0, 0; .2, .5; .8, .5; 1, 0"/>
                                        <p:tgtEl>
                                          <p:spTgt spid="132"/>
                                        </p:tgtEl>
                                      </p:cBhvr>
                                    </p:animEffect>
                                    <p:animScale>
                                      <p:cBhvr>
                                        <p:cTn id="133" dur="500" autoRev="1" fill="hold"/>
                                        <p:tgtEl>
                                          <p:spTgt spid="132"/>
                                        </p:tgtEl>
                                      </p:cBhvr>
                                      <p:by x="105000" y="105000"/>
                                    </p:animScale>
                                  </p:childTnLst>
                                </p:cTn>
                              </p:par>
                              <p:par>
                                <p:cTn id="134" presetID="26" presetClass="emph" presetSubtype="0" repeatCount="indefinite" grpId="1" nodeType="withEffect">
                                  <p:stCondLst>
                                    <p:cond delay="0"/>
                                  </p:stCondLst>
                                  <p:childTnLst>
                                    <p:animEffect transition="out" filter="fade">
                                      <p:cBhvr>
                                        <p:cTn id="135" dur="1000" tmFilter="0, 0; .2, .5; .8, .5; 1, 0"/>
                                        <p:tgtEl>
                                          <p:spTgt spid="152"/>
                                        </p:tgtEl>
                                      </p:cBhvr>
                                    </p:animEffect>
                                    <p:animScale>
                                      <p:cBhvr>
                                        <p:cTn id="136" dur="500" autoRev="1" fill="hold"/>
                                        <p:tgtEl>
                                          <p:spTgt spid="152"/>
                                        </p:tgtEl>
                                      </p:cBhvr>
                                      <p:by x="105000" y="105000"/>
                                    </p:animScale>
                                  </p:childTnLst>
                                </p:cTn>
                              </p:par>
                              <p:par>
                                <p:cTn id="137" presetID="26" presetClass="emph" presetSubtype="0" repeatCount="indefinite" grpId="1" nodeType="withEffect">
                                  <p:stCondLst>
                                    <p:cond delay="0"/>
                                  </p:stCondLst>
                                  <p:childTnLst>
                                    <p:animEffect transition="out" filter="fade">
                                      <p:cBhvr>
                                        <p:cTn id="138" dur="1000" tmFilter="0, 0; .2, .5; .8, .5; 1, 0"/>
                                        <p:tgtEl>
                                          <p:spTgt spid="138"/>
                                        </p:tgtEl>
                                      </p:cBhvr>
                                    </p:animEffect>
                                    <p:animScale>
                                      <p:cBhvr>
                                        <p:cTn id="139" dur="500" autoRev="1" fill="hold"/>
                                        <p:tgtEl>
                                          <p:spTgt spid="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5112-FBCA-5CD9-B8E3-4EA3F6D7E710}"/>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64674C74-4644-6DEF-5BBB-308C7B1E508F}"/>
              </a:ext>
            </a:extLst>
          </p:cNvPr>
          <p:cNvSpPr txBox="1">
            <a:spLocks/>
          </p:cNvSpPr>
          <p:nvPr/>
        </p:nvSpPr>
        <p:spPr>
          <a:xfrm>
            <a:off x="11018520" y="1403989"/>
            <a:ext cx="12757468" cy="995882"/>
          </a:xfrm>
          <a:prstGeom prst="rect">
            <a:avLst/>
          </a:prstGeom>
        </p:spPr>
        <p:txBody>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dirty="0"/>
              <a:t>Distributed Team Challenges</a:t>
            </a:r>
          </a:p>
        </p:txBody>
      </p:sp>
      <p:sp>
        <p:nvSpPr>
          <p:cNvPr id="13" name="Text Placeholder 3">
            <a:extLst>
              <a:ext uri="{FF2B5EF4-FFF2-40B4-BE49-F238E27FC236}">
                <a16:creationId xmlns:a16="http://schemas.microsoft.com/office/drawing/2014/main" id="{4DE170A9-8E26-87FB-6270-58B14CD6DB25}"/>
              </a:ext>
            </a:extLst>
          </p:cNvPr>
          <p:cNvSpPr txBox="1">
            <a:spLocks/>
          </p:cNvSpPr>
          <p:nvPr/>
        </p:nvSpPr>
        <p:spPr>
          <a:xfrm>
            <a:off x="11018838" y="2400264"/>
            <a:ext cx="12757150" cy="10972766"/>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1" dirty="0">
                <a:solidFill>
                  <a:schemeClr val="accent1"/>
                </a:solidFill>
                <a:latin typeface="+mj-lt"/>
              </a:rPr>
              <a:t>CALL LIST</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Who’s on call today? Did they get their alert?</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The call list is wrong. What do I do?</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I can’t stop my alerts when I’m done.</a:t>
            </a:r>
          </a:p>
          <a:p>
            <a:pPr>
              <a:spcBef>
                <a:spcPts val="3000"/>
              </a:spcBef>
            </a:pPr>
            <a:r>
              <a:rPr lang="en-US" b="1" dirty="0">
                <a:solidFill>
                  <a:schemeClr val="accent1"/>
                </a:solidFill>
                <a:latin typeface="+mj-lt"/>
              </a:rPr>
              <a:t>PATIENT IDENTIFICATION</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Why can’t my alert include the patient’s name so I can pull PMH or old studies / images?</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I have 5 different “secure message” threads about 2 different patients and 4 ECGs with no names on them.</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I can’t do anything until the patient is registered.</a:t>
            </a:r>
          </a:p>
          <a:p>
            <a:pPr>
              <a:spcBef>
                <a:spcPts val="3000"/>
              </a:spcBef>
            </a:pPr>
            <a:r>
              <a:rPr lang="en-US" b="1" dirty="0">
                <a:solidFill>
                  <a:schemeClr val="accent1"/>
                </a:solidFill>
                <a:latin typeface="+mj-lt"/>
              </a:rPr>
              <a:t>UNNECESSARY COMPLEXITY</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Why is it so hard to de-escalate our system once it’s in motion?</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Where is the patient now?</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Why do we have different protocols for different methods of arrival and different times of day?</a:t>
            </a:r>
          </a:p>
          <a:p>
            <a:pPr marL="457200" indent="-457200">
              <a:lnSpc>
                <a:spcPct val="100000"/>
              </a:lnSpc>
              <a:spcBef>
                <a:spcPts val="0"/>
              </a:spcBef>
              <a:spcAft>
                <a:spcPts val="1800"/>
              </a:spcAft>
              <a:buSzPct val="90000"/>
              <a:buFont typeface="Arial" panose="020B0604020202020204" pitchFamily="34" charset="0"/>
              <a:buBlip>
                <a:blip r:embed="rId3">
                  <a:extLst>
                    <a:ext uri="{96DAC541-7B7A-43D3-8B79-37D633B846F1}">
                      <asvg:svgBlip xmlns:asvg="http://schemas.microsoft.com/office/drawing/2016/SVG/main" r:embed="rId4"/>
                    </a:ext>
                  </a:extLst>
                </a:blip>
              </a:buBlip>
              <a:defRPr/>
            </a:pPr>
            <a:r>
              <a:rPr lang="en-US" dirty="0"/>
              <a:t>Why can’t we provide timely feedback to EMS and referral partners?</a:t>
            </a:r>
          </a:p>
        </p:txBody>
      </p:sp>
      <p:pic>
        <p:nvPicPr>
          <p:cNvPr id="14" name="Picture 2">
            <a:extLst>
              <a:ext uri="{FF2B5EF4-FFF2-40B4-BE49-F238E27FC236}">
                <a16:creationId xmlns:a16="http://schemas.microsoft.com/office/drawing/2014/main" id="{1E0CF3AA-1870-2C3D-2776-083B383A9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 b="37"/>
          <a:stretch>
            <a:fillRect/>
          </a:stretch>
        </p:blipFill>
        <p:spPr bwMode="auto">
          <a:xfrm>
            <a:off x="0" y="0"/>
            <a:ext cx="10726738" cy="137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1">
            <a:extLst>
              <a:ext uri="{FF2B5EF4-FFF2-40B4-BE49-F238E27FC236}">
                <a16:creationId xmlns:a16="http://schemas.microsoft.com/office/drawing/2014/main" id="{D0AB3B6F-16AF-C5A6-DB16-50926536D00F}"/>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271963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E2AD-9B0A-36B5-DBF9-AE05CD5D6C95}"/>
            </a:ext>
          </a:extLst>
        </p:cNvPr>
        <p:cNvGrpSpPr/>
        <p:nvPr/>
      </p:nvGrpSpPr>
      <p:grpSpPr>
        <a:xfrm>
          <a:off x="0" y="0"/>
          <a:ext cx="0" cy="0"/>
          <a:chOff x="0" y="0"/>
          <a:chExt cx="0" cy="0"/>
        </a:xfrm>
      </p:grpSpPr>
      <p:pic>
        <p:nvPicPr>
          <p:cNvPr id="19458" name="Picture 2">
            <a:extLst>
              <a:ext uri="{FF2B5EF4-FFF2-40B4-BE49-F238E27FC236}">
                <a16:creationId xmlns:a16="http://schemas.microsoft.com/office/drawing/2014/main" id="{947759CF-FA4E-4EAA-8B25-5822AEB1032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7" b="3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23A41AD-AA84-6C1A-2B77-63656181E173}"/>
              </a:ext>
            </a:extLst>
          </p:cNvPr>
          <p:cNvSpPr>
            <a:spLocks noGrp="1"/>
          </p:cNvSpPr>
          <p:nvPr>
            <p:ph type="title"/>
          </p:nvPr>
        </p:nvSpPr>
        <p:spPr/>
        <p:txBody>
          <a:bodyPr/>
          <a:lstStyle/>
          <a:p>
            <a:r>
              <a:rPr lang="en-US" dirty="0"/>
              <a:t>Transfer Agent Challenges</a:t>
            </a:r>
          </a:p>
        </p:txBody>
      </p:sp>
      <p:sp>
        <p:nvSpPr>
          <p:cNvPr id="4" name="Text Placeholder 3">
            <a:extLst>
              <a:ext uri="{FF2B5EF4-FFF2-40B4-BE49-F238E27FC236}">
                <a16:creationId xmlns:a16="http://schemas.microsoft.com/office/drawing/2014/main" id="{45AD1AE9-FCE3-8EDC-01BB-E4A74C4939D6}"/>
              </a:ext>
            </a:extLst>
          </p:cNvPr>
          <p:cNvSpPr>
            <a:spLocks noGrp="1"/>
          </p:cNvSpPr>
          <p:nvPr>
            <p:ph type="body" sz="quarter" idx="11"/>
          </p:nvPr>
        </p:nvSpPr>
        <p:spPr>
          <a:xfrm>
            <a:off x="11018838" y="2400264"/>
            <a:ext cx="12490091" cy="10972766"/>
          </a:xfrm>
          <a:prstGeom prst="rect">
            <a:avLst/>
          </a:prstGeom>
        </p:spPr>
        <p:txBody>
          <a:bodyPr/>
          <a:lstStyle/>
          <a:p>
            <a:pPr marL="0" indent="0">
              <a:lnSpc>
                <a:spcPct val="100000"/>
              </a:lnSpc>
              <a:spcBef>
                <a:spcPts val="0"/>
              </a:spcBef>
              <a:buSzPct val="90000"/>
              <a:buNone/>
            </a:pPr>
            <a:r>
              <a:rPr lang="en-US" b="1" dirty="0">
                <a:solidFill>
                  <a:schemeClr val="accent1"/>
                </a:solidFill>
                <a:latin typeface="+mj-lt"/>
              </a:rPr>
              <a:t>CALLS &amp; CALL LISTS</a:t>
            </a:r>
            <a:endParaRPr lang="en-US" b="1" dirty="0">
              <a:latin typeface="+mj-lt"/>
            </a:endParaRP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Too many calls—I can handle multiple messages at once, but only one call. Why can’t I text instead?</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Nobody calls back, and then everyone calls back at once.</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What’s the callback number in case I get disconnected?!</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I can’t listen to my voicemails because the phone keeps ringing!</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Why is it so hard to find out who’s on call for each of the service lines?</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Did they get their alert?  Why aren’t they answering or calling back?</a:t>
            </a:r>
          </a:p>
          <a:p>
            <a:pPr marL="457200" indent="-457200">
              <a:lnSpc>
                <a:spcPct val="100000"/>
              </a:lnSpc>
              <a:spcBef>
                <a:spcPts val="0"/>
              </a:spcBef>
              <a:spcAft>
                <a:spcPts val="1800"/>
              </a:spcAft>
              <a:buSzPct val="90000"/>
              <a:buBlip>
                <a:blip r:embed="rId4">
                  <a:extLst>
                    <a:ext uri="{96DAC541-7B7A-43D3-8B79-37D633B846F1}">
                      <asvg:svgBlip xmlns:asvg="http://schemas.microsoft.com/office/drawing/2016/SVG/main" r:embed="rId5"/>
                    </a:ext>
                  </a:extLst>
                </a:blip>
              </a:buBlip>
              <a:defRPr/>
            </a:pPr>
            <a:r>
              <a:rPr lang="en-US" sz="3000" dirty="0"/>
              <a:t>It’s impossible to call all the people that need this update.</a:t>
            </a:r>
          </a:p>
          <a:p>
            <a:pPr marL="0" indent="0">
              <a:lnSpc>
                <a:spcPct val="100000"/>
              </a:lnSpc>
              <a:spcBef>
                <a:spcPts val="3000"/>
              </a:spcBef>
              <a:buSzPct val="90000"/>
              <a:buNone/>
            </a:pPr>
            <a:r>
              <a:rPr lang="en-US" sz="3200" b="1" dirty="0">
                <a:solidFill>
                  <a:schemeClr val="accent1"/>
                </a:solidFill>
                <a:latin typeface="+mj-lt"/>
              </a:rPr>
              <a:t>OTHER CHALLENGES</a:t>
            </a:r>
            <a:endParaRPr lang="en-US" sz="3200" b="1" dirty="0">
              <a:latin typeface="+mj-lt"/>
            </a:endParaRPr>
          </a:p>
          <a:p>
            <a:pPr marL="457200" marR="0" lvl="0" indent="-457200" algn="l" defTabSz="274320" rtl="0" eaLnBrk="1" fontAlgn="t" latinLnBrk="0" hangingPunct="1">
              <a:lnSpc>
                <a:spcPct val="100000"/>
              </a:lnSpc>
              <a:spcBef>
                <a:spcPts val="0"/>
              </a:spcBef>
              <a:spcAft>
                <a:spcPts val="2400"/>
              </a:spcAft>
              <a:buClr>
                <a:srgbClr val="212121"/>
              </a:buClr>
              <a:buSzPct val="90000"/>
              <a:buFont typeface="Arial" panose="020B0604020202020204" pitchFamily="34" charset="0"/>
              <a:buBlip>
                <a:blip r:embed="rId4">
                  <a:extLst>
                    <a:ext uri="{96DAC541-7B7A-43D3-8B79-37D633B846F1}">
                      <asvg:svgBlip xmlns:asvg="http://schemas.microsoft.com/office/drawing/2016/SVG/main" r:embed="rId5"/>
                    </a:ext>
                  </a:extLst>
                </a:blip>
              </a:buBlip>
              <a:tabLst/>
              <a:defRPr/>
            </a:pPr>
            <a:r>
              <a:rPr kumimoji="0" lang="en-US" sz="3000" u="none" strike="noStrike" kern="1200" cap="none" spc="0" normalizeH="0" baseline="0" noProof="0" dirty="0">
                <a:ln>
                  <a:noFill/>
                </a:ln>
                <a:solidFill>
                  <a:srgbClr val="212121"/>
                </a:solidFill>
                <a:effectLst/>
                <a:uLnTx/>
                <a:uFillTx/>
              </a:rPr>
              <a:t>I have too many people here with not enough volume. But 15 minutes later, I need more staff!</a:t>
            </a:r>
          </a:p>
          <a:p>
            <a:pPr marL="457200" marR="0" lvl="0" indent="-457200" algn="l" defTabSz="274320" rtl="0" eaLnBrk="1" fontAlgn="t" latinLnBrk="0" hangingPunct="1">
              <a:lnSpc>
                <a:spcPct val="100000"/>
              </a:lnSpc>
              <a:spcBef>
                <a:spcPts val="0"/>
              </a:spcBef>
              <a:spcAft>
                <a:spcPts val="2400"/>
              </a:spcAft>
              <a:buClr>
                <a:srgbClr val="212121"/>
              </a:buClr>
              <a:buSzPct val="90000"/>
              <a:buFont typeface="Arial" panose="020B0604020202020204" pitchFamily="34" charset="0"/>
              <a:buBlip>
                <a:blip r:embed="rId4">
                  <a:extLst>
                    <a:ext uri="{96DAC541-7B7A-43D3-8B79-37D633B846F1}">
                      <asvg:svgBlip xmlns:asvg="http://schemas.microsoft.com/office/drawing/2016/SVG/main" r:embed="rId5"/>
                    </a:ext>
                  </a:extLst>
                </a:blip>
              </a:buBlip>
              <a:tabLst/>
              <a:defRPr/>
            </a:pPr>
            <a:r>
              <a:rPr kumimoji="0" lang="en-US" sz="3000" u="none" strike="noStrike" kern="1200" cap="none" spc="0" normalizeH="0" baseline="0" noProof="0" dirty="0">
                <a:ln>
                  <a:noFill/>
                </a:ln>
                <a:solidFill>
                  <a:srgbClr val="212121"/>
                </a:solidFill>
                <a:effectLst/>
                <a:uLnTx/>
                <a:uFillTx/>
              </a:rPr>
              <a:t>I wish the notification had enough information in it to cut down on all the follow-up questions!</a:t>
            </a:r>
          </a:p>
          <a:p>
            <a:pPr marL="457200" marR="0" lvl="0" indent="-457200" algn="l" defTabSz="274320" rtl="0" eaLnBrk="1" fontAlgn="t" latinLnBrk="0" hangingPunct="1">
              <a:lnSpc>
                <a:spcPct val="100000"/>
              </a:lnSpc>
              <a:spcBef>
                <a:spcPts val="0"/>
              </a:spcBef>
              <a:spcAft>
                <a:spcPts val="2400"/>
              </a:spcAft>
              <a:buClr>
                <a:srgbClr val="212121"/>
              </a:buClr>
              <a:buSzPct val="90000"/>
              <a:buFont typeface="Arial" panose="020B0604020202020204" pitchFamily="34" charset="0"/>
              <a:buBlip>
                <a:blip r:embed="rId4">
                  <a:extLst>
                    <a:ext uri="{96DAC541-7B7A-43D3-8B79-37D633B846F1}">
                      <asvg:svgBlip xmlns:asvg="http://schemas.microsoft.com/office/drawing/2016/SVG/main" r:embed="rId5"/>
                    </a:ext>
                  </a:extLst>
                </a:blip>
              </a:buBlip>
              <a:tabLst/>
              <a:defRPr/>
            </a:pPr>
            <a:r>
              <a:rPr kumimoji="0" lang="en-US" sz="3000" u="none" strike="noStrike" kern="1200" cap="none" spc="0" normalizeH="0" baseline="0" noProof="0" dirty="0">
                <a:ln>
                  <a:noFill/>
                </a:ln>
                <a:solidFill>
                  <a:srgbClr val="212121"/>
                </a:solidFill>
                <a:effectLst/>
                <a:uLnTx/>
                <a:uFillTx/>
              </a:rPr>
              <a:t>It’s so hard to get transport and nobody knows when they will arrive.</a:t>
            </a:r>
          </a:p>
        </p:txBody>
      </p:sp>
      <p:sp>
        <p:nvSpPr>
          <p:cNvPr id="2" name="Text Placeholder 11">
            <a:extLst>
              <a:ext uri="{FF2B5EF4-FFF2-40B4-BE49-F238E27FC236}">
                <a16:creationId xmlns:a16="http://schemas.microsoft.com/office/drawing/2014/main" id="{4DB88AD9-3745-417B-2538-C64E42D353B8}"/>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1603592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7AD21-F0AE-C4B6-3028-C8A05EB4879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0AC85D0-7794-2461-B842-3034312A9AB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7" b="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B5280BF-E5C6-D17E-BABF-CECFD9518A00}"/>
              </a:ext>
            </a:extLst>
          </p:cNvPr>
          <p:cNvSpPr>
            <a:spLocks noGrp="1"/>
          </p:cNvSpPr>
          <p:nvPr>
            <p:ph type="title"/>
          </p:nvPr>
        </p:nvSpPr>
        <p:spPr>
          <a:xfrm>
            <a:off x="11018520" y="1403989"/>
            <a:ext cx="12757468" cy="995882"/>
          </a:xfrm>
        </p:spPr>
        <p:txBody>
          <a:bodyPr/>
          <a:lstStyle/>
          <a:p>
            <a:r>
              <a:rPr lang="en-US" dirty="0"/>
              <a:t>Transfer Care Team Challenges</a:t>
            </a:r>
          </a:p>
        </p:txBody>
      </p:sp>
      <p:sp>
        <p:nvSpPr>
          <p:cNvPr id="4" name="Text Placeholder 3">
            <a:extLst>
              <a:ext uri="{FF2B5EF4-FFF2-40B4-BE49-F238E27FC236}">
                <a16:creationId xmlns:a16="http://schemas.microsoft.com/office/drawing/2014/main" id="{F91FF04F-6039-478C-C36C-8BDF566BC40C}"/>
              </a:ext>
            </a:extLst>
          </p:cNvPr>
          <p:cNvSpPr>
            <a:spLocks noGrp="1"/>
          </p:cNvSpPr>
          <p:nvPr>
            <p:ph type="body" sz="quarter" idx="11"/>
          </p:nvPr>
        </p:nvSpPr>
        <p:spPr>
          <a:xfrm>
            <a:off x="11018838" y="2399871"/>
            <a:ext cx="12757150" cy="10741972"/>
          </a:xfrm>
        </p:spPr>
        <p:txBody>
          <a:bodyPr/>
          <a:lstStyle/>
          <a:p>
            <a:pPr marL="0" indent="0">
              <a:lnSpc>
                <a:spcPct val="100000"/>
              </a:lnSpc>
              <a:spcBef>
                <a:spcPts val="1200"/>
              </a:spcBef>
              <a:buSzPct val="90000"/>
              <a:buNone/>
            </a:pPr>
            <a:r>
              <a:rPr lang="en-US" b="1" dirty="0">
                <a:solidFill>
                  <a:schemeClr val="accent1"/>
                </a:solidFill>
                <a:latin typeface="+mj-lt"/>
              </a:rPr>
              <a:t>RECEIVING FACILITY</a:t>
            </a:r>
            <a:endParaRPr lang="en-US" b="1" dirty="0">
              <a:latin typeface="+mj-lt"/>
            </a:endParaRPr>
          </a:p>
          <a:p>
            <a:pPr marL="45720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defRPr/>
            </a:pPr>
            <a:r>
              <a:rPr lang="en-US" sz="3000" dirty="0"/>
              <a:t>Where are they? When will they get here? Wait… they haven’t even left yet?!…</a:t>
            </a:r>
          </a:p>
          <a:p>
            <a:pPr marL="45720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defRPr/>
            </a:pPr>
            <a:r>
              <a:rPr lang="en-US" sz="3000" dirty="0"/>
              <a:t>What do you mean the patient is here?!</a:t>
            </a:r>
          </a:p>
          <a:p>
            <a:pPr marL="45720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defRPr/>
            </a:pPr>
            <a:r>
              <a:rPr lang="en-US" sz="3000" dirty="0"/>
              <a:t>Who accepted the patient, and what’s the plan once they get here?</a:t>
            </a:r>
          </a:p>
          <a:p>
            <a:pPr marL="45720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defRPr/>
            </a:pPr>
            <a:r>
              <a:rPr lang="en-US" sz="3000" dirty="0"/>
              <a:t>Why didn’t they give me that update?!?</a:t>
            </a:r>
          </a:p>
          <a:p>
            <a:pPr marL="45720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defRPr/>
            </a:pPr>
            <a:r>
              <a:rPr lang="en-US" sz="3000" dirty="0"/>
              <a:t>I wish I would have asked ____</a:t>
            </a:r>
          </a:p>
          <a:p>
            <a:pPr marL="45720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defRPr/>
            </a:pPr>
            <a:r>
              <a:rPr lang="en-US" sz="3000" dirty="0"/>
              <a:t>This patient should have been auto-accepted. </a:t>
            </a:r>
          </a:p>
          <a:p>
            <a:pPr marL="45720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defRPr/>
            </a:pPr>
            <a:r>
              <a:rPr lang="en-US" sz="3000" dirty="0"/>
              <a:t>If I’d just seen a photo or done a quick video call, I could’ve treated this patient in the clinic instead of transferring them.</a:t>
            </a:r>
          </a:p>
          <a:p>
            <a:pPr>
              <a:lnSpc>
                <a:spcPct val="100000"/>
              </a:lnSpc>
              <a:spcBef>
                <a:spcPts val="1800"/>
              </a:spcBef>
              <a:buSzPct val="90000"/>
              <a:defRPr/>
            </a:pPr>
            <a:r>
              <a:rPr lang="en-US" b="1" dirty="0">
                <a:solidFill>
                  <a:schemeClr val="accent1"/>
                </a:solidFill>
                <a:latin typeface="+mj-lt"/>
              </a:rPr>
              <a:t>REFERRAL FACILITY</a:t>
            </a:r>
            <a:endParaRPr lang="en-US" b="1" dirty="0">
              <a:latin typeface="+mj-lt"/>
            </a:endParaRPr>
          </a:p>
          <a:p>
            <a:pPr marL="457200" marR="0" lvl="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tabLst/>
              <a:defRPr/>
            </a:pPr>
            <a:r>
              <a:rPr lang="en-US" sz="3000" dirty="0"/>
              <a:t>They don’t understand how sick the patient is.</a:t>
            </a:r>
          </a:p>
          <a:p>
            <a:pPr marL="457200" marR="0" lvl="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tabLst/>
              <a:defRPr/>
            </a:pPr>
            <a:r>
              <a:rPr lang="en-US" sz="3000" dirty="0"/>
              <a:t>I need to call three facilities at once to get someone to take this patient quickly.</a:t>
            </a:r>
          </a:p>
          <a:p>
            <a:pPr marL="457200" marR="0" lvl="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tabLst/>
              <a:defRPr/>
            </a:pPr>
            <a:r>
              <a:rPr lang="en-US" sz="3000" dirty="0"/>
              <a:t>If I’m on the phone, there is nobody with the patient.</a:t>
            </a:r>
          </a:p>
          <a:p>
            <a:pPr marL="457200" marR="0" lvl="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tabLst/>
              <a:defRPr/>
            </a:pPr>
            <a:r>
              <a:rPr lang="en-US" sz="3000" dirty="0"/>
              <a:t>How many times do I need to answer the same question?</a:t>
            </a:r>
          </a:p>
          <a:p>
            <a:pPr marL="457200" marR="0" lvl="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tabLst/>
              <a:defRPr/>
            </a:pPr>
            <a:r>
              <a:rPr lang="en-US" sz="3000" dirty="0"/>
              <a:t>Where is transport?</a:t>
            </a:r>
          </a:p>
          <a:p>
            <a:pPr marL="457200" marR="0" lvl="0" indent="-457200">
              <a:lnSpc>
                <a:spcPct val="100000"/>
              </a:lnSpc>
              <a:spcBef>
                <a:spcPts val="0"/>
              </a:spcBef>
              <a:spcAft>
                <a:spcPts val="1600"/>
              </a:spcAft>
              <a:buSzPct val="90000"/>
              <a:buBlip>
                <a:blip r:embed="rId4">
                  <a:extLst>
                    <a:ext uri="{96DAC541-7B7A-43D3-8B79-37D633B846F1}">
                      <asvg:svgBlip xmlns:asvg="http://schemas.microsoft.com/office/drawing/2016/SVG/main" r:embed="rId5"/>
                    </a:ext>
                  </a:extLst>
                </a:blip>
              </a:buBlip>
              <a:tabLst/>
              <a:defRPr/>
            </a:pPr>
            <a:r>
              <a:rPr lang="en-US" sz="3000" dirty="0"/>
              <a:t>I’d feel comfortable sending them home if the specialist said it was okay after reviewing a photo or doing a video call.</a:t>
            </a:r>
          </a:p>
        </p:txBody>
      </p:sp>
      <p:sp>
        <p:nvSpPr>
          <p:cNvPr id="2" name="Text Placeholder 11">
            <a:extLst>
              <a:ext uri="{FF2B5EF4-FFF2-40B4-BE49-F238E27FC236}">
                <a16:creationId xmlns:a16="http://schemas.microsoft.com/office/drawing/2014/main" id="{4E85C181-3B9E-F188-3713-151BE9BFDE61}"/>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4233448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18977-4B27-1A21-6910-D8A48F73F7F0}"/>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B55E097E-ECB7-A444-C75C-52997004E94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37" b="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A932420-E00D-1A2C-311A-E41505CF294F}"/>
              </a:ext>
            </a:extLst>
          </p:cNvPr>
          <p:cNvSpPr>
            <a:spLocks noGrp="1"/>
          </p:cNvSpPr>
          <p:nvPr>
            <p:ph type="title"/>
          </p:nvPr>
        </p:nvSpPr>
        <p:spPr/>
        <p:txBody>
          <a:bodyPr/>
          <a:lstStyle/>
          <a:p>
            <a:r>
              <a:rPr lang="en-US" dirty="0"/>
              <a:t>Interfacility Transport Crew Challenges</a:t>
            </a:r>
          </a:p>
        </p:txBody>
      </p:sp>
      <p:sp>
        <p:nvSpPr>
          <p:cNvPr id="4" name="Text Placeholder 3">
            <a:extLst>
              <a:ext uri="{FF2B5EF4-FFF2-40B4-BE49-F238E27FC236}">
                <a16:creationId xmlns:a16="http://schemas.microsoft.com/office/drawing/2014/main" id="{08822410-AEC3-959E-B71D-A0932111F4D0}"/>
              </a:ext>
            </a:extLst>
          </p:cNvPr>
          <p:cNvSpPr>
            <a:spLocks noGrp="1"/>
          </p:cNvSpPr>
          <p:nvPr>
            <p:ph type="body" sz="quarter" idx="11"/>
          </p:nvPr>
        </p:nvSpPr>
        <p:spPr>
          <a:xfrm>
            <a:off x="11018838" y="2400264"/>
            <a:ext cx="12757150" cy="10474488"/>
          </a:xfrm>
        </p:spPr>
        <p:txBody>
          <a:bodyPr/>
          <a:lstStyle/>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Where do I go at the referral AND receiving hospital?</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It is difficult to get an updated ETA to the correct people at the referral AND receiving hospital.</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It is difficult to provide an update on the patient's condition if there are significant changes </a:t>
            </a:r>
            <a:r>
              <a:rPr lang="en-US" sz="3000" dirty="0" err="1"/>
              <a:t>en</a:t>
            </a:r>
            <a:r>
              <a:rPr lang="en-US" sz="3000" dirty="0"/>
              <a:t> route, especially during long transports.</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It is difficult to get communication back from the facility about room changes or other pertinent updates.</a:t>
            </a:r>
          </a:p>
        </p:txBody>
      </p:sp>
      <p:sp>
        <p:nvSpPr>
          <p:cNvPr id="2" name="Text Placeholder 11">
            <a:extLst>
              <a:ext uri="{FF2B5EF4-FFF2-40B4-BE49-F238E27FC236}">
                <a16:creationId xmlns:a16="http://schemas.microsoft.com/office/drawing/2014/main" id="{B0D0B852-178D-6CB8-4BD6-36F3B1FC2482}"/>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2229083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1" name="Traditional Patient Movement graphic">
            <a:extLst>
              <a:ext uri="{FF2B5EF4-FFF2-40B4-BE49-F238E27FC236}">
                <a16:creationId xmlns:a16="http://schemas.microsoft.com/office/drawing/2014/main" id="{93F6A1C8-1673-6D16-95BC-1253783C40E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6523253" y="518765"/>
            <a:ext cx="11340669" cy="4538578"/>
          </a:xfrm>
          <a:prstGeom prst="rect">
            <a:avLst/>
          </a:prstGeom>
        </p:spPr>
      </p:pic>
      <p:sp>
        <p:nvSpPr>
          <p:cNvPr id="61" name="pt movement label">
            <a:extLst>
              <a:ext uri="{FF2B5EF4-FFF2-40B4-BE49-F238E27FC236}">
                <a16:creationId xmlns:a16="http://schemas.microsoft.com/office/drawing/2014/main" id="{1E4BA768-4B51-5D39-1CCC-08233E09777C}"/>
              </a:ext>
            </a:extLst>
          </p:cNvPr>
          <p:cNvSpPr txBox="1"/>
          <p:nvPr/>
        </p:nvSpPr>
        <p:spPr>
          <a:xfrm>
            <a:off x="463891" y="13011660"/>
            <a:ext cx="35122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u="none" strike="noStrike" kern="0" cap="none" spc="0" normalizeH="0" baseline="0" noProof="0" dirty="0">
                <a:ln>
                  <a:noFill/>
                </a:ln>
                <a:solidFill>
                  <a:srgbClr val="262626"/>
                </a:solidFill>
                <a:effectLst/>
                <a:uLnTx/>
                <a:uFillTx/>
                <a:latin typeface="Arial" panose="020B0604020202020204" pitchFamily="34" charset="0"/>
                <a:ea typeface="Roboto" panose="02000000000000000000" pitchFamily="2" charset="0"/>
                <a:cs typeface="Arial" panose="020B0604020202020204" pitchFamily="34" charset="0"/>
                <a:sym typeface="Calibri"/>
              </a:rPr>
              <a:t>PATIENT MOVEMENT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cover team coming up">
            <a:extLst>
              <a:ext uri="{FF2B5EF4-FFF2-40B4-BE49-F238E27FC236}">
                <a16:creationId xmlns:a16="http://schemas.microsoft.com/office/drawing/2014/main" id="{34477E8E-C9AE-8116-7861-C878AEFC8AD2}"/>
              </a:ext>
            </a:extLst>
          </p:cNvPr>
          <p:cNvSpPr/>
          <p:nvPr/>
        </p:nvSpPr>
        <p:spPr>
          <a:xfrm>
            <a:off x="9913968" y="12203804"/>
            <a:ext cx="6619904" cy="1512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patient movement">
            <a:extLst>
              <a:ext uri="{FF2B5EF4-FFF2-40B4-BE49-F238E27FC236}">
                <a16:creationId xmlns:a16="http://schemas.microsoft.com/office/drawing/2014/main" id="{55E44E91-89F0-D876-0A41-4C26A3AAE949}"/>
              </a:ext>
            </a:extLst>
          </p:cNvPr>
          <p:cNvGrpSpPr/>
          <p:nvPr/>
        </p:nvGrpSpPr>
        <p:grpSpPr>
          <a:xfrm>
            <a:off x="4182449" y="5919503"/>
            <a:ext cx="16022277" cy="1615800"/>
            <a:chOff x="4182449" y="5767103"/>
            <a:chExt cx="16022277" cy="1615800"/>
          </a:xfrm>
        </p:grpSpPr>
        <p:sp>
          <p:nvSpPr>
            <p:cNvPr id="129" name="pt movement">
              <a:extLst>
                <a:ext uri="{FF2B5EF4-FFF2-40B4-BE49-F238E27FC236}">
                  <a16:creationId xmlns:a16="http://schemas.microsoft.com/office/drawing/2014/main" id="{553FF36E-46F8-B73A-956E-88C22F02B19B}"/>
                </a:ext>
              </a:extLst>
            </p:cNvPr>
            <p:cNvSpPr/>
            <p:nvPr/>
          </p:nvSpPr>
          <p:spPr>
            <a:xfrm>
              <a:off x="4182449" y="5767103"/>
              <a:ext cx="12467089" cy="1615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262626"/>
                  </a:solidFill>
                  <a:effectLst/>
                  <a:uLnTx/>
                  <a:uFillTx/>
                  <a:latin typeface="Arial"/>
                  <a:ea typeface="Arial"/>
                  <a:cs typeface="Arial"/>
                  <a:sym typeface="Arial"/>
                </a:rPr>
                <a:t>Patient Movement with</a:t>
              </a: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0" name="logo">
              <a:extLst>
                <a:ext uri="{FF2B5EF4-FFF2-40B4-BE49-F238E27FC236}">
                  <a16:creationId xmlns:a16="http://schemas.microsoft.com/office/drawing/2014/main" id="{EF161FE6-DE2F-E545-85F5-76D787E3C20F}"/>
                </a:ext>
              </a:extLst>
            </p:cNvPr>
            <p:cNvPicPr preferRelativeResize="0"/>
            <p:nvPr/>
          </p:nvPicPr>
          <p:blipFill rotWithShape="1">
            <a:blip r:embed="rId5">
              <a:alphaModFix/>
            </a:blip>
            <a:srcRect/>
            <a:stretch/>
          </p:blipFill>
          <p:spPr>
            <a:xfrm>
              <a:off x="15530791" y="5998527"/>
              <a:ext cx="4673935" cy="1059424"/>
            </a:xfrm>
            <a:prstGeom prst="rect">
              <a:avLst/>
            </a:prstGeom>
            <a:noFill/>
            <a:ln>
              <a:noFill/>
            </a:ln>
          </p:spPr>
        </p:pic>
      </p:grpSp>
      <p:sp>
        <p:nvSpPr>
          <p:cNvPr id="131" name="steps">
            <a:extLst>
              <a:ext uri="{FF2B5EF4-FFF2-40B4-BE49-F238E27FC236}">
                <a16:creationId xmlns:a16="http://schemas.microsoft.com/office/drawing/2014/main" id="{2A7B1822-EB58-8606-B8D8-92AC845ADECC}"/>
              </a:ext>
            </a:extLst>
          </p:cNvPr>
          <p:cNvSpPr/>
          <p:nvPr/>
        </p:nvSpPr>
        <p:spPr>
          <a:xfrm rot="16200000">
            <a:off x="2661704" y="9191545"/>
            <a:ext cx="2628900" cy="8619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1" i="0" u="none" strike="noStrike" kern="0" cap="none" spc="0" normalizeH="0" baseline="0" noProof="0" dirty="0">
                <a:ln>
                  <a:noFill/>
                </a:ln>
                <a:solidFill>
                  <a:srgbClr val="BE1E2D"/>
                </a:solidFill>
                <a:effectLst/>
                <a:uLnTx/>
                <a:uFillTx/>
                <a:latin typeface="Arial"/>
                <a:ea typeface="Arial"/>
                <a:cs typeface="Arial"/>
                <a:sym typeface="Arial"/>
              </a:rPr>
              <a:t>STEPS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2" name="3">
            <a:extLst>
              <a:ext uri="{FF2B5EF4-FFF2-40B4-BE49-F238E27FC236}">
                <a16:creationId xmlns:a16="http://schemas.microsoft.com/office/drawing/2014/main" id="{8D5C753C-FEBA-5356-16CF-67AF0A2910CE}"/>
              </a:ext>
            </a:extLst>
          </p:cNvPr>
          <p:cNvSpPr/>
          <p:nvPr/>
        </p:nvSpPr>
        <p:spPr>
          <a:xfrm>
            <a:off x="1964059" y="7498795"/>
            <a:ext cx="1469400" cy="4247400"/>
          </a:xfrm>
          <a:prstGeom prst="rect">
            <a:avLst/>
          </a:prstGeom>
          <a:noFill/>
          <a:ln>
            <a:noFill/>
          </a:ln>
        </p:spPr>
        <p:txBody>
          <a:bodyPr spcFirstLastPara="1" wrap="square" lIns="182875" tIns="0" rIns="182875"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600" b="1" i="0" u="none" strike="noStrike" kern="0" cap="none" spc="0" normalizeH="0" baseline="0" noProof="0" dirty="0">
                <a:ln>
                  <a:noFill/>
                </a:ln>
                <a:solidFill>
                  <a:srgbClr val="BE1E2D"/>
                </a:solidFill>
                <a:effectLst/>
                <a:uLnTx/>
                <a:uFillTx/>
                <a:latin typeface="Arial"/>
                <a:ea typeface="Arial"/>
                <a:cs typeface="Arial"/>
                <a:sym typeface="Arial"/>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 name="1-3 steps">
            <a:extLst>
              <a:ext uri="{FF2B5EF4-FFF2-40B4-BE49-F238E27FC236}">
                <a16:creationId xmlns:a16="http://schemas.microsoft.com/office/drawing/2014/main" id="{DB10DEAA-65FB-27C8-1D40-CFB398F998EE}"/>
              </a:ext>
            </a:extLst>
          </p:cNvPr>
          <p:cNvSpPr txBox="1"/>
          <p:nvPr/>
        </p:nvSpPr>
        <p:spPr>
          <a:xfrm>
            <a:off x="4882266" y="8193944"/>
            <a:ext cx="5391277" cy="2618562"/>
          </a:xfrm>
          <a:prstGeom prst="rect">
            <a:avLst/>
          </a:prstGeom>
          <a:noFill/>
          <a:ln>
            <a:noFill/>
          </a:ln>
        </p:spPr>
        <p:txBody>
          <a:bodyPr spcFirstLastPara="1" wrap="square" lIns="91425" tIns="45700" rIns="91425" bIns="45700" anchor="t" anchorCtr="0">
            <a:spAutoFit/>
          </a:bodyPr>
          <a:lstStyle/>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Create Channel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Build Team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Communicate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35" name="PATIENT EVENT">
            <a:extLst>
              <a:ext uri="{FF2B5EF4-FFF2-40B4-BE49-F238E27FC236}">
                <a16:creationId xmlns:a16="http://schemas.microsoft.com/office/drawing/2014/main" id="{AB4DE1FE-0B11-628D-A27A-1838DF5E2FD7}"/>
              </a:ext>
            </a:extLst>
          </p:cNvPr>
          <p:cNvGrpSpPr/>
          <p:nvPr/>
        </p:nvGrpSpPr>
        <p:grpSpPr>
          <a:xfrm>
            <a:off x="298460" y="11954360"/>
            <a:ext cx="23790255" cy="1228800"/>
            <a:chOff x="146060" y="11362150"/>
            <a:chExt cx="23790255" cy="1228800"/>
          </a:xfrm>
        </p:grpSpPr>
        <p:sp>
          <p:nvSpPr>
            <p:cNvPr id="149" name="RED LINE">
              <a:extLst>
                <a:ext uri="{FF2B5EF4-FFF2-40B4-BE49-F238E27FC236}">
                  <a16:creationId xmlns:a16="http://schemas.microsoft.com/office/drawing/2014/main" id="{6374A99C-DF84-5B70-0E11-631DE1E7A1BF}"/>
                </a:ext>
              </a:extLst>
            </p:cNvPr>
            <p:cNvSpPr/>
            <p:nvPr/>
          </p:nvSpPr>
          <p:spPr>
            <a:xfrm>
              <a:off x="353150" y="11362150"/>
              <a:ext cx="23583165"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150" name="PATIENT">
              <a:extLst>
                <a:ext uri="{FF2B5EF4-FFF2-40B4-BE49-F238E27FC236}">
                  <a16:creationId xmlns:a16="http://schemas.microsoft.com/office/drawing/2014/main" id="{93798C70-62A0-EC46-3625-738C64CC64B1}"/>
                </a:ext>
              </a:extLst>
            </p:cNvPr>
            <p:cNvPicPr preferRelativeResize="0"/>
            <p:nvPr/>
          </p:nvPicPr>
          <p:blipFill rotWithShape="1">
            <a:blip r:embed="rId6">
              <a:alphaModFix/>
            </a:blip>
            <a:srcRect/>
            <a:stretch/>
          </p:blipFill>
          <p:spPr>
            <a:xfrm>
              <a:off x="146060" y="11597273"/>
              <a:ext cx="715538" cy="790858"/>
            </a:xfrm>
            <a:prstGeom prst="rect">
              <a:avLst/>
            </a:prstGeom>
            <a:noFill/>
            <a:ln>
              <a:noFill/>
            </a:ln>
          </p:spPr>
        </p:pic>
      </p:grpSp>
      <p:sp>
        <p:nvSpPr>
          <p:cNvPr id="151" name="UNIFIED CARE TEAM">
            <a:extLst>
              <a:ext uri="{FF2B5EF4-FFF2-40B4-BE49-F238E27FC236}">
                <a16:creationId xmlns:a16="http://schemas.microsoft.com/office/drawing/2014/main" id="{1A217448-3D95-37C8-3351-5200D53BA1A1}"/>
              </a:ext>
            </a:extLst>
          </p:cNvPr>
          <p:cNvSpPr/>
          <p:nvPr/>
        </p:nvSpPr>
        <p:spPr>
          <a:xfrm>
            <a:off x="8780687" y="12137873"/>
            <a:ext cx="7667484" cy="861774"/>
          </a:xfrm>
          <a:prstGeom prst="rect">
            <a:avLst/>
          </a:prstGeom>
          <a:noFill/>
        </p:spPr>
        <p:txBody>
          <a:bodyPr wrap="none" lIns="91440" tIns="45720" rIns="91440" bIns="45720">
            <a:spAutoFit/>
          </a:bodyPr>
          <a:lstStyle/>
          <a:p>
            <a:pPr algn="ctr"/>
            <a:r>
              <a:rPr lang="en-US" sz="5000" b="1" cap="none" spc="50" dirty="0">
                <a:ln w="0"/>
                <a:solidFill>
                  <a:schemeClr val="bg1"/>
                </a:solidFill>
                <a:effectLst>
                  <a:innerShdw blurRad="152290" dist="50800" dir="13500000">
                    <a:srgbClr val="190000">
                      <a:alpha val="86275"/>
                    </a:srgbClr>
                  </a:innerShdw>
                </a:effectLst>
                <a:latin typeface="Arial Black" panose="020B0604020202020204" pitchFamily="34" charset="0"/>
                <a:cs typeface="Arial Black" panose="020B0604020202020204" pitchFamily="34" charset="0"/>
              </a:rPr>
              <a:t>UNIFIED CARE TEAM</a:t>
            </a:r>
          </a:p>
        </p:txBody>
      </p:sp>
      <p:pic>
        <p:nvPicPr>
          <p:cNvPr id="152" name="logo white">
            <a:extLst>
              <a:ext uri="{FF2B5EF4-FFF2-40B4-BE49-F238E27FC236}">
                <a16:creationId xmlns:a16="http://schemas.microsoft.com/office/drawing/2014/main" id="{BEACEF9E-2C9A-7FBD-848B-35D9D67BA763}"/>
              </a:ext>
            </a:extLst>
          </p:cNvPr>
          <p:cNvPicPr preferRelativeResize="0"/>
          <p:nvPr/>
        </p:nvPicPr>
        <p:blipFill rotWithShape="1">
          <a:blip r:embed="rId7">
            <a:alphaModFix/>
          </a:blip>
          <a:srcRect/>
          <a:stretch/>
        </p:blipFill>
        <p:spPr>
          <a:xfrm>
            <a:off x="1005801" y="12357197"/>
            <a:ext cx="1916516" cy="479130"/>
          </a:xfrm>
          <a:prstGeom prst="rect">
            <a:avLst/>
          </a:prstGeom>
          <a:noFill/>
          <a:ln>
            <a:noFill/>
          </a:ln>
        </p:spPr>
      </p:pic>
      <p:grpSp>
        <p:nvGrpSpPr>
          <p:cNvPr id="25" name="Group 24">
            <a:extLst>
              <a:ext uri="{FF2B5EF4-FFF2-40B4-BE49-F238E27FC236}">
                <a16:creationId xmlns:a16="http://schemas.microsoft.com/office/drawing/2014/main" id="{2DBE2138-BFFB-AC14-DF39-D700DC3703B5}"/>
              </a:ext>
            </a:extLst>
          </p:cNvPr>
          <p:cNvGrpSpPr/>
          <p:nvPr/>
        </p:nvGrpSpPr>
        <p:grpSpPr>
          <a:xfrm>
            <a:off x="11911163" y="7561834"/>
            <a:ext cx="10816752" cy="4641970"/>
            <a:chOff x="11911163" y="7561834"/>
            <a:chExt cx="10816752" cy="4641970"/>
          </a:xfrm>
        </p:grpSpPr>
        <p:cxnSp>
          <p:nvCxnSpPr>
            <p:cNvPr id="29" name="connect to ehr">
              <a:extLst>
                <a:ext uri="{FF2B5EF4-FFF2-40B4-BE49-F238E27FC236}">
                  <a16:creationId xmlns:a16="http://schemas.microsoft.com/office/drawing/2014/main" id="{C15B2208-87E3-EBEF-7A14-822F0F5727CF}"/>
                </a:ext>
              </a:extLst>
            </p:cNvPr>
            <p:cNvCxnSpPr>
              <a:cxnSpLocks/>
            </p:cNvCxnSpPr>
            <p:nvPr/>
          </p:nvCxnSpPr>
          <p:spPr>
            <a:xfrm rot="16200000" flipH="1">
              <a:off x="18698097"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3" name="ehr">
              <a:extLst>
                <a:ext uri="{FF2B5EF4-FFF2-40B4-BE49-F238E27FC236}">
                  <a16:creationId xmlns:a16="http://schemas.microsoft.com/office/drawing/2014/main" id="{21564204-79B3-9B4C-FB73-321E1E52EB80}"/>
                </a:ext>
              </a:extLst>
            </p:cNvPr>
            <p:cNvSpPr txBox="1"/>
            <p:nvPr/>
          </p:nvSpPr>
          <p:spPr>
            <a:xfrm>
              <a:off x="18502818" y="7575818"/>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EHR</a:t>
              </a:r>
            </a:p>
          </p:txBody>
        </p:sp>
        <p:cxnSp>
          <p:nvCxnSpPr>
            <p:cNvPr id="44" name="connect to radiology">
              <a:extLst>
                <a:ext uri="{FF2B5EF4-FFF2-40B4-BE49-F238E27FC236}">
                  <a16:creationId xmlns:a16="http://schemas.microsoft.com/office/drawing/2014/main" id="{EC1FA460-9C30-260C-F609-D9F6A4485B11}"/>
                </a:ext>
              </a:extLst>
            </p:cNvPr>
            <p:cNvCxnSpPr>
              <a:cxnSpLocks/>
            </p:cNvCxnSpPr>
            <p:nvPr/>
          </p:nvCxnSpPr>
          <p:spPr>
            <a:xfrm rot="5400000">
              <a:off x="19499469"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6" name="radiology">
              <a:extLst>
                <a:ext uri="{FF2B5EF4-FFF2-40B4-BE49-F238E27FC236}">
                  <a16:creationId xmlns:a16="http://schemas.microsoft.com/office/drawing/2014/main" id="{96290CC6-43D9-0F72-CD90-0F4680B4AD74}"/>
                </a:ext>
              </a:extLst>
            </p:cNvPr>
            <p:cNvSpPr txBox="1"/>
            <p:nvPr/>
          </p:nvSpPr>
          <p:spPr>
            <a:xfrm>
              <a:off x="19708923" y="7561834"/>
              <a:ext cx="115115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Radiology</a:t>
              </a:r>
            </a:p>
          </p:txBody>
        </p:sp>
        <p:cxnSp>
          <p:nvCxnSpPr>
            <p:cNvPr id="47" name="connect to monitor">
              <a:extLst>
                <a:ext uri="{FF2B5EF4-FFF2-40B4-BE49-F238E27FC236}">
                  <a16:creationId xmlns:a16="http://schemas.microsoft.com/office/drawing/2014/main" id="{82B979F2-DA5D-7B1A-64DE-745DB6FA8CDA}"/>
                </a:ext>
              </a:extLst>
            </p:cNvPr>
            <p:cNvCxnSpPr>
              <a:cxnSpLocks/>
            </p:cNvCxnSpPr>
            <p:nvPr/>
          </p:nvCxnSpPr>
          <p:spPr>
            <a:xfrm rot="5400000">
              <a:off x="20231470" y="8400614"/>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8" name="connect to ...">
              <a:extLst>
                <a:ext uri="{FF2B5EF4-FFF2-40B4-BE49-F238E27FC236}">
                  <a16:creationId xmlns:a16="http://schemas.microsoft.com/office/drawing/2014/main" id="{4EBE4332-BBA0-0AAB-660D-7E97CD7A6330}"/>
                </a:ext>
              </a:extLst>
            </p:cNvPr>
            <p:cNvCxnSpPr>
              <a:cxnSpLocks/>
            </p:cNvCxnSpPr>
            <p:nvPr/>
          </p:nvCxnSpPr>
          <p:spPr>
            <a:xfrm flipH="1">
              <a:off x="20741313" y="9277005"/>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9" name="...">
              <a:extLst>
                <a:ext uri="{FF2B5EF4-FFF2-40B4-BE49-F238E27FC236}">
                  <a16:creationId xmlns:a16="http://schemas.microsoft.com/office/drawing/2014/main" id="{88408F5B-A13F-F2D1-D185-A2B0445C343A}"/>
                </a:ext>
              </a:extLst>
            </p:cNvPr>
            <p:cNvSpPr txBox="1"/>
            <p:nvPr/>
          </p:nvSpPr>
          <p:spPr>
            <a:xfrm>
              <a:off x="21692712" y="8995659"/>
              <a:ext cx="103520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a:t>
              </a:r>
            </a:p>
          </p:txBody>
        </p:sp>
        <p:cxnSp>
          <p:nvCxnSpPr>
            <p:cNvPr id="50" name="connect to epcr">
              <a:extLst>
                <a:ext uri="{FF2B5EF4-FFF2-40B4-BE49-F238E27FC236}">
                  <a16:creationId xmlns:a16="http://schemas.microsoft.com/office/drawing/2014/main" id="{B0E8C4AA-99AC-5115-37A4-B25C8B5ED199}"/>
                </a:ext>
              </a:extLst>
            </p:cNvPr>
            <p:cNvCxnSpPr>
              <a:cxnSpLocks/>
            </p:cNvCxnSpPr>
            <p:nvPr/>
          </p:nvCxnSpPr>
          <p:spPr>
            <a:xfrm>
              <a:off x="17443282" y="9341145"/>
              <a:ext cx="1162307" cy="515975"/>
            </a:xfrm>
            <a:prstGeom prst="bentConnector3">
              <a:avLst>
                <a:gd name="adj1" fmla="val 97820"/>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1" name="epcr">
              <a:extLst>
                <a:ext uri="{FF2B5EF4-FFF2-40B4-BE49-F238E27FC236}">
                  <a16:creationId xmlns:a16="http://schemas.microsoft.com/office/drawing/2014/main" id="{0BFFB54D-001F-257C-D152-DB5606C7C1ED}"/>
                </a:ext>
              </a:extLst>
            </p:cNvPr>
            <p:cNvSpPr txBox="1"/>
            <p:nvPr/>
          </p:nvSpPr>
          <p:spPr>
            <a:xfrm>
              <a:off x="16533872" y="9089996"/>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ePCR</a:t>
              </a:r>
            </a:p>
          </p:txBody>
        </p:sp>
        <p:cxnSp>
          <p:nvCxnSpPr>
            <p:cNvPr id="52" name="connect to ecg">
              <a:extLst>
                <a:ext uri="{FF2B5EF4-FFF2-40B4-BE49-F238E27FC236}">
                  <a16:creationId xmlns:a16="http://schemas.microsoft.com/office/drawing/2014/main" id="{2826263E-B42C-C69C-F11A-95189810571E}"/>
                </a:ext>
              </a:extLst>
            </p:cNvPr>
            <p:cNvCxnSpPr>
              <a:cxnSpLocks/>
            </p:cNvCxnSpPr>
            <p:nvPr/>
          </p:nvCxnSpPr>
          <p:spPr>
            <a:xfrm rot="16200000" flipH="1">
              <a:off x="18209022" y="8523428"/>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4" name="ECG">
              <a:extLst>
                <a:ext uri="{FF2B5EF4-FFF2-40B4-BE49-F238E27FC236}">
                  <a16:creationId xmlns:a16="http://schemas.microsoft.com/office/drawing/2014/main" id="{25AE0E92-998B-F6ED-A4E1-FD9159585BDC}"/>
                </a:ext>
              </a:extLst>
            </p:cNvPr>
            <p:cNvSpPr txBox="1"/>
            <p:nvPr/>
          </p:nvSpPr>
          <p:spPr>
            <a:xfrm>
              <a:off x="17690486" y="8332907"/>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ECG</a:t>
              </a:r>
            </a:p>
          </p:txBody>
        </p:sp>
        <p:pic>
          <p:nvPicPr>
            <p:cNvPr id="56" name="gear" descr="A red and black circular object&#10;&#10;Description automatically generated">
              <a:extLst>
                <a:ext uri="{FF2B5EF4-FFF2-40B4-BE49-F238E27FC236}">
                  <a16:creationId xmlns:a16="http://schemas.microsoft.com/office/drawing/2014/main" id="{5B88118F-3419-1F99-C09C-C49B8CCD96A7}"/>
                </a:ext>
              </a:extLst>
            </p:cNvPr>
            <p:cNvPicPr>
              <a:picLocks noChangeAspect="1"/>
            </p:cNvPicPr>
            <p:nvPr/>
          </p:nvPicPr>
          <p:blipFill>
            <a:blip r:embed="rId8"/>
            <a:stretch>
              <a:fillRect/>
            </a:stretch>
          </p:blipFill>
          <p:spPr>
            <a:xfrm>
              <a:off x="18352430" y="8851107"/>
              <a:ext cx="2628897" cy="2628898"/>
            </a:xfrm>
            <a:prstGeom prst="rect">
              <a:avLst/>
            </a:prstGeom>
            <a:effectLst>
              <a:outerShdw blurRad="97777" dist="38100" dir="2700000" algn="tl" rotWithShape="0">
                <a:prstClr val="black">
                  <a:alpha val="40000"/>
                </a:prstClr>
              </a:outerShdw>
            </a:effectLst>
          </p:spPr>
        </p:pic>
        <p:pic>
          <p:nvPicPr>
            <p:cNvPr id="58" name="gear dotted lines" descr="A black circle with dots&#10;&#10;Description automatically generated">
              <a:extLst>
                <a:ext uri="{FF2B5EF4-FFF2-40B4-BE49-F238E27FC236}">
                  <a16:creationId xmlns:a16="http://schemas.microsoft.com/office/drawing/2014/main" id="{294D8155-50A6-62A7-42DA-66FB42138679}"/>
                </a:ext>
              </a:extLst>
            </p:cNvPr>
            <p:cNvPicPr>
              <a:picLocks noChangeAspect="1"/>
            </p:cNvPicPr>
            <p:nvPr/>
          </p:nvPicPr>
          <p:blipFill>
            <a:blip r:embed="rId9"/>
            <a:stretch>
              <a:fillRect/>
            </a:stretch>
          </p:blipFill>
          <p:spPr>
            <a:xfrm>
              <a:off x="18640051" y="9138729"/>
              <a:ext cx="2053655" cy="2053655"/>
            </a:xfrm>
            <a:prstGeom prst="rect">
              <a:avLst/>
            </a:prstGeom>
          </p:spPr>
        </p:pic>
        <p:sp>
          <p:nvSpPr>
            <p:cNvPr id="59" name="Pulsara API Label">
              <a:extLst>
                <a:ext uri="{FF2B5EF4-FFF2-40B4-BE49-F238E27FC236}">
                  <a16:creationId xmlns:a16="http://schemas.microsoft.com/office/drawing/2014/main" id="{3964DE40-734F-F935-EF38-BD6B53CFF65A}"/>
                </a:ext>
              </a:extLst>
            </p:cNvPr>
            <p:cNvSpPr txBox="1"/>
            <p:nvPr/>
          </p:nvSpPr>
          <p:spPr>
            <a:xfrm>
              <a:off x="19000912" y="9848155"/>
              <a:ext cx="1391556" cy="735521"/>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t>Pulsara</a:t>
              </a:r>
              <a:b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b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t>API</a:t>
              </a:r>
            </a:p>
          </p:txBody>
        </p:sp>
        <p:cxnSp>
          <p:nvCxnSpPr>
            <p:cNvPr id="60" name="Straight Arrow Connector 59">
              <a:extLst>
                <a:ext uri="{FF2B5EF4-FFF2-40B4-BE49-F238E27FC236}">
                  <a16:creationId xmlns:a16="http://schemas.microsoft.com/office/drawing/2014/main" id="{621EEC2F-EEEC-0736-F191-41FA0E9C10C5}"/>
                </a:ext>
              </a:extLst>
            </p:cNvPr>
            <p:cNvCxnSpPr>
              <a:cxnSpLocks/>
            </p:cNvCxnSpPr>
            <p:nvPr/>
          </p:nvCxnSpPr>
          <p:spPr>
            <a:xfrm flipH="1">
              <a:off x="19663664" y="11315205"/>
              <a:ext cx="20870" cy="888599"/>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pic>
          <p:nvPicPr>
            <p:cNvPr id="63" name="staff icon">
              <a:extLst>
                <a:ext uri="{FF2B5EF4-FFF2-40B4-BE49-F238E27FC236}">
                  <a16:creationId xmlns:a16="http://schemas.microsoft.com/office/drawing/2014/main" id="{4B827482-5481-02AB-1041-5D021CDB7116}"/>
                </a:ext>
              </a:extLst>
            </p:cNvPr>
            <p:cNvPicPr preferRelativeResize="0"/>
            <p:nvPr/>
          </p:nvPicPr>
          <p:blipFill rotWithShape="1">
            <a:blip r:embed="rId10">
              <a:alphaModFix/>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rcRect/>
            <a:stretch/>
          </p:blipFill>
          <p:spPr>
            <a:xfrm>
              <a:off x="11911163" y="8420879"/>
              <a:ext cx="2572083" cy="2404637"/>
            </a:xfrm>
            <a:prstGeom prst="rect">
              <a:avLst/>
            </a:prstGeom>
            <a:noFill/>
            <a:ln>
              <a:noFill/>
            </a:ln>
            <a:effectLst>
              <a:outerShdw blurRad="113368" dist="42655" dir="2700000" algn="tl" rotWithShape="0">
                <a:srgbClr val="000000">
                  <a:alpha val="40000"/>
                </a:srgbClr>
              </a:outerShdw>
            </a:effectLst>
          </p:spPr>
        </p:pic>
        <p:sp>
          <p:nvSpPr>
            <p:cNvPr id="153" name="monitor">
              <a:extLst>
                <a:ext uri="{FF2B5EF4-FFF2-40B4-BE49-F238E27FC236}">
                  <a16:creationId xmlns:a16="http://schemas.microsoft.com/office/drawing/2014/main" id="{A9050A96-7A60-F5E8-F446-62254490BA9C}"/>
                </a:ext>
              </a:extLst>
            </p:cNvPr>
            <p:cNvSpPr txBox="1"/>
            <p:nvPr/>
          </p:nvSpPr>
          <p:spPr>
            <a:xfrm>
              <a:off x="20629014" y="8292731"/>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Monitor</a:t>
              </a:r>
            </a:p>
          </p:txBody>
        </p:sp>
      </p:grpSp>
    </p:spTree>
    <p:extLst>
      <p:ext uri="{BB962C8B-B14F-4D97-AF65-F5344CB8AC3E}">
        <p14:creationId xmlns:p14="http://schemas.microsoft.com/office/powerpoint/2010/main" val="37735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Effect transition="in" filter="fade">
                                      <p:cBhvr>
                                        <p:cTn id="9" dur="1000"/>
                                        <p:tgtEl>
                                          <p:spTgt spid="12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left)">
                                      <p:cBhvr>
                                        <p:cTn id="16" dur="10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3">
                                            <p:txEl>
                                              <p:pRg st="0" end="0"/>
                                            </p:txEl>
                                          </p:spTgt>
                                        </p:tgtEl>
                                        <p:attrNameLst>
                                          <p:attrName>style.visibility</p:attrName>
                                        </p:attrNameLst>
                                      </p:cBhvr>
                                      <p:to>
                                        <p:strVal val="visible"/>
                                      </p:to>
                                    </p:set>
                                    <p:animEffect transition="in" filter="wipe(left)">
                                      <p:cBhvr>
                                        <p:cTn id="21" dur="1000"/>
                                        <p:tgtEl>
                                          <p:spTgt spid="133">
                                            <p:txEl>
                                              <p:pRg st="0" end="0"/>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wipe(left)">
                                      <p:cBhvr>
                                        <p:cTn id="25" dur="500"/>
                                        <p:tgtEl>
                                          <p:spTgt spid="13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1000"/>
                                        <p:tgtEl>
                                          <p:spTgt spid="15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1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
                                            <p:txEl>
                                              <p:pRg st="1" end="1"/>
                                            </p:txEl>
                                          </p:spTgt>
                                        </p:tgtEl>
                                        <p:attrNameLst>
                                          <p:attrName>style.visibility</p:attrName>
                                        </p:attrNameLst>
                                      </p:cBhvr>
                                      <p:to>
                                        <p:strVal val="visible"/>
                                      </p:to>
                                    </p:set>
                                    <p:animEffect transition="in" filter="wipe(left)">
                                      <p:cBhvr>
                                        <p:cTn id="37" dur="1000"/>
                                        <p:tgtEl>
                                          <p:spTgt spid="133">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1"/>
                                        </p:tgtEl>
                                        <p:attrNameLst>
                                          <p:attrName>style.visibility</p:attrName>
                                        </p:attrNameLst>
                                      </p:cBhvr>
                                      <p:to>
                                        <p:strVal val="visible"/>
                                      </p:to>
                                    </p:set>
                                    <p:animEffect transition="in" filter="fade">
                                      <p:cBhvr>
                                        <p:cTn id="40" dur="1000"/>
                                        <p:tgtEl>
                                          <p:spTgt spid="15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3">
                                            <p:txEl>
                                              <p:pRg st="2" end="2"/>
                                            </p:txEl>
                                          </p:spTgt>
                                        </p:tgtEl>
                                        <p:attrNameLst>
                                          <p:attrName>style.visibility</p:attrName>
                                        </p:attrNameLst>
                                      </p:cBhvr>
                                      <p:to>
                                        <p:strVal val="visible"/>
                                      </p:to>
                                    </p:set>
                                    <p:animEffect transition="in" filter="wipe(left)">
                                      <p:cBhvr>
                                        <p:cTn id="45" dur="1000"/>
                                        <p:tgtEl>
                                          <p:spTgt spid="1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31" grpId="0"/>
      <p:bldP spid="132" grpId="0"/>
      <p:bldP spid="133" grpId="0" uiExpand="1" build="p"/>
      <p:bldP spid="1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0AACF351-9382-B423-1796-BA9FB4A89D53}"/>
            </a:ext>
          </a:extLst>
        </p:cNvPr>
        <p:cNvGrpSpPr/>
        <p:nvPr/>
      </p:nvGrpSpPr>
      <p:grpSpPr>
        <a:xfrm>
          <a:off x="0" y="0"/>
          <a:ext cx="0" cy="0"/>
          <a:chOff x="0" y="0"/>
          <a:chExt cx="0" cy="0"/>
        </a:xfrm>
      </p:grpSpPr>
      <p:sp>
        <p:nvSpPr>
          <p:cNvPr id="293" name="Rectangle 292" hidden="1">
            <a:extLst>
              <a:ext uri="{FF2B5EF4-FFF2-40B4-BE49-F238E27FC236}">
                <a16:creationId xmlns:a16="http://schemas.microsoft.com/office/drawing/2014/main" id="{EABE2DF1-FB00-0200-3C25-57EDD77573E0}"/>
              </a:ext>
            </a:extLst>
          </p:cNvPr>
          <p:cNvSpPr/>
          <p:nvPr/>
        </p:nvSpPr>
        <p:spPr>
          <a:xfrm>
            <a:off x="416450" y="6829261"/>
            <a:ext cx="7441479"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hidden="1">
            <a:extLst>
              <a:ext uri="{FF2B5EF4-FFF2-40B4-BE49-F238E27FC236}">
                <a16:creationId xmlns:a16="http://schemas.microsoft.com/office/drawing/2014/main" id="{52E2EA67-EED0-B382-E80F-78899CA8E55C}"/>
              </a:ext>
            </a:extLst>
          </p:cNvPr>
          <p:cNvSpPr/>
          <p:nvPr/>
        </p:nvSpPr>
        <p:spPr>
          <a:xfrm>
            <a:off x="416450" y="8677930"/>
            <a:ext cx="7441479"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pulsara united" hidden="1">
            <a:extLst>
              <a:ext uri="{FF2B5EF4-FFF2-40B4-BE49-F238E27FC236}">
                <a16:creationId xmlns:a16="http://schemas.microsoft.com/office/drawing/2014/main" id="{074257E5-9605-9AA0-4D7A-455282ED1780}"/>
              </a:ext>
            </a:extLst>
          </p:cNvPr>
          <p:cNvGrpSpPr/>
          <p:nvPr/>
        </p:nvGrpSpPr>
        <p:grpSpPr>
          <a:xfrm>
            <a:off x="17472005" y="4147184"/>
            <a:ext cx="3232753" cy="7998445"/>
            <a:chOff x="20749834" y="4147184"/>
            <a:chExt cx="3232753" cy="7998445"/>
          </a:xfrm>
        </p:grpSpPr>
        <p:sp>
          <p:nvSpPr>
            <p:cNvPr id="3" name="Rectangle: Rounded Corners 3">
              <a:extLst>
                <a:ext uri="{FF2B5EF4-FFF2-40B4-BE49-F238E27FC236}">
                  <a16:creationId xmlns:a16="http://schemas.microsoft.com/office/drawing/2014/main" id="{4158D4C1-39C6-CA51-6F7D-B5C44B804128}"/>
                </a:ext>
              </a:extLst>
            </p:cNvPr>
            <p:cNvSpPr/>
            <p:nvPr/>
          </p:nvSpPr>
          <p:spPr>
            <a:xfrm>
              <a:off x="20838812" y="4147184"/>
              <a:ext cx="3054727" cy="7998445"/>
            </a:xfrm>
            <a:prstGeom prst="roundRect">
              <a:avLst>
                <a:gd name="adj" fmla="val 13334"/>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18" name="white center section">
              <a:extLst>
                <a:ext uri="{FF2B5EF4-FFF2-40B4-BE49-F238E27FC236}">
                  <a16:creationId xmlns:a16="http://schemas.microsoft.com/office/drawing/2014/main" id="{91FCBAF9-E363-1192-CE54-85749423182B}"/>
                </a:ext>
              </a:extLst>
            </p:cNvPr>
            <p:cNvSpPr/>
            <p:nvPr/>
          </p:nvSpPr>
          <p:spPr>
            <a:xfrm>
              <a:off x="20749834" y="6068255"/>
              <a:ext cx="3232753"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19925"/>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35" name="TextBox 34">
              <a:extLst>
                <a:ext uri="{FF2B5EF4-FFF2-40B4-BE49-F238E27FC236}">
                  <a16:creationId xmlns:a16="http://schemas.microsoft.com/office/drawing/2014/main" id="{78DA0F2F-F30F-3C2F-DC64-8B6AE9F33241}"/>
                </a:ext>
              </a:extLst>
            </p:cNvPr>
            <p:cNvSpPr txBox="1"/>
            <p:nvPr/>
          </p:nvSpPr>
          <p:spPr>
            <a:xfrm>
              <a:off x="20906324" y="4937372"/>
              <a:ext cx="2919703" cy="8125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200" spc="100" dirty="0">
                  <a:solidFill>
                    <a:schemeClr val="bg1"/>
                  </a:solidFill>
                  <a:latin typeface="Arial-BoldMT"/>
                </a:rPr>
                <a:t>Pulsara</a:t>
              </a:r>
              <a:r>
                <a:rPr lang="en-US" sz="2800" b="1" spc="100" dirty="0">
                  <a:solidFill>
                    <a:schemeClr val="bg1"/>
                  </a:solidFill>
                  <a:latin typeface="Arial-BoldMT"/>
                </a:rPr>
                <a:t> </a:t>
              </a:r>
              <a:br>
                <a:rPr lang="en-US" sz="2800" b="1" spc="100" dirty="0">
                  <a:solidFill>
                    <a:schemeClr val="bg1"/>
                  </a:solidFill>
                  <a:latin typeface="Arial-BoldMT"/>
                </a:rPr>
              </a:br>
              <a:r>
                <a:rPr lang="en-US" sz="2400" b="1" dirty="0">
                  <a:solidFill>
                    <a:schemeClr val="bg1"/>
                  </a:solidFill>
                  <a:latin typeface="Arial-BoldMT"/>
                </a:rPr>
                <a:t>UNITED</a:t>
              </a:r>
              <a:endParaRPr lang="en-US" sz="2400" b="0" dirty="0">
                <a:solidFill>
                  <a:schemeClr val="bg1"/>
                </a:solidFill>
                <a:latin typeface="ArialMT"/>
              </a:endParaRPr>
            </a:p>
          </p:txBody>
        </p:sp>
        <p:sp>
          <p:nvSpPr>
            <p:cNvPr id="40" name="Rectangle 39">
              <a:extLst>
                <a:ext uri="{FF2B5EF4-FFF2-40B4-BE49-F238E27FC236}">
                  <a16:creationId xmlns:a16="http://schemas.microsoft.com/office/drawing/2014/main" id="{91A41365-5A04-1ED2-99D5-061E19235086}"/>
                </a:ext>
              </a:extLst>
            </p:cNvPr>
            <p:cNvSpPr/>
            <p:nvPr/>
          </p:nvSpPr>
          <p:spPr>
            <a:xfrm>
              <a:off x="20906324" y="11036022"/>
              <a:ext cx="2919703"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Includes ALL </a:t>
              </a:r>
              <a:br>
                <a:rPr lang="en-US" b="1" dirty="0"/>
              </a:br>
              <a:r>
                <a:rPr lang="en-US" b="1" dirty="0"/>
                <a:t>Transfer Functionality</a:t>
              </a:r>
            </a:p>
          </p:txBody>
        </p:sp>
        <p:sp>
          <p:nvSpPr>
            <p:cNvPr id="41" name="Isosceles Triangle 6">
              <a:extLst>
                <a:ext uri="{FF2B5EF4-FFF2-40B4-BE49-F238E27FC236}">
                  <a16:creationId xmlns:a16="http://schemas.microsoft.com/office/drawing/2014/main" id="{61EFDC1A-478E-5C7B-561E-F84AA50BA113}"/>
                </a:ext>
              </a:extLst>
            </p:cNvPr>
            <p:cNvSpPr/>
            <p:nvPr/>
          </p:nvSpPr>
          <p:spPr>
            <a:xfrm flipV="1">
              <a:off x="21932442" y="6003824"/>
              <a:ext cx="867466" cy="473192"/>
            </a:xfrm>
            <a:prstGeom prst="triangle">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70" name="Rectangle 69">
              <a:extLst>
                <a:ext uri="{FF2B5EF4-FFF2-40B4-BE49-F238E27FC236}">
                  <a16:creationId xmlns:a16="http://schemas.microsoft.com/office/drawing/2014/main" id="{6E19C90C-AED2-3612-6BA7-77412259D4B1}"/>
                </a:ext>
              </a:extLst>
            </p:cNvPr>
            <p:cNvSpPr/>
            <p:nvPr/>
          </p:nvSpPr>
          <p:spPr>
            <a:xfrm>
              <a:off x="20749834" y="6858950"/>
              <a:ext cx="3232753"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A8D5C80-E34A-5B63-404D-A9BD2346C2C2}"/>
                </a:ext>
              </a:extLst>
            </p:cNvPr>
            <p:cNvSpPr/>
            <p:nvPr/>
          </p:nvSpPr>
          <p:spPr>
            <a:xfrm>
              <a:off x="20749834" y="8743243"/>
              <a:ext cx="3232753"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CD7BA39-31C2-AC74-F093-FA131D09E6AB}"/>
                </a:ext>
              </a:extLst>
            </p:cNvPr>
            <p:cNvGrpSpPr/>
            <p:nvPr/>
          </p:nvGrpSpPr>
          <p:grpSpPr>
            <a:xfrm>
              <a:off x="20990860" y="7048674"/>
              <a:ext cx="1321397" cy="509413"/>
              <a:chOff x="20990860" y="7048674"/>
              <a:chExt cx="1321397" cy="509413"/>
            </a:xfrm>
          </p:grpSpPr>
          <p:sp>
            <p:nvSpPr>
              <p:cNvPr id="262" name="Rounded Rectangle 261">
                <a:extLst>
                  <a:ext uri="{FF2B5EF4-FFF2-40B4-BE49-F238E27FC236}">
                    <a16:creationId xmlns:a16="http://schemas.microsoft.com/office/drawing/2014/main" id="{9A936040-70B7-4F53-9AA7-88D985FAEECB}"/>
                  </a:ext>
                </a:extLst>
              </p:cNvPr>
              <p:cNvSpPr/>
              <p:nvPr/>
            </p:nvSpPr>
            <p:spPr>
              <a:xfrm>
                <a:off x="20990860"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63" name="white checkmark" descr="Checkmark outline">
                <a:extLst>
                  <a:ext uri="{FF2B5EF4-FFF2-40B4-BE49-F238E27FC236}">
                    <a16:creationId xmlns:a16="http://schemas.microsoft.com/office/drawing/2014/main" id="{7CA59FD6-9D6E-5874-36B4-C1A0B35503B5}"/>
                  </a:ext>
                </a:extLst>
              </p:cNvPr>
              <p:cNvSpPr/>
              <p:nvPr/>
            </p:nvSpPr>
            <p:spPr>
              <a:xfrm>
                <a:off x="21188266"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7" name="Group 36">
              <a:extLst>
                <a:ext uri="{FF2B5EF4-FFF2-40B4-BE49-F238E27FC236}">
                  <a16:creationId xmlns:a16="http://schemas.microsoft.com/office/drawing/2014/main" id="{7388CA6D-2F0C-2E00-D95B-7530CBC83FC7}"/>
                </a:ext>
              </a:extLst>
            </p:cNvPr>
            <p:cNvGrpSpPr/>
            <p:nvPr/>
          </p:nvGrpSpPr>
          <p:grpSpPr>
            <a:xfrm>
              <a:off x="22406307" y="7048674"/>
              <a:ext cx="1321397" cy="509413"/>
              <a:chOff x="22406307" y="7048674"/>
              <a:chExt cx="1321397" cy="509413"/>
            </a:xfrm>
          </p:grpSpPr>
          <p:sp>
            <p:nvSpPr>
              <p:cNvPr id="265" name="Rounded Rectangle 264">
                <a:extLst>
                  <a:ext uri="{FF2B5EF4-FFF2-40B4-BE49-F238E27FC236}">
                    <a16:creationId xmlns:a16="http://schemas.microsoft.com/office/drawing/2014/main" id="{2B38932B-2D01-DB0F-2E32-A718D0F14722}"/>
                  </a:ext>
                </a:extLst>
              </p:cNvPr>
              <p:cNvSpPr/>
              <p:nvPr/>
            </p:nvSpPr>
            <p:spPr>
              <a:xfrm>
                <a:off x="22406307"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66" name="white checkmark" descr="Checkmark outline">
                <a:extLst>
                  <a:ext uri="{FF2B5EF4-FFF2-40B4-BE49-F238E27FC236}">
                    <a16:creationId xmlns:a16="http://schemas.microsoft.com/office/drawing/2014/main" id="{EA8B1F28-E515-34FC-C45F-46D39B0F016F}"/>
                  </a:ext>
                </a:extLst>
              </p:cNvPr>
              <p:cNvSpPr/>
              <p:nvPr/>
            </p:nvSpPr>
            <p:spPr>
              <a:xfrm>
                <a:off x="22603713"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2B6875B3-7DBB-8CEF-58C2-0D272A84B007}"/>
                </a:ext>
              </a:extLst>
            </p:cNvPr>
            <p:cNvGrpSpPr/>
            <p:nvPr/>
          </p:nvGrpSpPr>
          <p:grpSpPr>
            <a:xfrm>
              <a:off x="20990860" y="8017938"/>
              <a:ext cx="1321397" cy="509413"/>
              <a:chOff x="20990860" y="8017938"/>
              <a:chExt cx="1321397" cy="509413"/>
            </a:xfrm>
          </p:grpSpPr>
          <p:sp>
            <p:nvSpPr>
              <p:cNvPr id="268" name="Rounded Rectangle 267">
                <a:extLst>
                  <a:ext uri="{FF2B5EF4-FFF2-40B4-BE49-F238E27FC236}">
                    <a16:creationId xmlns:a16="http://schemas.microsoft.com/office/drawing/2014/main" id="{8B6BA7B6-AB8A-9FE9-85F6-E6872FB5DE3A}"/>
                  </a:ext>
                </a:extLst>
              </p:cNvPr>
              <p:cNvSpPr/>
              <p:nvPr/>
            </p:nvSpPr>
            <p:spPr>
              <a:xfrm>
                <a:off x="20990860" y="8017938"/>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69" name="white checkmark" descr="Checkmark outline">
                <a:extLst>
                  <a:ext uri="{FF2B5EF4-FFF2-40B4-BE49-F238E27FC236}">
                    <a16:creationId xmlns:a16="http://schemas.microsoft.com/office/drawing/2014/main" id="{6FF62D76-5F78-7B49-D48D-4FE7B8912592}"/>
                  </a:ext>
                </a:extLst>
              </p:cNvPr>
              <p:cNvSpPr/>
              <p:nvPr/>
            </p:nvSpPr>
            <p:spPr>
              <a:xfrm>
                <a:off x="21188266"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28734100-2C21-DAB2-3C90-B6EF6A8BD9F2}"/>
                </a:ext>
              </a:extLst>
            </p:cNvPr>
            <p:cNvGrpSpPr/>
            <p:nvPr/>
          </p:nvGrpSpPr>
          <p:grpSpPr>
            <a:xfrm>
              <a:off x="22406307" y="8017938"/>
              <a:ext cx="1321397" cy="509413"/>
              <a:chOff x="22406307" y="8017938"/>
              <a:chExt cx="1321397" cy="509413"/>
            </a:xfrm>
          </p:grpSpPr>
          <p:sp>
            <p:nvSpPr>
              <p:cNvPr id="271" name="Rounded Rectangle 270">
                <a:extLst>
                  <a:ext uri="{FF2B5EF4-FFF2-40B4-BE49-F238E27FC236}">
                    <a16:creationId xmlns:a16="http://schemas.microsoft.com/office/drawing/2014/main" id="{2F5710DC-76C9-B9BA-B088-19EC3B06740C}"/>
                  </a:ext>
                </a:extLst>
              </p:cNvPr>
              <p:cNvSpPr/>
              <p:nvPr/>
            </p:nvSpPr>
            <p:spPr>
              <a:xfrm>
                <a:off x="22406307" y="8017938"/>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72" name="white checkmark" descr="Checkmark outline">
                <a:extLst>
                  <a:ext uri="{FF2B5EF4-FFF2-40B4-BE49-F238E27FC236}">
                    <a16:creationId xmlns:a16="http://schemas.microsoft.com/office/drawing/2014/main" id="{2EEC9ACB-8539-3196-924C-FB1020C65DB3}"/>
                  </a:ext>
                </a:extLst>
              </p:cNvPr>
              <p:cNvSpPr/>
              <p:nvPr/>
            </p:nvSpPr>
            <p:spPr>
              <a:xfrm>
                <a:off x="22603713"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91D2D2EF-5CB1-0D9D-4DDF-436D22B290E4}"/>
                </a:ext>
              </a:extLst>
            </p:cNvPr>
            <p:cNvGrpSpPr/>
            <p:nvPr/>
          </p:nvGrpSpPr>
          <p:grpSpPr>
            <a:xfrm>
              <a:off x="20990860" y="8971649"/>
              <a:ext cx="1321397" cy="509413"/>
              <a:chOff x="20990860" y="8987202"/>
              <a:chExt cx="1321397" cy="509413"/>
            </a:xfrm>
          </p:grpSpPr>
          <p:sp>
            <p:nvSpPr>
              <p:cNvPr id="274" name="Rounded Rectangle 273">
                <a:extLst>
                  <a:ext uri="{FF2B5EF4-FFF2-40B4-BE49-F238E27FC236}">
                    <a16:creationId xmlns:a16="http://schemas.microsoft.com/office/drawing/2014/main" id="{780FD05C-5A3D-A6FB-4D0E-D63B28112774}"/>
                  </a:ext>
                </a:extLst>
              </p:cNvPr>
              <p:cNvSpPr/>
              <p:nvPr/>
            </p:nvSpPr>
            <p:spPr>
              <a:xfrm>
                <a:off x="20990860" y="8987202"/>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75" name="white checkmark" descr="Checkmark outline">
                <a:extLst>
                  <a:ext uri="{FF2B5EF4-FFF2-40B4-BE49-F238E27FC236}">
                    <a16:creationId xmlns:a16="http://schemas.microsoft.com/office/drawing/2014/main" id="{2D567F48-7878-DCC4-0DFC-F987D9102F8A}"/>
                  </a:ext>
                </a:extLst>
              </p:cNvPr>
              <p:cNvSpPr/>
              <p:nvPr/>
            </p:nvSpPr>
            <p:spPr>
              <a:xfrm>
                <a:off x="21188266"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2BB8F206-AB3C-44F3-740B-6F0FBC689760}"/>
                </a:ext>
              </a:extLst>
            </p:cNvPr>
            <p:cNvGrpSpPr/>
            <p:nvPr/>
          </p:nvGrpSpPr>
          <p:grpSpPr>
            <a:xfrm>
              <a:off x="22406307" y="8971649"/>
              <a:ext cx="1321397" cy="509413"/>
              <a:chOff x="22406307" y="8987202"/>
              <a:chExt cx="1321397" cy="509413"/>
            </a:xfrm>
          </p:grpSpPr>
          <p:sp>
            <p:nvSpPr>
              <p:cNvPr id="277" name="Rounded Rectangle 276">
                <a:extLst>
                  <a:ext uri="{FF2B5EF4-FFF2-40B4-BE49-F238E27FC236}">
                    <a16:creationId xmlns:a16="http://schemas.microsoft.com/office/drawing/2014/main" id="{9C01C936-4F17-E70C-BF62-1EFE2021CF95}"/>
                  </a:ext>
                </a:extLst>
              </p:cNvPr>
              <p:cNvSpPr/>
              <p:nvPr/>
            </p:nvSpPr>
            <p:spPr>
              <a:xfrm>
                <a:off x="22406307" y="8987202"/>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78" name="white checkmark" descr="Checkmark outline">
                <a:extLst>
                  <a:ext uri="{FF2B5EF4-FFF2-40B4-BE49-F238E27FC236}">
                    <a16:creationId xmlns:a16="http://schemas.microsoft.com/office/drawing/2014/main" id="{B1F1256E-0C9A-347C-650B-DA696FA5C0D8}"/>
                  </a:ext>
                </a:extLst>
              </p:cNvPr>
              <p:cNvSpPr/>
              <p:nvPr/>
            </p:nvSpPr>
            <p:spPr>
              <a:xfrm>
                <a:off x="22603713"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1" name="Group 30">
              <a:extLst>
                <a:ext uri="{FF2B5EF4-FFF2-40B4-BE49-F238E27FC236}">
                  <a16:creationId xmlns:a16="http://schemas.microsoft.com/office/drawing/2014/main" id="{C0C86F2B-0C21-9D7A-5170-939EB6D03104}"/>
                </a:ext>
              </a:extLst>
            </p:cNvPr>
            <p:cNvGrpSpPr/>
            <p:nvPr/>
          </p:nvGrpSpPr>
          <p:grpSpPr>
            <a:xfrm>
              <a:off x="20990860" y="9883314"/>
              <a:ext cx="1321397" cy="509413"/>
              <a:chOff x="20990860" y="9883314"/>
              <a:chExt cx="1321397" cy="509413"/>
            </a:xfrm>
          </p:grpSpPr>
          <p:sp>
            <p:nvSpPr>
              <p:cNvPr id="280" name="Rounded Rectangle 279">
                <a:extLst>
                  <a:ext uri="{FF2B5EF4-FFF2-40B4-BE49-F238E27FC236}">
                    <a16:creationId xmlns:a16="http://schemas.microsoft.com/office/drawing/2014/main" id="{260D9971-9108-3891-9067-96B4DC6DB929}"/>
                  </a:ext>
                </a:extLst>
              </p:cNvPr>
              <p:cNvSpPr/>
              <p:nvPr/>
            </p:nvSpPr>
            <p:spPr>
              <a:xfrm>
                <a:off x="20990860" y="988331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81" name="white checkmark" descr="Checkmark outline">
                <a:extLst>
                  <a:ext uri="{FF2B5EF4-FFF2-40B4-BE49-F238E27FC236}">
                    <a16:creationId xmlns:a16="http://schemas.microsoft.com/office/drawing/2014/main" id="{BFCDFEB7-5B53-B710-DEA4-B3D2ECA82BAE}"/>
                  </a:ext>
                </a:extLst>
              </p:cNvPr>
              <p:cNvSpPr/>
              <p:nvPr/>
            </p:nvSpPr>
            <p:spPr>
              <a:xfrm>
                <a:off x="21188266" y="1004838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8106F56B-B8AD-8F77-FA82-E3D05023A020}"/>
                </a:ext>
              </a:extLst>
            </p:cNvPr>
            <p:cNvGrpSpPr/>
            <p:nvPr/>
          </p:nvGrpSpPr>
          <p:grpSpPr>
            <a:xfrm>
              <a:off x="22406307" y="9883314"/>
              <a:ext cx="1321397" cy="509413"/>
              <a:chOff x="22406307" y="9883314"/>
              <a:chExt cx="1321397" cy="509413"/>
            </a:xfrm>
          </p:grpSpPr>
          <p:sp>
            <p:nvSpPr>
              <p:cNvPr id="283" name="Rounded Rectangle 282">
                <a:extLst>
                  <a:ext uri="{FF2B5EF4-FFF2-40B4-BE49-F238E27FC236}">
                    <a16:creationId xmlns:a16="http://schemas.microsoft.com/office/drawing/2014/main" id="{54DBD0F4-3BF8-CDDC-C92E-748427DC994B}"/>
                  </a:ext>
                </a:extLst>
              </p:cNvPr>
              <p:cNvSpPr/>
              <p:nvPr/>
            </p:nvSpPr>
            <p:spPr>
              <a:xfrm>
                <a:off x="22406307" y="988331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84" name="white checkmark" descr="Checkmark outline">
                <a:extLst>
                  <a:ext uri="{FF2B5EF4-FFF2-40B4-BE49-F238E27FC236}">
                    <a16:creationId xmlns:a16="http://schemas.microsoft.com/office/drawing/2014/main" id="{A87AC3F3-36CB-395A-F8A8-27B5AC58BEF1}"/>
                  </a:ext>
                </a:extLst>
              </p:cNvPr>
              <p:cNvSpPr/>
              <p:nvPr/>
            </p:nvSpPr>
            <p:spPr>
              <a:xfrm>
                <a:off x="22603713" y="1004838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11" name="pulsara select" hidden="1">
            <a:extLst>
              <a:ext uri="{FF2B5EF4-FFF2-40B4-BE49-F238E27FC236}">
                <a16:creationId xmlns:a16="http://schemas.microsoft.com/office/drawing/2014/main" id="{1191D693-8C4D-E087-60A7-7360AD6DA66B}"/>
              </a:ext>
            </a:extLst>
          </p:cNvPr>
          <p:cNvGrpSpPr/>
          <p:nvPr/>
        </p:nvGrpSpPr>
        <p:grpSpPr>
          <a:xfrm>
            <a:off x="14197760" y="4147185"/>
            <a:ext cx="3119584" cy="7998444"/>
            <a:chOff x="17354717" y="4147185"/>
            <a:chExt cx="3119584" cy="7998444"/>
          </a:xfrm>
        </p:grpSpPr>
        <p:sp>
          <p:nvSpPr>
            <p:cNvPr id="53" name="Rectangle: Rounded Corners 3">
              <a:extLst>
                <a:ext uri="{FF2B5EF4-FFF2-40B4-BE49-F238E27FC236}">
                  <a16:creationId xmlns:a16="http://schemas.microsoft.com/office/drawing/2014/main" id="{9B89F893-E9B5-2015-59E0-49F81DCCEB13}"/>
                </a:ext>
              </a:extLst>
            </p:cNvPr>
            <p:cNvSpPr/>
            <p:nvPr/>
          </p:nvSpPr>
          <p:spPr>
            <a:xfrm>
              <a:off x="17451469" y="4147185"/>
              <a:ext cx="2926080" cy="7998444"/>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33" name="TextBox 32">
              <a:extLst>
                <a:ext uri="{FF2B5EF4-FFF2-40B4-BE49-F238E27FC236}">
                  <a16:creationId xmlns:a16="http://schemas.microsoft.com/office/drawing/2014/main" id="{5D4147D1-EB75-C47C-CD3F-2D585ECF55A6}"/>
                </a:ext>
              </a:extLst>
            </p:cNvPr>
            <p:cNvSpPr txBox="1"/>
            <p:nvPr/>
          </p:nvSpPr>
          <p:spPr>
            <a:xfrm>
              <a:off x="17451469" y="4979472"/>
              <a:ext cx="2926080" cy="7571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2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400" b="1" dirty="0">
                  <a:solidFill>
                    <a:schemeClr val="bg1"/>
                  </a:solidFill>
                  <a:latin typeface="Arial-BoldMT"/>
                </a:rPr>
                <a:t>SELECT</a:t>
              </a:r>
              <a:endParaRPr lang="en-US" sz="1400" b="0" dirty="0">
                <a:solidFill>
                  <a:schemeClr val="bg1"/>
                </a:solidFill>
                <a:latin typeface="ArialMT"/>
              </a:endParaRPr>
            </a:p>
          </p:txBody>
        </p:sp>
        <p:sp>
          <p:nvSpPr>
            <p:cNvPr id="39" name="Rectangle 38">
              <a:extLst>
                <a:ext uri="{FF2B5EF4-FFF2-40B4-BE49-F238E27FC236}">
                  <a16:creationId xmlns:a16="http://schemas.microsoft.com/office/drawing/2014/main" id="{371022AD-4392-EB83-B6DF-F1F7790B16A9}"/>
                </a:ext>
              </a:extLst>
            </p:cNvPr>
            <p:cNvSpPr/>
            <p:nvPr/>
          </p:nvSpPr>
          <p:spPr>
            <a:xfrm>
              <a:off x="17451469" y="11036022"/>
              <a:ext cx="2926080"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a:t>Adds 1-2 </a:t>
              </a:r>
            </a:p>
            <a:p>
              <a:pPr algn="ctr"/>
              <a:r>
                <a:rPr lang="en-US" b="1"/>
                <a:t>Patient Types</a:t>
              </a:r>
            </a:p>
          </p:txBody>
        </p:sp>
        <p:sp>
          <p:nvSpPr>
            <p:cNvPr id="21" name="white center section">
              <a:extLst>
                <a:ext uri="{FF2B5EF4-FFF2-40B4-BE49-F238E27FC236}">
                  <a16:creationId xmlns:a16="http://schemas.microsoft.com/office/drawing/2014/main" id="{46768FF8-4FA5-4201-050A-E8219E346DD2}"/>
                </a:ext>
              </a:extLst>
            </p:cNvPr>
            <p:cNvSpPr/>
            <p:nvPr/>
          </p:nvSpPr>
          <p:spPr>
            <a:xfrm>
              <a:off x="17355457" y="6068255"/>
              <a:ext cx="3118104"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168"/>
                </a:prstClr>
              </a:outerShdw>
            </a:effectLst>
          </p:spPr>
          <p:txBody>
            <a:bodyPr rtlCol="0" anchor="ctr"/>
            <a:lstStyle/>
            <a:p>
              <a:pPr algn="ctr" defTabSz="457200"/>
              <a:endParaRPr lang="en-ID" sz="3600" kern="0">
                <a:solidFill>
                  <a:prstClr val="white"/>
                </a:solidFill>
                <a:latin typeface="Manjari" panose="02000503000000000000" pitchFamily="2" charset="0"/>
              </a:endParaRPr>
            </a:p>
          </p:txBody>
        </p:sp>
        <p:sp>
          <p:nvSpPr>
            <p:cNvPr id="69" name="Rectangle 68">
              <a:extLst>
                <a:ext uri="{FF2B5EF4-FFF2-40B4-BE49-F238E27FC236}">
                  <a16:creationId xmlns:a16="http://schemas.microsoft.com/office/drawing/2014/main" id="{9241942B-6A9C-E21F-CF5D-29D395F52A27}"/>
                </a:ext>
              </a:extLst>
            </p:cNvPr>
            <p:cNvSpPr/>
            <p:nvPr/>
          </p:nvSpPr>
          <p:spPr>
            <a:xfrm>
              <a:off x="17354717" y="6858950"/>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210B492-C195-AA9A-2AD3-518F67758128}"/>
                </a:ext>
              </a:extLst>
            </p:cNvPr>
            <p:cNvSpPr/>
            <p:nvPr/>
          </p:nvSpPr>
          <p:spPr>
            <a:xfrm>
              <a:off x="17354717" y="8743243"/>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6">
              <a:extLst>
                <a:ext uri="{FF2B5EF4-FFF2-40B4-BE49-F238E27FC236}">
                  <a16:creationId xmlns:a16="http://schemas.microsoft.com/office/drawing/2014/main" id="{AD0BAC66-1C0F-FA16-1FDA-6B3917B6C3F8}"/>
                </a:ext>
              </a:extLst>
            </p:cNvPr>
            <p:cNvSpPr/>
            <p:nvPr/>
          </p:nvSpPr>
          <p:spPr>
            <a:xfrm flipV="1">
              <a:off x="18480776" y="6003824"/>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nvGrpSpPr>
            <p:cNvPr id="58" name="Group 57">
              <a:extLst>
                <a:ext uri="{FF2B5EF4-FFF2-40B4-BE49-F238E27FC236}">
                  <a16:creationId xmlns:a16="http://schemas.microsoft.com/office/drawing/2014/main" id="{B3AB7EC6-ADF0-96F1-E7CA-21EDE9952392}"/>
                </a:ext>
              </a:extLst>
            </p:cNvPr>
            <p:cNvGrpSpPr/>
            <p:nvPr/>
          </p:nvGrpSpPr>
          <p:grpSpPr>
            <a:xfrm>
              <a:off x="17587149" y="8002385"/>
              <a:ext cx="1321397" cy="509413"/>
              <a:chOff x="17587149" y="8002385"/>
              <a:chExt cx="1321397" cy="509413"/>
            </a:xfrm>
          </p:grpSpPr>
          <p:sp>
            <p:nvSpPr>
              <p:cNvPr id="180" name="Rounded Rectangle 179">
                <a:extLst>
                  <a:ext uri="{FF2B5EF4-FFF2-40B4-BE49-F238E27FC236}">
                    <a16:creationId xmlns:a16="http://schemas.microsoft.com/office/drawing/2014/main" id="{87E0C87E-D780-F943-FC81-DCCC553924EE}"/>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181" name="white checkmark" descr="Checkmark outline">
                <a:extLst>
                  <a:ext uri="{FF2B5EF4-FFF2-40B4-BE49-F238E27FC236}">
                    <a16:creationId xmlns:a16="http://schemas.microsoft.com/office/drawing/2014/main" id="{9ABB45DB-6530-3FF0-BC52-9170ED61B25F}"/>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6584E80E-4538-9CBA-BE9D-0DB4CE762EC0}"/>
                </a:ext>
              </a:extLst>
            </p:cNvPr>
            <p:cNvGrpSpPr/>
            <p:nvPr/>
          </p:nvGrpSpPr>
          <p:grpSpPr>
            <a:xfrm>
              <a:off x="17587149" y="8971649"/>
              <a:ext cx="1321397" cy="509413"/>
              <a:chOff x="17587149" y="8956096"/>
              <a:chExt cx="1321397" cy="509413"/>
            </a:xfrm>
          </p:grpSpPr>
          <p:sp>
            <p:nvSpPr>
              <p:cNvPr id="241" name="Rounded Rectangle 240">
                <a:extLst>
                  <a:ext uri="{FF2B5EF4-FFF2-40B4-BE49-F238E27FC236}">
                    <a16:creationId xmlns:a16="http://schemas.microsoft.com/office/drawing/2014/main" id="{9AAB1B5F-EADC-68FE-8400-797EC72F4F85}"/>
                  </a:ext>
                </a:extLst>
              </p:cNvPr>
              <p:cNvSpPr/>
              <p:nvPr/>
            </p:nvSpPr>
            <p:spPr>
              <a:xfrm>
                <a:off x="17587149" y="8956096"/>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42" name="white checkmark" descr="Checkmark outline">
                <a:extLst>
                  <a:ext uri="{FF2B5EF4-FFF2-40B4-BE49-F238E27FC236}">
                    <a16:creationId xmlns:a16="http://schemas.microsoft.com/office/drawing/2014/main" id="{07B420CA-24EE-5A5F-D457-90216E29F9D8}"/>
                  </a:ext>
                </a:extLst>
              </p:cNvPr>
              <p:cNvSpPr/>
              <p:nvPr/>
            </p:nvSpPr>
            <p:spPr>
              <a:xfrm>
                <a:off x="17784555" y="9121162"/>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5" name="Group 54">
              <a:extLst>
                <a:ext uri="{FF2B5EF4-FFF2-40B4-BE49-F238E27FC236}">
                  <a16:creationId xmlns:a16="http://schemas.microsoft.com/office/drawing/2014/main" id="{935E68D4-6E5D-ADD2-AA7C-89963E06007A}"/>
                </a:ext>
              </a:extLst>
            </p:cNvPr>
            <p:cNvGrpSpPr/>
            <p:nvPr/>
          </p:nvGrpSpPr>
          <p:grpSpPr>
            <a:xfrm>
              <a:off x="17587149" y="9909807"/>
              <a:ext cx="1321397" cy="509413"/>
              <a:chOff x="17587149" y="9909807"/>
              <a:chExt cx="1321397" cy="509413"/>
            </a:xfrm>
          </p:grpSpPr>
          <p:sp>
            <p:nvSpPr>
              <p:cNvPr id="244" name="Rounded Rectangle 243">
                <a:extLst>
                  <a:ext uri="{FF2B5EF4-FFF2-40B4-BE49-F238E27FC236}">
                    <a16:creationId xmlns:a16="http://schemas.microsoft.com/office/drawing/2014/main" id="{E758EECD-0B76-4613-4823-1E332BFA201C}"/>
                  </a:ext>
                </a:extLst>
              </p:cNvPr>
              <p:cNvSpPr/>
              <p:nvPr/>
            </p:nvSpPr>
            <p:spPr>
              <a:xfrm>
                <a:off x="17587149" y="9909807"/>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45" name="white checkmark" descr="Checkmark outline">
                <a:extLst>
                  <a:ext uri="{FF2B5EF4-FFF2-40B4-BE49-F238E27FC236}">
                    <a16:creationId xmlns:a16="http://schemas.microsoft.com/office/drawing/2014/main" id="{DC26A792-8EB2-A5CB-E5F1-5F9F6E333D52}"/>
                  </a:ext>
                </a:extLst>
              </p:cNvPr>
              <p:cNvSpPr/>
              <p:nvPr/>
            </p:nvSpPr>
            <p:spPr>
              <a:xfrm>
                <a:off x="17784555" y="10074873"/>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221BF3FB-398A-2F50-9B6D-B0CC9BCFF6FA}"/>
                </a:ext>
              </a:extLst>
            </p:cNvPr>
            <p:cNvGrpSpPr/>
            <p:nvPr/>
          </p:nvGrpSpPr>
          <p:grpSpPr>
            <a:xfrm>
              <a:off x="17587149" y="7048674"/>
              <a:ext cx="1321397" cy="509413"/>
              <a:chOff x="17587149" y="7048674"/>
              <a:chExt cx="1321397" cy="509413"/>
            </a:xfrm>
          </p:grpSpPr>
          <p:sp>
            <p:nvSpPr>
              <p:cNvPr id="247" name="Rounded Rectangle 246">
                <a:extLst>
                  <a:ext uri="{FF2B5EF4-FFF2-40B4-BE49-F238E27FC236}">
                    <a16:creationId xmlns:a16="http://schemas.microsoft.com/office/drawing/2014/main" id="{CD0DEEC7-FFC0-B93C-130A-90B14AA98386}"/>
                  </a:ext>
                </a:extLst>
              </p:cNvPr>
              <p:cNvSpPr/>
              <p:nvPr/>
            </p:nvSpPr>
            <p:spPr>
              <a:xfrm>
                <a:off x="17587149"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48" name="white checkmark" descr="Checkmark outline">
                <a:extLst>
                  <a:ext uri="{FF2B5EF4-FFF2-40B4-BE49-F238E27FC236}">
                    <a16:creationId xmlns:a16="http://schemas.microsoft.com/office/drawing/2014/main" id="{3AF37A1C-3368-D01A-C420-9BCB6F774A8E}"/>
                  </a:ext>
                </a:extLst>
              </p:cNvPr>
              <p:cNvSpPr/>
              <p:nvPr/>
            </p:nvSpPr>
            <p:spPr>
              <a:xfrm>
                <a:off x="17784555"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3991A4FE-6A4E-3C16-EBAF-28A813CA78CA}"/>
                </a:ext>
              </a:extLst>
            </p:cNvPr>
            <p:cNvGrpSpPr/>
            <p:nvPr/>
          </p:nvGrpSpPr>
          <p:grpSpPr>
            <a:xfrm>
              <a:off x="18989816" y="7048674"/>
              <a:ext cx="1321397" cy="509413"/>
              <a:chOff x="18989816" y="7048674"/>
              <a:chExt cx="1321397" cy="509413"/>
            </a:xfrm>
          </p:grpSpPr>
          <p:sp>
            <p:nvSpPr>
              <p:cNvPr id="250" name="Rounded Rectangle 249">
                <a:extLst>
                  <a:ext uri="{FF2B5EF4-FFF2-40B4-BE49-F238E27FC236}">
                    <a16:creationId xmlns:a16="http://schemas.microsoft.com/office/drawing/2014/main" id="{C9997913-C1E6-EE50-DB03-12DC9BA1A7C2}"/>
                  </a:ext>
                </a:extLst>
              </p:cNvPr>
              <p:cNvSpPr/>
              <p:nvPr/>
            </p:nvSpPr>
            <p:spPr>
              <a:xfrm>
                <a:off x="18989816"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51" name="white checkmark" descr="Checkmark outline">
                <a:extLst>
                  <a:ext uri="{FF2B5EF4-FFF2-40B4-BE49-F238E27FC236}">
                    <a16:creationId xmlns:a16="http://schemas.microsoft.com/office/drawing/2014/main" id="{BB4E531D-A95F-DF36-31B8-52D680C586E2}"/>
                  </a:ext>
                </a:extLst>
              </p:cNvPr>
              <p:cNvSpPr/>
              <p:nvPr/>
            </p:nvSpPr>
            <p:spPr>
              <a:xfrm>
                <a:off x="19187222"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C628F499-D2B9-2573-7E56-698EEEA26227}"/>
                </a:ext>
              </a:extLst>
            </p:cNvPr>
            <p:cNvGrpSpPr/>
            <p:nvPr/>
          </p:nvGrpSpPr>
          <p:grpSpPr>
            <a:xfrm>
              <a:off x="18989816" y="8002385"/>
              <a:ext cx="1321397" cy="509413"/>
              <a:chOff x="18989816" y="8002385"/>
              <a:chExt cx="1321397" cy="509413"/>
            </a:xfrm>
          </p:grpSpPr>
          <p:sp>
            <p:nvSpPr>
              <p:cNvPr id="253" name="Rounded Rectangle 252">
                <a:extLst>
                  <a:ext uri="{FF2B5EF4-FFF2-40B4-BE49-F238E27FC236}">
                    <a16:creationId xmlns:a16="http://schemas.microsoft.com/office/drawing/2014/main" id="{36CF1556-F039-5505-60DF-304F8575C284}"/>
                  </a:ext>
                </a:extLst>
              </p:cNvPr>
              <p:cNvSpPr/>
              <p:nvPr/>
            </p:nvSpPr>
            <p:spPr>
              <a:xfrm>
                <a:off x="18989816"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54" name="white checkmark" descr="Checkmark outline">
                <a:extLst>
                  <a:ext uri="{FF2B5EF4-FFF2-40B4-BE49-F238E27FC236}">
                    <a16:creationId xmlns:a16="http://schemas.microsoft.com/office/drawing/2014/main" id="{25FCE22D-116E-9E60-B384-771D6B8FD298}"/>
                  </a:ext>
                </a:extLst>
              </p:cNvPr>
              <p:cNvSpPr/>
              <p:nvPr/>
            </p:nvSpPr>
            <p:spPr>
              <a:xfrm>
                <a:off x="19187222"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1360528E-CFC0-568C-0337-A9823FF8435C}"/>
                </a:ext>
              </a:extLst>
            </p:cNvPr>
            <p:cNvGrpSpPr/>
            <p:nvPr/>
          </p:nvGrpSpPr>
          <p:grpSpPr>
            <a:xfrm>
              <a:off x="18989816" y="8971649"/>
              <a:ext cx="1321397" cy="509413"/>
              <a:chOff x="18989816" y="8956096"/>
              <a:chExt cx="1321397" cy="509413"/>
            </a:xfrm>
          </p:grpSpPr>
          <p:sp>
            <p:nvSpPr>
              <p:cNvPr id="256" name="Rounded Rectangle 255">
                <a:extLst>
                  <a:ext uri="{FF2B5EF4-FFF2-40B4-BE49-F238E27FC236}">
                    <a16:creationId xmlns:a16="http://schemas.microsoft.com/office/drawing/2014/main" id="{C1BE176D-14E7-6535-386C-C038D71165A4}"/>
                  </a:ext>
                </a:extLst>
              </p:cNvPr>
              <p:cNvSpPr/>
              <p:nvPr/>
            </p:nvSpPr>
            <p:spPr>
              <a:xfrm>
                <a:off x="18989816" y="8956096"/>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57" name="white checkmark" descr="Checkmark outline">
                <a:extLst>
                  <a:ext uri="{FF2B5EF4-FFF2-40B4-BE49-F238E27FC236}">
                    <a16:creationId xmlns:a16="http://schemas.microsoft.com/office/drawing/2014/main" id="{AA01C401-EDC9-7F85-6625-4B26134844E5}"/>
                  </a:ext>
                </a:extLst>
              </p:cNvPr>
              <p:cNvSpPr/>
              <p:nvPr/>
            </p:nvSpPr>
            <p:spPr>
              <a:xfrm>
                <a:off x="19187222" y="9121162"/>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94874553-D67E-4521-BB37-FFAA99427269}"/>
                </a:ext>
              </a:extLst>
            </p:cNvPr>
            <p:cNvGrpSpPr/>
            <p:nvPr/>
          </p:nvGrpSpPr>
          <p:grpSpPr>
            <a:xfrm>
              <a:off x="18989816" y="9909807"/>
              <a:ext cx="1321397" cy="509413"/>
              <a:chOff x="18989816" y="9909807"/>
              <a:chExt cx="1321397" cy="509413"/>
            </a:xfrm>
          </p:grpSpPr>
          <p:sp>
            <p:nvSpPr>
              <p:cNvPr id="259" name="Rounded Rectangle 258">
                <a:extLst>
                  <a:ext uri="{FF2B5EF4-FFF2-40B4-BE49-F238E27FC236}">
                    <a16:creationId xmlns:a16="http://schemas.microsoft.com/office/drawing/2014/main" id="{58EADD17-F5AA-D983-255D-6B7396ECFD20}"/>
                  </a:ext>
                </a:extLst>
              </p:cNvPr>
              <p:cNvSpPr/>
              <p:nvPr/>
            </p:nvSpPr>
            <p:spPr>
              <a:xfrm>
                <a:off x="18989816" y="9909807"/>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60" name="white checkmark" descr="Checkmark outline">
                <a:extLst>
                  <a:ext uri="{FF2B5EF4-FFF2-40B4-BE49-F238E27FC236}">
                    <a16:creationId xmlns:a16="http://schemas.microsoft.com/office/drawing/2014/main" id="{A7715C30-5FAE-7003-D29A-1AC1F4C37487}"/>
                  </a:ext>
                </a:extLst>
              </p:cNvPr>
              <p:cNvSpPr/>
              <p:nvPr/>
            </p:nvSpPr>
            <p:spPr>
              <a:xfrm>
                <a:off x="19187222" y="10074873"/>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120" name="transfer ops" hidden="1">
            <a:extLst>
              <a:ext uri="{FF2B5EF4-FFF2-40B4-BE49-F238E27FC236}">
                <a16:creationId xmlns:a16="http://schemas.microsoft.com/office/drawing/2014/main" id="{B8B6AD0B-036B-C5D1-C366-877AEDDD00F5}"/>
              </a:ext>
            </a:extLst>
          </p:cNvPr>
          <p:cNvGrpSpPr/>
          <p:nvPr/>
        </p:nvGrpSpPr>
        <p:grpSpPr>
          <a:xfrm>
            <a:off x="10849809" y="4147185"/>
            <a:ext cx="3119585" cy="7998444"/>
            <a:chOff x="14101009" y="4147185"/>
            <a:chExt cx="3119585" cy="7998444"/>
          </a:xfrm>
        </p:grpSpPr>
        <p:sp>
          <p:nvSpPr>
            <p:cNvPr id="121" name="Rectangle: Rounded Corners 3">
              <a:extLst>
                <a:ext uri="{FF2B5EF4-FFF2-40B4-BE49-F238E27FC236}">
                  <a16:creationId xmlns:a16="http://schemas.microsoft.com/office/drawing/2014/main" id="{243530CA-79DE-2A3F-55A5-EAC560FBBAFB}"/>
                </a:ext>
              </a:extLst>
            </p:cNvPr>
            <p:cNvSpPr/>
            <p:nvPr/>
          </p:nvSpPr>
          <p:spPr>
            <a:xfrm>
              <a:off x="14197761" y="4147185"/>
              <a:ext cx="2926080" cy="7998444"/>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122" name="TextBox 121">
              <a:extLst>
                <a:ext uri="{FF2B5EF4-FFF2-40B4-BE49-F238E27FC236}">
                  <a16:creationId xmlns:a16="http://schemas.microsoft.com/office/drawing/2014/main" id="{6FD899BE-2F9D-433C-16CB-6986AC03DC0C}"/>
                </a:ext>
              </a:extLst>
            </p:cNvPr>
            <p:cNvSpPr txBox="1"/>
            <p:nvPr/>
          </p:nvSpPr>
          <p:spPr>
            <a:xfrm>
              <a:off x="14197761" y="4937372"/>
              <a:ext cx="2926080" cy="83099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2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400" b="1" dirty="0">
                  <a:solidFill>
                    <a:schemeClr val="bg1"/>
                  </a:solidFill>
                  <a:latin typeface="Arial-BoldMT"/>
                </a:rPr>
                <a:t>TRANSFER OPS</a:t>
              </a:r>
              <a:endParaRPr lang="en-US" sz="1400" b="0" dirty="0">
                <a:solidFill>
                  <a:schemeClr val="bg1"/>
                </a:solidFill>
                <a:latin typeface="ArialMT"/>
              </a:endParaRPr>
            </a:p>
          </p:txBody>
        </p:sp>
        <p:sp>
          <p:nvSpPr>
            <p:cNvPr id="123" name="Rectangle 122">
              <a:extLst>
                <a:ext uri="{FF2B5EF4-FFF2-40B4-BE49-F238E27FC236}">
                  <a16:creationId xmlns:a16="http://schemas.microsoft.com/office/drawing/2014/main" id="{246365F7-0B9A-594E-D2AE-8E57C1F6F321}"/>
                </a:ext>
              </a:extLst>
            </p:cNvPr>
            <p:cNvSpPr/>
            <p:nvPr/>
          </p:nvSpPr>
          <p:spPr>
            <a:xfrm>
              <a:off x="14197761" y="11063076"/>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a:t>Adds </a:t>
              </a:r>
            </a:p>
            <a:p>
              <a:pPr algn="ctr"/>
              <a:r>
                <a:rPr lang="en-US" sz="1800" b="1"/>
                <a:t>Consultants</a:t>
              </a:r>
            </a:p>
          </p:txBody>
        </p:sp>
        <p:sp>
          <p:nvSpPr>
            <p:cNvPr id="124" name="white center section">
              <a:extLst>
                <a:ext uri="{FF2B5EF4-FFF2-40B4-BE49-F238E27FC236}">
                  <a16:creationId xmlns:a16="http://schemas.microsoft.com/office/drawing/2014/main" id="{67A9C7ED-8BFB-22D2-46E3-EE9CF9503E48}"/>
                </a:ext>
              </a:extLst>
            </p:cNvPr>
            <p:cNvSpPr/>
            <p:nvPr/>
          </p:nvSpPr>
          <p:spPr>
            <a:xfrm>
              <a:off x="14101009" y="6068255"/>
              <a:ext cx="3119584"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451"/>
                </a:prstClr>
              </a:outerShdw>
            </a:effectLst>
          </p:spPr>
          <p:txBody>
            <a:bodyPr rtlCol="0" anchor="ctr"/>
            <a:lstStyle/>
            <a:p>
              <a:pPr algn="ctr" defTabSz="457200"/>
              <a:endParaRPr lang="en-ID" sz="3600" kern="0">
                <a:solidFill>
                  <a:prstClr val="white"/>
                </a:solidFill>
                <a:latin typeface="Manjari" panose="02000503000000000000" pitchFamily="2" charset="0"/>
              </a:endParaRPr>
            </a:p>
          </p:txBody>
        </p:sp>
        <p:sp>
          <p:nvSpPr>
            <p:cNvPr id="125" name="Rectangle 124">
              <a:extLst>
                <a:ext uri="{FF2B5EF4-FFF2-40B4-BE49-F238E27FC236}">
                  <a16:creationId xmlns:a16="http://schemas.microsoft.com/office/drawing/2014/main" id="{CC004FBE-194E-EC81-772C-81167EA2FD01}"/>
                </a:ext>
              </a:extLst>
            </p:cNvPr>
            <p:cNvSpPr/>
            <p:nvPr/>
          </p:nvSpPr>
          <p:spPr>
            <a:xfrm>
              <a:off x="14101010" y="6858950"/>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3B817AD7-D4ED-4E4E-94D1-74C724CB3DFC}"/>
                </a:ext>
              </a:extLst>
            </p:cNvPr>
            <p:cNvSpPr/>
            <p:nvPr/>
          </p:nvSpPr>
          <p:spPr>
            <a:xfrm>
              <a:off x="14101010" y="8743243"/>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D0BE935B-B596-AE44-90BE-794DB20D596B}"/>
                </a:ext>
              </a:extLst>
            </p:cNvPr>
            <p:cNvGrpSpPr/>
            <p:nvPr/>
          </p:nvGrpSpPr>
          <p:grpSpPr>
            <a:xfrm>
              <a:off x="14292379" y="7048674"/>
              <a:ext cx="1321397" cy="509413"/>
              <a:chOff x="14292379" y="7048674"/>
              <a:chExt cx="1321397" cy="509413"/>
            </a:xfrm>
          </p:grpSpPr>
          <p:sp>
            <p:nvSpPr>
              <p:cNvPr id="144" name="Rounded Rectangle 143">
                <a:extLst>
                  <a:ext uri="{FF2B5EF4-FFF2-40B4-BE49-F238E27FC236}">
                    <a16:creationId xmlns:a16="http://schemas.microsoft.com/office/drawing/2014/main" id="{7E0F1ABC-0414-3C73-04A5-0734580FBB8C}"/>
                  </a:ext>
                </a:extLst>
              </p:cNvPr>
              <p:cNvSpPr/>
              <p:nvPr/>
            </p:nvSpPr>
            <p:spPr>
              <a:xfrm>
                <a:off x="14292379"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145" name="white checkmark" descr="Checkmark outline">
                <a:extLst>
                  <a:ext uri="{FF2B5EF4-FFF2-40B4-BE49-F238E27FC236}">
                    <a16:creationId xmlns:a16="http://schemas.microsoft.com/office/drawing/2014/main" id="{4344549C-F89A-BDDF-F673-0211DCE33AEC}"/>
                  </a:ext>
                </a:extLst>
              </p:cNvPr>
              <p:cNvSpPr/>
              <p:nvPr/>
            </p:nvSpPr>
            <p:spPr>
              <a:xfrm>
                <a:off x="14489785"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128" name="Group 127">
              <a:extLst>
                <a:ext uri="{FF2B5EF4-FFF2-40B4-BE49-F238E27FC236}">
                  <a16:creationId xmlns:a16="http://schemas.microsoft.com/office/drawing/2014/main" id="{E056AC18-C902-F478-C394-3AFA68211C66}"/>
                </a:ext>
              </a:extLst>
            </p:cNvPr>
            <p:cNvGrpSpPr/>
            <p:nvPr/>
          </p:nvGrpSpPr>
          <p:grpSpPr>
            <a:xfrm>
              <a:off x="15707826" y="7048674"/>
              <a:ext cx="1321397" cy="509413"/>
              <a:chOff x="15707826" y="7048674"/>
              <a:chExt cx="1321397" cy="509413"/>
            </a:xfrm>
          </p:grpSpPr>
          <p:sp>
            <p:nvSpPr>
              <p:cNvPr id="142" name="Rounded Rectangle 141">
                <a:extLst>
                  <a:ext uri="{FF2B5EF4-FFF2-40B4-BE49-F238E27FC236}">
                    <a16:creationId xmlns:a16="http://schemas.microsoft.com/office/drawing/2014/main" id="{23AD632A-A2C6-D441-A965-ED44D483E010}"/>
                  </a:ext>
                </a:extLst>
              </p:cNvPr>
              <p:cNvSpPr/>
              <p:nvPr/>
            </p:nvSpPr>
            <p:spPr>
              <a:xfrm>
                <a:off x="15707826"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143" name="white checkmark" descr="Checkmark outline">
                <a:extLst>
                  <a:ext uri="{FF2B5EF4-FFF2-40B4-BE49-F238E27FC236}">
                    <a16:creationId xmlns:a16="http://schemas.microsoft.com/office/drawing/2014/main" id="{4975E212-1EF1-90A2-E3C8-BC74FE4EBBCF}"/>
                  </a:ext>
                </a:extLst>
              </p:cNvPr>
              <p:cNvSpPr/>
              <p:nvPr/>
            </p:nvSpPr>
            <p:spPr>
              <a:xfrm>
                <a:off x="15905232"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129" name="Group 128">
              <a:extLst>
                <a:ext uri="{FF2B5EF4-FFF2-40B4-BE49-F238E27FC236}">
                  <a16:creationId xmlns:a16="http://schemas.microsoft.com/office/drawing/2014/main" id="{2C7D7966-CFE0-C9A1-8DF1-80F0EF92EA72}"/>
                </a:ext>
              </a:extLst>
            </p:cNvPr>
            <p:cNvGrpSpPr/>
            <p:nvPr/>
          </p:nvGrpSpPr>
          <p:grpSpPr>
            <a:xfrm>
              <a:off x="14292379" y="8017938"/>
              <a:ext cx="1321397" cy="509413"/>
              <a:chOff x="14292379" y="8017938"/>
              <a:chExt cx="1321397" cy="509413"/>
            </a:xfrm>
          </p:grpSpPr>
          <p:sp>
            <p:nvSpPr>
              <p:cNvPr id="140" name="Rounded Rectangle 139">
                <a:extLst>
                  <a:ext uri="{FF2B5EF4-FFF2-40B4-BE49-F238E27FC236}">
                    <a16:creationId xmlns:a16="http://schemas.microsoft.com/office/drawing/2014/main" id="{330CA229-DE83-FAE4-8DB8-239304A2190B}"/>
                  </a:ext>
                </a:extLst>
              </p:cNvPr>
              <p:cNvSpPr/>
              <p:nvPr/>
            </p:nvSpPr>
            <p:spPr>
              <a:xfrm>
                <a:off x="14292379" y="8017938"/>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141" name="white checkmark" descr="Checkmark outline">
                <a:extLst>
                  <a:ext uri="{FF2B5EF4-FFF2-40B4-BE49-F238E27FC236}">
                    <a16:creationId xmlns:a16="http://schemas.microsoft.com/office/drawing/2014/main" id="{3E590F28-3F97-EA2A-6C29-24F977A86ABF}"/>
                  </a:ext>
                </a:extLst>
              </p:cNvPr>
              <p:cNvSpPr/>
              <p:nvPr/>
            </p:nvSpPr>
            <p:spPr>
              <a:xfrm>
                <a:off x="14489785"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130" name="Group 129">
              <a:extLst>
                <a:ext uri="{FF2B5EF4-FFF2-40B4-BE49-F238E27FC236}">
                  <a16:creationId xmlns:a16="http://schemas.microsoft.com/office/drawing/2014/main" id="{5732928A-F68D-5285-9074-956AB8A9D018}"/>
                </a:ext>
              </a:extLst>
            </p:cNvPr>
            <p:cNvGrpSpPr/>
            <p:nvPr/>
          </p:nvGrpSpPr>
          <p:grpSpPr>
            <a:xfrm>
              <a:off x="15707826" y="8017938"/>
              <a:ext cx="1321397" cy="509413"/>
              <a:chOff x="15707826" y="8017938"/>
              <a:chExt cx="1321397" cy="509413"/>
            </a:xfrm>
          </p:grpSpPr>
          <p:sp>
            <p:nvSpPr>
              <p:cNvPr id="138" name="Rounded Rectangle 137">
                <a:extLst>
                  <a:ext uri="{FF2B5EF4-FFF2-40B4-BE49-F238E27FC236}">
                    <a16:creationId xmlns:a16="http://schemas.microsoft.com/office/drawing/2014/main" id="{81B9CB1F-CE6B-EC9A-5511-EFB8E42D33C2}"/>
                  </a:ext>
                </a:extLst>
              </p:cNvPr>
              <p:cNvSpPr/>
              <p:nvPr/>
            </p:nvSpPr>
            <p:spPr>
              <a:xfrm>
                <a:off x="15707826" y="8017938"/>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139" name="white checkmark" descr="Checkmark outline">
                <a:extLst>
                  <a:ext uri="{FF2B5EF4-FFF2-40B4-BE49-F238E27FC236}">
                    <a16:creationId xmlns:a16="http://schemas.microsoft.com/office/drawing/2014/main" id="{FE052A1C-10FF-5650-2E9C-FD84DBCAE379}"/>
                  </a:ext>
                </a:extLst>
              </p:cNvPr>
              <p:cNvSpPr/>
              <p:nvPr/>
            </p:nvSpPr>
            <p:spPr>
              <a:xfrm>
                <a:off x="15905232"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131" name="Group 130">
              <a:extLst>
                <a:ext uri="{FF2B5EF4-FFF2-40B4-BE49-F238E27FC236}">
                  <a16:creationId xmlns:a16="http://schemas.microsoft.com/office/drawing/2014/main" id="{92668768-59A0-7E0B-F957-47CBE13B6676}"/>
                </a:ext>
              </a:extLst>
            </p:cNvPr>
            <p:cNvGrpSpPr/>
            <p:nvPr/>
          </p:nvGrpSpPr>
          <p:grpSpPr>
            <a:xfrm>
              <a:off x="14292379" y="8971649"/>
              <a:ext cx="1321397" cy="509413"/>
              <a:chOff x="14292379" y="8987202"/>
              <a:chExt cx="1321397" cy="509413"/>
            </a:xfrm>
          </p:grpSpPr>
          <p:sp>
            <p:nvSpPr>
              <p:cNvPr id="136" name="Rounded Rectangle 135">
                <a:extLst>
                  <a:ext uri="{FF2B5EF4-FFF2-40B4-BE49-F238E27FC236}">
                    <a16:creationId xmlns:a16="http://schemas.microsoft.com/office/drawing/2014/main" id="{0823AF25-03F0-3D04-1F7D-EF9B74C0AE7C}"/>
                  </a:ext>
                </a:extLst>
              </p:cNvPr>
              <p:cNvSpPr/>
              <p:nvPr/>
            </p:nvSpPr>
            <p:spPr>
              <a:xfrm>
                <a:off x="14292379" y="8987202"/>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137" name="white checkmark" descr="Checkmark outline">
                <a:extLst>
                  <a:ext uri="{FF2B5EF4-FFF2-40B4-BE49-F238E27FC236}">
                    <a16:creationId xmlns:a16="http://schemas.microsoft.com/office/drawing/2014/main" id="{93FA7766-E877-9202-C1A7-15DFA2DB628C}"/>
                  </a:ext>
                </a:extLst>
              </p:cNvPr>
              <p:cNvSpPr/>
              <p:nvPr/>
            </p:nvSpPr>
            <p:spPr>
              <a:xfrm>
                <a:off x="14489785"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132" name="Group 131">
              <a:extLst>
                <a:ext uri="{FF2B5EF4-FFF2-40B4-BE49-F238E27FC236}">
                  <a16:creationId xmlns:a16="http://schemas.microsoft.com/office/drawing/2014/main" id="{6BD4FA31-A583-41D4-FFE4-875722604177}"/>
                </a:ext>
              </a:extLst>
            </p:cNvPr>
            <p:cNvGrpSpPr/>
            <p:nvPr/>
          </p:nvGrpSpPr>
          <p:grpSpPr>
            <a:xfrm>
              <a:off x="15707826" y="8971649"/>
              <a:ext cx="1321397" cy="509413"/>
              <a:chOff x="15707826" y="8987202"/>
              <a:chExt cx="1321397" cy="509413"/>
            </a:xfrm>
          </p:grpSpPr>
          <p:sp>
            <p:nvSpPr>
              <p:cNvPr id="134" name="Rounded Rectangle 133">
                <a:extLst>
                  <a:ext uri="{FF2B5EF4-FFF2-40B4-BE49-F238E27FC236}">
                    <a16:creationId xmlns:a16="http://schemas.microsoft.com/office/drawing/2014/main" id="{FD42025C-185B-75BA-136F-811AF285508C}"/>
                  </a:ext>
                </a:extLst>
              </p:cNvPr>
              <p:cNvSpPr/>
              <p:nvPr/>
            </p:nvSpPr>
            <p:spPr>
              <a:xfrm>
                <a:off x="15707826" y="8987202"/>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135" name="white checkmark" descr="Checkmark outline">
                <a:extLst>
                  <a:ext uri="{FF2B5EF4-FFF2-40B4-BE49-F238E27FC236}">
                    <a16:creationId xmlns:a16="http://schemas.microsoft.com/office/drawing/2014/main" id="{2CA82AB6-51C2-8F0F-5DF7-8E752A3E6701}"/>
                  </a:ext>
                </a:extLst>
              </p:cNvPr>
              <p:cNvSpPr/>
              <p:nvPr/>
            </p:nvSpPr>
            <p:spPr>
              <a:xfrm>
                <a:off x="15905232"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133" name="Isosceles Triangle 6">
              <a:extLst>
                <a:ext uri="{FF2B5EF4-FFF2-40B4-BE49-F238E27FC236}">
                  <a16:creationId xmlns:a16="http://schemas.microsoft.com/office/drawing/2014/main" id="{FFF188E9-792E-AB13-AD55-7C5356257A53}"/>
                </a:ext>
              </a:extLst>
            </p:cNvPr>
            <p:cNvSpPr/>
            <p:nvPr/>
          </p:nvSpPr>
          <p:spPr>
            <a:xfrm flipV="1">
              <a:off x="15227068" y="6003824"/>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grpSp>
        <p:nvGrpSpPr>
          <p:cNvPr id="104" name="pulsara med ops" hidden="1">
            <a:extLst>
              <a:ext uri="{FF2B5EF4-FFF2-40B4-BE49-F238E27FC236}">
                <a16:creationId xmlns:a16="http://schemas.microsoft.com/office/drawing/2014/main" id="{DAE56A32-4234-47E8-E82F-1E4044383C90}"/>
              </a:ext>
            </a:extLst>
          </p:cNvPr>
          <p:cNvGrpSpPr/>
          <p:nvPr/>
        </p:nvGrpSpPr>
        <p:grpSpPr>
          <a:xfrm>
            <a:off x="7774875" y="3611628"/>
            <a:ext cx="3036095" cy="8482053"/>
            <a:chOff x="11600278" y="3611628"/>
            <a:chExt cx="3036095" cy="8482053"/>
          </a:xfrm>
        </p:grpSpPr>
        <p:sp>
          <p:nvSpPr>
            <p:cNvPr id="105" name="Rectangle: Rounded Corners 2">
              <a:extLst>
                <a:ext uri="{FF2B5EF4-FFF2-40B4-BE49-F238E27FC236}">
                  <a16:creationId xmlns:a16="http://schemas.microsoft.com/office/drawing/2014/main" id="{D1E33380-CBB4-FB49-D59B-BD5B957454C0}"/>
                </a:ext>
              </a:extLst>
            </p:cNvPr>
            <p:cNvSpPr/>
            <p:nvPr/>
          </p:nvSpPr>
          <p:spPr>
            <a:xfrm>
              <a:off x="11655285" y="3611628"/>
              <a:ext cx="2926080" cy="8482053"/>
            </a:xfrm>
            <a:prstGeom prst="roundRect">
              <a:avLst>
                <a:gd name="adj" fmla="val 13334"/>
              </a:avLst>
            </a:prstGeom>
            <a:solidFill>
              <a:srgbClr val="53C3C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dirty="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108" name="Rectangle 107">
              <a:extLst>
                <a:ext uri="{FF2B5EF4-FFF2-40B4-BE49-F238E27FC236}">
                  <a16:creationId xmlns:a16="http://schemas.microsoft.com/office/drawing/2014/main" id="{AF2E983B-7723-761E-B59D-A53ABBA032DF}"/>
                </a:ext>
              </a:extLst>
            </p:cNvPr>
            <p:cNvSpPr/>
            <p:nvPr/>
          </p:nvSpPr>
          <p:spPr>
            <a:xfrm>
              <a:off x="11655285" y="11063076"/>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Free to Hospitals in MED OPS Regions</a:t>
              </a:r>
            </a:p>
          </p:txBody>
        </p:sp>
        <p:sp>
          <p:nvSpPr>
            <p:cNvPr id="109" name="TextBox 108">
              <a:extLst>
                <a:ext uri="{FF2B5EF4-FFF2-40B4-BE49-F238E27FC236}">
                  <a16:creationId xmlns:a16="http://schemas.microsoft.com/office/drawing/2014/main" id="{C5EE8709-DC7E-8E79-DABC-987ECD505C84}"/>
                </a:ext>
              </a:extLst>
            </p:cNvPr>
            <p:cNvSpPr txBox="1"/>
            <p:nvPr/>
          </p:nvSpPr>
          <p:spPr>
            <a:xfrm>
              <a:off x="11655285" y="4451667"/>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MED</a:t>
              </a:r>
              <a:r>
                <a:rPr lang="en-US" sz="4000" b="1" spc="-400"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 </a:t>
              </a: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OPS</a:t>
              </a:r>
            </a:p>
          </p:txBody>
        </p:sp>
        <p:sp>
          <p:nvSpPr>
            <p:cNvPr id="110" name="white center section">
              <a:extLst>
                <a:ext uri="{FF2B5EF4-FFF2-40B4-BE49-F238E27FC236}">
                  <a16:creationId xmlns:a16="http://schemas.microsoft.com/office/drawing/2014/main" id="{BE9FF54C-5F0F-7CE6-56E6-28CD8EB5AC61}"/>
                </a:ext>
              </a:extLst>
            </p:cNvPr>
            <p:cNvSpPr/>
            <p:nvPr/>
          </p:nvSpPr>
          <p:spPr>
            <a:xfrm>
              <a:off x="11600278" y="6068255"/>
              <a:ext cx="3036095"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Manjari" panose="02000503000000000000" pitchFamily="2" charset="0"/>
                </a:rPr>
                <a:t>v</a:t>
              </a:r>
            </a:p>
          </p:txBody>
        </p:sp>
        <p:sp>
          <p:nvSpPr>
            <p:cNvPr id="111" name="Rectangle 110">
              <a:extLst>
                <a:ext uri="{FF2B5EF4-FFF2-40B4-BE49-F238E27FC236}">
                  <a16:creationId xmlns:a16="http://schemas.microsoft.com/office/drawing/2014/main" id="{7B9ACE81-A23D-077F-31B5-15C16FEF5FD5}"/>
                </a:ext>
              </a:extLst>
            </p:cNvPr>
            <p:cNvSpPr/>
            <p:nvPr/>
          </p:nvSpPr>
          <p:spPr>
            <a:xfrm>
              <a:off x="11608491" y="6829261"/>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D6B1FC63-2D8F-6B9A-C060-7A2ADAFE4322}"/>
                </a:ext>
              </a:extLst>
            </p:cNvPr>
            <p:cNvSpPr/>
            <p:nvPr/>
          </p:nvSpPr>
          <p:spPr>
            <a:xfrm>
              <a:off x="11608491" y="8677930"/>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E09C5DD7-B872-1DB8-8E9D-07A934633825}"/>
                </a:ext>
              </a:extLst>
            </p:cNvPr>
            <p:cNvGrpSpPr/>
            <p:nvPr/>
          </p:nvGrpSpPr>
          <p:grpSpPr>
            <a:xfrm>
              <a:off x="12457627" y="7048674"/>
              <a:ext cx="1321397" cy="509413"/>
              <a:chOff x="12459466" y="7048674"/>
              <a:chExt cx="1321397" cy="509413"/>
            </a:xfrm>
          </p:grpSpPr>
          <p:sp>
            <p:nvSpPr>
              <p:cNvPr id="118" name="Rounded Rectangle 117">
                <a:extLst>
                  <a:ext uri="{FF2B5EF4-FFF2-40B4-BE49-F238E27FC236}">
                    <a16:creationId xmlns:a16="http://schemas.microsoft.com/office/drawing/2014/main" id="{52F58F22-F0C3-D3C6-ACDF-D998A8020E19}"/>
                  </a:ext>
                </a:extLst>
              </p:cNvPr>
              <p:cNvSpPr/>
              <p:nvPr/>
            </p:nvSpPr>
            <p:spPr>
              <a:xfrm>
                <a:off x="12459466"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119" name="white checkmark" descr="Checkmark outline">
                <a:extLst>
                  <a:ext uri="{FF2B5EF4-FFF2-40B4-BE49-F238E27FC236}">
                    <a16:creationId xmlns:a16="http://schemas.microsoft.com/office/drawing/2014/main" id="{C90B7D7D-0D9F-5F85-4DBC-0C4F92EBC15B}"/>
                  </a:ext>
                </a:extLst>
              </p:cNvPr>
              <p:cNvSpPr/>
              <p:nvPr/>
            </p:nvSpPr>
            <p:spPr>
              <a:xfrm>
                <a:off x="12656872"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114" name="Isosceles Triangle 6">
              <a:extLst>
                <a:ext uri="{FF2B5EF4-FFF2-40B4-BE49-F238E27FC236}">
                  <a16:creationId xmlns:a16="http://schemas.microsoft.com/office/drawing/2014/main" id="{7CDE537C-AEDD-0D32-30FB-047E4F47622D}"/>
                </a:ext>
              </a:extLst>
            </p:cNvPr>
            <p:cNvSpPr/>
            <p:nvPr/>
          </p:nvSpPr>
          <p:spPr>
            <a:xfrm flipV="1">
              <a:off x="12684592" y="5978423"/>
              <a:ext cx="867466" cy="473192"/>
            </a:xfrm>
            <a:prstGeom prst="triangle">
              <a:avLst/>
            </a:prstGeom>
            <a:solidFill>
              <a:srgbClr val="53C3C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nvGrpSpPr>
            <p:cNvPr id="115" name="Group 114">
              <a:extLst>
                <a:ext uri="{FF2B5EF4-FFF2-40B4-BE49-F238E27FC236}">
                  <a16:creationId xmlns:a16="http://schemas.microsoft.com/office/drawing/2014/main" id="{BCEBF7A8-79C5-BA68-D176-659ABB2FFC7C}"/>
                </a:ext>
              </a:extLst>
            </p:cNvPr>
            <p:cNvGrpSpPr/>
            <p:nvPr/>
          </p:nvGrpSpPr>
          <p:grpSpPr>
            <a:xfrm>
              <a:off x="12457627" y="8002830"/>
              <a:ext cx="1321397" cy="509413"/>
              <a:chOff x="12459466" y="8002830"/>
              <a:chExt cx="1321397" cy="509413"/>
            </a:xfrm>
          </p:grpSpPr>
          <p:sp>
            <p:nvSpPr>
              <p:cNvPr id="116" name="Rounded Rectangle 115">
                <a:extLst>
                  <a:ext uri="{FF2B5EF4-FFF2-40B4-BE49-F238E27FC236}">
                    <a16:creationId xmlns:a16="http://schemas.microsoft.com/office/drawing/2014/main" id="{0405670A-4C6B-8D39-7EFC-94A10B36B2CC}"/>
                  </a:ext>
                </a:extLst>
              </p:cNvPr>
              <p:cNvSpPr/>
              <p:nvPr/>
            </p:nvSpPr>
            <p:spPr>
              <a:xfrm>
                <a:off x="12459466" y="8002830"/>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dirty="0"/>
                  <a:t>        </a:t>
                </a:r>
                <a:r>
                  <a:rPr lang="en-US" sz="2000" b="1" dirty="0"/>
                  <a:t>ALL</a:t>
                </a:r>
                <a:endParaRPr lang="en-US" b="1" dirty="0"/>
              </a:p>
            </p:txBody>
          </p:sp>
          <p:sp>
            <p:nvSpPr>
              <p:cNvPr id="117" name="white checkmark" descr="Checkmark outline">
                <a:extLst>
                  <a:ext uri="{FF2B5EF4-FFF2-40B4-BE49-F238E27FC236}">
                    <a16:creationId xmlns:a16="http://schemas.microsoft.com/office/drawing/2014/main" id="{2374FD25-573C-03B7-A58E-A8047FB5ACA3}"/>
                  </a:ext>
                </a:extLst>
              </p:cNvPr>
              <p:cNvSpPr/>
              <p:nvPr/>
            </p:nvSpPr>
            <p:spPr>
              <a:xfrm>
                <a:off x="12656872" y="8167896"/>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103" name="pulsara one" hidden="1">
            <a:extLst>
              <a:ext uri="{FF2B5EF4-FFF2-40B4-BE49-F238E27FC236}">
                <a16:creationId xmlns:a16="http://schemas.microsoft.com/office/drawing/2014/main" id="{B90831BE-4D38-44D2-E743-FB8836850929}"/>
              </a:ext>
            </a:extLst>
          </p:cNvPr>
          <p:cNvGrpSpPr/>
          <p:nvPr/>
        </p:nvGrpSpPr>
        <p:grpSpPr>
          <a:xfrm>
            <a:off x="7767402" y="3611628"/>
            <a:ext cx="3036095" cy="8482053"/>
            <a:chOff x="7767402" y="3611628"/>
            <a:chExt cx="3036095" cy="8482053"/>
          </a:xfrm>
        </p:grpSpPr>
        <p:sp>
          <p:nvSpPr>
            <p:cNvPr id="49" name="Rectangle: Rounded Corners 2">
              <a:extLst>
                <a:ext uri="{FF2B5EF4-FFF2-40B4-BE49-F238E27FC236}">
                  <a16:creationId xmlns:a16="http://schemas.microsoft.com/office/drawing/2014/main" id="{127D7A7B-3C91-541E-8D48-26FE053E0CB3}"/>
                </a:ext>
              </a:extLst>
            </p:cNvPr>
            <p:cNvSpPr/>
            <p:nvPr/>
          </p:nvSpPr>
          <p:spPr>
            <a:xfrm>
              <a:off x="7822409" y="3611628"/>
              <a:ext cx="2926080" cy="8482053"/>
            </a:xfrm>
            <a:prstGeom prst="roundRect">
              <a:avLst>
                <a:gd name="adj" fmla="val 13334"/>
              </a:avLst>
            </a:prstGeom>
            <a:solidFill>
              <a:srgbClr val="20525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25" name="Rectangle 24">
              <a:extLst>
                <a:ext uri="{FF2B5EF4-FFF2-40B4-BE49-F238E27FC236}">
                  <a16:creationId xmlns:a16="http://schemas.microsoft.com/office/drawing/2014/main" id="{07E38214-C60D-0DAC-0CDE-FD811BE09A9A}"/>
                </a:ext>
              </a:extLst>
            </p:cNvPr>
            <p:cNvSpPr/>
            <p:nvPr/>
          </p:nvSpPr>
          <p:spPr>
            <a:xfrm>
              <a:off x="7822409" y="11063076"/>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a:t>Always Free to Everyone</a:t>
              </a:r>
            </a:p>
          </p:txBody>
        </p:sp>
        <p:sp>
          <p:nvSpPr>
            <p:cNvPr id="26" name="TextBox 25">
              <a:extLst>
                <a:ext uri="{FF2B5EF4-FFF2-40B4-BE49-F238E27FC236}">
                  <a16:creationId xmlns:a16="http://schemas.microsoft.com/office/drawing/2014/main" id="{CFCC7383-D70C-BB73-A6CB-28677D510ECD}"/>
                </a:ext>
              </a:extLst>
            </p:cNvPr>
            <p:cNvSpPr txBox="1"/>
            <p:nvPr/>
          </p:nvSpPr>
          <p:spPr>
            <a:xfrm>
              <a:off x="7822409" y="4451667"/>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ONE</a:t>
              </a:r>
            </a:p>
          </p:txBody>
        </p:sp>
        <p:sp>
          <p:nvSpPr>
            <p:cNvPr id="54" name="white center section">
              <a:extLst>
                <a:ext uri="{FF2B5EF4-FFF2-40B4-BE49-F238E27FC236}">
                  <a16:creationId xmlns:a16="http://schemas.microsoft.com/office/drawing/2014/main" id="{6697C956-1A65-C414-7D5E-A9600F3A7B0B}"/>
                </a:ext>
              </a:extLst>
            </p:cNvPr>
            <p:cNvSpPr/>
            <p:nvPr/>
          </p:nvSpPr>
          <p:spPr>
            <a:xfrm>
              <a:off x="7767402" y="6068255"/>
              <a:ext cx="3036095"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Manjari" panose="02000503000000000000" pitchFamily="2" charset="0"/>
                </a:rPr>
                <a:t>v</a:t>
              </a:r>
            </a:p>
          </p:txBody>
        </p:sp>
        <p:sp>
          <p:nvSpPr>
            <p:cNvPr id="67" name="Rectangle 66">
              <a:extLst>
                <a:ext uri="{FF2B5EF4-FFF2-40B4-BE49-F238E27FC236}">
                  <a16:creationId xmlns:a16="http://schemas.microsoft.com/office/drawing/2014/main" id="{206348AD-7EB0-55F4-99F2-F1ACB57D6CA5}"/>
                </a:ext>
              </a:extLst>
            </p:cNvPr>
            <p:cNvSpPr/>
            <p:nvPr/>
          </p:nvSpPr>
          <p:spPr>
            <a:xfrm>
              <a:off x="7775615" y="6829261"/>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3890608-D0D6-63F6-0841-BCB37C51EF11}"/>
                </a:ext>
              </a:extLst>
            </p:cNvPr>
            <p:cNvSpPr/>
            <p:nvPr/>
          </p:nvSpPr>
          <p:spPr>
            <a:xfrm>
              <a:off x="7775615" y="8677930"/>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33A01994-32F8-ED31-79FC-BFD73FE06757}"/>
                </a:ext>
              </a:extLst>
            </p:cNvPr>
            <p:cNvGrpSpPr/>
            <p:nvPr/>
          </p:nvGrpSpPr>
          <p:grpSpPr>
            <a:xfrm>
              <a:off x="8624751" y="7048674"/>
              <a:ext cx="1321397" cy="509413"/>
              <a:chOff x="8626590" y="7048674"/>
              <a:chExt cx="1321397" cy="509413"/>
            </a:xfrm>
          </p:grpSpPr>
          <p:sp>
            <p:nvSpPr>
              <p:cNvPr id="106" name="Rounded Rectangle 105">
                <a:extLst>
                  <a:ext uri="{FF2B5EF4-FFF2-40B4-BE49-F238E27FC236}">
                    <a16:creationId xmlns:a16="http://schemas.microsoft.com/office/drawing/2014/main" id="{DF9B2534-D8AD-5052-09A0-DA5088EAF2F5}"/>
                  </a:ext>
                </a:extLst>
              </p:cNvPr>
              <p:cNvSpPr/>
              <p:nvPr/>
            </p:nvSpPr>
            <p:spPr>
              <a:xfrm>
                <a:off x="8626590"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dirty="0"/>
                  <a:t>        </a:t>
                </a:r>
                <a:r>
                  <a:rPr lang="en-US" sz="2000" b="1" dirty="0"/>
                  <a:t>ALL</a:t>
                </a:r>
                <a:endParaRPr lang="en-US" b="1" dirty="0"/>
              </a:p>
            </p:txBody>
          </p:sp>
          <p:sp>
            <p:nvSpPr>
              <p:cNvPr id="107" name="white checkmark" descr="Checkmark outline">
                <a:extLst>
                  <a:ext uri="{FF2B5EF4-FFF2-40B4-BE49-F238E27FC236}">
                    <a16:creationId xmlns:a16="http://schemas.microsoft.com/office/drawing/2014/main" id="{596779BD-6156-7855-29BD-F52839C9C916}"/>
                  </a:ext>
                </a:extLst>
              </p:cNvPr>
              <p:cNvSpPr/>
              <p:nvPr/>
            </p:nvSpPr>
            <p:spPr>
              <a:xfrm>
                <a:off x="8823996"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57" name="Isosceles Triangle 6">
              <a:extLst>
                <a:ext uri="{FF2B5EF4-FFF2-40B4-BE49-F238E27FC236}">
                  <a16:creationId xmlns:a16="http://schemas.microsoft.com/office/drawing/2014/main" id="{D9A7FA14-114E-3A56-92DB-7B3E1ABB9627}"/>
                </a:ext>
              </a:extLst>
            </p:cNvPr>
            <p:cNvSpPr/>
            <p:nvPr/>
          </p:nvSpPr>
          <p:spPr>
            <a:xfrm flipV="1">
              <a:off x="8851716" y="5978423"/>
              <a:ext cx="867466" cy="473192"/>
            </a:xfrm>
            <a:prstGeom prst="triangle">
              <a:avLst/>
            </a:prstGeom>
            <a:solidFill>
              <a:srgbClr val="20525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sp>
        <p:nvSpPr>
          <p:cNvPr id="14" name="4" hidden="1">
            <a:extLst>
              <a:ext uri="{FF2B5EF4-FFF2-40B4-BE49-F238E27FC236}">
                <a16:creationId xmlns:a16="http://schemas.microsoft.com/office/drawing/2014/main" id="{FB3341C2-A8DA-3BFD-3EEE-DC966911F8C8}"/>
              </a:ext>
            </a:extLst>
          </p:cNvPr>
          <p:cNvSpPr txBox="1"/>
          <p:nvPr/>
        </p:nvSpPr>
        <p:spPr>
          <a:xfrm>
            <a:off x="547260" y="9603136"/>
            <a:ext cx="6745174" cy="914400"/>
          </a:xfrm>
          <a:prstGeom prst="rect">
            <a:avLst/>
          </a:prstGeom>
          <a:noFill/>
        </p:spPr>
        <p:txBody>
          <a:bodyPr wrap="square" anchor="ctr" anchorCtr="0">
            <a:noAutofit/>
          </a:bodyPr>
          <a:lstStyle/>
          <a:p>
            <a:pPr>
              <a:lnSpc>
                <a:spcPct val="90000"/>
              </a:lnSpc>
            </a:pPr>
            <a:r>
              <a:rPr lang="en-US" sz="2600" b="0" i="0" kern="1200" dirty="0">
                <a:solidFill>
                  <a:schemeClr val="tx1"/>
                </a:solidFill>
                <a:latin typeface="Calibri Light" panose="020F0302020204030204" pitchFamily="34" charset="0"/>
                <a:cs typeface="Calibri Light" panose="020F0302020204030204" pitchFamily="34" charset="0"/>
              </a:rPr>
              <a:t>Add Downstream Teams (STEMI, Stroke, Trauma, </a:t>
            </a:r>
            <a:br>
              <a:rPr lang="en-US" sz="2600" b="0" i="0" kern="1200" dirty="0">
                <a:solidFill>
                  <a:schemeClr val="tx1"/>
                </a:solidFill>
                <a:latin typeface="Calibri Light" panose="020F0302020204030204" pitchFamily="34" charset="0"/>
                <a:cs typeface="Calibri Light" panose="020F0302020204030204" pitchFamily="34" charset="0"/>
              </a:rPr>
            </a:br>
            <a:r>
              <a:rPr lang="en-US" sz="2600" b="0" i="0" kern="1200" dirty="0">
                <a:solidFill>
                  <a:schemeClr val="tx1"/>
                </a:solidFill>
                <a:latin typeface="Calibri Light" panose="020F0302020204030204" pitchFamily="34" charset="0"/>
                <a:cs typeface="Calibri Light" panose="020F0302020204030204" pitchFamily="34" charset="0"/>
              </a:rPr>
              <a:t>OB, Behavioral Health, Toxicology, Sepsis…)</a:t>
            </a:r>
            <a:r>
              <a:rPr lang="en-US" sz="2600" dirty="0">
                <a:solidFill>
                  <a:srgbClr val="000000"/>
                </a:solidFill>
                <a:latin typeface="Calibri Light" panose="020F0302020204030204" pitchFamily="34" charset="0"/>
                <a:cs typeface="Calibri Light" panose="020F0302020204030204" pitchFamily="34" charset="0"/>
              </a:rPr>
              <a:t>	</a:t>
            </a:r>
          </a:p>
        </p:txBody>
      </p:sp>
      <p:sp>
        <p:nvSpPr>
          <p:cNvPr id="16" name="3" hidden="1">
            <a:extLst>
              <a:ext uri="{FF2B5EF4-FFF2-40B4-BE49-F238E27FC236}">
                <a16:creationId xmlns:a16="http://schemas.microsoft.com/office/drawing/2014/main" id="{74FA8B0A-4FDE-495B-9449-23CCC1E9A4C6}"/>
              </a:ext>
            </a:extLst>
          </p:cNvPr>
          <p:cNvSpPr txBox="1"/>
          <p:nvPr/>
        </p:nvSpPr>
        <p:spPr>
          <a:xfrm>
            <a:off x="547259" y="8694629"/>
            <a:ext cx="6745175" cy="914400"/>
          </a:xfrm>
          <a:prstGeom prst="rect">
            <a:avLst/>
          </a:prstGeom>
          <a:noFill/>
        </p:spPr>
        <p:txBody>
          <a:bodyPr wrap="square" anchor="ctr" anchorCtr="0">
            <a:noAutofit/>
          </a:bodyPr>
          <a:lstStyle>
            <a:defPPr>
              <a:defRPr lang="en-US"/>
            </a:defPPr>
            <a:lvl1pPr>
              <a:lnSpc>
                <a:spcPct val="90000"/>
              </a:lnSpc>
              <a:defRPr sz="2600">
                <a:solidFill>
                  <a:srgbClr val="0E0E0E"/>
                </a:solidFill>
                <a:latin typeface="Calibri Light" panose="020F0302020204030204" pitchFamily="34" charset="0"/>
                <a:cs typeface="Calibri Light" panose="020F0302020204030204" pitchFamily="34" charset="0"/>
              </a:defRPr>
            </a:lvl1pPr>
          </a:lstStyle>
          <a:p>
            <a:r>
              <a:rPr lang="en-US" dirty="0"/>
              <a:t>Add Physician Consultants for Consult &amp; </a:t>
            </a:r>
            <a:br>
              <a:rPr lang="en-US" dirty="0"/>
            </a:br>
            <a:r>
              <a:rPr lang="en-US" dirty="0"/>
              <a:t>Transfer Requests</a:t>
            </a:r>
          </a:p>
        </p:txBody>
      </p:sp>
      <p:sp>
        <p:nvSpPr>
          <p:cNvPr id="13" name="2" hidden="1">
            <a:extLst>
              <a:ext uri="{FF2B5EF4-FFF2-40B4-BE49-F238E27FC236}">
                <a16:creationId xmlns:a16="http://schemas.microsoft.com/office/drawing/2014/main" id="{F9AE58AE-169F-5FD7-7C9A-EA7D9C390D09}"/>
              </a:ext>
            </a:extLst>
          </p:cNvPr>
          <p:cNvSpPr txBox="1"/>
          <p:nvPr/>
        </p:nvSpPr>
        <p:spPr>
          <a:xfrm>
            <a:off x="547260" y="7756625"/>
            <a:ext cx="6766593" cy="914400"/>
          </a:xfrm>
          <a:prstGeom prst="rect">
            <a:avLst/>
          </a:prstGeom>
          <a:noFill/>
        </p:spPr>
        <p:txBody>
          <a:bodyPr wrap="square" anchor="ctr" anchorCtr="0">
            <a:noAutofit/>
          </a:bodyPr>
          <a:lstStyle/>
          <a:p>
            <a:pPr>
              <a:lnSpc>
                <a:spcPct val="90000"/>
              </a:lnSpc>
            </a:pPr>
            <a:r>
              <a:rPr lang="en-US" sz="2600" dirty="0">
                <a:solidFill>
                  <a:srgbClr val="0E0E0E"/>
                </a:solidFill>
                <a:latin typeface="Calibri Light" panose="020F0302020204030204" pitchFamily="34" charset="0"/>
                <a:cs typeface="Calibri Light" panose="020F0302020204030204" pitchFamily="34" charset="0"/>
              </a:rPr>
              <a:t>Receive Request</a:t>
            </a:r>
            <a:r>
              <a:rPr lang="en-US" sz="2600" dirty="0">
                <a:solidFill>
                  <a:srgbClr val="000000"/>
                </a:solidFill>
                <a:latin typeface="Calibri Light" panose="020F0302020204030204" pitchFamily="34" charset="0"/>
                <a:cs typeface="Calibri Light" panose="020F0302020204030204" pitchFamily="34" charset="0"/>
              </a:rPr>
              <a:t>	</a:t>
            </a:r>
          </a:p>
        </p:txBody>
      </p:sp>
      <p:sp>
        <p:nvSpPr>
          <p:cNvPr id="19" name="1" hidden="1">
            <a:extLst>
              <a:ext uri="{FF2B5EF4-FFF2-40B4-BE49-F238E27FC236}">
                <a16:creationId xmlns:a16="http://schemas.microsoft.com/office/drawing/2014/main" id="{D7860EC6-F874-24CF-1531-2C05F4C67E70}"/>
              </a:ext>
            </a:extLst>
          </p:cNvPr>
          <p:cNvSpPr txBox="1"/>
          <p:nvPr/>
        </p:nvSpPr>
        <p:spPr>
          <a:xfrm>
            <a:off x="547260" y="6848117"/>
            <a:ext cx="6766593" cy="914400"/>
          </a:xfrm>
          <a:prstGeom prst="rect">
            <a:avLst/>
          </a:prstGeom>
          <a:noFill/>
        </p:spPr>
        <p:txBody>
          <a:bodyPr wrap="square" anchor="ctr" anchorCtr="0">
            <a:noAutofit/>
          </a:bodyPr>
          <a:lstStyle/>
          <a:p>
            <a:pPr>
              <a:lnSpc>
                <a:spcPct val="90000"/>
              </a:lnSpc>
            </a:pPr>
            <a:r>
              <a:rPr lang="en-US" sz="2600" dirty="0">
                <a:solidFill>
                  <a:srgbClr val="0E0E0E"/>
                </a:solidFill>
                <a:latin typeface="Calibri Light" panose="020F0302020204030204" pitchFamily="34" charset="0"/>
                <a:cs typeface="Calibri Light" panose="020F0302020204030204" pitchFamily="34" charset="0"/>
              </a:rPr>
              <a:t>Send Request</a:t>
            </a:r>
            <a:r>
              <a:rPr lang="en-US" sz="2600" dirty="0">
                <a:solidFill>
                  <a:srgbClr val="000000"/>
                </a:solidFill>
                <a:latin typeface="Calibri Light" panose="020F0302020204030204" pitchFamily="34" charset="0"/>
                <a:cs typeface="Calibri Light" panose="020F0302020204030204" pitchFamily="34" charset="0"/>
              </a:rPr>
              <a:t>		</a:t>
            </a:r>
          </a:p>
        </p:txBody>
      </p:sp>
      <p:sp>
        <p:nvSpPr>
          <p:cNvPr id="5" name="package options" hidden="1">
            <a:extLst>
              <a:ext uri="{FF2B5EF4-FFF2-40B4-BE49-F238E27FC236}">
                <a16:creationId xmlns:a16="http://schemas.microsoft.com/office/drawing/2014/main" id="{B2AF7A9B-9157-4CB5-1A21-97B2B5E0FF97}"/>
              </a:ext>
            </a:extLst>
          </p:cNvPr>
          <p:cNvSpPr txBox="1"/>
          <p:nvPr/>
        </p:nvSpPr>
        <p:spPr>
          <a:xfrm>
            <a:off x="380095" y="3850105"/>
            <a:ext cx="7206038" cy="2258979"/>
          </a:xfrm>
          <a:prstGeom prst="rect">
            <a:avLst/>
          </a:prstGeom>
          <a:noFill/>
        </p:spPr>
        <p:txBody>
          <a:bodyPr wrap="square" bIns="0" anchor="b" anchorCtr="0">
            <a:noAutofit/>
          </a:bodyPr>
          <a:lstStyle/>
          <a:p>
            <a:pPr>
              <a:spcAft>
                <a:spcPts val="1200"/>
              </a:spcAft>
            </a:pPr>
            <a:r>
              <a:rPr lang="en-US" sz="2800" b="1" spc="100">
                <a:solidFill>
                  <a:srgbClr val="0E0E0E"/>
                </a:solidFill>
                <a:latin typeface="Arial-BoldMT"/>
              </a:rPr>
              <a:t>PACKAGE OPTIONS</a:t>
            </a:r>
          </a:p>
          <a:p>
            <a:pPr>
              <a:lnSpc>
                <a:spcPct val="120000"/>
              </a:lnSpc>
            </a:pPr>
            <a:r>
              <a:rPr lang="en-US">
                <a:solidFill>
                  <a:schemeClr val="tx2">
                    <a:lumMod val="75000"/>
                    <a:lumOff val="25000"/>
                  </a:schemeClr>
                </a:solidFill>
                <a:cs typeface="Calibri" panose="020F0502020204030204" pitchFamily="34" charset="0"/>
              </a:rPr>
              <a:t>All hospital bundles include either Pulsara </a:t>
            </a:r>
            <a:r>
              <a:rPr lang="en-US" b="1">
                <a:solidFill>
                  <a:schemeClr val="tx2">
                    <a:lumMod val="75000"/>
                    <a:lumOff val="25000"/>
                  </a:schemeClr>
                </a:solidFill>
                <a:cs typeface="Calibri" panose="020F0502020204030204" pitchFamily="34" charset="0"/>
              </a:rPr>
              <a:t>ONE</a:t>
            </a:r>
            <a:r>
              <a:rPr lang="en-US">
                <a:solidFill>
                  <a:schemeClr val="tx2">
                    <a:lumMod val="75000"/>
                    <a:lumOff val="25000"/>
                  </a:schemeClr>
                </a:solidFill>
                <a:cs typeface="Calibri" panose="020F0502020204030204" pitchFamily="34" charset="0"/>
              </a:rPr>
              <a:t> or Pulsara </a:t>
            </a:r>
            <a:r>
              <a:rPr lang="en-US" b="1">
                <a:solidFill>
                  <a:schemeClr val="tx2">
                    <a:lumMod val="75000"/>
                    <a:lumOff val="25000"/>
                  </a:schemeClr>
                </a:solidFill>
                <a:cs typeface="Calibri" panose="020F0502020204030204" pitchFamily="34" charset="0"/>
              </a:rPr>
              <a:t>MED OPS</a:t>
            </a:r>
            <a:r>
              <a:rPr lang="en-US">
                <a:solidFill>
                  <a:schemeClr val="tx2">
                    <a:lumMod val="75000"/>
                    <a:lumOff val="25000"/>
                  </a:schemeClr>
                </a:solidFill>
                <a:cs typeface="Calibri" panose="020F0502020204030204" pitchFamily="34" charset="0"/>
              </a:rPr>
              <a:t>. Hospitals can upgrade to Pulsara </a:t>
            </a:r>
            <a:r>
              <a:rPr lang="en-US" b="1">
                <a:solidFill>
                  <a:schemeClr val="tx2">
                    <a:lumMod val="75000"/>
                    <a:lumOff val="25000"/>
                  </a:schemeClr>
                </a:solidFill>
                <a:cs typeface="Calibri" panose="020F0502020204030204" pitchFamily="34" charset="0"/>
              </a:rPr>
              <a:t>UNITED</a:t>
            </a:r>
            <a:r>
              <a:rPr lang="en-US">
                <a:solidFill>
                  <a:schemeClr val="tx2">
                    <a:lumMod val="75000"/>
                    <a:lumOff val="25000"/>
                  </a:schemeClr>
                </a:solidFill>
                <a:cs typeface="Calibri" panose="020F0502020204030204" pitchFamily="34" charset="0"/>
              </a:rPr>
              <a:t> which includes all Transfer functionality OR they can add Pulsara </a:t>
            </a:r>
            <a:r>
              <a:rPr lang="en-US" b="1">
                <a:solidFill>
                  <a:schemeClr val="tx2">
                    <a:lumMod val="75000"/>
                    <a:lumOff val="25000"/>
                  </a:schemeClr>
                </a:solidFill>
                <a:cs typeface="Calibri" panose="020F0502020204030204" pitchFamily="34" charset="0"/>
              </a:rPr>
              <a:t>TRANSFER OPS </a:t>
            </a:r>
            <a:r>
              <a:rPr lang="en-US">
                <a:solidFill>
                  <a:schemeClr val="tx2">
                    <a:lumMod val="75000"/>
                    <a:lumOff val="25000"/>
                  </a:schemeClr>
                </a:solidFill>
                <a:cs typeface="Calibri" panose="020F0502020204030204" pitchFamily="34" charset="0"/>
              </a:rPr>
              <a:t>and/or Pulsara </a:t>
            </a:r>
            <a:r>
              <a:rPr lang="en-US" b="1">
                <a:solidFill>
                  <a:schemeClr val="tx2">
                    <a:lumMod val="75000"/>
                    <a:lumOff val="25000"/>
                  </a:schemeClr>
                </a:solidFill>
                <a:cs typeface="Calibri" panose="020F0502020204030204" pitchFamily="34" charset="0"/>
              </a:rPr>
              <a:t>SELECT</a:t>
            </a:r>
            <a:r>
              <a:rPr lang="en-US">
                <a:solidFill>
                  <a:schemeClr val="tx2">
                    <a:lumMod val="75000"/>
                    <a:lumOff val="25000"/>
                  </a:schemeClr>
                </a:solidFill>
                <a:cs typeface="Calibri" panose="020F0502020204030204" pitchFamily="34" charset="0"/>
              </a:rPr>
              <a:t> to meet their needs.</a:t>
            </a:r>
            <a:r>
              <a:rPr lang="en-US" b="0">
                <a:solidFill>
                  <a:srgbClr val="000000"/>
                </a:solidFill>
                <a:latin typeface="ArialMT"/>
              </a:rPr>
              <a:t>	</a:t>
            </a:r>
          </a:p>
          <a:p>
            <a:r>
              <a:rPr lang="en-US" sz="1600" b="0">
                <a:solidFill>
                  <a:srgbClr val="000000"/>
                </a:solidFill>
                <a:latin typeface="ArialMT"/>
              </a:rPr>
              <a:t>	</a:t>
            </a:r>
          </a:p>
        </p:txBody>
      </p:sp>
      <p:sp>
        <p:nvSpPr>
          <p:cNvPr id="23" name="AND/OR" hidden="1">
            <a:extLst>
              <a:ext uri="{FF2B5EF4-FFF2-40B4-BE49-F238E27FC236}">
                <a16:creationId xmlns:a16="http://schemas.microsoft.com/office/drawing/2014/main" id="{3FBEDB20-8B0C-0A11-FEF8-3C45353487C6}"/>
              </a:ext>
            </a:extLst>
          </p:cNvPr>
          <p:cNvSpPr/>
          <p:nvPr/>
        </p:nvSpPr>
        <p:spPr>
          <a:xfrm>
            <a:off x="16527116" y="6303927"/>
            <a:ext cx="1385408"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AND/OR</a:t>
            </a:r>
          </a:p>
        </p:txBody>
      </p:sp>
      <p:sp>
        <p:nvSpPr>
          <p:cNvPr id="36" name="OR" hidden="1">
            <a:extLst>
              <a:ext uri="{FF2B5EF4-FFF2-40B4-BE49-F238E27FC236}">
                <a16:creationId xmlns:a16="http://schemas.microsoft.com/office/drawing/2014/main" id="{41C22676-0D65-B413-730E-9A8A33D12530}"/>
              </a:ext>
            </a:extLst>
          </p:cNvPr>
          <p:cNvSpPr/>
          <p:nvPr/>
        </p:nvSpPr>
        <p:spPr>
          <a:xfrm>
            <a:off x="20018946" y="6318485"/>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22" name="UPGRADES" hidden="1">
            <a:extLst>
              <a:ext uri="{FF2B5EF4-FFF2-40B4-BE49-F238E27FC236}">
                <a16:creationId xmlns:a16="http://schemas.microsoft.com/office/drawing/2014/main" id="{5544E307-2EE1-5439-0C6E-DE4991FBFF01}"/>
              </a:ext>
            </a:extLst>
          </p:cNvPr>
          <p:cNvSpPr/>
          <p:nvPr/>
        </p:nvSpPr>
        <p:spPr>
          <a:xfrm rot="16200000">
            <a:off x="18303780" y="-216551"/>
            <a:ext cx="981955" cy="8555768"/>
          </a:xfrm>
          <a:prstGeom prst="roundRect">
            <a:avLst>
              <a:gd name="adj" fmla="val 50000"/>
            </a:avLst>
          </a:prstGeom>
          <a:solidFill>
            <a:sysClr val="window" lastClr="FFFFFF"/>
          </a:solidFill>
          <a:ln w="12700" cap="flat" cmpd="sng" algn="ctr">
            <a:solidFill>
              <a:schemeClr val="bg2"/>
            </a:solidFill>
            <a:prstDash val="solid"/>
            <a:miter lim="800000"/>
          </a:ln>
          <a:effectLst>
            <a:outerShdw blurRad="76200" dist="38100" dir="2700000" algn="tl" rotWithShape="0">
              <a:prstClr val="black">
                <a:alpha val="50000"/>
              </a:prstClr>
            </a:outerShdw>
          </a:effectLst>
        </p:spPr>
        <p:txBody>
          <a:bodyPr vert="vert" wrap="none" rtlCol="0" anchor="ctr"/>
          <a:lstStyle/>
          <a:p>
            <a:pPr algn="ctr" defTabSz="457200"/>
            <a:r>
              <a:rPr lang="en-US" sz="3200" b="1" kern="0">
                <a:solidFill>
                  <a:schemeClr val="tx2">
                    <a:lumMod val="90000"/>
                    <a:lumOff val="10000"/>
                  </a:schemeClr>
                </a:solidFill>
                <a:latin typeface="+mj-lt"/>
                <a:sym typeface="Calibri"/>
              </a:rPr>
              <a:t>UPGRADES</a:t>
            </a:r>
            <a:endParaRPr sz="3200" b="1" kern="0">
              <a:solidFill>
                <a:schemeClr val="tx2">
                  <a:lumMod val="90000"/>
                  <a:lumOff val="10000"/>
                </a:schemeClr>
              </a:solidFill>
              <a:latin typeface="+mj-lt"/>
              <a:sym typeface="Calibri"/>
            </a:endParaRPr>
          </a:p>
        </p:txBody>
      </p:sp>
      <p:sp>
        <p:nvSpPr>
          <p:cNvPr id="24" name="INFRASTRUCTURE" hidden="1">
            <a:extLst>
              <a:ext uri="{FF2B5EF4-FFF2-40B4-BE49-F238E27FC236}">
                <a16:creationId xmlns:a16="http://schemas.microsoft.com/office/drawing/2014/main" id="{FFD7EA2A-80FA-B0ED-403B-4718CC9EF2D6}"/>
              </a:ext>
            </a:extLst>
          </p:cNvPr>
          <p:cNvSpPr/>
          <p:nvPr/>
        </p:nvSpPr>
        <p:spPr>
          <a:xfrm rot="16200000">
            <a:off x="10365243" y="1348366"/>
            <a:ext cx="981955" cy="4615679"/>
          </a:xfrm>
          <a:prstGeom prst="roundRect">
            <a:avLst>
              <a:gd name="adj" fmla="val 50000"/>
            </a:avLst>
          </a:prstGeom>
          <a:solidFill>
            <a:sysClr val="window" lastClr="FFFFFF"/>
          </a:solidFill>
          <a:ln w="12700" cap="flat" cmpd="sng" algn="ctr">
            <a:solidFill>
              <a:schemeClr val="bg2"/>
            </a:solidFill>
            <a:prstDash val="solid"/>
            <a:miter lim="800000"/>
          </a:ln>
          <a:effectLst>
            <a:outerShdw blurRad="76200" dist="38100" dir="2700000" algn="tl" rotWithShape="0">
              <a:prstClr val="black">
                <a:alpha val="50000"/>
              </a:prstClr>
            </a:outerShdw>
          </a:effectLst>
        </p:spPr>
        <p:txBody>
          <a:bodyPr vert="vert" wrap="none" rtlCol="0" anchor="ctr"/>
          <a:lstStyle/>
          <a:p>
            <a:pPr algn="ctr" defTabSz="457200"/>
            <a:r>
              <a:rPr lang="en-US" sz="3200" b="1" kern="0">
                <a:solidFill>
                  <a:schemeClr val="tx2">
                    <a:lumMod val="90000"/>
                    <a:lumOff val="10000"/>
                  </a:schemeClr>
                </a:solidFill>
                <a:latin typeface="+mj-lt"/>
                <a:sym typeface="Calibri"/>
              </a:rPr>
              <a:t>INFRASTRUCTURE</a:t>
            </a:r>
            <a:endParaRPr sz="3200" b="1" kern="0">
              <a:solidFill>
                <a:schemeClr val="tx2">
                  <a:lumMod val="90000"/>
                  <a:lumOff val="10000"/>
                </a:schemeClr>
              </a:solidFill>
              <a:latin typeface="+mj-lt"/>
              <a:sym typeface="Calibri"/>
            </a:endParaRPr>
          </a:p>
        </p:txBody>
      </p:sp>
      <p:sp>
        <p:nvSpPr>
          <p:cNvPr id="302" name="TITLE" hidden="1">
            <a:extLst>
              <a:ext uri="{FF2B5EF4-FFF2-40B4-BE49-F238E27FC236}">
                <a16:creationId xmlns:a16="http://schemas.microsoft.com/office/drawing/2014/main" id="{418D41D1-7D7E-E547-9B9E-40186C7512BE}"/>
              </a:ext>
            </a:extLst>
          </p:cNvPr>
          <p:cNvSpPr txBox="1"/>
          <p:nvPr/>
        </p:nvSpPr>
        <p:spPr>
          <a:xfrm>
            <a:off x="0" y="1040200"/>
            <a:ext cx="24387175" cy="1200329"/>
          </a:xfrm>
          <a:prstGeom prst="rect">
            <a:avLst/>
          </a:prstGeom>
          <a:noFill/>
        </p:spPr>
        <p:txBody>
          <a:bodyPr wrap="square" anchor="ctr"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7200" b="1"/>
              <a:t>Transfer Functionality by Package</a:t>
            </a:r>
          </a:p>
        </p:txBody>
      </p:sp>
      <p:sp>
        <p:nvSpPr>
          <p:cNvPr id="146" name="OR" hidden="1">
            <a:extLst>
              <a:ext uri="{FF2B5EF4-FFF2-40B4-BE49-F238E27FC236}">
                <a16:creationId xmlns:a16="http://schemas.microsoft.com/office/drawing/2014/main" id="{6ACEAFDD-1CCB-B9C2-F4E4-54262E6FE877}"/>
              </a:ext>
            </a:extLst>
          </p:cNvPr>
          <p:cNvSpPr/>
          <p:nvPr/>
        </p:nvSpPr>
        <p:spPr>
          <a:xfrm>
            <a:off x="10329035" y="6318485"/>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147" name="Rectangle 146" hidden="1">
            <a:extLst>
              <a:ext uri="{FF2B5EF4-FFF2-40B4-BE49-F238E27FC236}">
                <a16:creationId xmlns:a16="http://schemas.microsoft.com/office/drawing/2014/main" id="{8DB4B728-90B0-CB0C-984F-52C64490A4AE}"/>
              </a:ext>
            </a:extLst>
          </p:cNvPr>
          <p:cNvSpPr/>
          <p:nvPr/>
        </p:nvSpPr>
        <p:spPr>
          <a:xfrm>
            <a:off x="0" y="0"/>
            <a:ext cx="24387175" cy="13715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flat version">
            <a:extLst>
              <a:ext uri="{FF2B5EF4-FFF2-40B4-BE49-F238E27FC236}">
                <a16:creationId xmlns:a16="http://schemas.microsoft.com/office/drawing/2014/main" id="{A4E903A7-F60E-AB43-3206-60BFF3BF7522}"/>
              </a:ext>
            </a:extLst>
          </p:cNvPr>
          <p:cNvGrpSpPr/>
          <p:nvPr/>
        </p:nvGrpSpPr>
        <p:grpSpPr>
          <a:xfrm>
            <a:off x="0" y="1040200"/>
            <a:ext cx="24387175" cy="12675799"/>
            <a:chOff x="0" y="1040200"/>
            <a:chExt cx="24387175" cy="12675799"/>
          </a:xfrm>
        </p:grpSpPr>
        <p:sp>
          <p:nvSpPr>
            <p:cNvPr id="149" name="Rectangle 148">
              <a:extLst>
                <a:ext uri="{FF2B5EF4-FFF2-40B4-BE49-F238E27FC236}">
                  <a16:creationId xmlns:a16="http://schemas.microsoft.com/office/drawing/2014/main" id="{6D3DA294-904D-DC3F-2D61-A81307F8AD19}"/>
                </a:ext>
              </a:extLst>
            </p:cNvPr>
            <p:cNvSpPr/>
            <p:nvPr/>
          </p:nvSpPr>
          <p:spPr>
            <a:xfrm>
              <a:off x="416450" y="6829261"/>
              <a:ext cx="7441479"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C0EB6AE3-0388-AC23-6942-39D0A8CB533F}"/>
                </a:ext>
              </a:extLst>
            </p:cNvPr>
            <p:cNvSpPr/>
            <p:nvPr/>
          </p:nvSpPr>
          <p:spPr>
            <a:xfrm>
              <a:off x="416450" y="8677930"/>
              <a:ext cx="7441479"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pulsara united">
              <a:extLst>
                <a:ext uri="{FF2B5EF4-FFF2-40B4-BE49-F238E27FC236}">
                  <a16:creationId xmlns:a16="http://schemas.microsoft.com/office/drawing/2014/main" id="{0B389745-6A7F-C57E-810A-D9F5E5A7D762}"/>
                </a:ext>
              </a:extLst>
            </p:cNvPr>
            <p:cNvGrpSpPr/>
            <p:nvPr/>
          </p:nvGrpSpPr>
          <p:grpSpPr>
            <a:xfrm>
              <a:off x="20504755" y="4147184"/>
              <a:ext cx="3244328" cy="7998445"/>
              <a:chOff x="20749834" y="4147184"/>
              <a:chExt cx="3244328" cy="7998445"/>
            </a:xfrm>
          </p:grpSpPr>
          <p:sp>
            <p:nvSpPr>
              <p:cNvPr id="297" name="Rectangle: Rounded Corners 3">
                <a:extLst>
                  <a:ext uri="{FF2B5EF4-FFF2-40B4-BE49-F238E27FC236}">
                    <a16:creationId xmlns:a16="http://schemas.microsoft.com/office/drawing/2014/main" id="{F0AB3CC7-28CB-0E93-71B5-8EA6A38882AE}"/>
                  </a:ext>
                </a:extLst>
              </p:cNvPr>
              <p:cNvSpPr/>
              <p:nvPr/>
            </p:nvSpPr>
            <p:spPr>
              <a:xfrm>
                <a:off x="20838812" y="4147184"/>
                <a:ext cx="3054727" cy="7998445"/>
              </a:xfrm>
              <a:prstGeom prst="roundRect">
                <a:avLst>
                  <a:gd name="adj" fmla="val 13334"/>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298" name="white center section">
                <a:extLst>
                  <a:ext uri="{FF2B5EF4-FFF2-40B4-BE49-F238E27FC236}">
                    <a16:creationId xmlns:a16="http://schemas.microsoft.com/office/drawing/2014/main" id="{8EC7227F-8139-CE5B-3BD4-36D063DAD5EE}"/>
                  </a:ext>
                </a:extLst>
              </p:cNvPr>
              <p:cNvSpPr/>
              <p:nvPr/>
            </p:nvSpPr>
            <p:spPr>
              <a:xfrm>
                <a:off x="20749834" y="6068255"/>
                <a:ext cx="3232753"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19925"/>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299" name="TextBox 298">
                <a:extLst>
                  <a:ext uri="{FF2B5EF4-FFF2-40B4-BE49-F238E27FC236}">
                    <a16:creationId xmlns:a16="http://schemas.microsoft.com/office/drawing/2014/main" id="{513E4D53-56BF-D7D5-406E-457F1A31FED0}"/>
                  </a:ext>
                </a:extLst>
              </p:cNvPr>
              <p:cNvSpPr txBox="1"/>
              <p:nvPr/>
            </p:nvSpPr>
            <p:spPr>
              <a:xfrm>
                <a:off x="20906324" y="4937372"/>
                <a:ext cx="2919703" cy="8125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200" spc="100" dirty="0">
                    <a:solidFill>
                      <a:schemeClr val="bg1"/>
                    </a:solidFill>
                    <a:latin typeface="Arial-BoldMT"/>
                  </a:rPr>
                  <a:t>Pulsara</a:t>
                </a:r>
                <a:r>
                  <a:rPr lang="en-US" sz="2800" b="1" spc="100" dirty="0">
                    <a:solidFill>
                      <a:schemeClr val="bg1"/>
                    </a:solidFill>
                    <a:latin typeface="Arial-BoldMT"/>
                  </a:rPr>
                  <a:t> </a:t>
                </a:r>
                <a:br>
                  <a:rPr lang="en-US" sz="2800" b="1" spc="100" dirty="0">
                    <a:solidFill>
                      <a:schemeClr val="bg1"/>
                    </a:solidFill>
                    <a:latin typeface="Arial-BoldMT"/>
                  </a:rPr>
                </a:br>
                <a:r>
                  <a:rPr lang="en-US" sz="2400" b="1" dirty="0">
                    <a:solidFill>
                      <a:schemeClr val="bg1"/>
                    </a:solidFill>
                    <a:latin typeface="Arial-BoldMT"/>
                  </a:rPr>
                  <a:t>UNITED</a:t>
                </a:r>
                <a:endParaRPr lang="en-US" sz="2400" b="0" dirty="0">
                  <a:solidFill>
                    <a:schemeClr val="bg1"/>
                  </a:solidFill>
                  <a:latin typeface="ArialMT"/>
                </a:endParaRPr>
              </a:p>
            </p:txBody>
          </p:sp>
          <p:sp>
            <p:nvSpPr>
              <p:cNvPr id="300" name="Rectangle 299">
                <a:extLst>
                  <a:ext uri="{FF2B5EF4-FFF2-40B4-BE49-F238E27FC236}">
                    <a16:creationId xmlns:a16="http://schemas.microsoft.com/office/drawing/2014/main" id="{A80B06CC-DD0D-E207-E3D1-3279E263C33D}"/>
                  </a:ext>
                </a:extLst>
              </p:cNvPr>
              <p:cNvSpPr/>
              <p:nvPr/>
            </p:nvSpPr>
            <p:spPr>
              <a:xfrm>
                <a:off x="20906324" y="11036022"/>
                <a:ext cx="2919703"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Includes ALL </a:t>
                </a:r>
                <a:br>
                  <a:rPr lang="en-US" b="1" dirty="0"/>
                </a:br>
                <a:r>
                  <a:rPr lang="en-US" b="1" dirty="0"/>
                  <a:t>Transfer Functionality</a:t>
                </a:r>
              </a:p>
            </p:txBody>
          </p:sp>
          <p:sp>
            <p:nvSpPr>
              <p:cNvPr id="301" name="Isosceles Triangle 6">
                <a:extLst>
                  <a:ext uri="{FF2B5EF4-FFF2-40B4-BE49-F238E27FC236}">
                    <a16:creationId xmlns:a16="http://schemas.microsoft.com/office/drawing/2014/main" id="{5F97671E-830C-F4B6-241F-4D94B8B8B8AA}"/>
                  </a:ext>
                </a:extLst>
              </p:cNvPr>
              <p:cNvSpPr/>
              <p:nvPr/>
            </p:nvSpPr>
            <p:spPr>
              <a:xfrm flipV="1">
                <a:off x="21932442" y="6003824"/>
                <a:ext cx="867466" cy="473192"/>
              </a:xfrm>
              <a:prstGeom prst="triangle">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303" name="Rectangle 302">
                <a:extLst>
                  <a:ext uri="{FF2B5EF4-FFF2-40B4-BE49-F238E27FC236}">
                    <a16:creationId xmlns:a16="http://schemas.microsoft.com/office/drawing/2014/main" id="{41DF2670-E82F-6E04-54B7-26E7C596FC7C}"/>
                  </a:ext>
                </a:extLst>
              </p:cNvPr>
              <p:cNvSpPr/>
              <p:nvPr/>
            </p:nvSpPr>
            <p:spPr>
              <a:xfrm>
                <a:off x="20761409" y="6858950"/>
                <a:ext cx="3232753"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EF3A0AC3-8AF5-8196-4327-5EF4104CDF25}"/>
                  </a:ext>
                </a:extLst>
              </p:cNvPr>
              <p:cNvSpPr/>
              <p:nvPr/>
            </p:nvSpPr>
            <p:spPr>
              <a:xfrm>
                <a:off x="20761409" y="8743243"/>
                <a:ext cx="3232753"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304">
                <a:extLst>
                  <a:ext uri="{FF2B5EF4-FFF2-40B4-BE49-F238E27FC236}">
                    <a16:creationId xmlns:a16="http://schemas.microsoft.com/office/drawing/2014/main" id="{30D203E5-673C-FCA8-3A74-B992D41649F4}"/>
                  </a:ext>
                </a:extLst>
              </p:cNvPr>
              <p:cNvGrpSpPr/>
              <p:nvPr/>
            </p:nvGrpSpPr>
            <p:grpSpPr>
              <a:xfrm>
                <a:off x="20990860" y="7048674"/>
                <a:ext cx="1321397" cy="509413"/>
                <a:chOff x="20990860" y="7048674"/>
                <a:chExt cx="1321397" cy="509413"/>
              </a:xfrm>
            </p:grpSpPr>
            <p:sp>
              <p:nvSpPr>
                <p:cNvPr id="327" name="Rounded Rectangle 326">
                  <a:extLst>
                    <a:ext uri="{FF2B5EF4-FFF2-40B4-BE49-F238E27FC236}">
                      <a16:creationId xmlns:a16="http://schemas.microsoft.com/office/drawing/2014/main" id="{5CE29C55-721F-86BA-DDFF-5C0E5B656361}"/>
                    </a:ext>
                  </a:extLst>
                </p:cNvPr>
                <p:cNvSpPr/>
                <p:nvPr/>
              </p:nvSpPr>
              <p:spPr>
                <a:xfrm>
                  <a:off x="20990860"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28" name="white checkmark" descr="Checkmark outline">
                  <a:extLst>
                    <a:ext uri="{FF2B5EF4-FFF2-40B4-BE49-F238E27FC236}">
                      <a16:creationId xmlns:a16="http://schemas.microsoft.com/office/drawing/2014/main" id="{7FBDE7D8-4FD4-69C7-F167-9F465FF07BEF}"/>
                    </a:ext>
                  </a:extLst>
                </p:cNvPr>
                <p:cNvSpPr/>
                <p:nvPr/>
              </p:nvSpPr>
              <p:spPr>
                <a:xfrm>
                  <a:off x="21188266"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06" name="Group 305">
                <a:extLst>
                  <a:ext uri="{FF2B5EF4-FFF2-40B4-BE49-F238E27FC236}">
                    <a16:creationId xmlns:a16="http://schemas.microsoft.com/office/drawing/2014/main" id="{16E0F6AE-D36B-2DE3-1A3D-4F9DB8B3A4F1}"/>
                  </a:ext>
                </a:extLst>
              </p:cNvPr>
              <p:cNvGrpSpPr/>
              <p:nvPr/>
            </p:nvGrpSpPr>
            <p:grpSpPr>
              <a:xfrm>
                <a:off x="22406307" y="7048674"/>
                <a:ext cx="1321397" cy="509413"/>
                <a:chOff x="22406307" y="7048674"/>
                <a:chExt cx="1321397" cy="509413"/>
              </a:xfrm>
            </p:grpSpPr>
            <p:sp>
              <p:nvSpPr>
                <p:cNvPr id="325" name="Rounded Rectangle 324">
                  <a:extLst>
                    <a:ext uri="{FF2B5EF4-FFF2-40B4-BE49-F238E27FC236}">
                      <a16:creationId xmlns:a16="http://schemas.microsoft.com/office/drawing/2014/main" id="{7701B20E-C498-1299-3FCF-679B24A23135}"/>
                    </a:ext>
                  </a:extLst>
                </p:cNvPr>
                <p:cNvSpPr/>
                <p:nvPr/>
              </p:nvSpPr>
              <p:spPr>
                <a:xfrm>
                  <a:off x="22406307"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26" name="white checkmark" descr="Checkmark outline">
                  <a:extLst>
                    <a:ext uri="{FF2B5EF4-FFF2-40B4-BE49-F238E27FC236}">
                      <a16:creationId xmlns:a16="http://schemas.microsoft.com/office/drawing/2014/main" id="{19C98EEB-F38F-5AA8-5543-E71A2ABD2F94}"/>
                    </a:ext>
                  </a:extLst>
                </p:cNvPr>
                <p:cNvSpPr/>
                <p:nvPr/>
              </p:nvSpPr>
              <p:spPr>
                <a:xfrm>
                  <a:off x="22603713"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07" name="Group 306">
                <a:extLst>
                  <a:ext uri="{FF2B5EF4-FFF2-40B4-BE49-F238E27FC236}">
                    <a16:creationId xmlns:a16="http://schemas.microsoft.com/office/drawing/2014/main" id="{6013AF70-68F4-AA37-12BD-6EA0C87E8304}"/>
                  </a:ext>
                </a:extLst>
              </p:cNvPr>
              <p:cNvGrpSpPr/>
              <p:nvPr/>
            </p:nvGrpSpPr>
            <p:grpSpPr>
              <a:xfrm>
                <a:off x="20990860" y="8017938"/>
                <a:ext cx="1321397" cy="509413"/>
                <a:chOff x="20990860" y="8017938"/>
                <a:chExt cx="1321397" cy="509413"/>
              </a:xfrm>
            </p:grpSpPr>
            <p:sp>
              <p:nvSpPr>
                <p:cNvPr id="323" name="Rounded Rectangle 322">
                  <a:extLst>
                    <a:ext uri="{FF2B5EF4-FFF2-40B4-BE49-F238E27FC236}">
                      <a16:creationId xmlns:a16="http://schemas.microsoft.com/office/drawing/2014/main" id="{B39B989F-5924-78A6-67A0-3A5F499888C6}"/>
                    </a:ext>
                  </a:extLst>
                </p:cNvPr>
                <p:cNvSpPr/>
                <p:nvPr/>
              </p:nvSpPr>
              <p:spPr>
                <a:xfrm>
                  <a:off x="20990860" y="8017938"/>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24" name="white checkmark" descr="Checkmark outline">
                  <a:extLst>
                    <a:ext uri="{FF2B5EF4-FFF2-40B4-BE49-F238E27FC236}">
                      <a16:creationId xmlns:a16="http://schemas.microsoft.com/office/drawing/2014/main" id="{8513A69B-EA4C-C592-6FCF-955DB793038E}"/>
                    </a:ext>
                  </a:extLst>
                </p:cNvPr>
                <p:cNvSpPr/>
                <p:nvPr/>
              </p:nvSpPr>
              <p:spPr>
                <a:xfrm>
                  <a:off x="21188266"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08" name="Group 307">
                <a:extLst>
                  <a:ext uri="{FF2B5EF4-FFF2-40B4-BE49-F238E27FC236}">
                    <a16:creationId xmlns:a16="http://schemas.microsoft.com/office/drawing/2014/main" id="{45B6FEBC-1425-47A3-9117-6AA8EF42CE1C}"/>
                  </a:ext>
                </a:extLst>
              </p:cNvPr>
              <p:cNvGrpSpPr/>
              <p:nvPr/>
            </p:nvGrpSpPr>
            <p:grpSpPr>
              <a:xfrm>
                <a:off x="22406307" y="8017938"/>
                <a:ext cx="1321397" cy="509413"/>
                <a:chOff x="22406307" y="8017938"/>
                <a:chExt cx="1321397" cy="509413"/>
              </a:xfrm>
            </p:grpSpPr>
            <p:sp>
              <p:nvSpPr>
                <p:cNvPr id="321" name="Rounded Rectangle 320">
                  <a:extLst>
                    <a:ext uri="{FF2B5EF4-FFF2-40B4-BE49-F238E27FC236}">
                      <a16:creationId xmlns:a16="http://schemas.microsoft.com/office/drawing/2014/main" id="{545C943E-C46B-14D2-8085-64997E5F227F}"/>
                    </a:ext>
                  </a:extLst>
                </p:cNvPr>
                <p:cNvSpPr/>
                <p:nvPr/>
              </p:nvSpPr>
              <p:spPr>
                <a:xfrm>
                  <a:off x="22406307" y="8017938"/>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22" name="white checkmark" descr="Checkmark outline">
                  <a:extLst>
                    <a:ext uri="{FF2B5EF4-FFF2-40B4-BE49-F238E27FC236}">
                      <a16:creationId xmlns:a16="http://schemas.microsoft.com/office/drawing/2014/main" id="{49E5A6A1-DE52-A6B0-30D0-A6FEF6594591}"/>
                    </a:ext>
                  </a:extLst>
                </p:cNvPr>
                <p:cNvSpPr/>
                <p:nvPr/>
              </p:nvSpPr>
              <p:spPr>
                <a:xfrm>
                  <a:off x="22603713"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09" name="Group 308">
                <a:extLst>
                  <a:ext uri="{FF2B5EF4-FFF2-40B4-BE49-F238E27FC236}">
                    <a16:creationId xmlns:a16="http://schemas.microsoft.com/office/drawing/2014/main" id="{B0C19DE0-B9FA-3192-2C91-46CD8E562C6B}"/>
                  </a:ext>
                </a:extLst>
              </p:cNvPr>
              <p:cNvGrpSpPr/>
              <p:nvPr/>
            </p:nvGrpSpPr>
            <p:grpSpPr>
              <a:xfrm>
                <a:off x="20990860" y="8971649"/>
                <a:ext cx="1321397" cy="509413"/>
                <a:chOff x="20990860" y="8987202"/>
                <a:chExt cx="1321397" cy="509413"/>
              </a:xfrm>
            </p:grpSpPr>
            <p:sp>
              <p:nvSpPr>
                <p:cNvPr id="319" name="Rounded Rectangle 318">
                  <a:extLst>
                    <a:ext uri="{FF2B5EF4-FFF2-40B4-BE49-F238E27FC236}">
                      <a16:creationId xmlns:a16="http://schemas.microsoft.com/office/drawing/2014/main" id="{28CAF5B9-3E80-E7D2-D6FA-CA2E631B53E8}"/>
                    </a:ext>
                  </a:extLst>
                </p:cNvPr>
                <p:cNvSpPr/>
                <p:nvPr/>
              </p:nvSpPr>
              <p:spPr>
                <a:xfrm>
                  <a:off x="20990860" y="8987202"/>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20" name="white checkmark" descr="Checkmark outline">
                  <a:extLst>
                    <a:ext uri="{FF2B5EF4-FFF2-40B4-BE49-F238E27FC236}">
                      <a16:creationId xmlns:a16="http://schemas.microsoft.com/office/drawing/2014/main" id="{46C77A76-07F6-F61C-8985-D8D7D6A4DB08}"/>
                    </a:ext>
                  </a:extLst>
                </p:cNvPr>
                <p:cNvSpPr/>
                <p:nvPr/>
              </p:nvSpPr>
              <p:spPr>
                <a:xfrm>
                  <a:off x="21188266"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10" name="Group 309">
                <a:extLst>
                  <a:ext uri="{FF2B5EF4-FFF2-40B4-BE49-F238E27FC236}">
                    <a16:creationId xmlns:a16="http://schemas.microsoft.com/office/drawing/2014/main" id="{7E2BBCFF-6D75-61DB-7341-FCCB0E48BF4B}"/>
                  </a:ext>
                </a:extLst>
              </p:cNvPr>
              <p:cNvGrpSpPr/>
              <p:nvPr/>
            </p:nvGrpSpPr>
            <p:grpSpPr>
              <a:xfrm>
                <a:off x="22406307" y="8971649"/>
                <a:ext cx="1321397" cy="509413"/>
                <a:chOff x="22406307" y="8987202"/>
                <a:chExt cx="1321397" cy="509413"/>
              </a:xfrm>
            </p:grpSpPr>
            <p:sp>
              <p:nvSpPr>
                <p:cNvPr id="317" name="Rounded Rectangle 316">
                  <a:extLst>
                    <a:ext uri="{FF2B5EF4-FFF2-40B4-BE49-F238E27FC236}">
                      <a16:creationId xmlns:a16="http://schemas.microsoft.com/office/drawing/2014/main" id="{43CB5752-6819-983C-E759-4A855D33F496}"/>
                    </a:ext>
                  </a:extLst>
                </p:cNvPr>
                <p:cNvSpPr/>
                <p:nvPr/>
              </p:nvSpPr>
              <p:spPr>
                <a:xfrm>
                  <a:off x="22406307" y="8987202"/>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18" name="white checkmark" descr="Checkmark outline">
                  <a:extLst>
                    <a:ext uri="{FF2B5EF4-FFF2-40B4-BE49-F238E27FC236}">
                      <a16:creationId xmlns:a16="http://schemas.microsoft.com/office/drawing/2014/main" id="{17BDC35F-F5BB-44DC-F131-5AA919EE5901}"/>
                    </a:ext>
                  </a:extLst>
                </p:cNvPr>
                <p:cNvSpPr/>
                <p:nvPr/>
              </p:nvSpPr>
              <p:spPr>
                <a:xfrm>
                  <a:off x="22603713"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11" name="Group 310">
                <a:extLst>
                  <a:ext uri="{FF2B5EF4-FFF2-40B4-BE49-F238E27FC236}">
                    <a16:creationId xmlns:a16="http://schemas.microsoft.com/office/drawing/2014/main" id="{A761B5A9-73F7-B2F1-AA5F-D67B27BC2023}"/>
                  </a:ext>
                </a:extLst>
              </p:cNvPr>
              <p:cNvGrpSpPr/>
              <p:nvPr/>
            </p:nvGrpSpPr>
            <p:grpSpPr>
              <a:xfrm>
                <a:off x="20990860" y="9883314"/>
                <a:ext cx="1321397" cy="509413"/>
                <a:chOff x="20990860" y="9883314"/>
                <a:chExt cx="1321397" cy="509413"/>
              </a:xfrm>
            </p:grpSpPr>
            <p:sp>
              <p:nvSpPr>
                <p:cNvPr id="315" name="Rounded Rectangle 314">
                  <a:extLst>
                    <a:ext uri="{FF2B5EF4-FFF2-40B4-BE49-F238E27FC236}">
                      <a16:creationId xmlns:a16="http://schemas.microsoft.com/office/drawing/2014/main" id="{A0BBA51B-1F6E-A2EA-214A-6F3F881E13CD}"/>
                    </a:ext>
                  </a:extLst>
                </p:cNvPr>
                <p:cNvSpPr/>
                <p:nvPr/>
              </p:nvSpPr>
              <p:spPr>
                <a:xfrm>
                  <a:off x="20990860" y="988331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16" name="white checkmark" descr="Checkmark outline">
                  <a:extLst>
                    <a:ext uri="{FF2B5EF4-FFF2-40B4-BE49-F238E27FC236}">
                      <a16:creationId xmlns:a16="http://schemas.microsoft.com/office/drawing/2014/main" id="{ED545DE4-0AB0-7093-BED2-AC4A662929A3}"/>
                    </a:ext>
                  </a:extLst>
                </p:cNvPr>
                <p:cNvSpPr/>
                <p:nvPr/>
              </p:nvSpPr>
              <p:spPr>
                <a:xfrm>
                  <a:off x="21188266" y="1004838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12" name="Group 311">
                <a:extLst>
                  <a:ext uri="{FF2B5EF4-FFF2-40B4-BE49-F238E27FC236}">
                    <a16:creationId xmlns:a16="http://schemas.microsoft.com/office/drawing/2014/main" id="{BBBB4A9D-53D6-F566-D680-8E38462D9AE4}"/>
                  </a:ext>
                </a:extLst>
              </p:cNvPr>
              <p:cNvGrpSpPr/>
              <p:nvPr/>
            </p:nvGrpSpPr>
            <p:grpSpPr>
              <a:xfrm>
                <a:off x="22406307" y="9883314"/>
                <a:ext cx="1321397" cy="509413"/>
                <a:chOff x="22406307" y="9883314"/>
                <a:chExt cx="1321397" cy="509413"/>
              </a:xfrm>
            </p:grpSpPr>
            <p:sp>
              <p:nvSpPr>
                <p:cNvPr id="313" name="Rounded Rectangle 312">
                  <a:extLst>
                    <a:ext uri="{FF2B5EF4-FFF2-40B4-BE49-F238E27FC236}">
                      <a16:creationId xmlns:a16="http://schemas.microsoft.com/office/drawing/2014/main" id="{B4C00EA1-D430-D922-B02A-43BAE19128A0}"/>
                    </a:ext>
                  </a:extLst>
                </p:cNvPr>
                <p:cNvSpPr/>
                <p:nvPr/>
              </p:nvSpPr>
              <p:spPr>
                <a:xfrm>
                  <a:off x="22406307" y="988331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14" name="white checkmark" descr="Checkmark outline">
                  <a:extLst>
                    <a:ext uri="{FF2B5EF4-FFF2-40B4-BE49-F238E27FC236}">
                      <a16:creationId xmlns:a16="http://schemas.microsoft.com/office/drawing/2014/main" id="{5BD6C25A-86D6-E24B-7BA7-7FEA9637B86B}"/>
                    </a:ext>
                  </a:extLst>
                </p:cNvPr>
                <p:cNvSpPr/>
                <p:nvPr/>
              </p:nvSpPr>
              <p:spPr>
                <a:xfrm>
                  <a:off x="22603713" y="1004838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152" name="pulsara select">
              <a:extLst>
                <a:ext uri="{FF2B5EF4-FFF2-40B4-BE49-F238E27FC236}">
                  <a16:creationId xmlns:a16="http://schemas.microsoft.com/office/drawing/2014/main" id="{19598196-36EA-AF3F-8835-09BD016318E7}"/>
                </a:ext>
              </a:extLst>
            </p:cNvPr>
            <p:cNvGrpSpPr/>
            <p:nvPr/>
          </p:nvGrpSpPr>
          <p:grpSpPr>
            <a:xfrm>
              <a:off x="17327744" y="4147185"/>
              <a:ext cx="3119584" cy="7998444"/>
              <a:chOff x="17354717" y="4147185"/>
              <a:chExt cx="3119584" cy="7998444"/>
            </a:xfrm>
          </p:grpSpPr>
          <p:sp>
            <p:nvSpPr>
              <p:cNvPr id="234" name="Rectangle: Rounded Corners 3">
                <a:extLst>
                  <a:ext uri="{FF2B5EF4-FFF2-40B4-BE49-F238E27FC236}">
                    <a16:creationId xmlns:a16="http://schemas.microsoft.com/office/drawing/2014/main" id="{7F0826D8-B402-45A9-1A64-1B3CE3A278DA}"/>
                  </a:ext>
                </a:extLst>
              </p:cNvPr>
              <p:cNvSpPr/>
              <p:nvPr/>
            </p:nvSpPr>
            <p:spPr>
              <a:xfrm>
                <a:off x="17451469" y="4147185"/>
                <a:ext cx="2926080" cy="7998444"/>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235" name="TextBox 234">
                <a:extLst>
                  <a:ext uri="{FF2B5EF4-FFF2-40B4-BE49-F238E27FC236}">
                    <a16:creationId xmlns:a16="http://schemas.microsoft.com/office/drawing/2014/main" id="{AAB0BAB3-E556-79D6-8673-D2F479E99EE8}"/>
                  </a:ext>
                </a:extLst>
              </p:cNvPr>
              <p:cNvSpPr txBox="1"/>
              <p:nvPr/>
            </p:nvSpPr>
            <p:spPr>
              <a:xfrm>
                <a:off x="17451469" y="4979472"/>
                <a:ext cx="2926080" cy="7571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2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400" b="1" dirty="0">
                    <a:solidFill>
                      <a:schemeClr val="bg1"/>
                    </a:solidFill>
                    <a:latin typeface="Arial-BoldMT"/>
                  </a:rPr>
                  <a:t>SELECT</a:t>
                </a:r>
                <a:endParaRPr lang="en-US" sz="1400" b="0" dirty="0">
                  <a:solidFill>
                    <a:schemeClr val="bg1"/>
                  </a:solidFill>
                  <a:latin typeface="ArialMT"/>
                </a:endParaRPr>
              </a:p>
            </p:txBody>
          </p:sp>
          <p:sp>
            <p:nvSpPr>
              <p:cNvPr id="236" name="Rectangle 235">
                <a:extLst>
                  <a:ext uri="{FF2B5EF4-FFF2-40B4-BE49-F238E27FC236}">
                    <a16:creationId xmlns:a16="http://schemas.microsoft.com/office/drawing/2014/main" id="{16D01741-E4EB-4C1F-2588-B6D3CC6018D6}"/>
                  </a:ext>
                </a:extLst>
              </p:cNvPr>
              <p:cNvSpPr/>
              <p:nvPr/>
            </p:nvSpPr>
            <p:spPr>
              <a:xfrm>
                <a:off x="17451469" y="11036022"/>
                <a:ext cx="2926080"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a:t>Adds 1-2 </a:t>
                </a:r>
              </a:p>
              <a:p>
                <a:pPr algn="ctr"/>
                <a:r>
                  <a:rPr lang="en-US" b="1"/>
                  <a:t>Patient Types</a:t>
                </a:r>
              </a:p>
            </p:txBody>
          </p:sp>
          <p:sp>
            <p:nvSpPr>
              <p:cNvPr id="237" name="white center section">
                <a:extLst>
                  <a:ext uri="{FF2B5EF4-FFF2-40B4-BE49-F238E27FC236}">
                    <a16:creationId xmlns:a16="http://schemas.microsoft.com/office/drawing/2014/main" id="{BD0B8B47-C97E-F3CD-62B4-0453EF1D2FE7}"/>
                  </a:ext>
                </a:extLst>
              </p:cNvPr>
              <p:cNvSpPr/>
              <p:nvPr/>
            </p:nvSpPr>
            <p:spPr>
              <a:xfrm>
                <a:off x="17355457" y="6068255"/>
                <a:ext cx="3118104"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168"/>
                  </a:prstClr>
                </a:outerShdw>
              </a:effectLst>
            </p:spPr>
            <p:txBody>
              <a:bodyPr rtlCol="0" anchor="ctr"/>
              <a:lstStyle/>
              <a:p>
                <a:pPr algn="ctr" defTabSz="457200"/>
                <a:endParaRPr lang="en-ID" sz="3600" kern="0">
                  <a:solidFill>
                    <a:prstClr val="white"/>
                  </a:solidFill>
                  <a:latin typeface="Manjari" panose="02000503000000000000" pitchFamily="2" charset="0"/>
                </a:endParaRPr>
              </a:p>
            </p:txBody>
          </p:sp>
          <p:sp>
            <p:nvSpPr>
              <p:cNvPr id="238" name="Rectangle 237">
                <a:extLst>
                  <a:ext uri="{FF2B5EF4-FFF2-40B4-BE49-F238E27FC236}">
                    <a16:creationId xmlns:a16="http://schemas.microsoft.com/office/drawing/2014/main" id="{FB5F61B5-B288-EB47-AD8C-3016CD0C584D}"/>
                  </a:ext>
                </a:extLst>
              </p:cNvPr>
              <p:cNvSpPr/>
              <p:nvPr/>
            </p:nvSpPr>
            <p:spPr>
              <a:xfrm>
                <a:off x="17354717" y="6858950"/>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0AB262FE-EFEB-456A-2FE5-31991D579514}"/>
                  </a:ext>
                </a:extLst>
              </p:cNvPr>
              <p:cNvSpPr/>
              <p:nvPr/>
            </p:nvSpPr>
            <p:spPr>
              <a:xfrm>
                <a:off x="17354717" y="8743243"/>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Isosceles Triangle 6">
                <a:extLst>
                  <a:ext uri="{FF2B5EF4-FFF2-40B4-BE49-F238E27FC236}">
                    <a16:creationId xmlns:a16="http://schemas.microsoft.com/office/drawing/2014/main" id="{40170C86-9E51-7B3F-6FBE-E24E8E79172E}"/>
                  </a:ext>
                </a:extLst>
              </p:cNvPr>
              <p:cNvSpPr/>
              <p:nvPr/>
            </p:nvSpPr>
            <p:spPr>
              <a:xfrm flipV="1">
                <a:off x="18480776" y="6003824"/>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nvGrpSpPr>
              <p:cNvPr id="243" name="Group 242">
                <a:extLst>
                  <a:ext uri="{FF2B5EF4-FFF2-40B4-BE49-F238E27FC236}">
                    <a16:creationId xmlns:a16="http://schemas.microsoft.com/office/drawing/2014/main" id="{CA694211-BC22-E5BF-A4D1-B07919856744}"/>
                  </a:ext>
                </a:extLst>
              </p:cNvPr>
              <p:cNvGrpSpPr/>
              <p:nvPr/>
            </p:nvGrpSpPr>
            <p:grpSpPr>
              <a:xfrm>
                <a:off x="17587149" y="8002385"/>
                <a:ext cx="1321397" cy="509413"/>
                <a:chOff x="17587149" y="8002385"/>
                <a:chExt cx="1321397" cy="509413"/>
              </a:xfrm>
            </p:grpSpPr>
            <p:sp>
              <p:nvSpPr>
                <p:cNvPr id="295" name="Rounded Rectangle 294">
                  <a:extLst>
                    <a:ext uri="{FF2B5EF4-FFF2-40B4-BE49-F238E27FC236}">
                      <a16:creationId xmlns:a16="http://schemas.microsoft.com/office/drawing/2014/main" id="{D2D799EB-103E-CC5C-A802-17690FBD1162}"/>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96" name="white checkmark" descr="Checkmark outline">
                  <a:extLst>
                    <a:ext uri="{FF2B5EF4-FFF2-40B4-BE49-F238E27FC236}">
                      <a16:creationId xmlns:a16="http://schemas.microsoft.com/office/drawing/2014/main" id="{F9A64ADD-5FA5-6FEF-22A6-712A0EAEEB5A}"/>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46" name="Group 245">
                <a:extLst>
                  <a:ext uri="{FF2B5EF4-FFF2-40B4-BE49-F238E27FC236}">
                    <a16:creationId xmlns:a16="http://schemas.microsoft.com/office/drawing/2014/main" id="{F83FA7A4-DBD9-6C49-B7E2-CB0EDA93D2C7}"/>
                  </a:ext>
                </a:extLst>
              </p:cNvPr>
              <p:cNvGrpSpPr/>
              <p:nvPr/>
            </p:nvGrpSpPr>
            <p:grpSpPr>
              <a:xfrm>
                <a:off x="17587149" y="8971649"/>
                <a:ext cx="1321397" cy="509413"/>
                <a:chOff x="17587149" y="8956096"/>
                <a:chExt cx="1321397" cy="509413"/>
              </a:xfrm>
            </p:grpSpPr>
            <p:sp>
              <p:nvSpPr>
                <p:cNvPr id="291" name="Rounded Rectangle 290">
                  <a:extLst>
                    <a:ext uri="{FF2B5EF4-FFF2-40B4-BE49-F238E27FC236}">
                      <a16:creationId xmlns:a16="http://schemas.microsoft.com/office/drawing/2014/main" id="{F0036617-5FC4-2404-3052-EC35E36EDAD4}"/>
                    </a:ext>
                  </a:extLst>
                </p:cNvPr>
                <p:cNvSpPr/>
                <p:nvPr/>
              </p:nvSpPr>
              <p:spPr>
                <a:xfrm>
                  <a:off x="17587149" y="8956096"/>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92" name="white checkmark" descr="Checkmark outline">
                  <a:extLst>
                    <a:ext uri="{FF2B5EF4-FFF2-40B4-BE49-F238E27FC236}">
                      <a16:creationId xmlns:a16="http://schemas.microsoft.com/office/drawing/2014/main" id="{D9C42BF2-4159-DA24-6A0A-1838E441CD1D}"/>
                    </a:ext>
                  </a:extLst>
                </p:cNvPr>
                <p:cNvSpPr/>
                <p:nvPr/>
              </p:nvSpPr>
              <p:spPr>
                <a:xfrm>
                  <a:off x="17784555" y="9121162"/>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49" name="Group 248">
                <a:extLst>
                  <a:ext uri="{FF2B5EF4-FFF2-40B4-BE49-F238E27FC236}">
                    <a16:creationId xmlns:a16="http://schemas.microsoft.com/office/drawing/2014/main" id="{8D34C925-C391-1442-B1C1-DDB86284E9F4}"/>
                  </a:ext>
                </a:extLst>
              </p:cNvPr>
              <p:cNvGrpSpPr/>
              <p:nvPr/>
            </p:nvGrpSpPr>
            <p:grpSpPr>
              <a:xfrm>
                <a:off x="17587149" y="9909807"/>
                <a:ext cx="1321397" cy="509413"/>
                <a:chOff x="17587149" y="9909807"/>
                <a:chExt cx="1321397" cy="509413"/>
              </a:xfrm>
            </p:grpSpPr>
            <p:sp>
              <p:nvSpPr>
                <p:cNvPr id="289" name="Rounded Rectangle 288">
                  <a:extLst>
                    <a:ext uri="{FF2B5EF4-FFF2-40B4-BE49-F238E27FC236}">
                      <a16:creationId xmlns:a16="http://schemas.microsoft.com/office/drawing/2014/main" id="{74787DBC-C762-EFDC-7E36-8A2D765EF73A}"/>
                    </a:ext>
                  </a:extLst>
                </p:cNvPr>
                <p:cNvSpPr/>
                <p:nvPr/>
              </p:nvSpPr>
              <p:spPr>
                <a:xfrm>
                  <a:off x="17587149" y="9909807"/>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90" name="white checkmark" descr="Checkmark outline">
                  <a:extLst>
                    <a:ext uri="{FF2B5EF4-FFF2-40B4-BE49-F238E27FC236}">
                      <a16:creationId xmlns:a16="http://schemas.microsoft.com/office/drawing/2014/main" id="{A1704C8F-7F36-D5FF-870D-BE370F515FA6}"/>
                    </a:ext>
                  </a:extLst>
                </p:cNvPr>
                <p:cNvSpPr/>
                <p:nvPr/>
              </p:nvSpPr>
              <p:spPr>
                <a:xfrm>
                  <a:off x="17784555" y="10074873"/>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52" name="Group 251">
                <a:extLst>
                  <a:ext uri="{FF2B5EF4-FFF2-40B4-BE49-F238E27FC236}">
                    <a16:creationId xmlns:a16="http://schemas.microsoft.com/office/drawing/2014/main" id="{3151A64B-88B1-6BE3-3C3A-B51B808DDC52}"/>
                  </a:ext>
                </a:extLst>
              </p:cNvPr>
              <p:cNvGrpSpPr/>
              <p:nvPr/>
            </p:nvGrpSpPr>
            <p:grpSpPr>
              <a:xfrm>
                <a:off x="17587149" y="7048674"/>
                <a:ext cx="1321397" cy="509413"/>
                <a:chOff x="17587149" y="7048674"/>
                <a:chExt cx="1321397" cy="509413"/>
              </a:xfrm>
            </p:grpSpPr>
            <p:sp>
              <p:nvSpPr>
                <p:cNvPr id="287" name="Rounded Rectangle 286">
                  <a:extLst>
                    <a:ext uri="{FF2B5EF4-FFF2-40B4-BE49-F238E27FC236}">
                      <a16:creationId xmlns:a16="http://schemas.microsoft.com/office/drawing/2014/main" id="{8DF8AB42-19C0-B21E-1AEF-78774CA5AC15}"/>
                    </a:ext>
                  </a:extLst>
                </p:cNvPr>
                <p:cNvSpPr/>
                <p:nvPr/>
              </p:nvSpPr>
              <p:spPr>
                <a:xfrm>
                  <a:off x="17587149"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88" name="white checkmark" descr="Checkmark outline">
                  <a:extLst>
                    <a:ext uri="{FF2B5EF4-FFF2-40B4-BE49-F238E27FC236}">
                      <a16:creationId xmlns:a16="http://schemas.microsoft.com/office/drawing/2014/main" id="{23295085-8FFE-43EB-DEF9-71DBFA689C80}"/>
                    </a:ext>
                  </a:extLst>
                </p:cNvPr>
                <p:cNvSpPr/>
                <p:nvPr/>
              </p:nvSpPr>
              <p:spPr>
                <a:xfrm>
                  <a:off x="17784555"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55" name="Group 254">
                <a:extLst>
                  <a:ext uri="{FF2B5EF4-FFF2-40B4-BE49-F238E27FC236}">
                    <a16:creationId xmlns:a16="http://schemas.microsoft.com/office/drawing/2014/main" id="{6C134CE5-686A-E85C-978B-30786F69ECBB}"/>
                  </a:ext>
                </a:extLst>
              </p:cNvPr>
              <p:cNvGrpSpPr/>
              <p:nvPr/>
            </p:nvGrpSpPr>
            <p:grpSpPr>
              <a:xfrm>
                <a:off x="18989816" y="7048674"/>
                <a:ext cx="1321397" cy="509413"/>
                <a:chOff x="18989816" y="7048674"/>
                <a:chExt cx="1321397" cy="509413"/>
              </a:xfrm>
            </p:grpSpPr>
            <p:sp>
              <p:nvSpPr>
                <p:cNvPr id="285" name="Rounded Rectangle 284">
                  <a:extLst>
                    <a:ext uri="{FF2B5EF4-FFF2-40B4-BE49-F238E27FC236}">
                      <a16:creationId xmlns:a16="http://schemas.microsoft.com/office/drawing/2014/main" id="{A7ED3FC7-6DEE-66D6-7490-DA45F2F21126}"/>
                    </a:ext>
                  </a:extLst>
                </p:cNvPr>
                <p:cNvSpPr/>
                <p:nvPr/>
              </p:nvSpPr>
              <p:spPr>
                <a:xfrm>
                  <a:off x="18989816"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86" name="white checkmark" descr="Checkmark outline">
                  <a:extLst>
                    <a:ext uri="{FF2B5EF4-FFF2-40B4-BE49-F238E27FC236}">
                      <a16:creationId xmlns:a16="http://schemas.microsoft.com/office/drawing/2014/main" id="{A2B2134A-94CD-AE22-FB80-FD0118149287}"/>
                    </a:ext>
                  </a:extLst>
                </p:cNvPr>
                <p:cNvSpPr/>
                <p:nvPr/>
              </p:nvSpPr>
              <p:spPr>
                <a:xfrm>
                  <a:off x="19187222"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58" name="Group 257">
                <a:extLst>
                  <a:ext uri="{FF2B5EF4-FFF2-40B4-BE49-F238E27FC236}">
                    <a16:creationId xmlns:a16="http://schemas.microsoft.com/office/drawing/2014/main" id="{A1EE806A-4B07-778E-86BA-F252E2D31211}"/>
                  </a:ext>
                </a:extLst>
              </p:cNvPr>
              <p:cNvGrpSpPr/>
              <p:nvPr/>
            </p:nvGrpSpPr>
            <p:grpSpPr>
              <a:xfrm>
                <a:off x="18989816" y="8002385"/>
                <a:ext cx="1321397" cy="509413"/>
                <a:chOff x="18989816" y="8002385"/>
                <a:chExt cx="1321397" cy="509413"/>
              </a:xfrm>
            </p:grpSpPr>
            <p:sp>
              <p:nvSpPr>
                <p:cNvPr id="279" name="Rounded Rectangle 278">
                  <a:extLst>
                    <a:ext uri="{FF2B5EF4-FFF2-40B4-BE49-F238E27FC236}">
                      <a16:creationId xmlns:a16="http://schemas.microsoft.com/office/drawing/2014/main" id="{9AC07509-7F4A-12F4-2AEC-2EFBA18C083A}"/>
                    </a:ext>
                  </a:extLst>
                </p:cNvPr>
                <p:cNvSpPr/>
                <p:nvPr/>
              </p:nvSpPr>
              <p:spPr>
                <a:xfrm>
                  <a:off x="18989816"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82" name="white checkmark" descr="Checkmark outline">
                  <a:extLst>
                    <a:ext uri="{FF2B5EF4-FFF2-40B4-BE49-F238E27FC236}">
                      <a16:creationId xmlns:a16="http://schemas.microsoft.com/office/drawing/2014/main" id="{4F71FBDC-61E1-FE8D-4B18-E0FA6FE4ADF8}"/>
                    </a:ext>
                  </a:extLst>
                </p:cNvPr>
                <p:cNvSpPr/>
                <p:nvPr/>
              </p:nvSpPr>
              <p:spPr>
                <a:xfrm>
                  <a:off x="19187222"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61" name="Group 260">
                <a:extLst>
                  <a:ext uri="{FF2B5EF4-FFF2-40B4-BE49-F238E27FC236}">
                    <a16:creationId xmlns:a16="http://schemas.microsoft.com/office/drawing/2014/main" id="{3857B2C4-0C11-3204-8384-703D1C61A08D}"/>
                  </a:ext>
                </a:extLst>
              </p:cNvPr>
              <p:cNvGrpSpPr/>
              <p:nvPr/>
            </p:nvGrpSpPr>
            <p:grpSpPr>
              <a:xfrm>
                <a:off x="18989816" y="8971649"/>
                <a:ext cx="1321397" cy="509413"/>
                <a:chOff x="18989816" y="8956096"/>
                <a:chExt cx="1321397" cy="509413"/>
              </a:xfrm>
            </p:grpSpPr>
            <p:sp>
              <p:nvSpPr>
                <p:cNvPr id="273" name="Rounded Rectangle 272">
                  <a:extLst>
                    <a:ext uri="{FF2B5EF4-FFF2-40B4-BE49-F238E27FC236}">
                      <a16:creationId xmlns:a16="http://schemas.microsoft.com/office/drawing/2014/main" id="{5C00F87B-F0F8-801D-53D5-9349C2E375E1}"/>
                    </a:ext>
                  </a:extLst>
                </p:cNvPr>
                <p:cNvSpPr/>
                <p:nvPr/>
              </p:nvSpPr>
              <p:spPr>
                <a:xfrm>
                  <a:off x="18989816" y="8956096"/>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76" name="white checkmark" descr="Checkmark outline">
                  <a:extLst>
                    <a:ext uri="{FF2B5EF4-FFF2-40B4-BE49-F238E27FC236}">
                      <a16:creationId xmlns:a16="http://schemas.microsoft.com/office/drawing/2014/main" id="{C7C128AD-813F-1000-A5A6-FD5A19408AD3}"/>
                    </a:ext>
                  </a:extLst>
                </p:cNvPr>
                <p:cNvSpPr/>
                <p:nvPr/>
              </p:nvSpPr>
              <p:spPr>
                <a:xfrm>
                  <a:off x="19187222" y="9121162"/>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64" name="Group 263">
                <a:extLst>
                  <a:ext uri="{FF2B5EF4-FFF2-40B4-BE49-F238E27FC236}">
                    <a16:creationId xmlns:a16="http://schemas.microsoft.com/office/drawing/2014/main" id="{F451ECE9-E571-335E-C168-53B130AFBA64}"/>
                  </a:ext>
                </a:extLst>
              </p:cNvPr>
              <p:cNvGrpSpPr/>
              <p:nvPr/>
            </p:nvGrpSpPr>
            <p:grpSpPr>
              <a:xfrm>
                <a:off x="18989816" y="9909807"/>
                <a:ext cx="1321397" cy="509413"/>
                <a:chOff x="18989816" y="9909807"/>
                <a:chExt cx="1321397" cy="509413"/>
              </a:xfrm>
            </p:grpSpPr>
            <p:sp>
              <p:nvSpPr>
                <p:cNvPr id="267" name="Rounded Rectangle 266">
                  <a:extLst>
                    <a:ext uri="{FF2B5EF4-FFF2-40B4-BE49-F238E27FC236}">
                      <a16:creationId xmlns:a16="http://schemas.microsoft.com/office/drawing/2014/main" id="{FDDC803F-7F5E-23D1-0B2C-943377CA3580}"/>
                    </a:ext>
                  </a:extLst>
                </p:cNvPr>
                <p:cNvSpPr/>
                <p:nvPr/>
              </p:nvSpPr>
              <p:spPr>
                <a:xfrm>
                  <a:off x="18989816" y="9909807"/>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270" name="white checkmark" descr="Checkmark outline">
                  <a:extLst>
                    <a:ext uri="{FF2B5EF4-FFF2-40B4-BE49-F238E27FC236}">
                      <a16:creationId xmlns:a16="http://schemas.microsoft.com/office/drawing/2014/main" id="{4D00FD2C-E6BB-F929-96BD-1DADCF69E91D}"/>
                    </a:ext>
                  </a:extLst>
                </p:cNvPr>
                <p:cNvSpPr/>
                <p:nvPr/>
              </p:nvSpPr>
              <p:spPr>
                <a:xfrm>
                  <a:off x="19187222" y="10074873"/>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153" name="transfer ops">
              <a:extLst>
                <a:ext uri="{FF2B5EF4-FFF2-40B4-BE49-F238E27FC236}">
                  <a16:creationId xmlns:a16="http://schemas.microsoft.com/office/drawing/2014/main" id="{2FADD225-AE33-ED99-B6F2-2816CFA9D649}"/>
                </a:ext>
              </a:extLst>
            </p:cNvPr>
            <p:cNvGrpSpPr/>
            <p:nvPr/>
          </p:nvGrpSpPr>
          <p:grpSpPr>
            <a:xfrm>
              <a:off x="14121461" y="4147185"/>
              <a:ext cx="3119585" cy="7998444"/>
              <a:chOff x="14101009" y="4147185"/>
              <a:chExt cx="3119585" cy="7998444"/>
            </a:xfrm>
          </p:grpSpPr>
          <p:sp>
            <p:nvSpPr>
              <p:cNvPr id="209" name="Rectangle: Rounded Corners 3">
                <a:extLst>
                  <a:ext uri="{FF2B5EF4-FFF2-40B4-BE49-F238E27FC236}">
                    <a16:creationId xmlns:a16="http://schemas.microsoft.com/office/drawing/2014/main" id="{BF585058-2AEA-2454-CA7C-ECC96F8FB7CE}"/>
                  </a:ext>
                </a:extLst>
              </p:cNvPr>
              <p:cNvSpPr/>
              <p:nvPr/>
            </p:nvSpPr>
            <p:spPr>
              <a:xfrm>
                <a:off x="14197761" y="4147185"/>
                <a:ext cx="2926080" cy="7998444"/>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210" name="TextBox 209">
                <a:extLst>
                  <a:ext uri="{FF2B5EF4-FFF2-40B4-BE49-F238E27FC236}">
                    <a16:creationId xmlns:a16="http://schemas.microsoft.com/office/drawing/2014/main" id="{13E8B5A0-40F9-D5D1-D95C-83786C8918A2}"/>
                  </a:ext>
                </a:extLst>
              </p:cNvPr>
              <p:cNvSpPr txBox="1"/>
              <p:nvPr/>
            </p:nvSpPr>
            <p:spPr>
              <a:xfrm>
                <a:off x="14197761" y="4937372"/>
                <a:ext cx="2926080" cy="83099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2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400" b="1" dirty="0">
                    <a:solidFill>
                      <a:schemeClr val="bg1"/>
                    </a:solidFill>
                    <a:latin typeface="Arial-BoldMT"/>
                  </a:rPr>
                  <a:t>TRANSFER OPS</a:t>
                </a:r>
                <a:endParaRPr lang="en-US" sz="1400" b="0" dirty="0">
                  <a:solidFill>
                    <a:schemeClr val="bg1"/>
                  </a:solidFill>
                  <a:latin typeface="ArialMT"/>
                </a:endParaRPr>
              </a:p>
            </p:txBody>
          </p:sp>
          <p:sp>
            <p:nvSpPr>
              <p:cNvPr id="211" name="Rectangle 210">
                <a:extLst>
                  <a:ext uri="{FF2B5EF4-FFF2-40B4-BE49-F238E27FC236}">
                    <a16:creationId xmlns:a16="http://schemas.microsoft.com/office/drawing/2014/main" id="{1C7EC050-D336-53C4-143A-3AECB8E39F80}"/>
                  </a:ext>
                </a:extLst>
              </p:cNvPr>
              <p:cNvSpPr/>
              <p:nvPr/>
            </p:nvSpPr>
            <p:spPr>
              <a:xfrm>
                <a:off x="14197761" y="11063076"/>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a:t>Adds </a:t>
                </a:r>
              </a:p>
              <a:p>
                <a:pPr algn="ctr"/>
                <a:r>
                  <a:rPr lang="en-US" sz="1800" b="1"/>
                  <a:t>Consultants</a:t>
                </a:r>
              </a:p>
            </p:txBody>
          </p:sp>
          <p:sp>
            <p:nvSpPr>
              <p:cNvPr id="212" name="white center section">
                <a:extLst>
                  <a:ext uri="{FF2B5EF4-FFF2-40B4-BE49-F238E27FC236}">
                    <a16:creationId xmlns:a16="http://schemas.microsoft.com/office/drawing/2014/main" id="{5C14D2BF-E7ED-AE0F-EAA7-9CC21571F6E4}"/>
                  </a:ext>
                </a:extLst>
              </p:cNvPr>
              <p:cNvSpPr/>
              <p:nvPr/>
            </p:nvSpPr>
            <p:spPr>
              <a:xfrm>
                <a:off x="14101009" y="6068255"/>
                <a:ext cx="3119584"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451"/>
                  </a:prstClr>
                </a:outerShdw>
              </a:effectLst>
            </p:spPr>
            <p:txBody>
              <a:bodyPr rtlCol="0" anchor="ctr"/>
              <a:lstStyle/>
              <a:p>
                <a:pPr algn="ctr" defTabSz="457200"/>
                <a:endParaRPr lang="en-ID" sz="3600" kern="0">
                  <a:solidFill>
                    <a:prstClr val="white"/>
                  </a:solidFill>
                  <a:latin typeface="Manjari" panose="02000503000000000000" pitchFamily="2" charset="0"/>
                </a:endParaRPr>
              </a:p>
            </p:txBody>
          </p:sp>
          <p:sp>
            <p:nvSpPr>
              <p:cNvPr id="213" name="Rectangle 212">
                <a:extLst>
                  <a:ext uri="{FF2B5EF4-FFF2-40B4-BE49-F238E27FC236}">
                    <a16:creationId xmlns:a16="http://schemas.microsoft.com/office/drawing/2014/main" id="{F7323B93-2676-0F86-DA07-C7B4A415BC05}"/>
                  </a:ext>
                </a:extLst>
              </p:cNvPr>
              <p:cNvSpPr/>
              <p:nvPr/>
            </p:nvSpPr>
            <p:spPr>
              <a:xfrm>
                <a:off x="14101010" y="6858950"/>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A8EDCC6F-A1C5-0F40-8B88-60CC8B6DB6B0}"/>
                  </a:ext>
                </a:extLst>
              </p:cNvPr>
              <p:cNvSpPr/>
              <p:nvPr/>
            </p:nvSpPr>
            <p:spPr>
              <a:xfrm>
                <a:off x="14101010" y="8743243"/>
                <a:ext cx="3119584"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a:extLst>
                  <a:ext uri="{FF2B5EF4-FFF2-40B4-BE49-F238E27FC236}">
                    <a16:creationId xmlns:a16="http://schemas.microsoft.com/office/drawing/2014/main" id="{C9B524BD-5630-F4A0-A921-3985466B67B9}"/>
                  </a:ext>
                </a:extLst>
              </p:cNvPr>
              <p:cNvGrpSpPr/>
              <p:nvPr/>
            </p:nvGrpSpPr>
            <p:grpSpPr>
              <a:xfrm>
                <a:off x="14292379" y="7048674"/>
                <a:ext cx="1321397" cy="509413"/>
                <a:chOff x="14292379" y="7048674"/>
                <a:chExt cx="1321397" cy="509413"/>
              </a:xfrm>
            </p:grpSpPr>
            <p:sp>
              <p:nvSpPr>
                <p:cNvPr id="232" name="Rounded Rectangle 231">
                  <a:extLst>
                    <a:ext uri="{FF2B5EF4-FFF2-40B4-BE49-F238E27FC236}">
                      <a16:creationId xmlns:a16="http://schemas.microsoft.com/office/drawing/2014/main" id="{1471730D-4B7C-967F-AAD1-997D38BDC4BB}"/>
                    </a:ext>
                  </a:extLst>
                </p:cNvPr>
                <p:cNvSpPr/>
                <p:nvPr/>
              </p:nvSpPr>
              <p:spPr>
                <a:xfrm>
                  <a:off x="14292379"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33" name="white checkmark" descr="Checkmark outline">
                  <a:extLst>
                    <a:ext uri="{FF2B5EF4-FFF2-40B4-BE49-F238E27FC236}">
                      <a16:creationId xmlns:a16="http://schemas.microsoft.com/office/drawing/2014/main" id="{9EE732EF-AB9A-CC49-12BF-2F7F1D10280C}"/>
                    </a:ext>
                  </a:extLst>
                </p:cNvPr>
                <p:cNvSpPr/>
                <p:nvPr/>
              </p:nvSpPr>
              <p:spPr>
                <a:xfrm>
                  <a:off x="14489785"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16" name="Group 215">
                <a:extLst>
                  <a:ext uri="{FF2B5EF4-FFF2-40B4-BE49-F238E27FC236}">
                    <a16:creationId xmlns:a16="http://schemas.microsoft.com/office/drawing/2014/main" id="{CD32707A-0525-30B8-C822-AED7E42C3C80}"/>
                  </a:ext>
                </a:extLst>
              </p:cNvPr>
              <p:cNvGrpSpPr/>
              <p:nvPr/>
            </p:nvGrpSpPr>
            <p:grpSpPr>
              <a:xfrm>
                <a:off x="15707826" y="7048674"/>
                <a:ext cx="1321397" cy="509413"/>
                <a:chOff x="15707826" y="7048674"/>
                <a:chExt cx="1321397" cy="509413"/>
              </a:xfrm>
            </p:grpSpPr>
            <p:sp>
              <p:nvSpPr>
                <p:cNvPr id="230" name="Rounded Rectangle 229">
                  <a:extLst>
                    <a:ext uri="{FF2B5EF4-FFF2-40B4-BE49-F238E27FC236}">
                      <a16:creationId xmlns:a16="http://schemas.microsoft.com/office/drawing/2014/main" id="{44455A74-92A7-1F3D-B2B2-23E2BEFA73C9}"/>
                    </a:ext>
                  </a:extLst>
                </p:cNvPr>
                <p:cNvSpPr/>
                <p:nvPr/>
              </p:nvSpPr>
              <p:spPr>
                <a:xfrm>
                  <a:off x="15707826"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31" name="white checkmark" descr="Checkmark outline">
                  <a:extLst>
                    <a:ext uri="{FF2B5EF4-FFF2-40B4-BE49-F238E27FC236}">
                      <a16:creationId xmlns:a16="http://schemas.microsoft.com/office/drawing/2014/main" id="{69A10568-230B-A75B-A548-8552D423EA7B}"/>
                    </a:ext>
                  </a:extLst>
                </p:cNvPr>
                <p:cNvSpPr/>
                <p:nvPr/>
              </p:nvSpPr>
              <p:spPr>
                <a:xfrm>
                  <a:off x="15905232"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17" name="Group 216">
                <a:extLst>
                  <a:ext uri="{FF2B5EF4-FFF2-40B4-BE49-F238E27FC236}">
                    <a16:creationId xmlns:a16="http://schemas.microsoft.com/office/drawing/2014/main" id="{6A661DF0-91B6-285B-74EB-A9148807DA9D}"/>
                  </a:ext>
                </a:extLst>
              </p:cNvPr>
              <p:cNvGrpSpPr/>
              <p:nvPr/>
            </p:nvGrpSpPr>
            <p:grpSpPr>
              <a:xfrm>
                <a:off x="14292379" y="8017938"/>
                <a:ext cx="1321397" cy="509413"/>
                <a:chOff x="14292379" y="8017938"/>
                <a:chExt cx="1321397" cy="509413"/>
              </a:xfrm>
            </p:grpSpPr>
            <p:sp>
              <p:nvSpPr>
                <p:cNvPr id="228" name="Rounded Rectangle 227">
                  <a:extLst>
                    <a:ext uri="{FF2B5EF4-FFF2-40B4-BE49-F238E27FC236}">
                      <a16:creationId xmlns:a16="http://schemas.microsoft.com/office/drawing/2014/main" id="{06566481-F617-8FB2-4E19-DF90D9ED66ED}"/>
                    </a:ext>
                  </a:extLst>
                </p:cNvPr>
                <p:cNvSpPr/>
                <p:nvPr/>
              </p:nvSpPr>
              <p:spPr>
                <a:xfrm>
                  <a:off x="14292379" y="8017938"/>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29" name="white checkmark" descr="Checkmark outline">
                  <a:extLst>
                    <a:ext uri="{FF2B5EF4-FFF2-40B4-BE49-F238E27FC236}">
                      <a16:creationId xmlns:a16="http://schemas.microsoft.com/office/drawing/2014/main" id="{A026A6EB-381F-F50A-5D39-337DDE154EA3}"/>
                    </a:ext>
                  </a:extLst>
                </p:cNvPr>
                <p:cNvSpPr/>
                <p:nvPr/>
              </p:nvSpPr>
              <p:spPr>
                <a:xfrm>
                  <a:off x="14489785"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18" name="Group 217">
                <a:extLst>
                  <a:ext uri="{FF2B5EF4-FFF2-40B4-BE49-F238E27FC236}">
                    <a16:creationId xmlns:a16="http://schemas.microsoft.com/office/drawing/2014/main" id="{D200555D-0CA9-2756-81F8-AAF5932DCBE7}"/>
                  </a:ext>
                </a:extLst>
              </p:cNvPr>
              <p:cNvGrpSpPr/>
              <p:nvPr/>
            </p:nvGrpSpPr>
            <p:grpSpPr>
              <a:xfrm>
                <a:off x="15707826" y="8017938"/>
                <a:ext cx="1321397" cy="509413"/>
                <a:chOff x="15707826" y="8017938"/>
                <a:chExt cx="1321397" cy="509413"/>
              </a:xfrm>
            </p:grpSpPr>
            <p:sp>
              <p:nvSpPr>
                <p:cNvPr id="226" name="Rounded Rectangle 225">
                  <a:extLst>
                    <a:ext uri="{FF2B5EF4-FFF2-40B4-BE49-F238E27FC236}">
                      <a16:creationId xmlns:a16="http://schemas.microsoft.com/office/drawing/2014/main" id="{68F8A533-717F-83E5-6B7A-D7E00D512D2B}"/>
                    </a:ext>
                  </a:extLst>
                </p:cNvPr>
                <p:cNvSpPr/>
                <p:nvPr/>
              </p:nvSpPr>
              <p:spPr>
                <a:xfrm>
                  <a:off x="15707826" y="8017938"/>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27" name="white checkmark" descr="Checkmark outline">
                  <a:extLst>
                    <a:ext uri="{FF2B5EF4-FFF2-40B4-BE49-F238E27FC236}">
                      <a16:creationId xmlns:a16="http://schemas.microsoft.com/office/drawing/2014/main" id="{23F8D8C4-7B7E-82DE-9CFA-FB250DAB2A8B}"/>
                    </a:ext>
                  </a:extLst>
                </p:cNvPr>
                <p:cNvSpPr/>
                <p:nvPr/>
              </p:nvSpPr>
              <p:spPr>
                <a:xfrm>
                  <a:off x="15905232" y="8183004"/>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19" name="Group 218">
                <a:extLst>
                  <a:ext uri="{FF2B5EF4-FFF2-40B4-BE49-F238E27FC236}">
                    <a16:creationId xmlns:a16="http://schemas.microsoft.com/office/drawing/2014/main" id="{4228C12C-49AB-9F9F-10DE-F49C182C4823}"/>
                  </a:ext>
                </a:extLst>
              </p:cNvPr>
              <p:cNvGrpSpPr/>
              <p:nvPr/>
            </p:nvGrpSpPr>
            <p:grpSpPr>
              <a:xfrm>
                <a:off x="14292379" y="8971649"/>
                <a:ext cx="1321397" cy="509413"/>
                <a:chOff x="14292379" y="8987202"/>
                <a:chExt cx="1321397" cy="509413"/>
              </a:xfrm>
            </p:grpSpPr>
            <p:sp>
              <p:nvSpPr>
                <p:cNvPr id="224" name="Rounded Rectangle 223">
                  <a:extLst>
                    <a:ext uri="{FF2B5EF4-FFF2-40B4-BE49-F238E27FC236}">
                      <a16:creationId xmlns:a16="http://schemas.microsoft.com/office/drawing/2014/main" id="{4F21BCC9-8BE1-2610-A361-B72C497E6D4C}"/>
                    </a:ext>
                  </a:extLst>
                </p:cNvPr>
                <p:cNvSpPr/>
                <p:nvPr/>
              </p:nvSpPr>
              <p:spPr>
                <a:xfrm>
                  <a:off x="14292379" y="8987202"/>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25" name="white checkmark" descr="Checkmark outline">
                  <a:extLst>
                    <a:ext uri="{FF2B5EF4-FFF2-40B4-BE49-F238E27FC236}">
                      <a16:creationId xmlns:a16="http://schemas.microsoft.com/office/drawing/2014/main" id="{187A3CC2-662E-EAF7-9E88-A4BADA4B6A99}"/>
                    </a:ext>
                  </a:extLst>
                </p:cNvPr>
                <p:cNvSpPr/>
                <p:nvPr/>
              </p:nvSpPr>
              <p:spPr>
                <a:xfrm>
                  <a:off x="14489785"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220" name="Group 219">
                <a:extLst>
                  <a:ext uri="{FF2B5EF4-FFF2-40B4-BE49-F238E27FC236}">
                    <a16:creationId xmlns:a16="http://schemas.microsoft.com/office/drawing/2014/main" id="{4736526E-1670-6357-9F0A-BF8F563D7F93}"/>
                  </a:ext>
                </a:extLst>
              </p:cNvPr>
              <p:cNvGrpSpPr/>
              <p:nvPr/>
            </p:nvGrpSpPr>
            <p:grpSpPr>
              <a:xfrm>
                <a:off x="15707826" y="8971649"/>
                <a:ext cx="1321397" cy="509413"/>
                <a:chOff x="15707826" y="8987202"/>
                <a:chExt cx="1321397" cy="509413"/>
              </a:xfrm>
            </p:grpSpPr>
            <p:sp>
              <p:nvSpPr>
                <p:cNvPr id="222" name="Rounded Rectangle 221">
                  <a:extLst>
                    <a:ext uri="{FF2B5EF4-FFF2-40B4-BE49-F238E27FC236}">
                      <a16:creationId xmlns:a16="http://schemas.microsoft.com/office/drawing/2014/main" id="{A3387E18-A6F4-D90B-6660-A73E9E17CE14}"/>
                    </a:ext>
                  </a:extLst>
                </p:cNvPr>
                <p:cNvSpPr/>
                <p:nvPr/>
              </p:nvSpPr>
              <p:spPr>
                <a:xfrm>
                  <a:off x="15707826" y="8987202"/>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23" name="white checkmark" descr="Checkmark outline">
                  <a:extLst>
                    <a:ext uri="{FF2B5EF4-FFF2-40B4-BE49-F238E27FC236}">
                      <a16:creationId xmlns:a16="http://schemas.microsoft.com/office/drawing/2014/main" id="{49558DB5-7998-97DD-5B91-4095F5BC81E6}"/>
                    </a:ext>
                  </a:extLst>
                </p:cNvPr>
                <p:cNvSpPr/>
                <p:nvPr/>
              </p:nvSpPr>
              <p:spPr>
                <a:xfrm>
                  <a:off x="15905232" y="9152268"/>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221" name="Isosceles Triangle 6">
                <a:extLst>
                  <a:ext uri="{FF2B5EF4-FFF2-40B4-BE49-F238E27FC236}">
                    <a16:creationId xmlns:a16="http://schemas.microsoft.com/office/drawing/2014/main" id="{AA2D366D-BF71-7063-25F0-56C32BB891EC}"/>
                  </a:ext>
                </a:extLst>
              </p:cNvPr>
              <p:cNvSpPr/>
              <p:nvPr/>
            </p:nvSpPr>
            <p:spPr>
              <a:xfrm flipV="1">
                <a:off x="15227068" y="6003824"/>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grpSp>
          <p:nvGrpSpPr>
            <p:cNvPr id="154" name="pulsara med ops">
              <a:extLst>
                <a:ext uri="{FF2B5EF4-FFF2-40B4-BE49-F238E27FC236}">
                  <a16:creationId xmlns:a16="http://schemas.microsoft.com/office/drawing/2014/main" id="{20FFABB6-7792-F517-DC0C-948DA8A32F2B}"/>
                </a:ext>
              </a:extLst>
            </p:cNvPr>
            <p:cNvGrpSpPr/>
            <p:nvPr/>
          </p:nvGrpSpPr>
          <p:grpSpPr>
            <a:xfrm>
              <a:off x="10819813" y="3611628"/>
              <a:ext cx="3036095" cy="8534001"/>
              <a:chOff x="11600278" y="3611628"/>
              <a:chExt cx="3036095" cy="8534001"/>
            </a:xfrm>
          </p:grpSpPr>
          <p:sp>
            <p:nvSpPr>
              <p:cNvPr id="178" name="Rectangle: Rounded Corners 2">
                <a:extLst>
                  <a:ext uri="{FF2B5EF4-FFF2-40B4-BE49-F238E27FC236}">
                    <a16:creationId xmlns:a16="http://schemas.microsoft.com/office/drawing/2014/main" id="{57D56FA0-EFBC-7A37-5E0B-1555B098C53A}"/>
                  </a:ext>
                </a:extLst>
              </p:cNvPr>
              <p:cNvSpPr/>
              <p:nvPr/>
            </p:nvSpPr>
            <p:spPr>
              <a:xfrm>
                <a:off x="11655285" y="3611628"/>
                <a:ext cx="2926080" cy="8534001"/>
              </a:xfrm>
              <a:prstGeom prst="roundRect">
                <a:avLst>
                  <a:gd name="adj" fmla="val 13334"/>
                </a:avLst>
              </a:prstGeom>
              <a:solidFill>
                <a:srgbClr val="53C3C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dirty="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179" name="Rectangle 178">
                <a:extLst>
                  <a:ext uri="{FF2B5EF4-FFF2-40B4-BE49-F238E27FC236}">
                    <a16:creationId xmlns:a16="http://schemas.microsoft.com/office/drawing/2014/main" id="{4E0BD140-C536-1E47-DA8D-5ABE7460D1EE}"/>
                  </a:ext>
                </a:extLst>
              </p:cNvPr>
              <p:cNvSpPr/>
              <p:nvPr/>
            </p:nvSpPr>
            <p:spPr>
              <a:xfrm>
                <a:off x="11655285" y="11063076"/>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Free to Hospitals in MED OPS Regions</a:t>
                </a:r>
              </a:p>
            </p:txBody>
          </p:sp>
          <p:sp>
            <p:nvSpPr>
              <p:cNvPr id="182" name="TextBox 181">
                <a:extLst>
                  <a:ext uri="{FF2B5EF4-FFF2-40B4-BE49-F238E27FC236}">
                    <a16:creationId xmlns:a16="http://schemas.microsoft.com/office/drawing/2014/main" id="{0E71FDD6-379D-3C0E-11E5-5ABEDF3F7F1A}"/>
                  </a:ext>
                </a:extLst>
              </p:cNvPr>
              <p:cNvSpPr txBox="1"/>
              <p:nvPr/>
            </p:nvSpPr>
            <p:spPr>
              <a:xfrm>
                <a:off x="11655285" y="4451667"/>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MED</a:t>
                </a:r>
                <a:r>
                  <a:rPr lang="en-US" sz="4000" b="1" spc="-400"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 </a:t>
                </a: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OPS</a:t>
                </a:r>
              </a:p>
            </p:txBody>
          </p:sp>
          <p:sp>
            <p:nvSpPr>
              <p:cNvPr id="185" name="white center section">
                <a:extLst>
                  <a:ext uri="{FF2B5EF4-FFF2-40B4-BE49-F238E27FC236}">
                    <a16:creationId xmlns:a16="http://schemas.microsoft.com/office/drawing/2014/main" id="{01D59FD3-5B07-9D73-6EF0-88F570847548}"/>
                  </a:ext>
                </a:extLst>
              </p:cNvPr>
              <p:cNvSpPr/>
              <p:nvPr/>
            </p:nvSpPr>
            <p:spPr>
              <a:xfrm>
                <a:off x="11600278" y="6068255"/>
                <a:ext cx="3036095"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Manjari" panose="02000503000000000000" pitchFamily="2" charset="0"/>
                  </a:rPr>
                  <a:t>v</a:t>
                </a:r>
              </a:p>
            </p:txBody>
          </p:sp>
          <p:sp>
            <p:nvSpPr>
              <p:cNvPr id="188" name="Rectangle 187">
                <a:extLst>
                  <a:ext uri="{FF2B5EF4-FFF2-40B4-BE49-F238E27FC236}">
                    <a16:creationId xmlns:a16="http://schemas.microsoft.com/office/drawing/2014/main" id="{A1E31EF1-6159-0821-467F-A780ECC57231}"/>
                  </a:ext>
                </a:extLst>
              </p:cNvPr>
              <p:cNvSpPr/>
              <p:nvPr/>
            </p:nvSpPr>
            <p:spPr>
              <a:xfrm>
                <a:off x="11608491" y="6829261"/>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738E3DDC-80C2-1967-7024-E0A90A82D34D}"/>
                  </a:ext>
                </a:extLst>
              </p:cNvPr>
              <p:cNvSpPr/>
              <p:nvPr/>
            </p:nvSpPr>
            <p:spPr>
              <a:xfrm>
                <a:off x="11608491" y="8677930"/>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93">
                <a:extLst>
                  <a:ext uri="{FF2B5EF4-FFF2-40B4-BE49-F238E27FC236}">
                    <a16:creationId xmlns:a16="http://schemas.microsoft.com/office/drawing/2014/main" id="{B6418AF4-DFE2-47F8-44BD-7FC62C97C45C}"/>
                  </a:ext>
                </a:extLst>
              </p:cNvPr>
              <p:cNvGrpSpPr/>
              <p:nvPr/>
            </p:nvGrpSpPr>
            <p:grpSpPr>
              <a:xfrm>
                <a:off x="12457627" y="7048674"/>
                <a:ext cx="1321397" cy="509413"/>
                <a:chOff x="12459466" y="7048674"/>
                <a:chExt cx="1321397" cy="509413"/>
              </a:xfrm>
            </p:grpSpPr>
            <p:sp>
              <p:nvSpPr>
                <p:cNvPr id="207" name="Rounded Rectangle 206">
                  <a:extLst>
                    <a:ext uri="{FF2B5EF4-FFF2-40B4-BE49-F238E27FC236}">
                      <a16:creationId xmlns:a16="http://schemas.microsoft.com/office/drawing/2014/main" id="{160C49AC-4C78-1D2E-B1E8-E38A43DBBD06}"/>
                    </a:ext>
                  </a:extLst>
                </p:cNvPr>
                <p:cNvSpPr/>
                <p:nvPr/>
              </p:nvSpPr>
              <p:spPr>
                <a:xfrm>
                  <a:off x="12459466" y="7048674"/>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208" name="white checkmark" descr="Checkmark outline">
                  <a:extLst>
                    <a:ext uri="{FF2B5EF4-FFF2-40B4-BE49-F238E27FC236}">
                      <a16:creationId xmlns:a16="http://schemas.microsoft.com/office/drawing/2014/main" id="{D63EE281-FB8E-48C0-958A-AE32DE32B46E}"/>
                    </a:ext>
                  </a:extLst>
                </p:cNvPr>
                <p:cNvSpPr/>
                <p:nvPr/>
              </p:nvSpPr>
              <p:spPr>
                <a:xfrm>
                  <a:off x="12656872"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197" name="Isosceles Triangle 6">
                <a:extLst>
                  <a:ext uri="{FF2B5EF4-FFF2-40B4-BE49-F238E27FC236}">
                    <a16:creationId xmlns:a16="http://schemas.microsoft.com/office/drawing/2014/main" id="{C1106C8D-7C89-0FB2-C9BE-15AAA10268C0}"/>
                  </a:ext>
                </a:extLst>
              </p:cNvPr>
              <p:cNvSpPr/>
              <p:nvPr/>
            </p:nvSpPr>
            <p:spPr>
              <a:xfrm flipV="1">
                <a:off x="12684592" y="5978423"/>
                <a:ext cx="867466" cy="473192"/>
              </a:xfrm>
              <a:prstGeom prst="triangle">
                <a:avLst/>
              </a:prstGeom>
              <a:solidFill>
                <a:srgbClr val="53C3C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nvGrpSpPr>
              <p:cNvPr id="200" name="Group 199">
                <a:extLst>
                  <a:ext uri="{FF2B5EF4-FFF2-40B4-BE49-F238E27FC236}">
                    <a16:creationId xmlns:a16="http://schemas.microsoft.com/office/drawing/2014/main" id="{AF080604-7592-F347-997E-7546B792D220}"/>
                  </a:ext>
                </a:extLst>
              </p:cNvPr>
              <p:cNvGrpSpPr/>
              <p:nvPr/>
            </p:nvGrpSpPr>
            <p:grpSpPr>
              <a:xfrm>
                <a:off x="12457627" y="8002830"/>
                <a:ext cx="1321397" cy="509413"/>
                <a:chOff x="12459466" y="8002830"/>
                <a:chExt cx="1321397" cy="509413"/>
              </a:xfrm>
            </p:grpSpPr>
            <p:sp>
              <p:nvSpPr>
                <p:cNvPr id="203" name="Rounded Rectangle 202">
                  <a:extLst>
                    <a:ext uri="{FF2B5EF4-FFF2-40B4-BE49-F238E27FC236}">
                      <a16:creationId xmlns:a16="http://schemas.microsoft.com/office/drawing/2014/main" id="{7B1D97D7-7FAE-B5A7-D007-A28F774AA124}"/>
                    </a:ext>
                  </a:extLst>
                </p:cNvPr>
                <p:cNvSpPr/>
                <p:nvPr/>
              </p:nvSpPr>
              <p:spPr>
                <a:xfrm>
                  <a:off x="12459466" y="8002830"/>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dirty="0"/>
                    <a:t>        </a:t>
                  </a:r>
                  <a:r>
                    <a:rPr lang="en-US" sz="2000" b="1" dirty="0"/>
                    <a:t>ALL</a:t>
                  </a:r>
                  <a:endParaRPr lang="en-US" b="1" dirty="0"/>
                </a:p>
              </p:txBody>
            </p:sp>
            <p:sp>
              <p:nvSpPr>
                <p:cNvPr id="206" name="white checkmark" descr="Checkmark outline">
                  <a:extLst>
                    <a:ext uri="{FF2B5EF4-FFF2-40B4-BE49-F238E27FC236}">
                      <a16:creationId xmlns:a16="http://schemas.microsoft.com/office/drawing/2014/main" id="{EC90E580-C7D5-9D9D-A322-A5203ED21694}"/>
                    </a:ext>
                  </a:extLst>
                </p:cNvPr>
                <p:cNvSpPr/>
                <p:nvPr/>
              </p:nvSpPr>
              <p:spPr>
                <a:xfrm>
                  <a:off x="12656872" y="8167896"/>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155" name="pulsara one">
              <a:extLst>
                <a:ext uri="{FF2B5EF4-FFF2-40B4-BE49-F238E27FC236}">
                  <a16:creationId xmlns:a16="http://schemas.microsoft.com/office/drawing/2014/main" id="{13870424-8B9C-AF23-1DD7-B253D00ADD93}"/>
                </a:ext>
              </a:extLst>
            </p:cNvPr>
            <p:cNvGrpSpPr/>
            <p:nvPr/>
          </p:nvGrpSpPr>
          <p:grpSpPr>
            <a:xfrm>
              <a:off x="7767402" y="3611628"/>
              <a:ext cx="3036095" cy="8534001"/>
              <a:chOff x="7767402" y="3611628"/>
              <a:chExt cx="3036095" cy="8534001"/>
            </a:xfrm>
          </p:grpSpPr>
          <p:sp>
            <p:nvSpPr>
              <p:cNvPr id="168" name="Rectangle: Rounded Corners 2">
                <a:extLst>
                  <a:ext uri="{FF2B5EF4-FFF2-40B4-BE49-F238E27FC236}">
                    <a16:creationId xmlns:a16="http://schemas.microsoft.com/office/drawing/2014/main" id="{D23E984D-4CB8-8B62-12B2-04E3CC63303F}"/>
                  </a:ext>
                </a:extLst>
              </p:cNvPr>
              <p:cNvSpPr/>
              <p:nvPr/>
            </p:nvSpPr>
            <p:spPr>
              <a:xfrm>
                <a:off x="7822409" y="3611628"/>
                <a:ext cx="2926080" cy="8534001"/>
              </a:xfrm>
              <a:prstGeom prst="roundRect">
                <a:avLst>
                  <a:gd name="adj" fmla="val 13334"/>
                </a:avLst>
              </a:prstGeom>
              <a:solidFill>
                <a:srgbClr val="20525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sp>
            <p:nvSpPr>
              <p:cNvPr id="169" name="Rectangle 168">
                <a:extLst>
                  <a:ext uri="{FF2B5EF4-FFF2-40B4-BE49-F238E27FC236}">
                    <a16:creationId xmlns:a16="http://schemas.microsoft.com/office/drawing/2014/main" id="{2D7C7ABE-33A5-9773-D816-E1942A703CF1}"/>
                  </a:ext>
                </a:extLst>
              </p:cNvPr>
              <p:cNvSpPr/>
              <p:nvPr/>
            </p:nvSpPr>
            <p:spPr>
              <a:xfrm>
                <a:off x="7822409" y="11063076"/>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a:t>Always Free to Everyone</a:t>
                </a:r>
              </a:p>
            </p:txBody>
          </p:sp>
          <p:sp>
            <p:nvSpPr>
              <p:cNvPr id="170" name="TextBox 169">
                <a:extLst>
                  <a:ext uri="{FF2B5EF4-FFF2-40B4-BE49-F238E27FC236}">
                    <a16:creationId xmlns:a16="http://schemas.microsoft.com/office/drawing/2014/main" id="{430B452C-9FC8-DF40-7FD9-05EE474335FB}"/>
                  </a:ext>
                </a:extLst>
              </p:cNvPr>
              <p:cNvSpPr txBox="1"/>
              <p:nvPr/>
            </p:nvSpPr>
            <p:spPr>
              <a:xfrm>
                <a:off x="7822409" y="4451667"/>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ONE</a:t>
                </a:r>
              </a:p>
            </p:txBody>
          </p:sp>
          <p:sp>
            <p:nvSpPr>
              <p:cNvPr id="171" name="white center section">
                <a:extLst>
                  <a:ext uri="{FF2B5EF4-FFF2-40B4-BE49-F238E27FC236}">
                    <a16:creationId xmlns:a16="http://schemas.microsoft.com/office/drawing/2014/main" id="{C40F8A91-B853-9B81-CB7C-865461C6E268}"/>
                  </a:ext>
                </a:extLst>
              </p:cNvPr>
              <p:cNvSpPr/>
              <p:nvPr/>
            </p:nvSpPr>
            <p:spPr>
              <a:xfrm>
                <a:off x="7767402" y="6068255"/>
                <a:ext cx="3036095" cy="4637846"/>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Manjari" panose="02000503000000000000" pitchFamily="2" charset="0"/>
                  </a:rPr>
                  <a:t>v</a:t>
                </a:r>
              </a:p>
            </p:txBody>
          </p:sp>
          <p:sp>
            <p:nvSpPr>
              <p:cNvPr id="172" name="Rectangle 171">
                <a:extLst>
                  <a:ext uri="{FF2B5EF4-FFF2-40B4-BE49-F238E27FC236}">
                    <a16:creationId xmlns:a16="http://schemas.microsoft.com/office/drawing/2014/main" id="{6834A978-DE15-FE5F-39EB-D5CC89EFA613}"/>
                  </a:ext>
                </a:extLst>
              </p:cNvPr>
              <p:cNvSpPr/>
              <p:nvPr/>
            </p:nvSpPr>
            <p:spPr>
              <a:xfrm>
                <a:off x="7775615" y="6829261"/>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9BF620A-5B98-D404-4C18-21687250CC07}"/>
                  </a:ext>
                </a:extLst>
              </p:cNvPr>
              <p:cNvSpPr/>
              <p:nvPr/>
            </p:nvSpPr>
            <p:spPr>
              <a:xfrm>
                <a:off x="7775615" y="8677930"/>
                <a:ext cx="3019668" cy="914400"/>
              </a:xfrm>
              <a:prstGeom prst="rect">
                <a:avLst/>
              </a:prstGeom>
              <a:solidFill>
                <a:schemeClr val="bg2">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D370A9F9-0BC7-6E9E-1842-5F6FD62F06A0}"/>
                  </a:ext>
                </a:extLst>
              </p:cNvPr>
              <p:cNvGrpSpPr/>
              <p:nvPr/>
            </p:nvGrpSpPr>
            <p:grpSpPr>
              <a:xfrm>
                <a:off x="8624751" y="7048674"/>
                <a:ext cx="1321397" cy="509413"/>
                <a:chOff x="8626590" y="7048674"/>
                <a:chExt cx="1321397" cy="509413"/>
              </a:xfrm>
            </p:grpSpPr>
            <p:sp>
              <p:nvSpPr>
                <p:cNvPr id="176" name="Rounded Rectangle 175">
                  <a:extLst>
                    <a:ext uri="{FF2B5EF4-FFF2-40B4-BE49-F238E27FC236}">
                      <a16:creationId xmlns:a16="http://schemas.microsoft.com/office/drawing/2014/main" id="{A8DE8D73-A744-1C5F-DA5C-CB30C1FA8670}"/>
                    </a:ext>
                  </a:extLst>
                </p:cNvPr>
                <p:cNvSpPr/>
                <p:nvPr/>
              </p:nvSpPr>
              <p:spPr>
                <a:xfrm>
                  <a:off x="8626590" y="7048674"/>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dirty="0"/>
                    <a:t>        </a:t>
                  </a:r>
                  <a:r>
                    <a:rPr lang="en-US" sz="2000" b="1" dirty="0"/>
                    <a:t>ALL</a:t>
                  </a:r>
                  <a:endParaRPr lang="en-US" b="1" dirty="0"/>
                </a:p>
              </p:txBody>
            </p:sp>
            <p:sp>
              <p:nvSpPr>
                <p:cNvPr id="177" name="white checkmark" descr="Checkmark outline">
                  <a:extLst>
                    <a:ext uri="{FF2B5EF4-FFF2-40B4-BE49-F238E27FC236}">
                      <a16:creationId xmlns:a16="http://schemas.microsoft.com/office/drawing/2014/main" id="{EA987ABE-8464-0F30-8C10-6F1879EFAF2F}"/>
                    </a:ext>
                  </a:extLst>
                </p:cNvPr>
                <p:cNvSpPr/>
                <p:nvPr/>
              </p:nvSpPr>
              <p:spPr>
                <a:xfrm>
                  <a:off x="8823996" y="7213740"/>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175" name="Isosceles Triangle 6">
                <a:extLst>
                  <a:ext uri="{FF2B5EF4-FFF2-40B4-BE49-F238E27FC236}">
                    <a16:creationId xmlns:a16="http://schemas.microsoft.com/office/drawing/2014/main" id="{59915DE8-B4AB-4C37-87CA-E1728A84E16B}"/>
                  </a:ext>
                </a:extLst>
              </p:cNvPr>
              <p:cNvSpPr/>
              <p:nvPr/>
            </p:nvSpPr>
            <p:spPr>
              <a:xfrm flipV="1">
                <a:off x="8851716" y="5978423"/>
                <a:ext cx="867466" cy="473192"/>
              </a:xfrm>
              <a:prstGeom prst="triangle">
                <a:avLst/>
              </a:prstGeom>
              <a:solidFill>
                <a:srgbClr val="20525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b="0" i="0" u="none" strike="noStrike" kern="0" cap="none" spc="0" normalizeH="0" baseline="0" noProof="0">
                  <a:ln>
                    <a:noFill/>
                  </a:ln>
                  <a:solidFill>
                    <a:prstClr val="white"/>
                  </a:solidFill>
                  <a:effectLst/>
                  <a:uLnTx/>
                  <a:uFillTx/>
                  <a:latin typeface="Manjari" panose="02000503000000000000" pitchFamily="2" charset="0"/>
                  <a:ea typeface="+mn-ea"/>
                  <a:cs typeface="Manjari" panose="02000503000000000000" pitchFamily="2" charset="0"/>
                </a:endParaRPr>
              </a:p>
            </p:txBody>
          </p:sp>
        </p:grpSp>
        <p:sp>
          <p:nvSpPr>
            <p:cNvPr id="156" name="4">
              <a:extLst>
                <a:ext uri="{FF2B5EF4-FFF2-40B4-BE49-F238E27FC236}">
                  <a16:creationId xmlns:a16="http://schemas.microsoft.com/office/drawing/2014/main" id="{FB8F890B-5B39-96BE-1AF1-9955987184D9}"/>
                </a:ext>
              </a:extLst>
            </p:cNvPr>
            <p:cNvSpPr txBox="1"/>
            <p:nvPr/>
          </p:nvSpPr>
          <p:spPr>
            <a:xfrm>
              <a:off x="547260" y="9603136"/>
              <a:ext cx="6745174" cy="914400"/>
            </a:xfrm>
            <a:prstGeom prst="rect">
              <a:avLst/>
            </a:prstGeom>
            <a:noFill/>
          </p:spPr>
          <p:txBody>
            <a:bodyPr wrap="square" anchor="ctr" anchorCtr="0">
              <a:noAutofit/>
            </a:bodyPr>
            <a:lstStyle/>
            <a:p>
              <a:pPr>
                <a:lnSpc>
                  <a:spcPct val="90000"/>
                </a:lnSpc>
              </a:pPr>
              <a:r>
                <a:rPr lang="en-US" sz="2600" b="0" i="0" kern="1200" dirty="0">
                  <a:solidFill>
                    <a:schemeClr val="tx1"/>
                  </a:solidFill>
                  <a:latin typeface="Calibri Light" panose="020F0302020204030204" pitchFamily="34" charset="0"/>
                  <a:cs typeface="Calibri Light" panose="020F0302020204030204" pitchFamily="34" charset="0"/>
                </a:rPr>
                <a:t>Add Downstream Teams (STEMI, Stroke, Trauma, </a:t>
              </a:r>
              <a:br>
                <a:rPr lang="en-US" sz="2600" b="0" i="0" kern="1200" dirty="0">
                  <a:solidFill>
                    <a:schemeClr val="tx1"/>
                  </a:solidFill>
                  <a:latin typeface="Calibri Light" panose="020F0302020204030204" pitchFamily="34" charset="0"/>
                  <a:cs typeface="Calibri Light" panose="020F0302020204030204" pitchFamily="34" charset="0"/>
                </a:rPr>
              </a:br>
              <a:r>
                <a:rPr lang="en-US" sz="2600" b="0" i="0" kern="1200" dirty="0">
                  <a:solidFill>
                    <a:schemeClr val="tx1"/>
                  </a:solidFill>
                  <a:latin typeface="Calibri Light" panose="020F0302020204030204" pitchFamily="34" charset="0"/>
                  <a:cs typeface="Calibri Light" panose="020F0302020204030204" pitchFamily="34" charset="0"/>
                </a:rPr>
                <a:t>OB, Behavioral Health, Toxicology, Sepsis…)</a:t>
              </a:r>
              <a:r>
                <a:rPr lang="en-US" sz="2600" dirty="0">
                  <a:solidFill>
                    <a:srgbClr val="000000"/>
                  </a:solidFill>
                  <a:latin typeface="Calibri Light" panose="020F0302020204030204" pitchFamily="34" charset="0"/>
                  <a:cs typeface="Calibri Light" panose="020F0302020204030204" pitchFamily="34" charset="0"/>
                </a:rPr>
                <a:t>	</a:t>
              </a:r>
            </a:p>
          </p:txBody>
        </p:sp>
        <p:sp>
          <p:nvSpPr>
            <p:cNvPr id="157" name="3">
              <a:extLst>
                <a:ext uri="{FF2B5EF4-FFF2-40B4-BE49-F238E27FC236}">
                  <a16:creationId xmlns:a16="http://schemas.microsoft.com/office/drawing/2014/main" id="{9ACC0B82-6559-98D3-6D89-D7C96207D582}"/>
                </a:ext>
              </a:extLst>
            </p:cNvPr>
            <p:cNvSpPr txBox="1"/>
            <p:nvPr/>
          </p:nvSpPr>
          <p:spPr>
            <a:xfrm>
              <a:off x="547259" y="8694629"/>
              <a:ext cx="6745175" cy="914400"/>
            </a:xfrm>
            <a:prstGeom prst="rect">
              <a:avLst/>
            </a:prstGeom>
            <a:noFill/>
          </p:spPr>
          <p:txBody>
            <a:bodyPr wrap="square" anchor="ctr" anchorCtr="0">
              <a:noAutofit/>
            </a:bodyPr>
            <a:lstStyle>
              <a:defPPr>
                <a:defRPr lang="en-US"/>
              </a:defPPr>
              <a:lvl1pPr>
                <a:lnSpc>
                  <a:spcPct val="90000"/>
                </a:lnSpc>
                <a:defRPr sz="2600">
                  <a:solidFill>
                    <a:srgbClr val="0E0E0E"/>
                  </a:solidFill>
                  <a:latin typeface="Calibri Light" panose="020F0302020204030204" pitchFamily="34" charset="0"/>
                  <a:cs typeface="Calibri Light" panose="020F0302020204030204" pitchFamily="34" charset="0"/>
                </a:defRPr>
              </a:lvl1pPr>
            </a:lstStyle>
            <a:p>
              <a:r>
                <a:rPr lang="en-US" dirty="0"/>
                <a:t>Add Physician Consultants for Consult &amp; </a:t>
              </a:r>
              <a:br>
                <a:rPr lang="en-US" dirty="0"/>
              </a:br>
              <a:r>
                <a:rPr lang="en-US" dirty="0"/>
                <a:t>Transfer Requests</a:t>
              </a:r>
            </a:p>
          </p:txBody>
        </p:sp>
        <p:sp>
          <p:nvSpPr>
            <p:cNvPr id="158" name="2">
              <a:extLst>
                <a:ext uri="{FF2B5EF4-FFF2-40B4-BE49-F238E27FC236}">
                  <a16:creationId xmlns:a16="http://schemas.microsoft.com/office/drawing/2014/main" id="{B727952D-75A0-C923-827F-68AD232EAC27}"/>
                </a:ext>
              </a:extLst>
            </p:cNvPr>
            <p:cNvSpPr txBox="1"/>
            <p:nvPr/>
          </p:nvSpPr>
          <p:spPr>
            <a:xfrm>
              <a:off x="547260" y="7756625"/>
              <a:ext cx="6766593" cy="914400"/>
            </a:xfrm>
            <a:prstGeom prst="rect">
              <a:avLst/>
            </a:prstGeom>
            <a:noFill/>
          </p:spPr>
          <p:txBody>
            <a:bodyPr wrap="square" anchor="ctr" anchorCtr="0">
              <a:noAutofit/>
            </a:bodyPr>
            <a:lstStyle/>
            <a:p>
              <a:pPr>
                <a:lnSpc>
                  <a:spcPct val="90000"/>
                </a:lnSpc>
              </a:pPr>
              <a:r>
                <a:rPr lang="en-US" sz="2600" dirty="0">
                  <a:solidFill>
                    <a:srgbClr val="0E0E0E"/>
                  </a:solidFill>
                  <a:latin typeface="Calibri Light" panose="020F0302020204030204" pitchFamily="34" charset="0"/>
                  <a:cs typeface="Calibri Light" panose="020F0302020204030204" pitchFamily="34" charset="0"/>
                </a:rPr>
                <a:t>Receive Request</a:t>
              </a:r>
              <a:r>
                <a:rPr lang="en-US" sz="2600" dirty="0">
                  <a:solidFill>
                    <a:srgbClr val="000000"/>
                  </a:solidFill>
                  <a:latin typeface="Calibri Light" panose="020F0302020204030204" pitchFamily="34" charset="0"/>
                  <a:cs typeface="Calibri Light" panose="020F0302020204030204" pitchFamily="34" charset="0"/>
                </a:rPr>
                <a:t>	</a:t>
              </a:r>
            </a:p>
          </p:txBody>
        </p:sp>
        <p:sp>
          <p:nvSpPr>
            <p:cNvPr id="159" name="1">
              <a:extLst>
                <a:ext uri="{FF2B5EF4-FFF2-40B4-BE49-F238E27FC236}">
                  <a16:creationId xmlns:a16="http://schemas.microsoft.com/office/drawing/2014/main" id="{5E2C6444-B001-5C5E-56D0-BAD732AC8991}"/>
                </a:ext>
              </a:extLst>
            </p:cNvPr>
            <p:cNvSpPr txBox="1"/>
            <p:nvPr/>
          </p:nvSpPr>
          <p:spPr>
            <a:xfrm>
              <a:off x="547260" y="6848117"/>
              <a:ext cx="6766593" cy="914400"/>
            </a:xfrm>
            <a:prstGeom prst="rect">
              <a:avLst/>
            </a:prstGeom>
            <a:noFill/>
          </p:spPr>
          <p:txBody>
            <a:bodyPr wrap="square" anchor="ctr" anchorCtr="0">
              <a:noAutofit/>
            </a:bodyPr>
            <a:lstStyle/>
            <a:p>
              <a:pPr>
                <a:lnSpc>
                  <a:spcPct val="90000"/>
                </a:lnSpc>
              </a:pPr>
              <a:r>
                <a:rPr lang="en-US" sz="2600" dirty="0">
                  <a:solidFill>
                    <a:srgbClr val="0E0E0E"/>
                  </a:solidFill>
                  <a:latin typeface="Calibri Light" panose="020F0302020204030204" pitchFamily="34" charset="0"/>
                  <a:cs typeface="Calibri Light" panose="020F0302020204030204" pitchFamily="34" charset="0"/>
                </a:rPr>
                <a:t>Send Request</a:t>
              </a:r>
              <a:r>
                <a:rPr lang="en-US" sz="2600" dirty="0">
                  <a:solidFill>
                    <a:srgbClr val="000000"/>
                  </a:solidFill>
                  <a:latin typeface="Calibri Light" panose="020F0302020204030204" pitchFamily="34" charset="0"/>
                  <a:cs typeface="Calibri Light" panose="020F0302020204030204" pitchFamily="34" charset="0"/>
                </a:rPr>
                <a:t>		</a:t>
              </a:r>
            </a:p>
          </p:txBody>
        </p:sp>
        <p:sp>
          <p:nvSpPr>
            <p:cNvPr id="160" name="package options">
              <a:extLst>
                <a:ext uri="{FF2B5EF4-FFF2-40B4-BE49-F238E27FC236}">
                  <a16:creationId xmlns:a16="http://schemas.microsoft.com/office/drawing/2014/main" id="{D789C570-4A9E-1BEB-A9D1-873136B836DB}"/>
                </a:ext>
              </a:extLst>
            </p:cNvPr>
            <p:cNvSpPr txBox="1"/>
            <p:nvPr/>
          </p:nvSpPr>
          <p:spPr>
            <a:xfrm>
              <a:off x="380095" y="3850105"/>
              <a:ext cx="7206038" cy="2258979"/>
            </a:xfrm>
            <a:prstGeom prst="rect">
              <a:avLst/>
            </a:prstGeom>
            <a:noFill/>
          </p:spPr>
          <p:txBody>
            <a:bodyPr wrap="square" bIns="0" anchor="b" anchorCtr="0">
              <a:noAutofit/>
            </a:bodyPr>
            <a:lstStyle/>
            <a:p>
              <a:pPr>
                <a:spcAft>
                  <a:spcPts val="1200"/>
                </a:spcAft>
              </a:pPr>
              <a:r>
                <a:rPr lang="en-US" sz="2800" b="1" spc="100">
                  <a:solidFill>
                    <a:srgbClr val="0E0E0E"/>
                  </a:solidFill>
                  <a:latin typeface="Arial-BoldMT"/>
                </a:rPr>
                <a:t>PACKAGE OPTIONS</a:t>
              </a:r>
            </a:p>
            <a:p>
              <a:pPr>
                <a:lnSpc>
                  <a:spcPct val="120000"/>
                </a:lnSpc>
              </a:pPr>
              <a:r>
                <a:rPr lang="en-US">
                  <a:solidFill>
                    <a:schemeClr val="tx2">
                      <a:lumMod val="75000"/>
                      <a:lumOff val="25000"/>
                    </a:schemeClr>
                  </a:solidFill>
                  <a:cs typeface="Calibri" panose="020F0502020204030204" pitchFamily="34" charset="0"/>
                </a:rPr>
                <a:t>All hospital bundles include either Pulsara </a:t>
              </a:r>
              <a:r>
                <a:rPr lang="en-US" b="1">
                  <a:solidFill>
                    <a:schemeClr val="tx2">
                      <a:lumMod val="75000"/>
                      <a:lumOff val="25000"/>
                    </a:schemeClr>
                  </a:solidFill>
                  <a:cs typeface="Calibri" panose="020F0502020204030204" pitchFamily="34" charset="0"/>
                </a:rPr>
                <a:t>ONE</a:t>
              </a:r>
              <a:r>
                <a:rPr lang="en-US">
                  <a:solidFill>
                    <a:schemeClr val="tx2">
                      <a:lumMod val="75000"/>
                      <a:lumOff val="25000"/>
                    </a:schemeClr>
                  </a:solidFill>
                  <a:cs typeface="Calibri" panose="020F0502020204030204" pitchFamily="34" charset="0"/>
                </a:rPr>
                <a:t> or Pulsara </a:t>
              </a:r>
              <a:r>
                <a:rPr lang="en-US" b="1">
                  <a:solidFill>
                    <a:schemeClr val="tx2">
                      <a:lumMod val="75000"/>
                      <a:lumOff val="25000"/>
                    </a:schemeClr>
                  </a:solidFill>
                  <a:cs typeface="Calibri" panose="020F0502020204030204" pitchFamily="34" charset="0"/>
                </a:rPr>
                <a:t>MED OPS</a:t>
              </a:r>
              <a:r>
                <a:rPr lang="en-US">
                  <a:solidFill>
                    <a:schemeClr val="tx2">
                      <a:lumMod val="75000"/>
                      <a:lumOff val="25000"/>
                    </a:schemeClr>
                  </a:solidFill>
                  <a:cs typeface="Calibri" panose="020F0502020204030204" pitchFamily="34" charset="0"/>
                </a:rPr>
                <a:t>. Hospitals can upgrade to Pulsara </a:t>
              </a:r>
              <a:r>
                <a:rPr lang="en-US" b="1">
                  <a:solidFill>
                    <a:schemeClr val="tx2">
                      <a:lumMod val="75000"/>
                      <a:lumOff val="25000"/>
                    </a:schemeClr>
                  </a:solidFill>
                  <a:cs typeface="Calibri" panose="020F0502020204030204" pitchFamily="34" charset="0"/>
                </a:rPr>
                <a:t>UNITED</a:t>
              </a:r>
              <a:r>
                <a:rPr lang="en-US">
                  <a:solidFill>
                    <a:schemeClr val="tx2">
                      <a:lumMod val="75000"/>
                      <a:lumOff val="25000"/>
                    </a:schemeClr>
                  </a:solidFill>
                  <a:cs typeface="Calibri" panose="020F0502020204030204" pitchFamily="34" charset="0"/>
                </a:rPr>
                <a:t> which includes all Transfer functionality OR they can add Pulsara </a:t>
              </a:r>
              <a:r>
                <a:rPr lang="en-US" b="1">
                  <a:solidFill>
                    <a:schemeClr val="tx2">
                      <a:lumMod val="75000"/>
                      <a:lumOff val="25000"/>
                    </a:schemeClr>
                  </a:solidFill>
                  <a:cs typeface="Calibri" panose="020F0502020204030204" pitchFamily="34" charset="0"/>
                </a:rPr>
                <a:t>TRANSFER OPS </a:t>
              </a:r>
              <a:r>
                <a:rPr lang="en-US">
                  <a:solidFill>
                    <a:schemeClr val="tx2">
                      <a:lumMod val="75000"/>
                      <a:lumOff val="25000"/>
                    </a:schemeClr>
                  </a:solidFill>
                  <a:cs typeface="Calibri" panose="020F0502020204030204" pitchFamily="34" charset="0"/>
                </a:rPr>
                <a:t>and/or Pulsara </a:t>
              </a:r>
              <a:r>
                <a:rPr lang="en-US" b="1">
                  <a:solidFill>
                    <a:schemeClr val="tx2">
                      <a:lumMod val="75000"/>
                      <a:lumOff val="25000"/>
                    </a:schemeClr>
                  </a:solidFill>
                  <a:cs typeface="Calibri" panose="020F0502020204030204" pitchFamily="34" charset="0"/>
                </a:rPr>
                <a:t>SELECT</a:t>
              </a:r>
              <a:r>
                <a:rPr lang="en-US">
                  <a:solidFill>
                    <a:schemeClr val="tx2">
                      <a:lumMod val="75000"/>
                      <a:lumOff val="25000"/>
                    </a:schemeClr>
                  </a:solidFill>
                  <a:cs typeface="Calibri" panose="020F0502020204030204" pitchFamily="34" charset="0"/>
                </a:rPr>
                <a:t> to meet their needs.</a:t>
              </a:r>
              <a:r>
                <a:rPr lang="en-US" b="0">
                  <a:solidFill>
                    <a:srgbClr val="000000"/>
                  </a:solidFill>
                  <a:latin typeface="ArialMT"/>
                </a:rPr>
                <a:t>	</a:t>
              </a:r>
            </a:p>
            <a:p>
              <a:r>
                <a:rPr lang="en-US" sz="1600" b="0">
                  <a:solidFill>
                    <a:srgbClr val="000000"/>
                  </a:solidFill>
                  <a:latin typeface="ArialMT"/>
                </a:rPr>
                <a:t>	</a:t>
              </a:r>
            </a:p>
          </p:txBody>
        </p:sp>
        <p:sp>
          <p:nvSpPr>
            <p:cNvPr id="161" name="AND/OR">
              <a:extLst>
                <a:ext uri="{FF2B5EF4-FFF2-40B4-BE49-F238E27FC236}">
                  <a16:creationId xmlns:a16="http://schemas.microsoft.com/office/drawing/2014/main" id="{859EC3F3-C3CD-08AA-B681-CDF4A25A08DE}"/>
                </a:ext>
              </a:extLst>
            </p:cNvPr>
            <p:cNvSpPr/>
            <p:nvPr/>
          </p:nvSpPr>
          <p:spPr>
            <a:xfrm>
              <a:off x="16527116" y="6303927"/>
              <a:ext cx="1385408"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AND/OR</a:t>
              </a:r>
            </a:p>
          </p:txBody>
        </p:sp>
        <p:sp>
          <p:nvSpPr>
            <p:cNvPr id="162" name="OR">
              <a:extLst>
                <a:ext uri="{FF2B5EF4-FFF2-40B4-BE49-F238E27FC236}">
                  <a16:creationId xmlns:a16="http://schemas.microsoft.com/office/drawing/2014/main" id="{FB8F9457-A467-392E-69FA-F294130DF203}"/>
                </a:ext>
              </a:extLst>
            </p:cNvPr>
            <p:cNvSpPr/>
            <p:nvPr/>
          </p:nvSpPr>
          <p:spPr>
            <a:xfrm>
              <a:off x="20018946" y="6318485"/>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163" name="UPGRADES">
              <a:extLst>
                <a:ext uri="{FF2B5EF4-FFF2-40B4-BE49-F238E27FC236}">
                  <a16:creationId xmlns:a16="http://schemas.microsoft.com/office/drawing/2014/main" id="{E516D854-7483-7BBC-1E61-858F60D63262}"/>
                </a:ext>
              </a:extLst>
            </p:cNvPr>
            <p:cNvSpPr/>
            <p:nvPr/>
          </p:nvSpPr>
          <p:spPr>
            <a:xfrm rot="16200000">
              <a:off x="18303780" y="-216551"/>
              <a:ext cx="981955" cy="8555768"/>
            </a:xfrm>
            <a:prstGeom prst="roundRect">
              <a:avLst>
                <a:gd name="adj" fmla="val 50000"/>
              </a:avLst>
            </a:prstGeom>
            <a:solidFill>
              <a:sysClr val="window" lastClr="FFFFFF"/>
            </a:solidFill>
            <a:ln w="12700" cap="flat" cmpd="sng" algn="ctr">
              <a:solidFill>
                <a:schemeClr val="bg2"/>
              </a:solidFill>
              <a:prstDash val="solid"/>
              <a:miter lim="800000"/>
            </a:ln>
            <a:effectLst>
              <a:outerShdw blurRad="76200" dist="38100" dir="2700000" algn="tl" rotWithShape="0">
                <a:prstClr val="black">
                  <a:alpha val="50000"/>
                </a:prstClr>
              </a:outerShdw>
            </a:effectLst>
          </p:spPr>
          <p:txBody>
            <a:bodyPr vert="vert" wrap="none" rtlCol="0" anchor="ctr"/>
            <a:lstStyle/>
            <a:p>
              <a:pPr algn="ctr" defTabSz="457200"/>
              <a:r>
                <a:rPr lang="en-US" sz="3200" b="1" kern="0">
                  <a:solidFill>
                    <a:schemeClr val="tx2">
                      <a:lumMod val="90000"/>
                      <a:lumOff val="10000"/>
                    </a:schemeClr>
                  </a:solidFill>
                  <a:latin typeface="+mj-lt"/>
                  <a:sym typeface="Calibri"/>
                </a:rPr>
                <a:t>UPGRADES</a:t>
              </a:r>
              <a:endParaRPr sz="3200" b="1" kern="0">
                <a:solidFill>
                  <a:schemeClr val="tx2">
                    <a:lumMod val="90000"/>
                    <a:lumOff val="10000"/>
                  </a:schemeClr>
                </a:solidFill>
                <a:latin typeface="+mj-lt"/>
                <a:sym typeface="Calibri"/>
              </a:endParaRPr>
            </a:p>
          </p:txBody>
        </p:sp>
        <p:sp>
          <p:nvSpPr>
            <p:cNvPr id="164" name="INFRASTRUCTURE">
              <a:extLst>
                <a:ext uri="{FF2B5EF4-FFF2-40B4-BE49-F238E27FC236}">
                  <a16:creationId xmlns:a16="http://schemas.microsoft.com/office/drawing/2014/main" id="{01F643FC-092D-5769-A3B6-AB63EE3C9E33}"/>
                </a:ext>
              </a:extLst>
            </p:cNvPr>
            <p:cNvSpPr/>
            <p:nvPr/>
          </p:nvSpPr>
          <p:spPr>
            <a:xfrm rot="16200000">
              <a:off x="10365243" y="1348366"/>
              <a:ext cx="981955" cy="4615679"/>
            </a:xfrm>
            <a:prstGeom prst="roundRect">
              <a:avLst>
                <a:gd name="adj" fmla="val 50000"/>
              </a:avLst>
            </a:prstGeom>
            <a:solidFill>
              <a:sysClr val="window" lastClr="FFFFFF"/>
            </a:solidFill>
            <a:ln w="12700" cap="flat" cmpd="sng" algn="ctr">
              <a:solidFill>
                <a:schemeClr val="bg2"/>
              </a:solidFill>
              <a:prstDash val="solid"/>
              <a:miter lim="800000"/>
            </a:ln>
            <a:effectLst>
              <a:outerShdw blurRad="76200" dist="38100" dir="2700000" algn="tl" rotWithShape="0">
                <a:prstClr val="black">
                  <a:alpha val="50000"/>
                </a:prstClr>
              </a:outerShdw>
            </a:effectLst>
          </p:spPr>
          <p:txBody>
            <a:bodyPr vert="vert" wrap="none" rtlCol="0" anchor="ctr"/>
            <a:lstStyle/>
            <a:p>
              <a:pPr algn="ctr" defTabSz="457200"/>
              <a:r>
                <a:rPr lang="en-US" sz="3200" b="1" kern="0">
                  <a:solidFill>
                    <a:schemeClr val="tx2">
                      <a:lumMod val="90000"/>
                      <a:lumOff val="10000"/>
                    </a:schemeClr>
                  </a:solidFill>
                  <a:latin typeface="+mj-lt"/>
                  <a:sym typeface="Calibri"/>
                </a:rPr>
                <a:t>INFRASTRUCTURE</a:t>
              </a:r>
              <a:endParaRPr sz="3200" b="1" kern="0">
                <a:solidFill>
                  <a:schemeClr val="tx2">
                    <a:lumMod val="90000"/>
                    <a:lumOff val="10000"/>
                  </a:schemeClr>
                </a:solidFill>
                <a:latin typeface="+mj-lt"/>
                <a:sym typeface="Calibri"/>
              </a:endParaRPr>
            </a:p>
          </p:txBody>
        </p:sp>
        <p:sp>
          <p:nvSpPr>
            <p:cNvPr id="165" name="TITLE">
              <a:extLst>
                <a:ext uri="{FF2B5EF4-FFF2-40B4-BE49-F238E27FC236}">
                  <a16:creationId xmlns:a16="http://schemas.microsoft.com/office/drawing/2014/main" id="{8C4A7E0E-A54F-4BA2-E02F-8BC153DF5871}"/>
                </a:ext>
              </a:extLst>
            </p:cNvPr>
            <p:cNvSpPr txBox="1"/>
            <p:nvPr/>
          </p:nvSpPr>
          <p:spPr>
            <a:xfrm>
              <a:off x="0" y="1040200"/>
              <a:ext cx="24387175" cy="1200329"/>
            </a:xfrm>
            <a:prstGeom prst="rect">
              <a:avLst/>
            </a:prstGeom>
            <a:noFill/>
          </p:spPr>
          <p:txBody>
            <a:bodyPr wrap="square" anchor="ctr"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7200" b="1"/>
                <a:t>Transfer Functionality by Package</a:t>
              </a:r>
            </a:p>
          </p:txBody>
        </p:sp>
        <p:sp>
          <p:nvSpPr>
            <p:cNvPr id="166" name="Rectangle 165">
              <a:extLst>
                <a:ext uri="{FF2B5EF4-FFF2-40B4-BE49-F238E27FC236}">
                  <a16:creationId xmlns:a16="http://schemas.microsoft.com/office/drawing/2014/main" id="{28DDB1F9-27F9-1234-D0B1-04DFFEC159F7}"/>
                </a:ext>
              </a:extLst>
            </p:cNvPr>
            <p:cNvSpPr/>
            <p:nvPr/>
          </p:nvSpPr>
          <p:spPr>
            <a:xfrm>
              <a:off x="7186613" y="12251072"/>
              <a:ext cx="17200562" cy="1464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R">
              <a:extLst>
                <a:ext uri="{FF2B5EF4-FFF2-40B4-BE49-F238E27FC236}">
                  <a16:creationId xmlns:a16="http://schemas.microsoft.com/office/drawing/2014/main" id="{461FA145-B9DB-ED5E-CAFB-4280C9E021CF}"/>
                </a:ext>
              </a:extLst>
            </p:cNvPr>
            <p:cNvSpPr/>
            <p:nvPr/>
          </p:nvSpPr>
          <p:spPr>
            <a:xfrm>
              <a:off x="10282278" y="6318485"/>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grpSp>
    </p:spTree>
    <p:extLst>
      <p:ext uri="{BB962C8B-B14F-4D97-AF65-F5344CB8AC3E}">
        <p14:creationId xmlns:p14="http://schemas.microsoft.com/office/powerpoint/2010/main" val="169183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750"/>
                                        <p:tgtEl>
                                          <p:spTgt spid="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93"/>
                                        </p:tgtEl>
                                        <p:attrNameLst>
                                          <p:attrName>style.visibility</p:attrName>
                                        </p:attrNameLst>
                                      </p:cBhvr>
                                      <p:to>
                                        <p:strVal val="visible"/>
                                      </p:to>
                                    </p:set>
                                    <p:animEffect transition="in" filter="wipe(left)">
                                      <p:cBhvr>
                                        <p:cTn id="14" dur="750"/>
                                        <p:tgtEl>
                                          <p:spTgt spid="293"/>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10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6"/>
                                        </p:tgtEl>
                                        <p:attrNameLst>
                                          <p:attrName>style.visibility</p:attrName>
                                        </p:attrNameLst>
                                      </p:cBhvr>
                                      <p:to>
                                        <p:strVal val="visible"/>
                                      </p:to>
                                    </p:set>
                                    <p:anim calcmode="lin" valueType="num">
                                      <p:cBhvr>
                                        <p:cTn id="22" dur="500" fill="hold"/>
                                        <p:tgtEl>
                                          <p:spTgt spid="146"/>
                                        </p:tgtEl>
                                        <p:attrNameLst>
                                          <p:attrName>ppt_w</p:attrName>
                                        </p:attrNameLst>
                                      </p:cBhvr>
                                      <p:tavLst>
                                        <p:tav tm="0">
                                          <p:val>
                                            <p:fltVal val="0"/>
                                          </p:val>
                                        </p:tav>
                                        <p:tav tm="100000">
                                          <p:val>
                                            <p:strVal val="#ppt_w"/>
                                          </p:val>
                                        </p:tav>
                                      </p:tavLst>
                                    </p:anim>
                                    <p:anim calcmode="lin" valueType="num">
                                      <p:cBhvr>
                                        <p:cTn id="23" dur="500" fill="hold"/>
                                        <p:tgtEl>
                                          <p:spTgt spid="146"/>
                                        </p:tgtEl>
                                        <p:attrNameLst>
                                          <p:attrName>ppt_h</p:attrName>
                                        </p:attrNameLst>
                                      </p:cBhvr>
                                      <p:tavLst>
                                        <p:tav tm="0">
                                          <p:val>
                                            <p:fltVal val="0"/>
                                          </p:val>
                                        </p:tav>
                                        <p:tav tm="100000">
                                          <p:val>
                                            <p:strVal val="#ppt_h"/>
                                          </p:val>
                                        </p:tav>
                                      </p:tavLst>
                                    </p:anim>
                                    <p:animEffect transition="in" filter="fade">
                                      <p:cBhvr>
                                        <p:cTn id="24" dur="500"/>
                                        <p:tgtEl>
                                          <p:spTgt spid="14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75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750"/>
                                        <p:tgtEl>
                                          <p:spTgt spid="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94"/>
                                        </p:tgtEl>
                                        <p:attrNameLst>
                                          <p:attrName>style.visibility</p:attrName>
                                        </p:attrNameLst>
                                      </p:cBhvr>
                                      <p:to>
                                        <p:strVal val="visible"/>
                                      </p:to>
                                    </p:set>
                                    <p:animEffect transition="in" filter="wipe(left)">
                                      <p:cBhvr>
                                        <p:cTn id="33" dur="750"/>
                                        <p:tgtEl>
                                          <p:spTgt spid="294"/>
                                        </p:tgtEl>
                                      </p:cBhvr>
                                    </p:animEffect>
                                  </p:childTnLst>
                                </p:cTn>
                              </p:par>
                            </p:childTnLst>
                          </p:cTn>
                        </p:par>
                        <p:par>
                          <p:cTn id="34" fill="hold">
                            <p:stCondLst>
                              <p:cond delay="750"/>
                            </p:stCondLst>
                            <p:childTnLst>
                              <p:par>
                                <p:cTn id="35" presetID="10" presetClass="entr" presetSubtype="0" fill="hold" nodeType="after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250"/>
                                        <p:tgtEl>
                                          <p:spTgt spid="104"/>
                                        </p:tgtEl>
                                      </p:cBhvr>
                                    </p:animEffect>
                                  </p:childTnLst>
                                </p:cTn>
                              </p:par>
                              <p:par>
                                <p:cTn id="38" presetID="63" presetClass="path" presetSubtype="0" accel="50000" decel="50000" fill="hold" nodeType="withEffect">
                                  <p:stCondLst>
                                    <p:cond delay="0"/>
                                  </p:stCondLst>
                                  <p:childTnLst>
                                    <p:animMotion origin="layout" path="M -1.73155E-7 -3.7037E-6 L 0.12791 -3.7037E-6 " pathEditMode="relative" rAng="0" ptsTypes="AA">
                                      <p:cBhvr>
                                        <p:cTn id="39" dur="2000" fill="hold"/>
                                        <p:tgtEl>
                                          <p:spTgt spid="104"/>
                                        </p:tgtEl>
                                        <p:attrNameLst>
                                          <p:attrName>ppt_x</p:attrName>
                                          <p:attrName>ppt_y</p:attrName>
                                        </p:attrNameLst>
                                      </p:cBhvr>
                                      <p:rCtr x="6392" y="0"/>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0"/>
                                        </p:tgtEl>
                                        <p:attrNameLst>
                                          <p:attrName>style.visibility</p:attrName>
                                        </p:attrNameLst>
                                      </p:cBhvr>
                                      <p:to>
                                        <p:strVal val="visible"/>
                                      </p:to>
                                    </p:set>
                                    <p:animEffect transition="in" filter="fade">
                                      <p:cBhvr>
                                        <p:cTn id="48" dur="250"/>
                                        <p:tgtEl>
                                          <p:spTgt spid="120"/>
                                        </p:tgtEl>
                                      </p:cBhvr>
                                    </p:animEffect>
                                  </p:childTnLst>
                                </p:cTn>
                              </p:par>
                              <p:par>
                                <p:cTn id="49" presetID="63" presetClass="path" presetSubtype="0" accel="50000" decel="50000" fill="hold" nodeType="withEffect">
                                  <p:stCondLst>
                                    <p:cond delay="0"/>
                                  </p:stCondLst>
                                  <p:childTnLst>
                                    <p:animMotion origin="layout" path="M -3.01393E-6 4.25926E-6 L 0.13319 4.25926E-6 " pathEditMode="relative" rAng="0" ptsTypes="AA">
                                      <p:cBhvr>
                                        <p:cTn id="50" dur="1000" fill="hold"/>
                                        <p:tgtEl>
                                          <p:spTgt spid="120"/>
                                        </p:tgtEl>
                                        <p:attrNameLst>
                                          <p:attrName>ppt_x</p:attrName>
                                          <p:attrName>ppt_y</p:attrName>
                                        </p:attrNameLst>
                                      </p:cBhvr>
                                      <p:rCtr x="6659" y="0"/>
                                    </p:animMotion>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750"/>
                                        <p:tgtEl>
                                          <p:spTgt spid="14"/>
                                        </p:tgtEl>
                                      </p:cBhvr>
                                    </p:animEffect>
                                  </p:childTnLst>
                                </p:cTn>
                              </p:par>
                            </p:childTnLst>
                          </p:cTn>
                        </p:par>
                        <p:par>
                          <p:cTn id="62" fill="hold">
                            <p:stCondLst>
                              <p:cond delay="1250"/>
                            </p:stCondLst>
                            <p:childTnLst>
                              <p:par>
                                <p:cTn id="63" presetID="10" presetClass="entr" presetSubtype="0"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250"/>
                                        <p:tgtEl>
                                          <p:spTgt spid="11"/>
                                        </p:tgtEl>
                                      </p:cBhvr>
                                    </p:animEffect>
                                  </p:childTnLst>
                                </p:cTn>
                              </p:par>
                              <p:par>
                                <p:cTn id="66" presetID="63" presetClass="path" presetSubtype="0" accel="50000" decel="50000" fill="hold" nodeType="withEffect">
                                  <p:stCondLst>
                                    <p:cond delay="0"/>
                                  </p:stCondLst>
                                  <p:childTnLst>
                                    <p:animMotion origin="layout" path="M 1.74456E-7 4.25926E-6 L 0.13319 4.25926E-6 " pathEditMode="relative" rAng="0" ptsTypes="AA">
                                      <p:cBhvr>
                                        <p:cTn id="67" dur="1000" fill="hold"/>
                                        <p:tgtEl>
                                          <p:spTgt spid="11"/>
                                        </p:tgtEl>
                                        <p:attrNameLst>
                                          <p:attrName>ppt_x</p:attrName>
                                          <p:attrName>ppt_y</p:attrName>
                                        </p:attrNameLst>
                                      </p:cBhvr>
                                      <p:rCtr x="6659" y="0"/>
                                    </p:animMotion>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childTnLst>
                                </p:cTn>
                              </p:par>
                              <p:par>
                                <p:cTn id="79" presetID="63" presetClass="path" presetSubtype="0" accel="50000" decel="50000" fill="hold" nodeType="withEffect">
                                  <p:stCondLst>
                                    <p:cond delay="0"/>
                                  </p:stCondLst>
                                  <p:childTnLst>
                                    <p:animMotion origin="layout" path="M 1.74456E-7 4.25926E-6 L 0.13319 4.25926E-6 " pathEditMode="relative" rAng="0" ptsTypes="AA">
                                      <p:cBhvr>
                                        <p:cTn id="80" dur="1000" fill="hold"/>
                                        <p:tgtEl>
                                          <p:spTgt spid="65"/>
                                        </p:tgtEl>
                                        <p:attrNameLst>
                                          <p:attrName>ppt_x</p:attrName>
                                          <p:attrName>ppt_y</p:attrName>
                                        </p:attrNameLst>
                                      </p:cBhvr>
                                      <p:rCtr x="66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p:bldP spid="294" grpId="0" animBg="1"/>
      <p:bldP spid="14" grpId="0"/>
      <p:bldP spid="16" grpId="0"/>
      <p:bldP spid="13" grpId="0"/>
      <p:bldP spid="19" grpId="0"/>
      <p:bldP spid="23" grpId="0" animBg="1"/>
      <p:bldP spid="36" grpId="0" animBg="1"/>
      <p:bldP spid="22" grpId="0" animBg="1"/>
      <p:bldP spid="24" grpId="0" animBg="1"/>
      <p:bldP spid="1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BD1A-0790-D446-528A-07747912CE9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38F6244-F29D-F775-C77F-BF46CB465673}"/>
              </a:ext>
            </a:extLst>
          </p:cNvPr>
          <p:cNvSpPr>
            <a:spLocks noGrp="1"/>
          </p:cNvSpPr>
          <p:nvPr>
            <p:ph type="title"/>
          </p:nvPr>
        </p:nvSpPr>
        <p:spPr/>
        <p:txBody>
          <a:bodyPr/>
          <a:lstStyle/>
          <a:p>
            <a:r>
              <a:rPr lang="en-US"/>
              <a:t>Alerting Basics </a:t>
            </a:r>
            <a:r>
              <a:rPr lang="en-US">
                <a:solidFill>
                  <a:schemeClr val="accent1"/>
                </a:solidFill>
              </a:rPr>
              <a:t>(Who, How, </a:t>
            </a:r>
            <a:r>
              <a:rPr lang="en-US"/>
              <a:t>When)</a:t>
            </a:r>
          </a:p>
        </p:txBody>
      </p:sp>
      <p:sp>
        <p:nvSpPr>
          <p:cNvPr id="8" name="Text Placeholder 7">
            <a:extLst>
              <a:ext uri="{FF2B5EF4-FFF2-40B4-BE49-F238E27FC236}">
                <a16:creationId xmlns:a16="http://schemas.microsoft.com/office/drawing/2014/main" id="{45E98DAF-A6C9-AF27-57A9-BCCCADE62898}"/>
              </a:ext>
            </a:extLst>
          </p:cNvPr>
          <p:cNvSpPr>
            <a:spLocks noGrp="1"/>
          </p:cNvSpPr>
          <p:nvPr>
            <p:ph type="body" sz="quarter" idx="11"/>
          </p:nvPr>
        </p:nvSpPr>
        <p:spPr/>
        <p:txBody>
          <a:bodyPr/>
          <a:lstStyle/>
          <a:p>
            <a:pPr marL="0" indent="0">
              <a:buNone/>
            </a:pPr>
            <a:r>
              <a:rPr lang="en-US" sz="3600" b="1" dirty="0">
                <a:solidFill>
                  <a:schemeClr val="accent1"/>
                </a:solidFill>
                <a:latin typeface="+mj-lt"/>
              </a:rPr>
              <a:t>WHO</a:t>
            </a:r>
          </a:p>
          <a:p>
            <a:pPr marL="0" indent="0">
              <a:spcBef>
                <a:spcPts val="0"/>
              </a:spcBef>
              <a:buNone/>
            </a:pPr>
            <a:r>
              <a:rPr lang="en-US" dirty="0">
                <a:latin typeface="Calibri" panose="020F0502020204030204" pitchFamily="34" charset="0"/>
                <a:ea typeface="Roboto Medium" panose="02000000000000000000" pitchFamily="2" charset="0"/>
                <a:cs typeface="Calibri" panose="020F0502020204030204" pitchFamily="34" charset="0"/>
              </a:rPr>
              <a:t>Driven by Teams</a:t>
            </a:r>
          </a:p>
          <a:p>
            <a:pPr marL="457200" indent="-457200">
              <a:spcBef>
                <a:spcPts val="0"/>
              </a:spcBef>
              <a:buFont typeface="Arial" panose="020B0604020202020204" pitchFamily="34" charset="0"/>
              <a:buChar char="•"/>
            </a:pPr>
            <a:r>
              <a:rPr lang="en-US" dirty="0"/>
              <a:t>Identify your Teams</a:t>
            </a:r>
          </a:p>
          <a:p>
            <a:pPr marL="457200" indent="-457200">
              <a:spcBef>
                <a:spcPts val="0"/>
              </a:spcBef>
              <a:buFont typeface="Arial" panose="020B0604020202020204" pitchFamily="34" charset="0"/>
              <a:buChar char="•"/>
            </a:pPr>
            <a:r>
              <a:rPr lang="en-US" dirty="0"/>
              <a:t>Place individuals on Teams</a:t>
            </a:r>
          </a:p>
          <a:p>
            <a:pPr lvl="1">
              <a:spcBef>
                <a:spcPts val="0"/>
              </a:spcBef>
            </a:pPr>
            <a:r>
              <a:rPr lang="en-US" dirty="0"/>
              <a:t>Able to be on more than one Team</a:t>
            </a:r>
          </a:p>
          <a:p>
            <a:pPr marL="0" lvl="1" indent="0" defTabSz="274320" fontAlgn="t">
              <a:spcBef>
                <a:spcPts val="3000"/>
              </a:spcBef>
              <a:buNone/>
            </a:pPr>
            <a:r>
              <a:rPr lang="en-US" sz="3600" b="1" dirty="0">
                <a:solidFill>
                  <a:schemeClr val="accent1"/>
                </a:solidFill>
                <a:latin typeface="+mj-lt"/>
              </a:rPr>
              <a:t>HOW</a:t>
            </a:r>
            <a:endParaRPr lang="en-US" sz="3200" b="1" dirty="0">
              <a:solidFill>
                <a:schemeClr val="accent1"/>
              </a:solidFill>
              <a:latin typeface="+mj-lt"/>
            </a:endParaRPr>
          </a:p>
          <a:p>
            <a:pPr marL="457200" indent="-457200">
              <a:spcBef>
                <a:spcPts val="0"/>
              </a:spcBef>
              <a:buFont typeface="Arial" panose="020B0604020202020204" pitchFamily="34" charset="0"/>
              <a:buChar char="•"/>
            </a:pPr>
            <a:r>
              <a:rPr lang="en-US" dirty="0">
                <a:latin typeface="Calibri" panose="020F0502020204030204" pitchFamily="34" charset="0"/>
                <a:ea typeface="Roboto Medium" panose="02000000000000000000" pitchFamily="2" charset="0"/>
                <a:cs typeface="Calibri" panose="020F0502020204030204" pitchFamily="34" charset="0"/>
              </a:rPr>
              <a:t>Call Status</a:t>
            </a:r>
          </a:p>
          <a:p>
            <a:pPr lvl="1">
              <a:spcBef>
                <a:spcPts val="0"/>
              </a:spcBef>
            </a:pPr>
            <a:r>
              <a:rPr lang="en-US" dirty="0"/>
              <a:t>ON Call = Alert</a:t>
            </a:r>
          </a:p>
          <a:p>
            <a:pPr lvl="1">
              <a:spcBef>
                <a:spcPts val="0"/>
              </a:spcBef>
            </a:pPr>
            <a:r>
              <a:rPr lang="en-US" dirty="0"/>
              <a:t>OFF Call = No Alert</a:t>
            </a:r>
          </a:p>
          <a:p>
            <a:pPr marL="457200" indent="-457200">
              <a:spcBef>
                <a:spcPts val="1800"/>
              </a:spcBef>
              <a:buFont typeface="Arial" panose="020B0604020202020204" pitchFamily="34" charset="0"/>
              <a:buChar char="•"/>
            </a:pPr>
            <a:r>
              <a:rPr lang="en-US" dirty="0">
                <a:latin typeface="Calibri" panose="020F0502020204030204" pitchFamily="34" charset="0"/>
                <a:ea typeface="Roboto Medium" panose="02000000000000000000" pitchFamily="2" charset="0"/>
                <a:cs typeface="Calibri" panose="020F0502020204030204" pitchFamily="34" charset="0"/>
              </a:rPr>
              <a:t>Workflow Triggered Alerts</a:t>
            </a:r>
          </a:p>
          <a:p>
            <a:pPr lvl="1">
              <a:spcBef>
                <a:spcPts val="0"/>
              </a:spcBef>
            </a:pPr>
            <a:r>
              <a:rPr lang="en-US" dirty="0"/>
              <a:t>Method of Arrival / Status</a:t>
            </a:r>
          </a:p>
          <a:p>
            <a:pPr lvl="1">
              <a:spcBef>
                <a:spcPts val="0"/>
              </a:spcBef>
            </a:pPr>
            <a:r>
              <a:rPr lang="en-US" dirty="0"/>
              <a:t>Pulsara </a:t>
            </a:r>
            <a:r>
              <a:rPr lang="en-US" b="1" dirty="0"/>
              <a:t>MED OPS</a:t>
            </a:r>
            <a:r>
              <a:rPr lang="en-US" dirty="0"/>
              <a:t>: Incident</a:t>
            </a:r>
          </a:p>
          <a:p>
            <a:pPr lvl="1">
              <a:spcBef>
                <a:spcPts val="0"/>
              </a:spcBef>
            </a:pPr>
            <a:r>
              <a:rPr lang="en-US" dirty="0"/>
              <a:t>Pulsara </a:t>
            </a:r>
            <a:r>
              <a:rPr lang="en-US" b="1" dirty="0"/>
              <a:t>UNITED</a:t>
            </a:r>
            <a:r>
              <a:rPr lang="en-US" dirty="0"/>
              <a:t>: Other options</a:t>
            </a:r>
          </a:p>
          <a:p>
            <a:pPr marL="457200" indent="-457200">
              <a:spcBef>
                <a:spcPts val="1800"/>
              </a:spcBef>
              <a:buFont typeface="Arial" panose="020B0604020202020204" pitchFamily="34" charset="0"/>
              <a:buChar char="•"/>
            </a:pPr>
            <a:r>
              <a:rPr lang="en-US" dirty="0">
                <a:latin typeface="Calibri" panose="020F0502020204030204" pitchFamily="34" charset="0"/>
                <a:ea typeface="Roboto Medium" panose="02000000000000000000" pitchFamily="2" charset="0"/>
                <a:cs typeface="Calibri" panose="020F0502020204030204" pitchFamily="34" charset="0"/>
              </a:rPr>
              <a:t>Manual: Team or Individual</a:t>
            </a:r>
          </a:p>
          <a:p>
            <a:pPr lvl="1"/>
            <a:endParaRPr lang="en-US" dirty="0"/>
          </a:p>
          <a:p>
            <a:pPr marL="0" indent="0">
              <a:buNone/>
            </a:pPr>
            <a:endParaRPr lang="en-US" dirty="0"/>
          </a:p>
        </p:txBody>
      </p:sp>
      <p:pic>
        <p:nvPicPr>
          <p:cNvPr id="1026" name="Picture 2">
            <a:extLst>
              <a:ext uri="{FF2B5EF4-FFF2-40B4-BE49-F238E27FC236}">
                <a16:creationId xmlns:a16="http://schemas.microsoft.com/office/drawing/2014/main" id="{A20045C0-5EF6-5032-98F4-E896699FD796}"/>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8" r="2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1">
            <a:extLst>
              <a:ext uri="{FF2B5EF4-FFF2-40B4-BE49-F238E27FC236}">
                <a16:creationId xmlns:a16="http://schemas.microsoft.com/office/drawing/2014/main" id="{6CE9D0D4-1D5F-F61E-497E-5D773EA2991F}"/>
              </a:ext>
            </a:extLst>
          </p:cNvPr>
          <p:cNvSpPr txBox="1">
            <a:spLocks/>
          </p:cNvSpPr>
          <p:nvPr/>
        </p:nvSpPr>
        <p:spPr>
          <a:xfrm>
            <a:off x="0" y="12387054"/>
            <a:ext cx="10726738" cy="884810"/>
          </a:xfrm>
          <a:prstGeom prst="rect">
            <a:avLst/>
          </a:prstGeom>
          <a:solidFill>
            <a:schemeClr val="accent1"/>
          </a:solidFill>
        </p:spPr>
        <p:txBody>
          <a:bodyPr tIns="9144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Alerting | Who, How, &amp; When</a:t>
            </a:r>
          </a:p>
        </p:txBody>
      </p:sp>
    </p:spTree>
    <p:extLst>
      <p:ext uri="{BB962C8B-B14F-4D97-AF65-F5344CB8AC3E}">
        <p14:creationId xmlns:p14="http://schemas.microsoft.com/office/powerpoint/2010/main" val="1513333166"/>
      </p:ext>
    </p:extLst>
  </p:cSld>
  <p:clrMapOvr>
    <a:masterClrMapping/>
  </p:clrMapOvr>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13406</TotalTime>
  <Words>2273</Words>
  <Application>Microsoft Macintosh PowerPoint</Application>
  <PresentationFormat>Custom</PresentationFormat>
  <Paragraphs>299</Paragraphs>
  <Slides>12</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Arial</vt:lpstr>
      <vt:lpstr>Arial Black</vt:lpstr>
      <vt:lpstr>Arial Narrow</vt:lpstr>
      <vt:lpstr>Arial-BoldMT</vt:lpstr>
      <vt:lpstr>ArialMT</vt:lpstr>
      <vt:lpstr>Calibri</vt:lpstr>
      <vt:lpstr>Calibri Light</vt:lpstr>
      <vt:lpstr>Manjari</vt:lpstr>
      <vt:lpstr>Roboto</vt:lpstr>
      <vt:lpstr>Roboto Light</vt:lpstr>
      <vt:lpstr>Roboto Medium</vt:lpstr>
      <vt:lpstr>System Font Regular</vt:lpstr>
      <vt:lpstr>Office Theme</vt:lpstr>
      <vt:lpstr>PowerPoint Presentation</vt:lpstr>
      <vt:lpstr>Traditional Patient Movement</vt:lpstr>
      <vt:lpstr>PowerPoint Presentation</vt:lpstr>
      <vt:lpstr>Transfer Agent Challenges</vt:lpstr>
      <vt:lpstr>Transfer Care Team Challenges</vt:lpstr>
      <vt:lpstr>Interfacility Transport Crew Challenges</vt:lpstr>
      <vt:lpstr>PowerPoint Presentation</vt:lpstr>
      <vt:lpstr>PowerPoint Presentation</vt:lpstr>
      <vt:lpstr>Alerting Basics (Who, How, When)</vt:lpstr>
      <vt:lpstr>Alerting Basics (Who, How, When)</vt:lpstr>
      <vt:lpstr>Hospital Call Status</vt:lpstr>
      <vt:lpstr>Transfer Operations Value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 OPS Executive Summary</dc:title>
  <dc:subject/>
  <dc:creator>Pulsara</dc:creator>
  <cp:keywords/>
  <dc:description/>
  <cp:lastModifiedBy>Michele M Miller</cp:lastModifiedBy>
  <cp:revision>65</cp:revision>
  <cp:lastPrinted>2025-03-28T20:49:13Z</cp:lastPrinted>
  <dcterms:created xsi:type="dcterms:W3CDTF">2024-11-22T21:38:33Z</dcterms:created>
  <dcterms:modified xsi:type="dcterms:W3CDTF">2025-03-28T20:49:32Z</dcterms:modified>
  <cp:category/>
</cp:coreProperties>
</file>